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5" r:id="rId4"/>
    <p:sldId id="264" r:id="rId5"/>
    <p:sldId id="257" r:id="rId6"/>
    <p:sldId id="260" r:id="rId7"/>
    <p:sldId id="261" r:id="rId8"/>
    <p:sldId id="262" r:id="rId9"/>
    <p:sldId id="259" r:id="rId1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9E0CB-C71E-462F-9AC3-272D38B2EC5D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95C39-0E0D-4EFA-80DC-3F3D08627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36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69057" y="262389"/>
            <a:ext cx="5098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HPX library provides an implementation of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hpx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::async that conforms to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::async API 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72319" y="836712"/>
            <a:ext cx="3860254" cy="432048"/>
            <a:chOff x="772319" y="836712"/>
            <a:chExt cx="3860254" cy="432048"/>
          </a:xfrm>
        </p:grpSpPr>
        <p:sp>
          <p:nvSpPr>
            <p:cNvPr id="2" name="Rectangle 1"/>
            <p:cNvSpPr/>
            <p:nvPr/>
          </p:nvSpPr>
          <p:spPr>
            <a:xfrm>
              <a:off x="772319" y="836712"/>
              <a:ext cx="963916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 </a:t>
              </a:r>
            </a:p>
            <a:p>
              <a:pPr algn="ctr"/>
              <a:r>
                <a:rPr lang="en-GB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</a:t>
              </a:r>
              <a:endPara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36235" y="836712"/>
              <a:ext cx="5760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Pointer</a:t>
              </a:r>
            </a:p>
            <a:p>
              <a:pPr algn="ctr"/>
              <a:r>
                <a:rPr lang="en-GB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</a:t>
              </a:r>
              <a:endPara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12299" y="836712"/>
              <a:ext cx="1971669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 </a:t>
              </a:r>
            </a:p>
            <a:p>
              <a:pPr algn="ctr"/>
              <a:r>
                <a:rPr lang="en-GB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</a:t>
              </a:r>
              <a:endPara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>
              <a:off x="4283968" y="1052736"/>
              <a:ext cx="348605" cy="223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115616" y="836712"/>
              <a:ext cx="0" cy="43204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987824" y="836712"/>
              <a:ext cx="0" cy="43204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48764" y="836712"/>
              <a:ext cx="0" cy="43204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95936" y="836712"/>
              <a:ext cx="0" cy="43204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98104" y="1556792"/>
            <a:ext cx="4827035" cy="436265"/>
            <a:chOff x="898104" y="1556792"/>
            <a:chExt cx="4827035" cy="436265"/>
          </a:xfrm>
        </p:grpSpPr>
        <p:sp>
          <p:nvSpPr>
            <p:cNvPr id="17" name="Rectangle 16"/>
            <p:cNvSpPr/>
            <p:nvPr/>
          </p:nvSpPr>
          <p:spPr>
            <a:xfrm>
              <a:off x="898104" y="1556792"/>
              <a:ext cx="5760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GB" sz="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</a:t>
              </a:r>
            </a:p>
            <a:p>
              <a:pPr algn="ctr"/>
              <a:r>
                <a:rPr lang="en-GB" sz="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GB" sz="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36235" y="1556792"/>
              <a:ext cx="576064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Archive</a:t>
              </a:r>
            </a:p>
            <a:p>
              <a:pPr algn="ctr"/>
              <a:r>
                <a:rPr lang="en-GB" sz="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endParaRPr lang="en-GB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74366" y="1556792"/>
              <a:ext cx="576064" cy="4320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</a:p>
            <a:p>
              <a:pPr algn="ctr"/>
              <a:r>
                <a:rPr lang="en-GB" sz="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endParaRPr lang="en-GB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Arrow Connector 24"/>
            <p:cNvCxnSpPr>
              <a:stCxn id="22" idx="3"/>
            </p:cNvCxnSpPr>
            <p:nvPr/>
          </p:nvCxnSpPr>
          <p:spPr>
            <a:xfrm>
              <a:off x="3150430" y="1772816"/>
              <a:ext cx="3382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488716" y="1561009"/>
              <a:ext cx="576064" cy="4320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</a:p>
            <a:p>
              <a:pPr algn="ctr"/>
              <a:r>
                <a:rPr lang="en-GB" sz="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endParaRPr lang="en-GB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326847" y="1556792"/>
              <a:ext cx="576064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Archive</a:t>
              </a:r>
            </a:p>
            <a:p>
              <a:pPr algn="ctr"/>
              <a:r>
                <a:rPr lang="en-GB" sz="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endParaRPr lang="en-GB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49075" y="1561009"/>
              <a:ext cx="5760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</a:p>
            <a:p>
              <a:pPr algn="ctr"/>
              <a:r>
                <a:rPr lang="en-GB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GB" sz="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Straight Arrow Connector 35"/>
            <p:cNvCxnSpPr>
              <a:stCxn id="17" idx="3"/>
              <a:endCxn id="19" idx="1"/>
            </p:cNvCxnSpPr>
            <p:nvPr/>
          </p:nvCxnSpPr>
          <p:spPr>
            <a:xfrm>
              <a:off x="1474168" y="1772816"/>
              <a:ext cx="262067" cy="0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312299" y="1772816"/>
              <a:ext cx="262067" cy="0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7" idx="3"/>
              <a:endCxn id="28" idx="1"/>
            </p:cNvCxnSpPr>
            <p:nvPr/>
          </p:nvCxnSpPr>
          <p:spPr>
            <a:xfrm flipV="1">
              <a:off x="4064780" y="1772816"/>
              <a:ext cx="262067" cy="4217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8" idx="3"/>
              <a:endCxn id="33" idx="1"/>
            </p:cNvCxnSpPr>
            <p:nvPr/>
          </p:nvCxnSpPr>
          <p:spPr>
            <a:xfrm>
              <a:off x="4902911" y="1772816"/>
              <a:ext cx="246164" cy="4217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1045279" y="2276872"/>
            <a:ext cx="559922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RMA</a:t>
            </a:r>
          </a:p>
          <a:p>
            <a:pPr algn="ctr"/>
            <a:r>
              <a:rPr lang="en-GB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endParaRPr lang="en-GB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034514" y="2975868"/>
            <a:ext cx="4463414" cy="431800"/>
            <a:chOff x="0" y="0"/>
            <a:chExt cx="4463294" cy="432048"/>
          </a:xfrm>
        </p:grpSpPr>
        <p:sp>
          <p:nvSpPr>
            <p:cNvPr id="52" name="Rectangle 51"/>
            <p:cNvSpPr/>
            <p:nvPr/>
          </p:nvSpPr>
          <p:spPr>
            <a:xfrm>
              <a:off x="0" y="0"/>
              <a:ext cx="963916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GB" sz="900" b="1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Index </a:t>
              </a:r>
              <a:endParaRPr lang="en-GB" sz="120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900" b="1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chunk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39980" y="0"/>
              <a:ext cx="559922" cy="4320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GB" sz="900" b="1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RMA</a:t>
              </a:r>
              <a:endParaRPr lang="en-GB" sz="120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900" b="1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chunk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63916" y="0"/>
              <a:ext cx="5760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GB" sz="900" b="1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Pointer</a:t>
              </a:r>
              <a:endParaRPr lang="en-GB" sz="120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900" b="1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chunk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99902" y="0"/>
              <a:ext cx="1411747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GB" sz="900" b="1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Index </a:t>
              </a:r>
              <a:endParaRPr lang="en-GB" sz="120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900" b="1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chunk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511649" y="0"/>
              <a:ext cx="603040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GB" sz="900" b="1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Pointer</a:t>
              </a:r>
              <a:endParaRPr lang="en-GB" sz="120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900" b="1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chunk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7" name="Straight Arrow Connector 56"/>
            <p:cNvCxnSpPr>
              <a:stCxn id="56" idx="3"/>
            </p:cNvCxnSpPr>
            <p:nvPr/>
          </p:nvCxnSpPr>
          <p:spPr>
            <a:xfrm>
              <a:off x="4114689" y="216024"/>
              <a:ext cx="348605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99281" y="0"/>
              <a:ext cx="0" cy="43204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3337" y="0"/>
              <a:ext cx="0" cy="43204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215505" y="0"/>
              <a:ext cx="0" cy="43204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431529" y="0"/>
              <a:ext cx="0" cy="43204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223617" y="0"/>
              <a:ext cx="0" cy="43204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111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25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Up-Down Arrow 25"/>
          <p:cNvSpPr/>
          <p:nvPr/>
        </p:nvSpPr>
        <p:spPr>
          <a:xfrm>
            <a:off x="683568" y="1844824"/>
            <a:ext cx="216024" cy="1872208"/>
          </a:xfrm>
          <a:prstGeom prst="up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Up-Down Arrow 23"/>
          <p:cNvSpPr/>
          <p:nvPr/>
        </p:nvSpPr>
        <p:spPr>
          <a:xfrm>
            <a:off x="1691680" y="1844824"/>
            <a:ext cx="216024" cy="1800200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23528" y="1196752"/>
            <a:ext cx="936104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</a:p>
          <a:p>
            <a:pPr algn="ctr"/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19672" y="1196752"/>
            <a:ext cx="1296144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Repartition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Zoltan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275856" y="1196752"/>
            <a:ext cx="1152128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Extract VOI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1259632" y="1412776"/>
            <a:ext cx="360040" cy="21602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2915816" y="1412776"/>
            <a:ext cx="360040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/>
          <p:cNvCxnSpPr>
            <a:stCxn id="41" idx="0"/>
          </p:cNvCxnSpPr>
          <p:nvPr/>
        </p:nvCxnSpPr>
        <p:spPr>
          <a:xfrm flipH="1" flipV="1">
            <a:off x="899592" y="2348880"/>
            <a:ext cx="396044" cy="108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99592" y="2457762"/>
            <a:ext cx="792088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200" dirty="0" smtClean="0"/>
              <a:t>MPI</a:t>
            </a:r>
          </a:p>
          <a:p>
            <a:pPr algn="ctr"/>
            <a:r>
              <a:rPr lang="en-GB" sz="1200" dirty="0" smtClean="0"/>
              <a:t>Data Parallel Pipelines</a:t>
            </a:r>
            <a:endParaRPr lang="en-GB" sz="1200" dirty="0"/>
          </a:p>
        </p:txBody>
      </p:sp>
      <p:cxnSp>
        <p:nvCxnSpPr>
          <p:cNvPr id="43" name="Straight Arrow Connector 42"/>
          <p:cNvCxnSpPr>
            <a:stCxn id="41" idx="0"/>
          </p:cNvCxnSpPr>
          <p:nvPr/>
        </p:nvCxnSpPr>
        <p:spPr>
          <a:xfrm flipV="1">
            <a:off x="1295636" y="2348880"/>
            <a:ext cx="396044" cy="108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ight Arrow 81"/>
          <p:cNvSpPr/>
          <p:nvPr/>
        </p:nvSpPr>
        <p:spPr>
          <a:xfrm>
            <a:off x="7596336" y="1268760"/>
            <a:ext cx="1080120" cy="57606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Other filters</a:t>
            </a:r>
            <a:endParaRPr lang="en-GB" sz="1200" dirty="0"/>
          </a:p>
        </p:txBody>
      </p:sp>
      <p:sp>
        <p:nvSpPr>
          <p:cNvPr id="94" name="Rounded Rectangle 93"/>
          <p:cNvSpPr/>
          <p:nvPr/>
        </p:nvSpPr>
        <p:spPr>
          <a:xfrm>
            <a:off x="323528" y="4149080"/>
            <a:ext cx="936104" cy="64807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sz="1600" b="1" dirty="0" smtClean="0">
                <a:solidFill>
                  <a:schemeClr val="dk1"/>
                </a:solidFill>
              </a:rPr>
              <a:t>N Pieces</a:t>
            </a:r>
            <a:endParaRPr lang="en-GB" sz="1600" b="1" dirty="0">
              <a:solidFill>
                <a:schemeClr val="dk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619672" y="4077072"/>
            <a:ext cx="1296144" cy="7200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sz="1600" b="1" dirty="0" smtClean="0">
                <a:solidFill>
                  <a:schemeClr val="dk1"/>
                </a:solidFill>
              </a:rPr>
              <a:t>N Balanced Pieces</a:t>
            </a:r>
            <a:endParaRPr lang="en-GB" sz="1600" b="1" dirty="0">
              <a:solidFill>
                <a:schemeClr val="dk1"/>
              </a:solidFill>
            </a:endParaRPr>
          </a:p>
        </p:txBody>
      </p:sp>
      <p:sp>
        <p:nvSpPr>
          <p:cNvPr id="32" name="Up-Down Arrow 31"/>
          <p:cNvSpPr/>
          <p:nvPr/>
        </p:nvSpPr>
        <p:spPr>
          <a:xfrm>
            <a:off x="3419872" y="1844824"/>
            <a:ext cx="144016" cy="1872208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3275856" y="4077072"/>
            <a:ext cx="1152128" cy="7200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sz="1600" b="1" dirty="0" smtClean="0">
                <a:solidFill>
                  <a:schemeClr val="dk1"/>
                </a:solidFill>
              </a:rPr>
              <a:t>&lt;&lt; </a:t>
            </a:r>
            <a:r>
              <a:rPr lang="en-GB" sz="1600" b="1" dirty="0" smtClean="0"/>
              <a:t>N </a:t>
            </a:r>
            <a:r>
              <a:rPr lang="en-GB" sz="1600" b="1" dirty="0"/>
              <a:t>P</a:t>
            </a:r>
            <a:r>
              <a:rPr lang="en-GB" sz="1600" b="1" dirty="0" smtClean="0">
                <a:solidFill>
                  <a:schemeClr val="dk1"/>
                </a:solidFill>
              </a:rPr>
              <a:t>ieces</a:t>
            </a:r>
            <a:endParaRPr lang="en-GB" sz="1600" b="1" dirty="0">
              <a:solidFill>
                <a:schemeClr val="dk1"/>
              </a:solidFill>
            </a:endParaRPr>
          </a:p>
        </p:txBody>
      </p:sp>
      <p:sp>
        <p:nvSpPr>
          <p:cNvPr id="35" name="Up-Down Arrow 34"/>
          <p:cNvSpPr/>
          <p:nvPr/>
        </p:nvSpPr>
        <p:spPr>
          <a:xfrm>
            <a:off x="5508104" y="1844824"/>
            <a:ext cx="216024" cy="1872208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4788024" y="1196752"/>
            <a:ext cx="1296144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Repartition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Zoltan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7" name="Right Arrow 36"/>
          <p:cNvSpPr/>
          <p:nvPr/>
        </p:nvSpPr>
        <p:spPr>
          <a:xfrm>
            <a:off x="4427984" y="1412776"/>
            <a:ext cx="360040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8" name="Right Arrow 37"/>
          <p:cNvSpPr/>
          <p:nvPr/>
        </p:nvSpPr>
        <p:spPr>
          <a:xfrm>
            <a:off x="6084168" y="1412776"/>
            <a:ext cx="360040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4571130" y="1953707"/>
            <a:ext cx="217765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4788024" y="4077072"/>
            <a:ext cx="1296144" cy="7200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sz="1600" b="1" dirty="0" smtClean="0">
                <a:solidFill>
                  <a:schemeClr val="dk1"/>
                </a:solidFill>
              </a:rPr>
              <a:t>N Balanced Pieces</a:t>
            </a:r>
            <a:endParaRPr lang="en-GB" sz="1600" b="1" dirty="0">
              <a:solidFill>
                <a:schemeClr val="dk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10800000" flipH="1">
            <a:off x="4824028" y="2889810"/>
            <a:ext cx="324036" cy="666849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dk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>
            <a:off x="4824028" y="1916832"/>
            <a:ext cx="324036" cy="720080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dk1"/>
              </a:solidFill>
            </a:endParaRPr>
          </a:p>
        </p:txBody>
      </p:sp>
      <p:sp>
        <p:nvSpPr>
          <p:cNvPr id="49" name="Up-Down Arrow 48"/>
          <p:cNvSpPr/>
          <p:nvPr/>
        </p:nvSpPr>
        <p:spPr>
          <a:xfrm>
            <a:off x="3779912" y="1844824"/>
            <a:ext cx="360040" cy="432048"/>
          </a:xfrm>
          <a:prstGeom prst="upDownArrow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100000">
                <a:srgbClr val="92D050"/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Up-Down Arrow 49"/>
          <p:cNvSpPr/>
          <p:nvPr/>
        </p:nvSpPr>
        <p:spPr>
          <a:xfrm>
            <a:off x="2123728" y="1844824"/>
            <a:ext cx="360040" cy="432048"/>
          </a:xfrm>
          <a:prstGeom prst="upDownArrow">
            <a:avLst/>
          </a:prstGeom>
          <a:gradFill>
            <a:gsLst>
              <a:gs pos="100000">
                <a:schemeClr val="accent5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Up-Down Arrow 50"/>
          <p:cNvSpPr/>
          <p:nvPr/>
        </p:nvSpPr>
        <p:spPr>
          <a:xfrm>
            <a:off x="3779912" y="3284984"/>
            <a:ext cx="360040" cy="432048"/>
          </a:xfrm>
          <a:prstGeom prst="upDownArrow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100000">
                <a:srgbClr val="92D050"/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Up-Down Arrow 51"/>
          <p:cNvSpPr/>
          <p:nvPr/>
        </p:nvSpPr>
        <p:spPr>
          <a:xfrm>
            <a:off x="2195736" y="3284984"/>
            <a:ext cx="360040" cy="432048"/>
          </a:xfrm>
          <a:prstGeom prst="upDownArrow">
            <a:avLst/>
          </a:prstGeom>
          <a:gradFill>
            <a:gsLst>
              <a:gs pos="100000">
                <a:schemeClr val="accent5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Up-Down Arrow 52"/>
          <p:cNvSpPr/>
          <p:nvPr/>
        </p:nvSpPr>
        <p:spPr>
          <a:xfrm>
            <a:off x="2411760" y="2564904"/>
            <a:ext cx="288032" cy="432048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dk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2123728" y="2132856"/>
            <a:ext cx="2520280" cy="5760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Ghost Information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2123728" y="2852936"/>
            <a:ext cx="2520280" cy="5760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Ghost Information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2843808" y="2564904"/>
            <a:ext cx="2520280" cy="43378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BoundsExtentTranslator</a:t>
            </a:r>
            <a:endParaRPr lang="en-GB" sz="1400" dirty="0"/>
          </a:p>
        </p:txBody>
      </p:sp>
      <p:sp>
        <p:nvSpPr>
          <p:cNvPr id="57" name="Rectangle 56"/>
          <p:cNvSpPr/>
          <p:nvPr/>
        </p:nvSpPr>
        <p:spPr>
          <a:xfrm>
            <a:off x="6444208" y="1196752"/>
            <a:ext cx="1152128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Resample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23528" y="3717032"/>
            <a:ext cx="93610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619672" y="3717032"/>
            <a:ext cx="129614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ight Arrow 17"/>
          <p:cNvSpPr/>
          <p:nvPr/>
        </p:nvSpPr>
        <p:spPr>
          <a:xfrm>
            <a:off x="2915816" y="3753036"/>
            <a:ext cx="360040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ight Arrow 92"/>
          <p:cNvSpPr/>
          <p:nvPr/>
        </p:nvSpPr>
        <p:spPr>
          <a:xfrm>
            <a:off x="7596336" y="3573016"/>
            <a:ext cx="1080120" cy="57606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Other filters</a:t>
            </a:r>
            <a:endParaRPr lang="en-GB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5856" y="3717032"/>
            <a:ext cx="115212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ight Arrow 33"/>
          <p:cNvSpPr/>
          <p:nvPr/>
        </p:nvSpPr>
        <p:spPr>
          <a:xfrm>
            <a:off x="1259632" y="3753036"/>
            <a:ext cx="360040" cy="21602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4788024" y="3717032"/>
            <a:ext cx="129614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ight Arrow 39"/>
          <p:cNvSpPr/>
          <p:nvPr/>
        </p:nvSpPr>
        <p:spPr>
          <a:xfrm>
            <a:off x="6084168" y="3753036"/>
            <a:ext cx="360040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ight Arrow 44"/>
          <p:cNvSpPr/>
          <p:nvPr/>
        </p:nvSpPr>
        <p:spPr>
          <a:xfrm>
            <a:off x="4427984" y="3753036"/>
            <a:ext cx="360040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60" name="Rectangle 59"/>
          <p:cNvSpPr/>
          <p:nvPr/>
        </p:nvSpPr>
        <p:spPr>
          <a:xfrm>
            <a:off x="6444208" y="3717032"/>
            <a:ext cx="115212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Up-Down Arrow 60"/>
          <p:cNvSpPr/>
          <p:nvPr/>
        </p:nvSpPr>
        <p:spPr>
          <a:xfrm>
            <a:off x="6660232" y="1844824"/>
            <a:ext cx="144016" cy="1872208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1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ent Arrow 29"/>
          <p:cNvSpPr/>
          <p:nvPr/>
        </p:nvSpPr>
        <p:spPr>
          <a:xfrm rot="10800000" flipH="1">
            <a:off x="5544108" y="2889810"/>
            <a:ext cx="324036" cy="666849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dk1"/>
              </a:solidFill>
            </a:endParaRPr>
          </a:p>
        </p:txBody>
      </p:sp>
      <p:sp>
        <p:nvSpPr>
          <p:cNvPr id="2" name="Bent Arrow 1"/>
          <p:cNvSpPr/>
          <p:nvPr/>
        </p:nvSpPr>
        <p:spPr>
          <a:xfrm>
            <a:off x="5544108" y="1916832"/>
            <a:ext cx="324036" cy="720080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dk1"/>
              </a:solidFill>
            </a:endParaRPr>
          </a:p>
        </p:txBody>
      </p:sp>
      <p:sp>
        <p:nvSpPr>
          <p:cNvPr id="26" name="Up-Down Arrow 25"/>
          <p:cNvSpPr/>
          <p:nvPr/>
        </p:nvSpPr>
        <p:spPr>
          <a:xfrm>
            <a:off x="1259632" y="1844824"/>
            <a:ext cx="144016" cy="1872208"/>
          </a:xfrm>
          <a:prstGeom prst="upDownArrow">
            <a:avLst/>
          </a:prstGeom>
          <a:ln w="25400" cap="flat">
            <a:prstDash val="sysDash"/>
            <a:rou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Up-Down Arrow 59"/>
          <p:cNvSpPr/>
          <p:nvPr/>
        </p:nvSpPr>
        <p:spPr>
          <a:xfrm>
            <a:off x="3923928" y="1844824"/>
            <a:ext cx="144016" cy="1872208"/>
          </a:xfrm>
          <a:prstGeom prst="upDownArrow">
            <a:avLst/>
          </a:prstGeom>
          <a:ln w="25400"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Up-Down Arrow 23"/>
          <p:cNvSpPr/>
          <p:nvPr/>
        </p:nvSpPr>
        <p:spPr>
          <a:xfrm>
            <a:off x="2267744" y="1844824"/>
            <a:ext cx="144016" cy="1872208"/>
          </a:xfrm>
          <a:prstGeom prst="upDownArrow">
            <a:avLst/>
          </a:prstGeom>
          <a:ln w="25400"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899592" y="1196752"/>
            <a:ext cx="936104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</a:p>
          <a:p>
            <a:pPr algn="ctr"/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195736" y="1196752"/>
            <a:ext cx="1296144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Repartition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Zoltan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851920" y="1196752"/>
            <a:ext cx="1152128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Resample</a:t>
            </a:r>
            <a:endParaRPr lang="en-GB" dirty="0"/>
          </a:p>
        </p:txBody>
      </p:sp>
      <p:sp>
        <p:nvSpPr>
          <p:cNvPr id="10" name="Up-Down Arrow 9"/>
          <p:cNvSpPr/>
          <p:nvPr/>
        </p:nvSpPr>
        <p:spPr>
          <a:xfrm>
            <a:off x="4283968" y="1844824"/>
            <a:ext cx="360040" cy="432048"/>
          </a:xfrm>
          <a:prstGeom prst="upDownArrow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100000">
                <a:srgbClr val="92D050"/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-Down Arrow 10"/>
          <p:cNvSpPr/>
          <p:nvPr/>
        </p:nvSpPr>
        <p:spPr>
          <a:xfrm>
            <a:off x="2843808" y="1844824"/>
            <a:ext cx="360040" cy="432048"/>
          </a:xfrm>
          <a:prstGeom prst="upDownArrow">
            <a:avLst/>
          </a:prstGeom>
          <a:gradFill>
            <a:gsLst>
              <a:gs pos="100000">
                <a:schemeClr val="accent5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99592" y="3717032"/>
            <a:ext cx="93610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1835696" y="1412776"/>
            <a:ext cx="360040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3491880" y="1412776"/>
            <a:ext cx="360040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195736" y="3717032"/>
            <a:ext cx="129614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ight Arrow 17"/>
          <p:cNvSpPr/>
          <p:nvPr/>
        </p:nvSpPr>
        <p:spPr>
          <a:xfrm>
            <a:off x="3491880" y="3717032"/>
            <a:ext cx="360040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Up-Down Arrow 19"/>
          <p:cNvSpPr/>
          <p:nvPr/>
        </p:nvSpPr>
        <p:spPr>
          <a:xfrm>
            <a:off x="4283968" y="3284984"/>
            <a:ext cx="360040" cy="432048"/>
          </a:xfrm>
          <a:prstGeom prst="upDownArrow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100000">
                <a:srgbClr val="92D050"/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Up-Down Arrow 20"/>
          <p:cNvSpPr/>
          <p:nvPr/>
        </p:nvSpPr>
        <p:spPr>
          <a:xfrm>
            <a:off x="2915816" y="3284984"/>
            <a:ext cx="360040" cy="432048"/>
          </a:xfrm>
          <a:prstGeom prst="upDownArrow">
            <a:avLst/>
          </a:prstGeom>
          <a:gradFill>
            <a:gsLst>
              <a:gs pos="100000">
                <a:schemeClr val="accent5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/>
          <p:cNvCxnSpPr>
            <a:stCxn id="41" idx="0"/>
            <a:endCxn id="26" idx="6"/>
          </p:cNvCxnSpPr>
          <p:nvPr/>
        </p:nvCxnSpPr>
        <p:spPr>
          <a:xfrm rot="16200000" flipV="1">
            <a:off x="1510790" y="2637783"/>
            <a:ext cx="217765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75656" y="2998693"/>
            <a:ext cx="792088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200" dirty="0" smtClean="0"/>
              <a:t>MPI</a:t>
            </a:r>
          </a:p>
          <a:p>
            <a:pPr algn="ctr"/>
            <a:r>
              <a:rPr lang="en-GB" sz="1200" dirty="0" smtClean="0"/>
              <a:t>Data Parallel Pipelines</a:t>
            </a:r>
            <a:endParaRPr lang="en-GB" sz="1200" dirty="0"/>
          </a:p>
        </p:txBody>
      </p:sp>
      <p:cxnSp>
        <p:nvCxnSpPr>
          <p:cNvPr id="43" name="Straight Arrow Connector 42"/>
          <p:cNvCxnSpPr>
            <a:stCxn id="41" idx="0"/>
            <a:endCxn id="24" idx="2"/>
          </p:cNvCxnSpPr>
          <p:nvPr/>
        </p:nvCxnSpPr>
        <p:spPr>
          <a:xfrm rot="5400000" flipH="1" flipV="1">
            <a:off x="1978842" y="2673787"/>
            <a:ext cx="217765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Up-Down Arrow 53"/>
          <p:cNvSpPr/>
          <p:nvPr/>
        </p:nvSpPr>
        <p:spPr>
          <a:xfrm>
            <a:off x="3131840" y="2564904"/>
            <a:ext cx="288032" cy="432048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dk1"/>
              </a:solidFill>
            </a:endParaRPr>
          </a:p>
        </p:txBody>
      </p:sp>
      <p:sp>
        <p:nvSpPr>
          <p:cNvPr id="82" name="Right Arrow 81"/>
          <p:cNvSpPr/>
          <p:nvPr/>
        </p:nvSpPr>
        <p:spPr>
          <a:xfrm>
            <a:off x="5004048" y="1268760"/>
            <a:ext cx="1080120" cy="5760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Other filters</a:t>
            </a:r>
            <a:endParaRPr lang="en-GB" sz="1200" dirty="0"/>
          </a:p>
        </p:txBody>
      </p:sp>
      <p:sp>
        <p:nvSpPr>
          <p:cNvPr id="93" name="Right Arrow 92"/>
          <p:cNvSpPr/>
          <p:nvPr/>
        </p:nvSpPr>
        <p:spPr>
          <a:xfrm>
            <a:off x="5004048" y="3573016"/>
            <a:ext cx="1080120" cy="5760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Other filters</a:t>
            </a:r>
            <a:endParaRPr lang="en-GB" sz="1200" dirty="0"/>
          </a:p>
        </p:txBody>
      </p:sp>
      <p:sp>
        <p:nvSpPr>
          <p:cNvPr id="94" name="Rounded Rectangle 93"/>
          <p:cNvSpPr/>
          <p:nvPr/>
        </p:nvSpPr>
        <p:spPr>
          <a:xfrm>
            <a:off x="971600" y="2276872"/>
            <a:ext cx="288032" cy="9361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GB" sz="1400" dirty="0" smtClean="0">
                <a:solidFill>
                  <a:schemeClr val="dk1"/>
                </a:solidFill>
              </a:rPr>
              <a:t>N Pieces</a:t>
            </a:r>
            <a:endParaRPr lang="en-GB" sz="1400" dirty="0">
              <a:solidFill>
                <a:schemeClr val="dk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483768" y="1916832"/>
            <a:ext cx="288032" cy="17281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GB" sz="1400" dirty="0" smtClean="0">
                <a:solidFill>
                  <a:schemeClr val="dk1"/>
                </a:solidFill>
              </a:rPr>
              <a:t>N Balanced Pieces</a:t>
            </a:r>
            <a:endParaRPr lang="en-GB" sz="1400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51920" y="3717032"/>
            <a:ext cx="115212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ight Arrow 51"/>
          <p:cNvSpPr/>
          <p:nvPr/>
        </p:nvSpPr>
        <p:spPr>
          <a:xfrm>
            <a:off x="2843808" y="2132856"/>
            <a:ext cx="2520280" cy="5760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Ghost Information</a:t>
            </a:r>
          </a:p>
        </p:txBody>
      </p:sp>
      <p:sp>
        <p:nvSpPr>
          <p:cNvPr id="53" name="Right Arrow 52"/>
          <p:cNvSpPr/>
          <p:nvPr/>
        </p:nvSpPr>
        <p:spPr>
          <a:xfrm>
            <a:off x="2843808" y="2852936"/>
            <a:ext cx="2520280" cy="5760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Ghost Information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3563888" y="2564904"/>
            <a:ext cx="2520280" cy="43378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BoundsExtentTranslator</a:t>
            </a:r>
            <a:endParaRPr lang="en-GB" sz="1400" dirty="0"/>
          </a:p>
        </p:txBody>
      </p:sp>
      <p:sp>
        <p:nvSpPr>
          <p:cNvPr id="3" name="Left Arrow 2"/>
          <p:cNvSpPr/>
          <p:nvPr/>
        </p:nvSpPr>
        <p:spPr>
          <a:xfrm>
            <a:off x="1835696" y="692696"/>
            <a:ext cx="4248472" cy="504056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Request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1196752"/>
            <a:ext cx="1584176" cy="1584176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643438" y="2714620"/>
            <a:ext cx="2928958" cy="2571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3000364" y="2214554"/>
            <a:ext cx="2928958" cy="3500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DSM Implementation</a:t>
            </a:r>
            <a:endParaRPr lang="en-GB" dirty="0"/>
          </a:p>
        </p:txBody>
      </p:sp>
      <p:cxnSp>
        <p:nvCxnSpPr>
          <p:cNvPr id="4" name="AutoShape 15"/>
          <p:cNvCxnSpPr>
            <a:cxnSpLocks noChangeShapeType="1"/>
            <a:stCxn id="47" idx="3"/>
          </p:cNvCxnSpPr>
          <p:nvPr/>
        </p:nvCxnSpPr>
        <p:spPr bwMode="auto">
          <a:xfrm flipV="1">
            <a:off x="5853791" y="4964917"/>
            <a:ext cx="649540" cy="5000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AutoShape 15"/>
          <p:cNvCxnSpPr>
            <a:cxnSpLocks noChangeShapeType="1"/>
            <a:stCxn id="46" idx="3"/>
          </p:cNvCxnSpPr>
          <p:nvPr/>
        </p:nvCxnSpPr>
        <p:spPr bwMode="auto">
          <a:xfrm>
            <a:off x="5853791" y="2464587"/>
            <a:ext cx="649540" cy="5000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AutoShape 15"/>
          <p:cNvCxnSpPr>
            <a:cxnSpLocks noChangeShapeType="1"/>
            <a:stCxn id="32" idx="3"/>
            <a:endCxn id="47" idx="1"/>
          </p:cNvCxnSpPr>
          <p:nvPr/>
        </p:nvCxnSpPr>
        <p:spPr bwMode="auto">
          <a:xfrm>
            <a:off x="4136774" y="5464983"/>
            <a:ext cx="723483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AutoShape 15"/>
          <p:cNvCxnSpPr>
            <a:cxnSpLocks noChangeShapeType="1"/>
            <a:stCxn id="29" idx="3"/>
            <a:endCxn id="46" idx="1"/>
          </p:cNvCxnSpPr>
          <p:nvPr/>
        </p:nvCxnSpPr>
        <p:spPr bwMode="auto">
          <a:xfrm>
            <a:off x="4136774" y="2464587"/>
            <a:ext cx="723483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3143240" y="2786058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" name="AutoShape 15"/>
          <p:cNvCxnSpPr>
            <a:cxnSpLocks noChangeShapeType="1"/>
            <a:stCxn id="8" idx="2"/>
            <a:endCxn id="10" idx="0"/>
          </p:cNvCxnSpPr>
          <p:nvPr/>
        </p:nvCxnSpPr>
        <p:spPr bwMode="auto">
          <a:xfrm rot="5400000">
            <a:off x="3568569" y="321468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143240" y="3286124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143240" y="4786322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3143240" y="4286256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3" name="AutoShape 15"/>
          <p:cNvCxnSpPr>
            <a:cxnSpLocks noChangeShapeType="1"/>
            <a:stCxn id="12" idx="0"/>
            <a:endCxn id="10" idx="2"/>
          </p:cNvCxnSpPr>
          <p:nvPr/>
        </p:nvCxnSpPr>
        <p:spPr bwMode="auto">
          <a:xfrm rot="5400000" flipH="1" flipV="1">
            <a:off x="3318536" y="3964785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AutoShape 15"/>
          <p:cNvCxnSpPr>
            <a:cxnSpLocks noChangeShapeType="1"/>
            <a:stCxn id="12" idx="2"/>
            <a:endCxn id="11" idx="0"/>
          </p:cNvCxnSpPr>
          <p:nvPr/>
        </p:nvCxnSpPr>
        <p:spPr bwMode="auto">
          <a:xfrm rot="5400000">
            <a:off x="3568569" y="4714884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6500826" y="2786058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6" name="AutoShape 15"/>
          <p:cNvCxnSpPr>
            <a:cxnSpLocks noChangeShapeType="1"/>
          </p:cNvCxnSpPr>
          <p:nvPr/>
        </p:nvCxnSpPr>
        <p:spPr bwMode="auto">
          <a:xfrm rot="5400000">
            <a:off x="6993500" y="321468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6500826" y="3286124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6500826" y="4786322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6500826" y="4286256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0" name="AutoShape 15"/>
          <p:cNvCxnSpPr>
            <a:cxnSpLocks noChangeShapeType="1"/>
          </p:cNvCxnSpPr>
          <p:nvPr/>
        </p:nvCxnSpPr>
        <p:spPr bwMode="auto">
          <a:xfrm rot="5400000" flipH="1" flipV="1">
            <a:off x="6743467" y="3964785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AutoShape 15"/>
          <p:cNvCxnSpPr>
            <a:cxnSpLocks noChangeShapeType="1"/>
          </p:cNvCxnSpPr>
          <p:nvPr/>
        </p:nvCxnSpPr>
        <p:spPr bwMode="auto">
          <a:xfrm rot="5400000">
            <a:off x="6993500" y="4714884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860257" y="2786058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3" name="AutoShape 15"/>
          <p:cNvCxnSpPr>
            <a:cxnSpLocks noChangeShapeType="1"/>
            <a:stCxn id="22" idx="2"/>
            <a:endCxn id="24" idx="0"/>
          </p:cNvCxnSpPr>
          <p:nvPr/>
        </p:nvCxnSpPr>
        <p:spPr bwMode="auto">
          <a:xfrm rot="5400000">
            <a:off x="5285586" y="321468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860257" y="3286124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4860257" y="4786322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860257" y="4286256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7" name="AutoShape 15"/>
          <p:cNvCxnSpPr>
            <a:cxnSpLocks noChangeShapeType="1"/>
            <a:stCxn id="26" idx="0"/>
            <a:endCxn id="24" idx="2"/>
          </p:cNvCxnSpPr>
          <p:nvPr/>
        </p:nvCxnSpPr>
        <p:spPr bwMode="auto">
          <a:xfrm rot="5400000" flipH="1" flipV="1">
            <a:off x="5035553" y="3964785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AutoShape 15"/>
          <p:cNvCxnSpPr>
            <a:cxnSpLocks noChangeShapeType="1"/>
            <a:stCxn id="26" idx="2"/>
            <a:endCxn id="25" idx="0"/>
          </p:cNvCxnSpPr>
          <p:nvPr/>
        </p:nvCxnSpPr>
        <p:spPr bwMode="auto">
          <a:xfrm rot="5400000">
            <a:off x="5285586" y="4714884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143240" y="2285992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0" name="AutoShape 15"/>
          <p:cNvCxnSpPr>
            <a:cxnSpLocks noChangeShapeType="1"/>
            <a:stCxn id="29" idx="2"/>
            <a:endCxn id="8" idx="0"/>
          </p:cNvCxnSpPr>
          <p:nvPr/>
        </p:nvCxnSpPr>
        <p:spPr bwMode="auto">
          <a:xfrm rot="5400000">
            <a:off x="3568569" y="2714620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AutoShape 15"/>
          <p:cNvCxnSpPr>
            <a:cxnSpLocks noChangeShapeType="1"/>
            <a:stCxn id="11" idx="2"/>
            <a:endCxn id="32" idx="0"/>
          </p:cNvCxnSpPr>
          <p:nvPr/>
        </p:nvCxnSpPr>
        <p:spPr bwMode="auto">
          <a:xfrm rot="5400000">
            <a:off x="3568569" y="5214950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3143240" y="5286388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3" name="AutoShape 15"/>
          <p:cNvCxnSpPr>
            <a:cxnSpLocks noChangeShapeType="1"/>
            <a:stCxn id="8" idx="3"/>
            <a:endCxn id="26" idx="1"/>
          </p:cNvCxnSpPr>
          <p:nvPr/>
        </p:nvCxnSpPr>
        <p:spPr bwMode="auto">
          <a:xfrm>
            <a:off x="4136774" y="2964653"/>
            <a:ext cx="723483" cy="150019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AutoShape 15"/>
          <p:cNvCxnSpPr>
            <a:cxnSpLocks noChangeShapeType="1"/>
            <a:stCxn id="10" idx="3"/>
            <a:endCxn id="25" idx="1"/>
          </p:cNvCxnSpPr>
          <p:nvPr/>
        </p:nvCxnSpPr>
        <p:spPr bwMode="auto">
          <a:xfrm>
            <a:off x="4136774" y="3464719"/>
            <a:ext cx="723483" cy="150019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AutoShape 15"/>
          <p:cNvCxnSpPr>
            <a:cxnSpLocks noChangeShapeType="1"/>
            <a:stCxn id="29" idx="3"/>
            <a:endCxn id="25" idx="1"/>
          </p:cNvCxnSpPr>
          <p:nvPr/>
        </p:nvCxnSpPr>
        <p:spPr bwMode="auto">
          <a:xfrm>
            <a:off x="4136774" y="2464587"/>
            <a:ext cx="723483" cy="2500330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AutoShape 15"/>
          <p:cNvCxnSpPr>
            <a:cxnSpLocks noChangeShapeType="1"/>
            <a:stCxn id="12" idx="3"/>
            <a:endCxn id="22" idx="1"/>
          </p:cNvCxnSpPr>
          <p:nvPr/>
        </p:nvCxnSpPr>
        <p:spPr bwMode="auto">
          <a:xfrm flipV="1">
            <a:off x="4136774" y="2964653"/>
            <a:ext cx="723483" cy="150019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AutoShape 15"/>
          <p:cNvCxnSpPr>
            <a:cxnSpLocks noChangeShapeType="1"/>
            <a:stCxn id="22" idx="1"/>
            <a:endCxn id="32" idx="3"/>
          </p:cNvCxnSpPr>
          <p:nvPr/>
        </p:nvCxnSpPr>
        <p:spPr bwMode="auto">
          <a:xfrm rot="10800000" flipV="1">
            <a:off x="4136775" y="2964653"/>
            <a:ext cx="723483" cy="2500330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AutoShape 15"/>
          <p:cNvCxnSpPr>
            <a:cxnSpLocks noChangeShapeType="1"/>
            <a:stCxn id="22" idx="3"/>
          </p:cNvCxnSpPr>
          <p:nvPr/>
        </p:nvCxnSpPr>
        <p:spPr bwMode="auto">
          <a:xfrm>
            <a:off x="5853791" y="2964653"/>
            <a:ext cx="649540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AutoShape 15"/>
          <p:cNvCxnSpPr>
            <a:cxnSpLocks noChangeShapeType="1"/>
            <a:stCxn id="24" idx="3"/>
            <a:endCxn id="17" idx="1"/>
          </p:cNvCxnSpPr>
          <p:nvPr/>
        </p:nvCxnSpPr>
        <p:spPr bwMode="auto">
          <a:xfrm>
            <a:off x="5853791" y="3464719"/>
            <a:ext cx="647035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AutoShape 15"/>
          <p:cNvCxnSpPr>
            <a:cxnSpLocks noChangeShapeType="1"/>
            <a:stCxn id="26" idx="3"/>
            <a:endCxn id="19" idx="1"/>
          </p:cNvCxnSpPr>
          <p:nvPr/>
        </p:nvCxnSpPr>
        <p:spPr bwMode="auto">
          <a:xfrm>
            <a:off x="5853791" y="4464851"/>
            <a:ext cx="647035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AutoShape 15"/>
          <p:cNvCxnSpPr>
            <a:cxnSpLocks noChangeShapeType="1"/>
            <a:stCxn id="25" idx="3"/>
            <a:endCxn id="18" idx="1"/>
          </p:cNvCxnSpPr>
          <p:nvPr/>
        </p:nvCxnSpPr>
        <p:spPr bwMode="auto">
          <a:xfrm>
            <a:off x="5853791" y="4964917"/>
            <a:ext cx="647035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AutoShape 15"/>
          <p:cNvCxnSpPr>
            <a:cxnSpLocks noChangeShapeType="1"/>
            <a:stCxn id="25" idx="3"/>
            <a:endCxn id="15" idx="1"/>
          </p:cNvCxnSpPr>
          <p:nvPr/>
        </p:nvCxnSpPr>
        <p:spPr bwMode="auto">
          <a:xfrm flipV="1">
            <a:off x="5853791" y="2964653"/>
            <a:ext cx="647035" cy="200026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3143240" y="1785926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/>
              <a:t>M Nodes</a:t>
            </a:r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4864350" y="1785926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/>
              <a:t>N Nodes</a:t>
            </a: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860257" y="2285992"/>
            <a:ext cx="993534" cy="357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  <a:prstDash val="sysDot"/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auto">
          <a:xfrm>
            <a:off x="4860257" y="5286388"/>
            <a:ext cx="993534" cy="357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  <a:prstDash val="sysDot"/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tangle 22"/>
          <p:cNvSpPr>
            <a:spLocks noChangeArrowheads="1"/>
          </p:cNvSpPr>
          <p:nvPr/>
        </p:nvSpPr>
        <p:spPr bwMode="auto">
          <a:xfrm>
            <a:off x="5715008" y="3786190"/>
            <a:ext cx="993534" cy="357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HDF5/MPI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4316" y="6000768"/>
            <a:ext cx="82153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smtClean="0"/>
              <a:t>HDF IO intercepted and routed to DSM</a:t>
            </a:r>
            <a:endParaRPr lang="en-GB" sz="2000" dirty="0"/>
          </a:p>
        </p:txBody>
      </p:sp>
      <p:cxnSp>
        <p:nvCxnSpPr>
          <p:cNvPr id="87" name="AutoShape 15"/>
          <p:cNvCxnSpPr>
            <a:cxnSpLocks noChangeShapeType="1"/>
            <a:stCxn id="11" idx="3"/>
            <a:endCxn id="24" idx="1"/>
          </p:cNvCxnSpPr>
          <p:nvPr/>
        </p:nvCxnSpPr>
        <p:spPr bwMode="auto">
          <a:xfrm flipV="1">
            <a:off x="4136774" y="3464719"/>
            <a:ext cx="723483" cy="150019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4000496" y="3786190"/>
            <a:ext cx="993534" cy="357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HDF5/MPI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8600" y="2133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DSM Model already looks like this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Documents and Settings\biddisco\Local Settings\Temporary Internet Files\Content.IE5\G1YBG523\MCj04344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95600"/>
            <a:ext cx="1295400" cy="1457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AutoShape 15"/>
          <p:cNvCxnSpPr>
            <a:cxnSpLocks noChangeShapeType="1"/>
            <a:stCxn id="56" idx="3"/>
            <a:endCxn id="101" idx="1"/>
          </p:cNvCxnSpPr>
          <p:nvPr/>
        </p:nvCxnSpPr>
        <p:spPr bwMode="auto">
          <a:xfrm flipV="1">
            <a:off x="4130208" y="2464587"/>
            <a:ext cx="730049" cy="5000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AutoShape 15"/>
          <p:cNvCxnSpPr>
            <a:cxnSpLocks noChangeShapeType="1"/>
            <a:stCxn id="59" idx="3"/>
            <a:endCxn id="102" idx="1"/>
          </p:cNvCxnSpPr>
          <p:nvPr/>
        </p:nvCxnSpPr>
        <p:spPr bwMode="auto">
          <a:xfrm>
            <a:off x="4130208" y="4964917"/>
            <a:ext cx="730049" cy="5000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643438" y="2714620"/>
            <a:ext cx="2928958" cy="2571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DSM + Lustre</a:t>
            </a:r>
            <a:endParaRPr lang="en-GB" dirty="0"/>
          </a:p>
        </p:txBody>
      </p:sp>
      <p:sp>
        <p:nvSpPr>
          <p:cNvPr id="49" name="Rectangle 22"/>
          <p:cNvSpPr>
            <a:spLocks noChangeArrowheads="1"/>
          </p:cNvSpPr>
          <p:nvPr/>
        </p:nvSpPr>
        <p:spPr bwMode="auto">
          <a:xfrm>
            <a:off x="1435326" y="2786058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0" name="AutoShape 15"/>
          <p:cNvCxnSpPr>
            <a:cxnSpLocks noChangeShapeType="1"/>
            <a:stCxn id="49" idx="2"/>
            <a:endCxn id="51" idx="0"/>
          </p:cNvCxnSpPr>
          <p:nvPr/>
        </p:nvCxnSpPr>
        <p:spPr bwMode="auto">
          <a:xfrm rot="5400000">
            <a:off x="1860655" y="321468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1435326" y="3286124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1435326" y="4786322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tangle 22"/>
          <p:cNvSpPr>
            <a:spLocks noChangeArrowheads="1"/>
          </p:cNvSpPr>
          <p:nvPr/>
        </p:nvSpPr>
        <p:spPr bwMode="auto">
          <a:xfrm>
            <a:off x="1435326" y="4286256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4" name="AutoShape 15"/>
          <p:cNvCxnSpPr>
            <a:cxnSpLocks noChangeShapeType="1"/>
            <a:stCxn id="53" idx="0"/>
            <a:endCxn id="51" idx="2"/>
          </p:cNvCxnSpPr>
          <p:nvPr/>
        </p:nvCxnSpPr>
        <p:spPr bwMode="auto">
          <a:xfrm rot="5400000" flipH="1" flipV="1">
            <a:off x="1610622" y="3964785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AutoShape 15"/>
          <p:cNvCxnSpPr>
            <a:cxnSpLocks noChangeShapeType="1"/>
            <a:stCxn id="53" idx="2"/>
            <a:endCxn id="52" idx="0"/>
          </p:cNvCxnSpPr>
          <p:nvPr/>
        </p:nvCxnSpPr>
        <p:spPr bwMode="auto">
          <a:xfrm rot="5400000">
            <a:off x="1860655" y="4714884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136674" y="2786058"/>
            <a:ext cx="993534" cy="35719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OSS Router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7" name="AutoShape 15"/>
          <p:cNvCxnSpPr>
            <a:cxnSpLocks noChangeShapeType="1"/>
            <a:stCxn id="56" idx="2"/>
            <a:endCxn id="58" idx="0"/>
          </p:cNvCxnSpPr>
          <p:nvPr/>
        </p:nvCxnSpPr>
        <p:spPr bwMode="auto">
          <a:xfrm rot="5400000">
            <a:off x="3562003" y="321468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136674" y="3286124"/>
            <a:ext cx="993534" cy="35719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OSS Router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3136674" y="4786322"/>
            <a:ext cx="993534" cy="35719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OSS Router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136674" y="4286256"/>
            <a:ext cx="993534" cy="35719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OSS Router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1" name="AutoShape 15"/>
          <p:cNvCxnSpPr>
            <a:cxnSpLocks noChangeShapeType="1"/>
            <a:stCxn id="60" idx="0"/>
            <a:endCxn id="58" idx="2"/>
          </p:cNvCxnSpPr>
          <p:nvPr/>
        </p:nvCxnSpPr>
        <p:spPr bwMode="auto">
          <a:xfrm rot="5400000" flipH="1" flipV="1">
            <a:off x="3311970" y="3964785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AutoShape 15"/>
          <p:cNvCxnSpPr>
            <a:cxnSpLocks noChangeShapeType="1"/>
            <a:stCxn id="60" idx="2"/>
            <a:endCxn id="59" idx="0"/>
          </p:cNvCxnSpPr>
          <p:nvPr/>
        </p:nvCxnSpPr>
        <p:spPr bwMode="auto">
          <a:xfrm rot="5400000">
            <a:off x="3562003" y="4714884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Rectangle 22"/>
          <p:cNvSpPr>
            <a:spLocks noChangeArrowheads="1"/>
          </p:cNvSpPr>
          <p:nvPr/>
        </p:nvSpPr>
        <p:spPr bwMode="auto">
          <a:xfrm>
            <a:off x="1435326" y="2285992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4" name="AutoShape 15"/>
          <p:cNvCxnSpPr>
            <a:cxnSpLocks noChangeShapeType="1"/>
            <a:stCxn id="63" idx="2"/>
            <a:endCxn id="49" idx="0"/>
          </p:cNvCxnSpPr>
          <p:nvPr/>
        </p:nvCxnSpPr>
        <p:spPr bwMode="auto">
          <a:xfrm rot="5400000">
            <a:off x="1860655" y="2714620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AutoShape 15"/>
          <p:cNvCxnSpPr>
            <a:cxnSpLocks noChangeShapeType="1"/>
            <a:stCxn id="52" idx="2"/>
            <a:endCxn id="66" idx="0"/>
          </p:cNvCxnSpPr>
          <p:nvPr/>
        </p:nvCxnSpPr>
        <p:spPr bwMode="auto">
          <a:xfrm rot="5400000">
            <a:off x="1860655" y="5214950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 22"/>
          <p:cNvSpPr>
            <a:spLocks noChangeArrowheads="1"/>
          </p:cNvSpPr>
          <p:nvPr/>
        </p:nvSpPr>
        <p:spPr bwMode="auto">
          <a:xfrm>
            <a:off x="1435326" y="5286388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7" name="AutoShape 15"/>
          <p:cNvCxnSpPr>
            <a:cxnSpLocks noChangeShapeType="1"/>
            <a:stCxn id="49" idx="3"/>
            <a:endCxn id="56" idx="1"/>
          </p:cNvCxnSpPr>
          <p:nvPr/>
        </p:nvCxnSpPr>
        <p:spPr bwMode="auto">
          <a:xfrm>
            <a:off x="2428860" y="2964653"/>
            <a:ext cx="707814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AutoShape 15"/>
          <p:cNvCxnSpPr>
            <a:cxnSpLocks noChangeShapeType="1"/>
            <a:stCxn id="51" idx="3"/>
            <a:endCxn id="58" idx="1"/>
          </p:cNvCxnSpPr>
          <p:nvPr/>
        </p:nvCxnSpPr>
        <p:spPr bwMode="auto">
          <a:xfrm>
            <a:off x="2428860" y="3464719"/>
            <a:ext cx="707814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AutoShape 15"/>
          <p:cNvCxnSpPr>
            <a:cxnSpLocks noChangeShapeType="1"/>
            <a:stCxn id="63" idx="3"/>
            <a:endCxn id="59" idx="1"/>
          </p:cNvCxnSpPr>
          <p:nvPr/>
        </p:nvCxnSpPr>
        <p:spPr bwMode="auto">
          <a:xfrm>
            <a:off x="2428860" y="2464587"/>
            <a:ext cx="707814" cy="2500330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AutoShape 15"/>
          <p:cNvCxnSpPr>
            <a:cxnSpLocks noChangeShapeType="1"/>
            <a:stCxn id="53" idx="3"/>
            <a:endCxn id="60" idx="1"/>
          </p:cNvCxnSpPr>
          <p:nvPr/>
        </p:nvCxnSpPr>
        <p:spPr bwMode="auto">
          <a:xfrm>
            <a:off x="2428860" y="4464851"/>
            <a:ext cx="707814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AutoShape 15"/>
          <p:cNvCxnSpPr>
            <a:cxnSpLocks noChangeShapeType="1"/>
            <a:stCxn id="52" idx="3"/>
            <a:endCxn id="59" idx="1"/>
          </p:cNvCxnSpPr>
          <p:nvPr/>
        </p:nvCxnSpPr>
        <p:spPr bwMode="auto">
          <a:xfrm>
            <a:off x="2428860" y="4964917"/>
            <a:ext cx="707814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AutoShape 15"/>
          <p:cNvCxnSpPr>
            <a:cxnSpLocks noChangeShapeType="1"/>
            <a:stCxn id="66" idx="3"/>
            <a:endCxn id="60" idx="1"/>
          </p:cNvCxnSpPr>
          <p:nvPr/>
        </p:nvCxnSpPr>
        <p:spPr bwMode="auto">
          <a:xfrm flipV="1">
            <a:off x="2428860" y="4464851"/>
            <a:ext cx="707814" cy="1000132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1428728" y="1785926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/>
              <a:t>M Nodes</a:t>
            </a:r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3143240" y="1785926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/>
              <a:t>N OSS Nodes</a:t>
            </a:r>
          </a:p>
        </p:txBody>
      </p:sp>
      <p:cxnSp>
        <p:nvCxnSpPr>
          <p:cNvPr id="75" name="AutoShape 15"/>
          <p:cNvCxnSpPr>
            <a:cxnSpLocks noChangeShapeType="1"/>
            <a:stCxn id="56" idx="3"/>
            <a:endCxn id="88" idx="1"/>
          </p:cNvCxnSpPr>
          <p:nvPr/>
        </p:nvCxnSpPr>
        <p:spPr bwMode="auto">
          <a:xfrm>
            <a:off x="4130208" y="2964653"/>
            <a:ext cx="730049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AutoShape 15"/>
          <p:cNvCxnSpPr>
            <a:cxnSpLocks noChangeShapeType="1"/>
            <a:stCxn id="58" idx="3"/>
            <a:endCxn id="90" idx="1"/>
          </p:cNvCxnSpPr>
          <p:nvPr/>
        </p:nvCxnSpPr>
        <p:spPr bwMode="auto">
          <a:xfrm>
            <a:off x="4130208" y="3464719"/>
            <a:ext cx="730049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AutoShape 15"/>
          <p:cNvCxnSpPr>
            <a:cxnSpLocks noChangeShapeType="1"/>
            <a:stCxn id="60" idx="3"/>
            <a:endCxn id="92" idx="1"/>
          </p:cNvCxnSpPr>
          <p:nvPr/>
        </p:nvCxnSpPr>
        <p:spPr bwMode="auto">
          <a:xfrm>
            <a:off x="4130208" y="4464851"/>
            <a:ext cx="730049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AutoShape 15"/>
          <p:cNvCxnSpPr>
            <a:cxnSpLocks noChangeShapeType="1"/>
            <a:stCxn id="59" idx="3"/>
            <a:endCxn id="91" idx="1"/>
          </p:cNvCxnSpPr>
          <p:nvPr/>
        </p:nvCxnSpPr>
        <p:spPr bwMode="auto">
          <a:xfrm>
            <a:off x="4130208" y="4964917"/>
            <a:ext cx="730049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AutoShape 15"/>
          <p:cNvCxnSpPr>
            <a:cxnSpLocks noChangeShapeType="1"/>
            <a:stCxn id="102" idx="3"/>
          </p:cNvCxnSpPr>
          <p:nvPr/>
        </p:nvCxnSpPr>
        <p:spPr bwMode="auto">
          <a:xfrm flipV="1">
            <a:off x="5853791" y="4964917"/>
            <a:ext cx="649540" cy="5000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AutoShape 15"/>
          <p:cNvCxnSpPr>
            <a:cxnSpLocks noChangeShapeType="1"/>
            <a:stCxn id="101" idx="3"/>
          </p:cNvCxnSpPr>
          <p:nvPr/>
        </p:nvCxnSpPr>
        <p:spPr bwMode="auto">
          <a:xfrm>
            <a:off x="5853791" y="2464587"/>
            <a:ext cx="649540" cy="5000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Rectangle 22"/>
          <p:cNvSpPr>
            <a:spLocks noChangeArrowheads="1"/>
          </p:cNvSpPr>
          <p:nvPr/>
        </p:nvSpPr>
        <p:spPr bwMode="auto">
          <a:xfrm>
            <a:off x="6507424" y="2786058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82" name="AutoShape 15"/>
          <p:cNvCxnSpPr>
            <a:cxnSpLocks noChangeShapeType="1"/>
          </p:cNvCxnSpPr>
          <p:nvPr/>
        </p:nvCxnSpPr>
        <p:spPr bwMode="auto">
          <a:xfrm rot="5400000">
            <a:off x="7000098" y="321468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Rectangle 22"/>
          <p:cNvSpPr>
            <a:spLocks noChangeArrowheads="1"/>
          </p:cNvSpPr>
          <p:nvPr/>
        </p:nvSpPr>
        <p:spPr bwMode="auto">
          <a:xfrm>
            <a:off x="6507424" y="3286124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" name="Rectangle 22"/>
          <p:cNvSpPr>
            <a:spLocks noChangeArrowheads="1"/>
          </p:cNvSpPr>
          <p:nvPr/>
        </p:nvSpPr>
        <p:spPr bwMode="auto">
          <a:xfrm>
            <a:off x="6507424" y="4786322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5" name="Rectangle 22"/>
          <p:cNvSpPr>
            <a:spLocks noChangeArrowheads="1"/>
          </p:cNvSpPr>
          <p:nvPr/>
        </p:nvSpPr>
        <p:spPr bwMode="auto">
          <a:xfrm>
            <a:off x="6507424" y="4286256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86" name="AutoShape 15"/>
          <p:cNvCxnSpPr>
            <a:cxnSpLocks noChangeShapeType="1"/>
          </p:cNvCxnSpPr>
          <p:nvPr/>
        </p:nvCxnSpPr>
        <p:spPr bwMode="auto">
          <a:xfrm rot="5400000" flipH="1" flipV="1">
            <a:off x="6750065" y="3964785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AutoShape 15"/>
          <p:cNvCxnSpPr>
            <a:cxnSpLocks noChangeShapeType="1"/>
          </p:cNvCxnSpPr>
          <p:nvPr/>
        </p:nvCxnSpPr>
        <p:spPr bwMode="auto">
          <a:xfrm rot="5400000">
            <a:off x="7000098" y="4714884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Rectangle 22"/>
          <p:cNvSpPr>
            <a:spLocks noChangeArrowheads="1"/>
          </p:cNvSpPr>
          <p:nvPr/>
        </p:nvSpPr>
        <p:spPr bwMode="auto">
          <a:xfrm>
            <a:off x="4860257" y="2786058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89" name="AutoShape 15"/>
          <p:cNvCxnSpPr>
            <a:cxnSpLocks noChangeShapeType="1"/>
            <a:stCxn id="88" idx="2"/>
            <a:endCxn id="90" idx="0"/>
          </p:cNvCxnSpPr>
          <p:nvPr/>
        </p:nvCxnSpPr>
        <p:spPr bwMode="auto">
          <a:xfrm rot="5400000">
            <a:off x="5285586" y="321468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0" name="Rectangle 22"/>
          <p:cNvSpPr>
            <a:spLocks noChangeArrowheads="1"/>
          </p:cNvSpPr>
          <p:nvPr/>
        </p:nvSpPr>
        <p:spPr bwMode="auto">
          <a:xfrm>
            <a:off x="4860257" y="3286124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1" name="Rectangle 22"/>
          <p:cNvSpPr>
            <a:spLocks noChangeArrowheads="1"/>
          </p:cNvSpPr>
          <p:nvPr/>
        </p:nvSpPr>
        <p:spPr bwMode="auto">
          <a:xfrm>
            <a:off x="4860257" y="4786322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2" name="Rectangle 22"/>
          <p:cNvSpPr>
            <a:spLocks noChangeArrowheads="1"/>
          </p:cNvSpPr>
          <p:nvPr/>
        </p:nvSpPr>
        <p:spPr bwMode="auto">
          <a:xfrm>
            <a:off x="4860257" y="4286256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3" name="AutoShape 15"/>
          <p:cNvCxnSpPr>
            <a:cxnSpLocks noChangeShapeType="1"/>
            <a:stCxn id="92" idx="0"/>
            <a:endCxn id="90" idx="2"/>
          </p:cNvCxnSpPr>
          <p:nvPr/>
        </p:nvCxnSpPr>
        <p:spPr bwMode="auto">
          <a:xfrm rot="5400000" flipH="1" flipV="1">
            <a:off x="5035553" y="3964785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AutoShape 15"/>
          <p:cNvCxnSpPr>
            <a:cxnSpLocks noChangeShapeType="1"/>
            <a:stCxn id="92" idx="2"/>
            <a:endCxn id="91" idx="0"/>
          </p:cNvCxnSpPr>
          <p:nvPr/>
        </p:nvCxnSpPr>
        <p:spPr bwMode="auto">
          <a:xfrm rot="5400000">
            <a:off x="5285586" y="4714884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AutoShape 15"/>
          <p:cNvCxnSpPr>
            <a:cxnSpLocks noChangeShapeType="1"/>
            <a:stCxn id="88" idx="3"/>
          </p:cNvCxnSpPr>
          <p:nvPr/>
        </p:nvCxnSpPr>
        <p:spPr bwMode="auto">
          <a:xfrm>
            <a:off x="5853791" y="2964653"/>
            <a:ext cx="649540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AutoShape 15"/>
          <p:cNvCxnSpPr>
            <a:cxnSpLocks noChangeShapeType="1"/>
            <a:stCxn id="90" idx="3"/>
            <a:endCxn id="83" idx="1"/>
          </p:cNvCxnSpPr>
          <p:nvPr/>
        </p:nvCxnSpPr>
        <p:spPr bwMode="auto">
          <a:xfrm>
            <a:off x="5853791" y="3464719"/>
            <a:ext cx="653633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AutoShape 15"/>
          <p:cNvCxnSpPr>
            <a:cxnSpLocks noChangeShapeType="1"/>
            <a:stCxn id="92" idx="3"/>
            <a:endCxn id="85" idx="1"/>
          </p:cNvCxnSpPr>
          <p:nvPr/>
        </p:nvCxnSpPr>
        <p:spPr bwMode="auto">
          <a:xfrm>
            <a:off x="5853791" y="4464851"/>
            <a:ext cx="653633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AutoShape 15"/>
          <p:cNvCxnSpPr>
            <a:cxnSpLocks noChangeShapeType="1"/>
            <a:stCxn id="91" idx="3"/>
            <a:endCxn id="84" idx="1"/>
          </p:cNvCxnSpPr>
          <p:nvPr/>
        </p:nvCxnSpPr>
        <p:spPr bwMode="auto">
          <a:xfrm>
            <a:off x="5853791" y="4964917"/>
            <a:ext cx="653633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AutoShape 15"/>
          <p:cNvCxnSpPr>
            <a:cxnSpLocks noChangeShapeType="1"/>
            <a:stCxn id="91" idx="3"/>
            <a:endCxn id="81" idx="1"/>
          </p:cNvCxnSpPr>
          <p:nvPr/>
        </p:nvCxnSpPr>
        <p:spPr bwMode="auto">
          <a:xfrm flipV="1">
            <a:off x="5853791" y="2964653"/>
            <a:ext cx="653633" cy="200026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Rectangle 22"/>
          <p:cNvSpPr>
            <a:spLocks noChangeArrowheads="1"/>
          </p:cNvSpPr>
          <p:nvPr/>
        </p:nvSpPr>
        <p:spPr bwMode="auto">
          <a:xfrm>
            <a:off x="4864350" y="1785926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/>
              <a:t>D Nodes</a:t>
            </a:r>
          </a:p>
        </p:txBody>
      </p:sp>
      <p:sp>
        <p:nvSpPr>
          <p:cNvPr id="101" name="Rectangle 22"/>
          <p:cNvSpPr>
            <a:spLocks noChangeArrowheads="1"/>
          </p:cNvSpPr>
          <p:nvPr/>
        </p:nvSpPr>
        <p:spPr bwMode="auto">
          <a:xfrm>
            <a:off x="4860257" y="2285992"/>
            <a:ext cx="993534" cy="357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  <a:prstDash val="sysDot"/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2" name="Rectangle 22"/>
          <p:cNvSpPr>
            <a:spLocks noChangeArrowheads="1"/>
          </p:cNvSpPr>
          <p:nvPr/>
        </p:nvSpPr>
        <p:spPr bwMode="auto">
          <a:xfrm>
            <a:off x="4860257" y="5286388"/>
            <a:ext cx="993534" cy="357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  <a:prstDash val="sysDot"/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3" name="AutoShape 15"/>
          <p:cNvCxnSpPr>
            <a:cxnSpLocks noChangeShapeType="1"/>
            <a:stCxn id="56" idx="3"/>
            <a:endCxn id="91" idx="1"/>
          </p:cNvCxnSpPr>
          <p:nvPr/>
        </p:nvCxnSpPr>
        <p:spPr bwMode="auto">
          <a:xfrm>
            <a:off x="4130208" y="2964653"/>
            <a:ext cx="730049" cy="2000264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324600" y="1447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Is this really the future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"/>
          <p:cNvGrpSpPr/>
          <p:nvPr/>
        </p:nvGrpSpPr>
        <p:grpSpPr>
          <a:xfrm>
            <a:off x="1657328" y="1524000"/>
            <a:ext cx="3295672" cy="1357322"/>
            <a:chOff x="714348" y="1500174"/>
            <a:chExt cx="3143272" cy="1357322"/>
          </a:xfrm>
        </p:grpSpPr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714348" y="1500174"/>
              <a:ext cx="3143272" cy="1357322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t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400" b="1" dirty="0" smtClean="0">
                  <a:solidFill>
                    <a:schemeClr val="tx1"/>
                  </a:solidFill>
                  <a:latin typeface="+mn-lt"/>
                </a:rPr>
                <a:t>General Purpose Node of the Future</a:t>
              </a:r>
              <a:endParaRPr lang="en-GB" sz="14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2786050" y="2285992"/>
              <a:ext cx="993534" cy="35719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tint val="66000"/>
                    <a:satMod val="160000"/>
                  </a:schemeClr>
                </a:gs>
                <a:gs pos="50000">
                  <a:schemeClr val="accent3">
                    <a:lumMod val="75000"/>
                    <a:tint val="44500"/>
                    <a:satMod val="160000"/>
                  </a:schemeClr>
                </a:gs>
                <a:gs pos="100000">
                  <a:schemeClr val="accent3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12700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100" b="1" dirty="0" smtClean="0">
                  <a:solidFill>
                    <a:schemeClr val="tx1"/>
                  </a:solidFill>
                  <a:latin typeface="+mn-lt"/>
                </a:rPr>
                <a:t>Vis Code</a:t>
              </a:r>
              <a:endParaRPr lang="en-GB" sz="11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1785918" y="1928802"/>
              <a:ext cx="993534" cy="71438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tx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tx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100" b="1" dirty="0" smtClean="0">
                  <a:solidFill>
                    <a:schemeClr val="tx1"/>
                  </a:solidFill>
                  <a:latin typeface="+mn-lt"/>
                </a:rPr>
                <a:t>Many-Core CPU</a:t>
              </a:r>
              <a:endParaRPr lang="en-GB" sz="11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785786" y="1928802"/>
              <a:ext cx="993534" cy="3571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1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1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100" b="1" dirty="0" smtClean="0">
                  <a:solidFill>
                    <a:schemeClr val="tx1"/>
                  </a:solidFill>
                  <a:latin typeface="+mn-lt"/>
                </a:rPr>
                <a:t>Stream Processors</a:t>
              </a:r>
              <a:endParaRPr lang="en-GB" sz="11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785786" y="2285992"/>
              <a:ext cx="993534" cy="3571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1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1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100" b="1" dirty="0" smtClean="0">
                  <a:solidFill>
                    <a:schemeClr val="tx1"/>
                  </a:solidFill>
                  <a:latin typeface="+mn-lt"/>
                </a:rPr>
                <a:t>Stream Processors</a:t>
              </a:r>
              <a:endParaRPr lang="en-GB" sz="11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8" name="Rectangle 22"/>
            <p:cNvSpPr>
              <a:spLocks noChangeArrowheads="1"/>
            </p:cNvSpPr>
            <p:nvPr/>
          </p:nvSpPr>
          <p:spPr bwMode="auto">
            <a:xfrm>
              <a:off x="2786050" y="1928802"/>
              <a:ext cx="993534" cy="357190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/>
            </a:gradFill>
            <a:ln w="12700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100" b="1" dirty="0" err="1" smtClean="0">
                  <a:solidFill>
                    <a:schemeClr val="tx1"/>
                  </a:solidFill>
                  <a:latin typeface="+mn-lt"/>
                </a:rPr>
                <a:t>Sim</a:t>
              </a:r>
              <a:r>
                <a:rPr lang="en-GB" sz="1100" b="1" dirty="0" smtClean="0">
                  <a:solidFill>
                    <a:schemeClr val="tx1"/>
                  </a:solidFill>
                  <a:latin typeface="+mn-lt"/>
                </a:rPr>
                <a:t> Code</a:t>
              </a:r>
              <a:endParaRPr lang="en-GB" sz="1100" b="1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69" name="Rectangle 22"/>
          <p:cNvSpPr>
            <a:spLocks noChangeArrowheads="1"/>
          </p:cNvSpPr>
          <p:nvPr/>
        </p:nvSpPr>
        <p:spPr bwMode="auto">
          <a:xfrm>
            <a:off x="463790" y="1809752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M Nodes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5386414" y="1738314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/>
              <a:t>S Cores</a:t>
            </a:r>
            <a:endParaRPr lang="en-GB" sz="1100" b="1" dirty="0"/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5393012" y="2452694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/>
              <a:t>V Cores</a:t>
            </a:r>
            <a:endParaRPr lang="en-GB" sz="1100" b="1" dirty="0"/>
          </a:p>
        </p:txBody>
      </p:sp>
      <p:cxnSp>
        <p:nvCxnSpPr>
          <p:cNvPr id="76" name="Straight Arrow Connector 75"/>
          <p:cNvCxnSpPr>
            <a:stCxn id="73" idx="1"/>
          </p:cNvCxnSpPr>
          <p:nvPr/>
        </p:nvCxnSpPr>
        <p:spPr>
          <a:xfrm rot="10800000" flipV="1">
            <a:off x="4665436" y="1916909"/>
            <a:ext cx="720978" cy="214314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1"/>
          </p:cNvCxnSpPr>
          <p:nvPr/>
        </p:nvCxnSpPr>
        <p:spPr>
          <a:xfrm rot="10800000">
            <a:off x="4665436" y="2488413"/>
            <a:ext cx="727576" cy="142876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22"/>
          <p:cNvSpPr>
            <a:spLocks noChangeArrowheads="1"/>
          </p:cNvSpPr>
          <p:nvPr/>
        </p:nvSpPr>
        <p:spPr bwMode="auto">
          <a:xfrm>
            <a:off x="5886480" y="2095504"/>
            <a:ext cx="993534" cy="35719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/>
              <a:t>S &gt;&gt; V</a:t>
            </a:r>
            <a:endParaRPr lang="en-GB" sz="1100" b="1" dirty="0"/>
          </a:p>
        </p:txBody>
      </p:sp>
      <p:cxnSp>
        <p:nvCxnSpPr>
          <p:cNvPr id="81" name="Straight Arrow Connector 80"/>
          <p:cNvCxnSpPr>
            <a:stCxn id="69" idx="2"/>
          </p:cNvCxnSpPr>
          <p:nvPr/>
        </p:nvCxnSpPr>
        <p:spPr>
          <a:xfrm rot="16200000" flipH="1">
            <a:off x="-537992" y="3665490"/>
            <a:ext cx="3000396" cy="3299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219200" y="29718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 threads </a:t>
            </a:r>
            <a:r>
              <a:rPr lang="en-GB" dirty="0" err="1" smtClean="0">
                <a:solidFill>
                  <a:schemeClr val="tx1"/>
                </a:solidFill>
              </a:rPr>
              <a:t>Sim</a:t>
            </a:r>
            <a:r>
              <a:rPr lang="en-GB" dirty="0" smtClean="0">
                <a:solidFill>
                  <a:schemeClr val="tx1"/>
                </a:solidFill>
              </a:rPr>
              <a:t>&gt;&gt;Vis to provide a solution to our scalability issue</a:t>
            </a:r>
          </a:p>
        </p:txBody>
      </p:sp>
      <p:grpSp>
        <p:nvGrpSpPr>
          <p:cNvPr id="4" name="Group 67"/>
          <p:cNvGrpSpPr/>
          <p:nvPr/>
        </p:nvGrpSpPr>
        <p:grpSpPr>
          <a:xfrm>
            <a:off x="2895600" y="3505200"/>
            <a:ext cx="5410200" cy="2819400"/>
            <a:chOff x="2895600" y="3505200"/>
            <a:chExt cx="5410200" cy="28194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248400" y="3505200"/>
              <a:ext cx="685800" cy="274320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dirty="0" smtClean="0">
                  <a:solidFill>
                    <a:schemeClr val="tx1"/>
                  </a:solidFill>
                  <a:latin typeface="Arial" charset="0"/>
                </a:rPr>
                <a:t>CPU Blade</a:t>
              </a:r>
              <a:endParaRPr lang="en-US" dirty="0" smtClean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934200" y="3505200"/>
              <a:ext cx="685800" cy="2743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dirty="0" smtClean="0">
                  <a:solidFill>
                    <a:schemeClr val="tx1"/>
                  </a:solidFill>
                  <a:latin typeface="Arial" charset="0"/>
                </a:rPr>
                <a:t>Stream Processor  Blade</a:t>
              </a:r>
              <a:endParaRPr lang="en-US" dirty="0" smtClean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562600" y="3505200"/>
              <a:ext cx="685800" cy="274320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dirty="0" smtClean="0">
                  <a:solidFill>
                    <a:schemeClr val="tx1"/>
                  </a:solidFill>
                  <a:latin typeface="Arial" charset="0"/>
                </a:rPr>
                <a:t>CPU Blade</a:t>
              </a:r>
              <a:endParaRPr lang="en-US" dirty="0" smtClean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620000" y="3505200"/>
              <a:ext cx="685800" cy="2743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dirty="0" smtClean="0">
                  <a:solidFill>
                    <a:schemeClr val="tx1"/>
                  </a:solidFill>
                  <a:latin typeface="Arial" charset="0"/>
                </a:rPr>
                <a:t>Stream Processor  Blade</a:t>
              </a:r>
              <a:endParaRPr lang="en-US" dirty="0" smtClean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8" name="Rectangle 22"/>
            <p:cNvSpPr>
              <a:spLocks noChangeArrowheads="1"/>
            </p:cNvSpPr>
            <p:nvPr/>
          </p:nvSpPr>
          <p:spPr bwMode="auto">
            <a:xfrm>
              <a:off x="3276600" y="5791200"/>
              <a:ext cx="1066800" cy="5334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100" b="1" dirty="0" smtClean="0">
                  <a:solidFill>
                    <a:schemeClr val="tx1"/>
                  </a:solidFill>
                  <a:latin typeface="+mn-lt"/>
                </a:rPr>
                <a:t>M Racks</a:t>
              </a: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100" b="1" dirty="0" smtClean="0">
                  <a:solidFill>
                    <a:schemeClr val="tx1"/>
                  </a:solidFill>
                  <a:latin typeface="+mn-lt"/>
                </a:rPr>
                <a:t>(Cray CX1)</a:t>
              </a:r>
              <a:endParaRPr lang="en-GB" sz="1100" b="1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49" name="Straight Arrow Connector 48"/>
            <p:cNvCxnSpPr>
              <a:stCxn id="48" idx="3"/>
            </p:cNvCxnSpPr>
            <p:nvPr/>
          </p:nvCxnSpPr>
          <p:spPr>
            <a:xfrm>
              <a:off x="4343400" y="6057900"/>
              <a:ext cx="1066800" cy="38100"/>
            </a:xfrm>
            <a:prstGeom prst="straightConnector1">
              <a:avLst/>
            </a:prstGeom>
            <a:ln w="57150">
              <a:solidFill>
                <a:schemeClr val="tx2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895600" y="4343400"/>
              <a:ext cx="2438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And if the Machine of the future ends up like this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705600" y="1219200"/>
            <a:ext cx="243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Complex post processing pipelines (Multiple time steps/particle tracer etc)</a:t>
            </a:r>
          </a:p>
          <a:p>
            <a:pPr algn="ctr"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Data Redistribution </a:t>
            </a:r>
          </a:p>
          <a:p>
            <a:pPr algn="ctr"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Asynchronous operation (idle time).</a:t>
            </a:r>
          </a:p>
          <a:p>
            <a:pPr algn="ctr"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Dedicated hardware for algorithms.</a:t>
            </a:r>
          </a:p>
        </p:txBody>
      </p:sp>
      <p:pic>
        <p:nvPicPr>
          <p:cNvPr id="3075" name="Picture 3" descr="C:\Documents and Settings\biddisco\Local Settings\Temporary Internet Files\Content.IE5\GHIJKLMN\MCj0434859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1910" y="1828800"/>
            <a:ext cx="55209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297</Words>
  <Application>Microsoft Office PowerPoint</Application>
  <PresentationFormat>On-screen Show (4:3)</PresentationFormat>
  <Paragraphs>135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DSM Implementation</vt:lpstr>
      <vt:lpstr>DSM + Lustre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biddisco</dc:creator>
  <cp:lastModifiedBy>John Bidiscombe</cp:lastModifiedBy>
  <cp:revision>61</cp:revision>
  <dcterms:created xsi:type="dcterms:W3CDTF">2011-09-06T06:51:28Z</dcterms:created>
  <dcterms:modified xsi:type="dcterms:W3CDTF">2017-06-08T23:28:55Z</dcterms:modified>
</cp:coreProperties>
</file>