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0" r:id="rId6"/>
    <p:sldId id="261" r:id="rId7"/>
    <p:sldId id="262" r:id="rId8"/>
    <p:sldId id="259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E0CB-C71E-462F-9AC3-272D38B2EC5D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5C39-0E0D-4EFA-80DC-3F3D08627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6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49FB-ACE9-4802-AE94-F5A3E8FED8FE}" type="datetimeFigureOut">
              <a:rPr lang="en-GB" smtClean="0"/>
              <a:pPr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72319" y="836712"/>
            <a:ext cx="4463294" cy="648072"/>
            <a:chOff x="772319" y="836712"/>
            <a:chExt cx="4463294" cy="648072"/>
          </a:xfrm>
        </p:grpSpPr>
        <p:sp>
          <p:nvSpPr>
            <p:cNvPr id="2" name="Rectangle 1"/>
            <p:cNvSpPr/>
            <p:nvPr/>
          </p:nvSpPr>
          <p:spPr>
            <a:xfrm>
              <a:off x="772319" y="836712"/>
              <a:ext cx="963916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2299" y="836712"/>
              <a:ext cx="559922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6235" y="836712"/>
              <a:ext cx="576064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72221" y="836712"/>
              <a:ext cx="1411747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83968" y="836712"/>
              <a:ext cx="603040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4887008" y="1160748"/>
              <a:ext cx="348605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69057" y="262389"/>
            <a:ext cx="5098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HPX library provides an implementation of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that conforms to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API 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p-Down Arrow 25"/>
          <p:cNvSpPr/>
          <p:nvPr/>
        </p:nvSpPr>
        <p:spPr>
          <a:xfrm>
            <a:off x="683568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Up-Down Arrow 23"/>
          <p:cNvSpPr/>
          <p:nvPr/>
        </p:nvSpPr>
        <p:spPr>
          <a:xfrm>
            <a:off x="1691680" y="1844824"/>
            <a:ext cx="216024" cy="1800200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3528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75856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Extract VOI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259632" y="141277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291581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</p:cNvCxnSpPr>
          <p:nvPr/>
        </p:nvCxnSpPr>
        <p:spPr>
          <a:xfrm flipH="1" flipV="1">
            <a:off x="899592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2457762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>
          <a:xfrm flipV="1">
            <a:off x="1295636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>
            <a:off x="7596336" y="1268760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23528" y="4149080"/>
            <a:ext cx="936104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619672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341987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275856" y="4077072"/>
            <a:ext cx="1152128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&lt;&lt; </a:t>
            </a:r>
            <a:r>
              <a:rPr lang="en-GB" sz="1600" b="1" dirty="0" smtClean="0"/>
              <a:t>N </a:t>
            </a:r>
            <a:r>
              <a:rPr lang="en-GB" sz="1600" b="1" dirty="0"/>
              <a:t>P</a:t>
            </a:r>
            <a:r>
              <a:rPr lang="en-GB" sz="1600" b="1" dirty="0" smtClean="0">
                <a:solidFill>
                  <a:schemeClr val="dk1"/>
                </a:solidFill>
              </a:rPr>
              <a:t>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>
            <a:off x="5508104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788024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>
            <a:off x="4427984" y="141277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8" name="Right Arrow 37"/>
          <p:cNvSpPr/>
          <p:nvPr/>
        </p:nvSpPr>
        <p:spPr>
          <a:xfrm>
            <a:off x="6084168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571130" y="195370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788024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 flipH="1">
            <a:off x="482402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>
            <a:off x="482402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3779912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Up-Down Arrow 49"/>
          <p:cNvSpPr/>
          <p:nvPr/>
        </p:nvSpPr>
        <p:spPr>
          <a:xfrm>
            <a:off x="212372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Up-Down Arrow 50"/>
          <p:cNvSpPr/>
          <p:nvPr/>
        </p:nvSpPr>
        <p:spPr>
          <a:xfrm>
            <a:off x="3779912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Up-Down Arrow 51"/>
          <p:cNvSpPr/>
          <p:nvPr/>
        </p:nvSpPr>
        <p:spPr>
          <a:xfrm>
            <a:off x="219573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-Down Arrow 52"/>
          <p:cNvSpPr/>
          <p:nvPr/>
        </p:nvSpPr>
        <p:spPr>
          <a:xfrm>
            <a:off x="241176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12372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212372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284380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57" name="Rectangle 56"/>
          <p:cNvSpPr/>
          <p:nvPr/>
        </p:nvSpPr>
        <p:spPr>
          <a:xfrm>
            <a:off x="6444208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3528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19672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2915816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ight Arrow 92"/>
          <p:cNvSpPr/>
          <p:nvPr/>
        </p:nvSpPr>
        <p:spPr>
          <a:xfrm>
            <a:off x="7596336" y="3573016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5856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>
            <a:off x="1259632" y="375303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788024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39"/>
          <p:cNvSpPr/>
          <p:nvPr/>
        </p:nvSpPr>
        <p:spPr>
          <a:xfrm>
            <a:off x="6084168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4427984" y="375303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0" name="Rectangle 59"/>
          <p:cNvSpPr/>
          <p:nvPr/>
        </p:nvSpPr>
        <p:spPr>
          <a:xfrm>
            <a:off x="6444208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Up-Down Arrow 60"/>
          <p:cNvSpPr/>
          <p:nvPr/>
        </p:nvSpPr>
        <p:spPr>
          <a:xfrm>
            <a:off x="666023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ent Arrow 29"/>
          <p:cNvSpPr/>
          <p:nvPr/>
        </p:nvSpPr>
        <p:spPr>
          <a:xfrm rot="10800000" flipH="1">
            <a:off x="554410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>
            <a:off x="554410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1259632" y="1844824"/>
            <a:ext cx="144016" cy="1872208"/>
          </a:xfrm>
          <a:prstGeom prst="upDownArrow">
            <a:avLst/>
          </a:prstGeom>
          <a:ln w="25400" cap="flat">
            <a:prstDash val="sysDash"/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Up-Down Arrow 59"/>
          <p:cNvSpPr/>
          <p:nvPr/>
        </p:nvSpPr>
        <p:spPr>
          <a:xfrm>
            <a:off x="3923928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Up-Down Arrow 23"/>
          <p:cNvSpPr/>
          <p:nvPr/>
        </p:nvSpPr>
        <p:spPr>
          <a:xfrm>
            <a:off x="2267744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99592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95736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51920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0" name="Up-Down Arrow 9"/>
          <p:cNvSpPr/>
          <p:nvPr/>
        </p:nvSpPr>
        <p:spPr>
          <a:xfrm>
            <a:off x="4283968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-Down Arrow 10"/>
          <p:cNvSpPr/>
          <p:nvPr/>
        </p:nvSpPr>
        <p:spPr>
          <a:xfrm>
            <a:off x="284380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9592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83569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491880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95736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3491880" y="3717032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>
            <a:off x="4283968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>
            <a:off x="291581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  <a:endCxn id="26" idx="6"/>
          </p:cNvCxnSpPr>
          <p:nvPr/>
        </p:nvCxnSpPr>
        <p:spPr>
          <a:xfrm rot="16200000" flipV="1">
            <a:off x="1510790" y="2637783"/>
            <a:ext cx="217765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2998693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  <a:endCxn id="24" idx="2"/>
          </p:cNvCxnSpPr>
          <p:nvPr/>
        </p:nvCxnSpPr>
        <p:spPr>
          <a:xfrm rot="5400000" flipH="1" flipV="1">
            <a:off x="1978842" y="267378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Up-Down Arrow 53"/>
          <p:cNvSpPr/>
          <p:nvPr/>
        </p:nvSpPr>
        <p:spPr>
          <a:xfrm>
            <a:off x="313184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5004048" y="1268760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3" name="Right Arrow 92"/>
          <p:cNvSpPr/>
          <p:nvPr/>
        </p:nvSpPr>
        <p:spPr>
          <a:xfrm>
            <a:off x="5004048" y="3573016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971600" y="2276872"/>
            <a:ext cx="288032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483768" y="1916832"/>
            <a:ext cx="288032" cy="17281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Balanced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920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ight Arrow 51"/>
          <p:cNvSpPr/>
          <p:nvPr/>
        </p:nvSpPr>
        <p:spPr>
          <a:xfrm>
            <a:off x="284380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284380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56388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3" name="Left Arrow 2"/>
          <p:cNvSpPr/>
          <p:nvPr/>
        </p:nvSpPr>
        <p:spPr>
          <a:xfrm>
            <a:off x="1835696" y="692696"/>
            <a:ext cx="4248472" cy="50405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Request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196752"/>
            <a:ext cx="1584176" cy="158417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000364" y="2214554"/>
            <a:ext cx="2928958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Implementation</a:t>
            </a:r>
            <a:endParaRPr lang="en-GB" dirty="0"/>
          </a:p>
        </p:txBody>
      </p:sp>
      <p:cxnSp>
        <p:nvCxnSpPr>
          <p:cNvPr id="4" name="AutoShape 15"/>
          <p:cNvCxnSpPr>
            <a:cxnSpLocks noChangeShapeType="1"/>
            <a:stCxn id="47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AutoShape 15"/>
          <p:cNvCxnSpPr>
            <a:cxnSpLocks noChangeShapeType="1"/>
            <a:stCxn id="46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AutoShape 15"/>
          <p:cNvCxnSpPr>
            <a:cxnSpLocks noChangeShapeType="1"/>
            <a:stCxn id="32" idx="3"/>
            <a:endCxn id="47" idx="1"/>
          </p:cNvCxnSpPr>
          <p:nvPr/>
        </p:nvCxnSpPr>
        <p:spPr bwMode="auto">
          <a:xfrm>
            <a:off x="4136774" y="5464983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AutoShape 15"/>
          <p:cNvCxnSpPr>
            <a:cxnSpLocks noChangeShapeType="1"/>
            <a:stCxn id="29" idx="3"/>
            <a:endCxn id="46" idx="1"/>
          </p:cNvCxnSpPr>
          <p:nvPr/>
        </p:nvCxnSpPr>
        <p:spPr bwMode="auto">
          <a:xfrm>
            <a:off x="4136774" y="2464587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143240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AutoShape 15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3568569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143240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43240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143240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AutoShape 15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5400000" flipH="1" flipV="1">
            <a:off x="3318536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AutoShape 15"/>
          <p:cNvCxnSpPr>
            <a:cxnSpLocks noChangeShapeType="1"/>
            <a:stCxn id="12" idx="2"/>
            <a:endCxn id="11" idx="0"/>
          </p:cNvCxnSpPr>
          <p:nvPr/>
        </p:nvCxnSpPr>
        <p:spPr bwMode="auto">
          <a:xfrm rot="5400000">
            <a:off x="3568569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500826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rot="5400000">
            <a:off x="6993500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500826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500826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500826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AutoShape 15"/>
          <p:cNvCxnSpPr>
            <a:cxnSpLocks noChangeShapeType="1"/>
          </p:cNvCxnSpPr>
          <p:nvPr/>
        </p:nvCxnSpPr>
        <p:spPr bwMode="auto">
          <a:xfrm rot="5400000" flipH="1" flipV="1">
            <a:off x="6743467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rot="5400000">
            <a:off x="6993500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AutoShape 15"/>
          <p:cNvCxnSpPr>
            <a:cxnSpLocks noChangeShapeType="1"/>
            <a:stCxn id="22" idx="2"/>
            <a:endCxn id="24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7" name="AutoShape 15"/>
          <p:cNvCxnSpPr>
            <a:cxnSpLocks noChangeShapeType="1"/>
            <a:stCxn id="26" idx="0"/>
            <a:endCxn id="24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AutoShape 15"/>
          <p:cNvCxnSpPr>
            <a:cxnSpLocks noChangeShapeType="1"/>
            <a:stCxn id="26" idx="2"/>
            <a:endCxn id="25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143240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0" name="AutoShape 15"/>
          <p:cNvCxnSpPr>
            <a:cxnSpLocks noChangeShapeType="1"/>
            <a:stCxn id="29" idx="2"/>
            <a:endCxn id="8" idx="0"/>
          </p:cNvCxnSpPr>
          <p:nvPr/>
        </p:nvCxnSpPr>
        <p:spPr bwMode="auto">
          <a:xfrm rot="5400000">
            <a:off x="3568569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AutoShape 15"/>
          <p:cNvCxnSpPr>
            <a:cxnSpLocks noChangeShapeType="1"/>
            <a:stCxn id="11" idx="2"/>
            <a:endCxn id="32" idx="0"/>
          </p:cNvCxnSpPr>
          <p:nvPr/>
        </p:nvCxnSpPr>
        <p:spPr bwMode="auto">
          <a:xfrm rot="5400000">
            <a:off x="3568569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143240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AutoShape 15"/>
          <p:cNvCxnSpPr>
            <a:cxnSpLocks noChangeShapeType="1"/>
            <a:stCxn id="8" idx="3"/>
            <a:endCxn id="26" idx="1"/>
          </p:cNvCxnSpPr>
          <p:nvPr/>
        </p:nvCxnSpPr>
        <p:spPr bwMode="auto">
          <a:xfrm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AutoShape 15"/>
          <p:cNvCxnSpPr>
            <a:cxnSpLocks noChangeShapeType="1"/>
            <a:stCxn id="10" idx="3"/>
            <a:endCxn id="25" idx="1"/>
          </p:cNvCxnSpPr>
          <p:nvPr/>
        </p:nvCxnSpPr>
        <p:spPr bwMode="auto">
          <a:xfrm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AutoShape 15"/>
          <p:cNvCxnSpPr>
            <a:cxnSpLocks noChangeShapeType="1"/>
            <a:stCxn id="29" idx="3"/>
            <a:endCxn id="25" idx="1"/>
          </p:cNvCxnSpPr>
          <p:nvPr/>
        </p:nvCxnSpPr>
        <p:spPr bwMode="auto">
          <a:xfrm>
            <a:off x="4136774" y="2464587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AutoShape 15"/>
          <p:cNvCxnSpPr>
            <a:cxnSpLocks noChangeShapeType="1"/>
            <a:stCxn id="12" idx="3"/>
            <a:endCxn id="22" idx="1"/>
          </p:cNvCxnSpPr>
          <p:nvPr/>
        </p:nvCxnSpPr>
        <p:spPr bwMode="auto">
          <a:xfrm flipV="1"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AutoShape 15"/>
          <p:cNvCxnSpPr>
            <a:cxnSpLocks noChangeShapeType="1"/>
            <a:stCxn id="22" idx="1"/>
            <a:endCxn id="32" idx="3"/>
          </p:cNvCxnSpPr>
          <p:nvPr/>
        </p:nvCxnSpPr>
        <p:spPr bwMode="auto">
          <a:xfrm rot="10800000" flipV="1">
            <a:off x="4136775" y="2964653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AutoShape 15"/>
          <p:cNvCxnSpPr>
            <a:cxnSpLocks noChangeShapeType="1"/>
            <a:stCxn id="22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AutoShape 15"/>
          <p:cNvCxnSpPr>
            <a:cxnSpLocks noChangeShapeType="1"/>
            <a:stCxn id="24" idx="3"/>
            <a:endCxn id="17" idx="1"/>
          </p:cNvCxnSpPr>
          <p:nvPr/>
        </p:nvCxnSpPr>
        <p:spPr bwMode="auto">
          <a:xfrm>
            <a:off x="5853791" y="3464719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AutoShape 15"/>
          <p:cNvCxnSpPr>
            <a:cxnSpLocks noChangeShapeType="1"/>
            <a:stCxn id="26" idx="3"/>
            <a:endCxn id="19" idx="1"/>
          </p:cNvCxnSpPr>
          <p:nvPr/>
        </p:nvCxnSpPr>
        <p:spPr bwMode="auto">
          <a:xfrm>
            <a:off x="5853791" y="4464851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AutoShape 15"/>
          <p:cNvCxnSpPr>
            <a:cxnSpLocks noChangeShapeType="1"/>
            <a:stCxn id="25" idx="3"/>
            <a:endCxn id="18" idx="1"/>
          </p:cNvCxnSpPr>
          <p:nvPr/>
        </p:nvCxnSpPr>
        <p:spPr bwMode="auto">
          <a:xfrm>
            <a:off x="5853791" y="4964917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AutoShape 15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853791" y="2964653"/>
            <a:ext cx="647035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Nodes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5715008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316" y="6000768"/>
            <a:ext cx="8215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HDF IO intercepted and routed to DSM</a:t>
            </a:r>
            <a:endParaRPr lang="en-GB" sz="2000" dirty="0"/>
          </a:p>
        </p:txBody>
      </p:sp>
      <p:cxnSp>
        <p:nvCxnSpPr>
          <p:cNvPr id="87" name="AutoShape 15"/>
          <p:cNvCxnSpPr>
            <a:cxnSpLocks noChangeShapeType="1"/>
            <a:stCxn id="11" idx="3"/>
            <a:endCxn id="24" idx="1"/>
          </p:cNvCxnSpPr>
          <p:nvPr/>
        </p:nvCxnSpPr>
        <p:spPr bwMode="auto">
          <a:xfrm flipV="1"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000496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" y="2133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DSM Model already looks like this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Documents and Settings\biddisco\Local Settings\Temporary Internet Files\Content.IE5\G1YBG523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1295400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AutoShape 15"/>
          <p:cNvCxnSpPr>
            <a:cxnSpLocks noChangeShapeType="1"/>
            <a:stCxn id="56" idx="3"/>
            <a:endCxn id="101" idx="1"/>
          </p:cNvCxnSpPr>
          <p:nvPr/>
        </p:nvCxnSpPr>
        <p:spPr bwMode="auto">
          <a:xfrm flipV="1">
            <a:off x="4130208" y="246458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AutoShape 15"/>
          <p:cNvCxnSpPr>
            <a:cxnSpLocks noChangeShapeType="1"/>
            <a:stCxn id="59" idx="3"/>
            <a:endCxn id="102" idx="1"/>
          </p:cNvCxnSpPr>
          <p:nvPr/>
        </p:nvCxnSpPr>
        <p:spPr bwMode="auto">
          <a:xfrm>
            <a:off x="4130208" y="496491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+ Lustre</a:t>
            </a:r>
            <a:endParaRPr lang="en-GB" dirty="0"/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1435326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AutoShape 15"/>
          <p:cNvCxnSpPr>
            <a:cxnSpLocks noChangeShapeType="1"/>
            <a:stCxn id="49" idx="2"/>
            <a:endCxn id="51" idx="0"/>
          </p:cNvCxnSpPr>
          <p:nvPr/>
        </p:nvCxnSpPr>
        <p:spPr bwMode="auto">
          <a:xfrm rot="5400000">
            <a:off x="1860655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1435326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1435326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1435326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4" name="AutoShape 15"/>
          <p:cNvCxnSpPr>
            <a:cxnSpLocks noChangeShapeType="1"/>
            <a:stCxn id="53" idx="0"/>
            <a:endCxn id="51" idx="2"/>
          </p:cNvCxnSpPr>
          <p:nvPr/>
        </p:nvCxnSpPr>
        <p:spPr bwMode="auto">
          <a:xfrm rot="5400000" flipH="1" flipV="1">
            <a:off x="1610622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AutoShape 15"/>
          <p:cNvCxnSpPr>
            <a:cxnSpLocks noChangeShapeType="1"/>
            <a:stCxn id="53" idx="2"/>
            <a:endCxn id="52" idx="0"/>
          </p:cNvCxnSpPr>
          <p:nvPr/>
        </p:nvCxnSpPr>
        <p:spPr bwMode="auto">
          <a:xfrm rot="5400000">
            <a:off x="1860655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13667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7" name="AutoShape 15"/>
          <p:cNvCxnSpPr>
            <a:cxnSpLocks noChangeShapeType="1"/>
            <a:stCxn id="56" idx="2"/>
            <a:endCxn id="58" idx="0"/>
          </p:cNvCxnSpPr>
          <p:nvPr/>
        </p:nvCxnSpPr>
        <p:spPr bwMode="auto">
          <a:xfrm rot="5400000">
            <a:off x="3562003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13667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313667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13667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1" name="AutoShape 15"/>
          <p:cNvCxnSpPr>
            <a:cxnSpLocks noChangeShapeType="1"/>
            <a:stCxn id="60" idx="0"/>
            <a:endCxn id="58" idx="2"/>
          </p:cNvCxnSpPr>
          <p:nvPr/>
        </p:nvCxnSpPr>
        <p:spPr bwMode="auto">
          <a:xfrm rot="5400000" flipH="1" flipV="1">
            <a:off x="3311970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AutoShape 15"/>
          <p:cNvCxnSpPr>
            <a:cxnSpLocks noChangeShapeType="1"/>
            <a:stCxn id="60" idx="2"/>
            <a:endCxn id="59" idx="0"/>
          </p:cNvCxnSpPr>
          <p:nvPr/>
        </p:nvCxnSpPr>
        <p:spPr bwMode="auto">
          <a:xfrm rot="5400000">
            <a:off x="3562003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1435326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4" name="AutoShape 15"/>
          <p:cNvCxnSpPr>
            <a:cxnSpLocks noChangeShapeType="1"/>
            <a:stCxn id="63" idx="2"/>
            <a:endCxn id="49" idx="0"/>
          </p:cNvCxnSpPr>
          <p:nvPr/>
        </p:nvCxnSpPr>
        <p:spPr bwMode="auto">
          <a:xfrm rot="5400000">
            <a:off x="1860655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AutoShape 15"/>
          <p:cNvCxnSpPr>
            <a:cxnSpLocks noChangeShapeType="1"/>
            <a:stCxn id="52" idx="2"/>
            <a:endCxn id="66" idx="0"/>
          </p:cNvCxnSpPr>
          <p:nvPr/>
        </p:nvCxnSpPr>
        <p:spPr bwMode="auto">
          <a:xfrm rot="5400000">
            <a:off x="1860655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1435326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7" name="AutoShape 15"/>
          <p:cNvCxnSpPr>
            <a:cxnSpLocks noChangeShapeType="1"/>
            <a:stCxn id="49" idx="3"/>
            <a:endCxn id="56" idx="1"/>
          </p:cNvCxnSpPr>
          <p:nvPr/>
        </p:nvCxnSpPr>
        <p:spPr bwMode="auto">
          <a:xfrm>
            <a:off x="2428860" y="2964653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AutoShape 15"/>
          <p:cNvCxnSpPr>
            <a:cxnSpLocks noChangeShapeType="1"/>
            <a:stCxn id="51" idx="3"/>
            <a:endCxn id="58" idx="1"/>
          </p:cNvCxnSpPr>
          <p:nvPr/>
        </p:nvCxnSpPr>
        <p:spPr bwMode="auto">
          <a:xfrm>
            <a:off x="2428860" y="3464719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AutoShape 15"/>
          <p:cNvCxnSpPr>
            <a:cxnSpLocks noChangeShapeType="1"/>
            <a:stCxn id="63" idx="3"/>
            <a:endCxn id="59" idx="1"/>
          </p:cNvCxnSpPr>
          <p:nvPr/>
        </p:nvCxnSpPr>
        <p:spPr bwMode="auto">
          <a:xfrm>
            <a:off x="2428860" y="2464587"/>
            <a:ext cx="707814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AutoShape 15"/>
          <p:cNvCxnSpPr>
            <a:cxnSpLocks noChangeShapeType="1"/>
            <a:stCxn id="53" idx="3"/>
            <a:endCxn id="60" idx="1"/>
          </p:cNvCxnSpPr>
          <p:nvPr/>
        </p:nvCxnSpPr>
        <p:spPr bwMode="auto">
          <a:xfrm>
            <a:off x="2428860" y="4464851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AutoShape 15"/>
          <p:cNvCxnSpPr>
            <a:cxnSpLocks noChangeShapeType="1"/>
            <a:stCxn id="52" idx="3"/>
            <a:endCxn id="59" idx="1"/>
          </p:cNvCxnSpPr>
          <p:nvPr/>
        </p:nvCxnSpPr>
        <p:spPr bwMode="auto">
          <a:xfrm>
            <a:off x="2428860" y="4964917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AutoShape 15"/>
          <p:cNvCxnSpPr>
            <a:cxnSpLocks noChangeShapeType="1"/>
            <a:stCxn id="66" idx="3"/>
            <a:endCxn id="60" idx="1"/>
          </p:cNvCxnSpPr>
          <p:nvPr/>
        </p:nvCxnSpPr>
        <p:spPr bwMode="auto">
          <a:xfrm flipV="1">
            <a:off x="2428860" y="4464851"/>
            <a:ext cx="707814" cy="100013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428728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OSS Nodes</a:t>
            </a:r>
          </a:p>
        </p:txBody>
      </p:sp>
      <p:cxnSp>
        <p:nvCxnSpPr>
          <p:cNvPr id="75" name="AutoShape 15"/>
          <p:cNvCxnSpPr>
            <a:cxnSpLocks noChangeShapeType="1"/>
            <a:stCxn id="56" idx="3"/>
            <a:endCxn id="88" idx="1"/>
          </p:cNvCxnSpPr>
          <p:nvPr/>
        </p:nvCxnSpPr>
        <p:spPr bwMode="auto">
          <a:xfrm>
            <a:off x="4130208" y="2964653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AutoShape 15"/>
          <p:cNvCxnSpPr>
            <a:cxnSpLocks noChangeShapeType="1"/>
            <a:stCxn id="58" idx="3"/>
            <a:endCxn id="90" idx="1"/>
          </p:cNvCxnSpPr>
          <p:nvPr/>
        </p:nvCxnSpPr>
        <p:spPr bwMode="auto">
          <a:xfrm>
            <a:off x="4130208" y="3464719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AutoShape 15"/>
          <p:cNvCxnSpPr>
            <a:cxnSpLocks noChangeShapeType="1"/>
            <a:stCxn id="60" idx="3"/>
            <a:endCxn id="92" idx="1"/>
          </p:cNvCxnSpPr>
          <p:nvPr/>
        </p:nvCxnSpPr>
        <p:spPr bwMode="auto">
          <a:xfrm>
            <a:off x="4130208" y="4464851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AutoShape 15"/>
          <p:cNvCxnSpPr>
            <a:cxnSpLocks noChangeShapeType="1"/>
            <a:stCxn id="59" idx="3"/>
            <a:endCxn id="91" idx="1"/>
          </p:cNvCxnSpPr>
          <p:nvPr/>
        </p:nvCxnSpPr>
        <p:spPr bwMode="auto">
          <a:xfrm>
            <a:off x="4130208" y="4964917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AutoShape 15"/>
          <p:cNvCxnSpPr>
            <a:cxnSpLocks noChangeShapeType="1"/>
            <a:stCxn id="102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AutoShape 15"/>
          <p:cNvCxnSpPr>
            <a:cxnSpLocks noChangeShapeType="1"/>
            <a:stCxn id="101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650742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2" name="AutoShape 15"/>
          <p:cNvCxnSpPr>
            <a:cxnSpLocks noChangeShapeType="1"/>
          </p:cNvCxnSpPr>
          <p:nvPr/>
        </p:nvCxnSpPr>
        <p:spPr bwMode="auto">
          <a:xfrm rot="5400000">
            <a:off x="7000098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650742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650742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650742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6" name="AutoShape 15"/>
          <p:cNvCxnSpPr>
            <a:cxnSpLocks noChangeShapeType="1"/>
          </p:cNvCxnSpPr>
          <p:nvPr/>
        </p:nvCxnSpPr>
        <p:spPr bwMode="auto">
          <a:xfrm rot="5400000" flipH="1" flipV="1">
            <a:off x="6750065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AutoShape 15"/>
          <p:cNvCxnSpPr>
            <a:cxnSpLocks noChangeShapeType="1"/>
          </p:cNvCxnSpPr>
          <p:nvPr/>
        </p:nvCxnSpPr>
        <p:spPr bwMode="auto">
          <a:xfrm rot="5400000">
            <a:off x="7000098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9" name="AutoShape 15"/>
          <p:cNvCxnSpPr>
            <a:cxnSpLocks noChangeShapeType="1"/>
            <a:stCxn id="88" idx="2"/>
            <a:endCxn id="90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3" name="AutoShape 15"/>
          <p:cNvCxnSpPr>
            <a:cxnSpLocks noChangeShapeType="1"/>
            <a:stCxn id="92" idx="0"/>
            <a:endCxn id="90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AutoShape 15"/>
          <p:cNvCxnSpPr>
            <a:cxnSpLocks noChangeShapeType="1"/>
            <a:stCxn id="92" idx="2"/>
            <a:endCxn id="91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AutoShape 15"/>
          <p:cNvCxnSpPr>
            <a:cxnSpLocks noChangeShapeType="1"/>
            <a:stCxn id="88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AutoShape 15"/>
          <p:cNvCxnSpPr>
            <a:cxnSpLocks noChangeShapeType="1"/>
            <a:stCxn id="90" idx="3"/>
            <a:endCxn id="83" idx="1"/>
          </p:cNvCxnSpPr>
          <p:nvPr/>
        </p:nvCxnSpPr>
        <p:spPr bwMode="auto">
          <a:xfrm>
            <a:off x="5853791" y="3464719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AutoShape 15"/>
          <p:cNvCxnSpPr>
            <a:cxnSpLocks noChangeShapeType="1"/>
            <a:stCxn id="92" idx="3"/>
            <a:endCxn id="85" idx="1"/>
          </p:cNvCxnSpPr>
          <p:nvPr/>
        </p:nvCxnSpPr>
        <p:spPr bwMode="auto">
          <a:xfrm>
            <a:off x="5853791" y="4464851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AutoShape 15"/>
          <p:cNvCxnSpPr>
            <a:cxnSpLocks noChangeShapeType="1"/>
            <a:stCxn id="91" idx="3"/>
            <a:endCxn id="84" idx="1"/>
          </p:cNvCxnSpPr>
          <p:nvPr/>
        </p:nvCxnSpPr>
        <p:spPr bwMode="auto">
          <a:xfrm>
            <a:off x="5853791" y="4964917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AutoShape 15"/>
          <p:cNvCxnSpPr>
            <a:cxnSpLocks noChangeShapeType="1"/>
            <a:stCxn id="91" idx="3"/>
            <a:endCxn id="81" idx="1"/>
          </p:cNvCxnSpPr>
          <p:nvPr/>
        </p:nvCxnSpPr>
        <p:spPr bwMode="auto">
          <a:xfrm flipV="1">
            <a:off x="5853791" y="2964653"/>
            <a:ext cx="653633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D Nodes</a:t>
            </a: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3" name="AutoShape 15"/>
          <p:cNvCxnSpPr>
            <a:cxnSpLocks noChangeShapeType="1"/>
            <a:stCxn id="56" idx="3"/>
            <a:endCxn id="91" idx="1"/>
          </p:cNvCxnSpPr>
          <p:nvPr/>
        </p:nvCxnSpPr>
        <p:spPr bwMode="auto">
          <a:xfrm>
            <a:off x="4130208" y="2964653"/>
            <a:ext cx="730049" cy="200026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24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this really the future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/>
          <p:nvPr/>
        </p:nvGrpSpPr>
        <p:grpSpPr>
          <a:xfrm>
            <a:off x="1657328" y="1524000"/>
            <a:ext cx="3295672" cy="1357322"/>
            <a:chOff x="714348" y="1500174"/>
            <a:chExt cx="3143272" cy="1357322"/>
          </a:xfrm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714348" y="1500174"/>
              <a:ext cx="3143272" cy="135732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400" b="1" dirty="0" smtClean="0">
                  <a:solidFill>
                    <a:schemeClr val="tx1"/>
                  </a:solidFill>
                  <a:latin typeface="+mn-lt"/>
                </a:rPr>
                <a:t>General Purpose Node of the Future</a:t>
              </a:r>
              <a:endParaRPr lang="en-GB" sz="14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786050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Vis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85918" y="1928802"/>
              <a:ext cx="993534" cy="71438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Many-Core CPU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785786" y="192880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785786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2786050" y="1928802"/>
              <a:ext cx="993534" cy="357190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err="1" smtClean="0">
                  <a:solidFill>
                    <a:schemeClr val="tx1"/>
                  </a:solidFill>
                  <a:latin typeface="+mn-lt"/>
                </a:rPr>
                <a:t>Sim</a:t>
              </a: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63790" y="1809752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M Nodes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5386414" y="173831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Cores</a:t>
            </a:r>
            <a:endParaRPr lang="en-GB" sz="1100" b="1" dirty="0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5393012" y="245269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V Cores</a:t>
            </a:r>
            <a:endParaRPr lang="en-GB" sz="1100" b="1" dirty="0"/>
          </a:p>
        </p:txBody>
      </p:sp>
      <p:cxnSp>
        <p:nvCxnSpPr>
          <p:cNvPr id="76" name="Straight Arrow Connector 75"/>
          <p:cNvCxnSpPr>
            <a:stCxn id="73" idx="1"/>
          </p:cNvCxnSpPr>
          <p:nvPr/>
        </p:nvCxnSpPr>
        <p:spPr>
          <a:xfrm rot="10800000" flipV="1">
            <a:off x="4665436" y="1916909"/>
            <a:ext cx="720978" cy="21431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1"/>
          </p:cNvCxnSpPr>
          <p:nvPr/>
        </p:nvCxnSpPr>
        <p:spPr>
          <a:xfrm rot="10800000">
            <a:off x="4665436" y="2488413"/>
            <a:ext cx="727576" cy="14287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5886480" y="2095504"/>
            <a:ext cx="993534" cy="35719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&gt;&gt; V</a:t>
            </a:r>
            <a:endParaRPr lang="en-GB" sz="1100" b="1" dirty="0"/>
          </a:p>
        </p:txBody>
      </p:sp>
      <p:cxnSp>
        <p:nvCxnSpPr>
          <p:cNvPr id="81" name="Straight Arrow Connector 80"/>
          <p:cNvCxnSpPr>
            <a:stCxn id="69" idx="2"/>
          </p:cNvCxnSpPr>
          <p:nvPr/>
        </p:nvCxnSpPr>
        <p:spPr>
          <a:xfrm rot="16200000" flipH="1">
            <a:off x="-537992" y="3665490"/>
            <a:ext cx="3000396" cy="3299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19200" y="2971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 threads </a:t>
            </a:r>
            <a:r>
              <a:rPr lang="en-GB" dirty="0" err="1" smtClean="0">
                <a:solidFill>
                  <a:schemeClr val="tx1"/>
                </a:solidFill>
              </a:rPr>
              <a:t>Sim</a:t>
            </a:r>
            <a:r>
              <a:rPr lang="en-GB" dirty="0" smtClean="0">
                <a:solidFill>
                  <a:schemeClr val="tx1"/>
                </a:solidFill>
              </a:rPr>
              <a:t>&gt;&gt;Vis to provide a solution to our scalability issue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2895600" y="3505200"/>
            <a:ext cx="5410200" cy="2819400"/>
            <a:chOff x="2895600" y="3505200"/>
            <a:chExt cx="5410200" cy="28194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2484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42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5626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6200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276600" y="5791200"/>
              <a:ext cx="1066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 Racks</a:t>
              </a: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(Cray CX1)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49" name="Straight Arrow Connector 48"/>
            <p:cNvCxnSpPr>
              <a:stCxn id="48" idx="3"/>
            </p:cNvCxnSpPr>
            <p:nvPr/>
          </p:nvCxnSpPr>
          <p:spPr>
            <a:xfrm>
              <a:off x="4343400" y="6057900"/>
              <a:ext cx="1066800" cy="38100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5600" y="43434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And if the Machine of the future ends up like this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05600" y="12192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Complex post processing pipelines (Multiple time steps/particle tracer etc)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Data Redistribution 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Asynchronous operation (idle time).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Dedicated hardware for algorithms.</a:t>
            </a:r>
          </a:p>
        </p:txBody>
      </p:sp>
      <p:pic>
        <p:nvPicPr>
          <p:cNvPr id="3075" name="Picture 3" descr="C:\Documents and Settings\biddisco\Local Settings\Temporary Internet Files\Content.IE5\GHIJKLMN\MCj043485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1910" y="1828800"/>
            <a:ext cx="55209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277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DSM Implementation</vt:lpstr>
      <vt:lpstr>DSM + Lustre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biddisco</dc:creator>
  <cp:lastModifiedBy>John Bidiscombe</cp:lastModifiedBy>
  <cp:revision>55</cp:revision>
  <dcterms:created xsi:type="dcterms:W3CDTF">2011-09-06T06:51:28Z</dcterms:created>
  <dcterms:modified xsi:type="dcterms:W3CDTF">2017-06-07T16:40:40Z</dcterms:modified>
</cp:coreProperties>
</file>