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C8CFB-785A-4258-9634-DF5AE4D27AC2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86FEB-DA71-48B5-8A43-ED2EB0D10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2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6FEB-DA71-48B5-8A43-ED2EB0D1062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7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6FEB-DA71-48B5-8A43-ED2EB0D1062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45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06B6-54F5-48BF-9942-209AB53BFA9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54C-31CC-45C2-82DD-49BBF7943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43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06B6-54F5-48BF-9942-209AB53BFA9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54C-31CC-45C2-82DD-49BBF7943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06B6-54F5-48BF-9942-209AB53BFA9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54C-31CC-45C2-82DD-49BBF7943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8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06B6-54F5-48BF-9942-209AB53BFA9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54C-31CC-45C2-82DD-49BBF7943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74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06B6-54F5-48BF-9942-209AB53BFA9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54C-31CC-45C2-82DD-49BBF7943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06B6-54F5-48BF-9942-209AB53BFA9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54C-31CC-45C2-82DD-49BBF7943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2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06B6-54F5-48BF-9942-209AB53BFA9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54C-31CC-45C2-82DD-49BBF7943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05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06B6-54F5-48BF-9942-209AB53BFA9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54C-31CC-45C2-82DD-49BBF7943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85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06B6-54F5-48BF-9942-209AB53BFA9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54C-31CC-45C2-82DD-49BBF7943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70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06B6-54F5-48BF-9942-209AB53BFA9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54C-31CC-45C2-82DD-49BBF7943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06B6-54F5-48BF-9942-209AB53BFA9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054C-31CC-45C2-82DD-49BBF7943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62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06B6-54F5-48BF-9942-209AB53BFA9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054C-31CC-45C2-82DD-49BBF7943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2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79F60F-42FC-4E15-9490-5ED8BEFB5CC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7" name="Table 127">
            <a:extLst>
              <a:ext uri="{FF2B5EF4-FFF2-40B4-BE49-F238E27FC236}">
                <a16:creationId xmlns:a16="http://schemas.microsoft.com/office/drawing/2014/main" id="{69C2E374-05BE-4209-B2AF-275B016F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84706"/>
              </p:ext>
            </p:extLst>
          </p:nvPr>
        </p:nvGraphicFramePr>
        <p:xfrm>
          <a:off x="0" y="546096"/>
          <a:ext cx="9143996" cy="4597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559">
                  <a:extLst>
                    <a:ext uri="{9D8B030D-6E8A-4147-A177-3AD203B41FA5}">
                      <a16:colId xmlns:a16="http://schemas.microsoft.com/office/drawing/2014/main" val="2646442178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97698979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1472225263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1085223429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2760943525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1400389719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419956183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1760067315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2074623996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2301986025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939796685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2267671066"/>
                    </a:ext>
                  </a:extLst>
                </a:gridCol>
                <a:gridCol w="533288">
                  <a:extLst>
                    <a:ext uri="{9D8B030D-6E8A-4147-A177-3AD203B41FA5}">
                      <a16:colId xmlns:a16="http://schemas.microsoft.com/office/drawing/2014/main" val="2661854955"/>
                    </a:ext>
                  </a:extLst>
                </a:gridCol>
              </a:tblGrid>
              <a:tr h="656772"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436584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Type: 2 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5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78061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lang="en-GB" dirty="0"/>
                        <a:t>DEAD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5</a:t>
                      </a:r>
                    </a:p>
                    <a:p>
                      <a:r>
                        <a:rPr lang="en-GB" dirty="0"/>
                        <a:t>Def: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5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20738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lang="en-GB" dirty="0"/>
                        <a:t>DEAD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6949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lang="en-GB" dirty="0"/>
                        <a:t>DEAD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5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834996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988014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895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DC4191A-FA94-40C0-825B-D4313E2E3026}"/>
              </a:ext>
            </a:extLst>
          </p:cNvPr>
          <p:cNvSpPr/>
          <p:nvPr/>
        </p:nvSpPr>
        <p:spPr>
          <a:xfrm>
            <a:off x="0" y="0"/>
            <a:ext cx="9144000" cy="927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kingdoms summary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D9A8A-A6A3-475B-A82C-AC7FDBBCDC3F}"/>
              </a:ext>
            </a:extLst>
          </p:cNvPr>
          <p:cNvSpPr/>
          <p:nvPr/>
        </p:nvSpPr>
        <p:spPr>
          <a:xfrm>
            <a:off x="0" y="0"/>
            <a:ext cx="1714500" cy="4635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ALCX DAO game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9891C20-44DF-40BA-8079-45FCE5B6F226}"/>
              </a:ext>
            </a:extLst>
          </p:cNvPr>
          <p:cNvSpPr/>
          <p:nvPr/>
        </p:nvSpPr>
        <p:spPr>
          <a:xfrm>
            <a:off x="-1714500" y="-1"/>
            <a:ext cx="1714500" cy="9270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 map screen</a:t>
            </a:r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7AE300DC-1C30-4049-BB74-5E28D80217AF}"/>
              </a:ext>
            </a:extLst>
          </p:cNvPr>
          <p:cNvSpPr/>
          <p:nvPr/>
        </p:nvSpPr>
        <p:spPr>
          <a:xfrm rot="8100000">
            <a:off x="6338926" y="3716679"/>
            <a:ext cx="220006" cy="199810"/>
          </a:xfrm>
          <a:prstGeom prst="downArrow">
            <a:avLst/>
          </a:prstGeom>
          <a:solidFill>
            <a:srgbClr val="FF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799EEE83-34E2-4048-B39A-66189D633ABC}"/>
              </a:ext>
            </a:extLst>
          </p:cNvPr>
          <p:cNvSpPr/>
          <p:nvPr/>
        </p:nvSpPr>
        <p:spPr>
          <a:xfrm rot="8100000">
            <a:off x="1314309" y="3716679"/>
            <a:ext cx="220006" cy="199810"/>
          </a:xfrm>
          <a:prstGeom prst="downArrow">
            <a:avLst/>
          </a:prstGeom>
          <a:solidFill>
            <a:srgbClr val="FF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A594208-E648-4481-BA62-2645C72C5329}"/>
              </a:ext>
            </a:extLst>
          </p:cNvPr>
          <p:cNvSpPr/>
          <p:nvPr/>
        </p:nvSpPr>
        <p:spPr>
          <a:xfrm>
            <a:off x="1518355" y="3615991"/>
            <a:ext cx="599203" cy="2111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5 15:45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E960F0-8CF5-48AA-9A87-3C304B257114}"/>
              </a:ext>
            </a:extLst>
          </p:cNvPr>
          <p:cNvSpPr/>
          <p:nvPr/>
        </p:nvSpPr>
        <p:spPr>
          <a:xfrm>
            <a:off x="6545717" y="3614020"/>
            <a:ext cx="535727" cy="2111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3 5:10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6D6B373-7ABC-47DA-AFEE-B4BAB00CB869}"/>
              </a:ext>
            </a:extLst>
          </p:cNvPr>
          <p:cNvSpPr/>
          <p:nvPr/>
        </p:nvSpPr>
        <p:spPr>
          <a:xfrm>
            <a:off x="-1714500" y="2381248"/>
            <a:ext cx="1714500" cy="9270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Attack strength</a:t>
            </a:r>
          </a:p>
          <a:p>
            <a:pPr algn="ctr"/>
            <a:r>
              <a:rPr lang="en-GB" dirty="0"/>
              <a:t>&amp;</a:t>
            </a:r>
          </a:p>
          <a:p>
            <a:pPr algn="ctr"/>
            <a:r>
              <a:rPr lang="en-GB" dirty="0"/>
              <a:t>Count down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07C51AD-629E-40BB-81E7-020474BC4BF1}"/>
              </a:ext>
            </a:extLst>
          </p:cNvPr>
          <p:cNvCxnSpPr>
            <a:cxnSpLocks/>
            <a:stCxn id="134" idx="3"/>
            <a:endCxn id="132" idx="1"/>
          </p:cNvCxnSpPr>
          <p:nvPr/>
        </p:nvCxnSpPr>
        <p:spPr>
          <a:xfrm>
            <a:off x="0" y="2844798"/>
            <a:ext cx="1518355" cy="87676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9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79F60F-42FC-4E15-9490-5ED8BEFB5CC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7" name="Table 127">
            <a:extLst>
              <a:ext uri="{FF2B5EF4-FFF2-40B4-BE49-F238E27FC236}">
                <a16:creationId xmlns:a16="http://schemas.microsoft.com/office/drawing/2014/main" id="{69C2E374-05BE-4209-B2AF-275B016F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02613"/>
              </p:ext>
            </p:extLst>
          </p:nvPr>
        </p:nvGraphicFramePr>
        <p:xfrm>
          <a:off x="0" y="546096"/>
          <a:ext cx="9143996" cy="4597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559">
                  <a:extLst>
                    <a:ext uri="{9D8B030D-6E8A-4147-A177-3AD203B41FA5}">
                      <a16:colId xmlns:a16="http://schemas.microsoft.com/office/drawing/2014/main" val="2646442178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97698979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1472225263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1085223429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2760943525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1400389719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419956183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1760067315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2074623996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2301986025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939796685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2267671066"/>
                    </a:ext>
                  </a:extLst>
                </a:gridCol>
                <a:gridCol w="533288">
                  <a:extLst>
                    <a:ext uri="{9D8B030D-6E8A-4147-A177-3AD203B41FA5}">
                      <a16:colId xmlns:a16="http://schemas.microsoft.com/office/drawing/2014/main" val="2661854955"/>
                    </a:ext>
                  </a:extLst>
                </a:gridCol>
              </a:tblGrid>
              <a:tr h="656772"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436584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Type: 2 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5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78061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lang="en-GB" dirty="0"/>
                        <a:t>DEAD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5</a:t>
                      </a:r>
                    </a:p>
                    <a:p>
                      <a:r>
                        <a:rPr lang="en-GB" dirty="0"/>
                        <a:t>Def: 1</a:t>
                      </a: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5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20738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lang="en-GB" dirty="0"/>
                        <a:t>DEAD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6949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lang="en-GB" dirty="0"/>
                        <a:t>DEAD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5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834996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988014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895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DC4191A-FA94-40C0-825B-D4313E2E3026}"/>
              </a:ext>
            </a:extLst>
          </p:cNvPr>
          <p:cNvSpPr/>
          <p:nvPr/>
        </p:nvSpPr>
        <p:spPr>
          <a:xfrm>
            <a:off x="0" y="0"/>
            <a:ext cx="9144000" cy="927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kingdoms summary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D9A8A-A6A3-475B-A82C-AC7FDBBCDC3F}"/>
              </a:ext>
            </a:extLst>
          </p:cNvPr>
          <p:cNvSpPr/>
          <p:nvPr/>
        </p:nvSpPr>
        <p:spPr>
          <a:xfrm>
            <a:off x="0" y="0"/>
            <a:ext cx="1714500" cy="4635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ALCX DAO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9C23B-08C2-42F8-8296-FE692256B2BA}"/>
              </a:ext>
            </a:extLst>
          </p:cNvPr>
          <p:cNvSpPr/>
          <p:nvPr/>
        </p:nvSpPr>
        <p:spPr>
          <a:xfrm>
            <a:off x="-1714500" y="-1"/>
            <a:ext cx="1714500" cy="9270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When you click on one of your tiles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F53444-B54B-4D8E-A0AE-BD34E813E349}"/>
              </a:ext>
            </a:extLst>
          </p:cNvPr>
          <p:cNvSpPr/>
          <p:nvPr/>
        </p:nvSpPr>
        <p:spPr>
          <a:xfrm>
            <a:off x="2857496" y="1864031"/>
            <a:ext cx="1714502" cy="1271056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Owned by: you</a:t>
            </a:r>
          </a:p>
          <a:p>
            <a:pPr algn="ctr"/>
            <a:r>
              <a:rPr lang="en-GB" dirty="0"/>
              <a:t>Tile number: 19</a:t>
            </a:r>
          </a:p>
          <a:p>
            <a:pPr algn="ctr"/>
            <a:r>
              <a:rPr lang="en-GB" dirty="0"/>
              <a:t>DAO NFT ID: 5</a:t>
            </a:r>
          </a:p>
          <a:p>
            <a:pPr algn="ctr"/>
            <a:r>
              <a:rPr lang="en-GB" dirty="0"/>
              <a:t>Protection: 0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1CDD6AE-375C-4DC7-BDB4-CB8C11981ED4}"/>
              </a:ext>
            </a:extLst>
          </p:cNvPr>
          <p:cNvSpPr/>
          <p:nvPr/>
        </p:nvSpPr>
        <p:spPr>
          <a:xfrm>
            <a:off x="2406317" y="2399654"/>
            <a:ext cx="220006" cy="199810"/>
          </a:xfrm>
          <a:prstGeom prst="downArrow">
            <a:avLst/>
          </a:prstGeom>
          <a:solidFill>
            <a:srgbClr val="FF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AE4C097-DB6F-42DF-BED7-C330AB5922C6}"/>
              </a:ext>
            </a:extLst>
          </p:cNvPr>
          <p:cNvSpPr/>
          <p:nvPr/>
        </p:nvSpPr>
        <p:spPr>
          <a:xfrm rot="8100000">
            <a:off x="2035058" y="1750376"/>
            <a:ext cx="220006" cy="199810"/>
          </a:xfrm>
          <a:prstGeom prst="downArrow">
            <a:avLst/>
          </a:prstGeom>
          <a:solidFill>
            <a:srgbClr val="FF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1026423-B6EF-49BE-88DF-5C3A5A589547}"/>
              </a:ext>
            </a:extLst>
          </p:cNvPr>
          <p:cNvSpPr/>
          <p:nvPr/>
        </p:nvSpPr>
        <p:spPr>
          <a:xfrm rot="8100000">
            <a:off x="6338926" y="3716679"/>
            <a:ext cx="220006" cy="199810"/>
          </a:xfrm>
          <a:prstGeom prst="downArrow">
            <a:avLst/>
          </a:prstGeom>
          <a:solidFill>
            <a:srgbClr val="FF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B85ED27-7EBE-4D62-AA45-137AE33921E0}"/>
              </a:ext>
            </a:extLst>
          </p:cNvPr>
          <p:cNvSpPr/>
          <p:nvPr/>
        </p:nvSpPr>
        <p:spPr>
          <a:xfrm rot="8100000">
            <a:off x="1314309" y="3716679"/>
            <a:ext cx="220006" cy="199810"/>
          </a:xfrm>
          <a:prstGeom prst="downArrow">
            <a:avLst/>
          </a:prstGeom>
          <a:solidFill>
            <a:srgbClr val="FF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FB4CD5-D00D-4F0C-BB93-F38FF057465E}"/>
              </a:ext>
            </a:extLst>
          </p:cNvPr>
          <p:cNvSpPr/>
          <p:nvPr/>
        </p:nvSpPr>
        <p:spPr>
          <a:xfrm>
            <a:off x="1518355" y="3615991"/>
            <a:ext cx="599203" cy="2111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5 15:45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467DE2-41D7-495A-A632-C037BDE8D972}"/>
              </a:ext>
            </a:extLst>
          </p:cNvPr>
          <p:cNvSpPr/>
          <p:nvPr/>
        </p:nvSpPr>
        <p:spPr>
          <a:xfrm>
            <a:off x="6545717" y="3614020"/>
            <a:ext cx="535727" cy="2111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3 5:10</a:t>
            </a:r>
          </a:p>
        </p:txBody>
      </p:sp>
    </p:spTree>
    <p:extLst>
      <p:ext uri="{BB962C8B-B14F-4D97-AF65-F5344CB8AC3E}">
        <p14:creationId xmlns:p14="http://schemas.microsoft.com/office/powerpoint/2010/main" val="120196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79F60F-42FC-4E15-9490-5ED8BEFB5CC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7" name="Table 127">
            <a:extLst>
              <a:ext uri="{FF2B5EF4-FFF2-40B4-BE49-F238E27FC236}">
                <a16:creationId xmlns:a16="http://schemas.microsoft.com/office/drawing/2014/main" id="{69C2E374-05BE-4209-B2AF-275B016F09EC}"/>
              </a:ext>
            </a:extLst>
          </p:cNvPr>
          <p:cNvGraphicFramePr>
            <a:graphicFrameLocks noGrp="1"/>
          </p:cNvGraphicFramePr>
          <p:nvPr/>
        </p:nvGraphicFramePr>
        <p:xfrm>
          <a:off x="0" y="546096"/>
          <a:ext cx="9143996" cy="4597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559">
                  <a:extLst>
                    <a:ext uri="{9D8B030D-6E8A-4147-A177-3AD203B41FA5}">
                      <a16:colId xmlns:a16="http://schemas.microsoft.com/office/drawing/2014/main" val="2646442178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97698979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1472225263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1085223429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2760943525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1400389719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419956183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1760067315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2074623996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2301986025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939796685"/>
                    </a:ext>
                  </a:extLst>
                </a:gridCol>
                <a:gridCol w="717559">
                  <a:extLst>
                    <a:ext uri="{9D8B030D-6E8A-4147-A177-3AD203B41FA5}">
                      <a16:colId xmlns:a16="http://schemas.microsoft.com/office/drawing/2014/main" val="2267671066"/>
                    </a:ext>
                  </a:extLst>
                </a:gridCol>
                <a:gridCol w="533288">
                  <a:extLst>
                    <a:ext uri="{9D8B030D-6E8A-4147-A177-3AD203B41FA5}">
                      <a16:colId xmlns:a16="http://schemas.microsoft.com/office/drawing/2014/main" val="2661854955"/>
                    </a:ext>
                  </a:extLst>
                </a:gridCol>
              </a:tblGrid>
              <a:tr h="656772"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436584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Type: 2 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5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78061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lang="en-GB" dirty="0"/>
                        <a:t>DEAD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5</a:t>
                      </a:r>
                    </a:p>
                    <a:p>
                      <a:r>
                        <a:rPr lang="en-GB" dirty="0"/>
                        <a:t>Def: 1</a:t>
                      </a: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5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20738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lang="en-GB" dirty="0"/>
                        <a:t>DEAD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6949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lang="en-GB" dirty="0"/>
                        <a:t>DEAD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5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834996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3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2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988014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DEAD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1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Type: 4</a:t>
                      </a:r>
                    </a:p>
                    <a:p>
                      <a:r>
                        <a:rPr lang="en-GB" dirty="0"/>
                        <a:t>Def: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895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DC4191A-FA94-40C0-825B-D4313E2E3026}"/>
              </a:ext>
            </a:extLst>
          </p:cNvPr>
          <p:cNvSpPr/>
          <p:nvPr/>
        </p:nvSpPr>
        <p:spPr>
          <a:xfrm>
            <a:off x="0" y="0"/>
            <a:ext cx="9144000" cy="927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kingdoms summary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D9A8A-A6A3-475B-A82C-AC7FDBBCDC3F}"/>
              </a:ext>
            </a:extLst>
          </p:cNvPr>
          <p:cNvSpPr/>
          <p:nvPr/>
        </p:nvSpPr>
        <p:spPr>
          <a:xfrm>
            <a:off x="0" y="0"/>
            <a:ext cx="1714500" cy="4635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ALCX DAO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9C23B-08C2-42F8-8296-FE692256B2BA}"/>
              </a:ext>
            </a:extLst>
          </p:cNvPr>
          <p:cNvSpPr/>
          <p:nvPr/>
        </p:nvSpPr>
        <p:spPr>
          <a:xfrm>
            <a:off x="-1714500" y="-1"/>
            <a:ext cx="1714500" cy="9270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When you click on one of the red arrows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1CDD6AE-375C-4DC7-BDB4-CB8C11981ED4}"/>
              </a:ext>
            </a:extLst>
          </p:cNvPr>
          <p:cNvSpPr/>
          <p:nvPr/>
        </p:nvSpPr>
        <p:spPr>
          <a:xfrm>
            <a:off x="2406317" y="2399654"/>
            <a:ext cx="220006" cy="199810"/>
          </a:xfrm>
          <a:prstGeom prst="downArrow">
            <a:avLst/>
          </a:prstGeom>
          <a:solidFill>
            <a:srgbClr val="FF0000">
              <a:alpha val="78039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AE4C097-DB6F-42DF-BED7-C330AB5922C6}"/>
              </a:ext>
            </a:extLst>
          </p:cNvPr>
          <p:cNvSpPr/>
          <p:nvPr/>
        </p:nvSpPr>
        <p:spPr>
          <a:xfrm rot="8100000">
            <a:off x="2035058" y="1750376"/>
            <a:ext cx="220006" cy="199810"/>
          </a:xfrm>
          <a:prstGeom prst="downArrow">
            <a:avLst/>
          </a:prstGeom>
          <a:solidFill>
            <a:srgbClr val="FF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A1F61-604A-4343-924D-215D9494E138}"/>
              </a:ext>
            </a:extLst>
          </p:cNvPr>
          <p:cNvSpPr/>
          <p:nvPr/>
        </p:nvSpPr>
        <p:spPr>
          <a:xfrm>
            <a:off x="2857496" y="2399654"/>
            <a:ext cx="1714502" cy="1271056"/>
          </a:xfrm>
          <a:prstGeom prst="rect">
            <a:avLst/>
          </a:prstGeom>
          <a:solidFill>
            <a:srgbClr val="000000">
              <a:alpha val="7882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Attacking</a:t>
            </a:r>
          </a:p>
          <a:p>
            <a:pPr algn="ctr"/>
            <a:r>
              <a:rPr lang="en-GB" dirty="0"/>
              <a:t>Tile number: 10</a:t>
            </a:r>
          </a:p>
          <a:p>
            <a:pPr algn="ctr"/>
            <a:r>
              <a:rPr lang="en-GB" dirty="0"/>
              <a:t>Input size of attack: _____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C72375D-A843-4319-8435-1C616EE16EB8}"/>
              </a:ext>
            </a:extLst>
          </p:cNvPr>
          <p:cNvSpPr/>
          <p:nvPr/>
        </p:nvSpPr>
        <p:spPr>
          <a:xfrm rot="8100000">
            <a:off x="6338926" y="3716679"/>
            <a:ext cx="220006" cy="199810"/>
          </a:xfrm>
          <a:prstGeom prst="downArrow">
            <a:avLst/>
          </a:prstGeom>
          <a:solidFill>
            <a:srgbClr val="FF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A7EE405-2C63-4D8B-9C0B-CD6EE8B58B3B}"/>
              </a:ext>
            </a:extLst>
          </p:cNvPr>
          <p:cNvSpPr/>
          <p:nvPr/>
        </p:nvSpPr>
        <p:spPr>
          <a:xfrm rot="8100000">
            <a:off x="1314309" y="3716679"/>
            <a:ext cx="220006" cy="199810"/>
          </a:xfrm>
          <a:prstGeom prst="downArrow">
            <a:avLst/>
          </a:prstGeom>
          <a:solidFill>
            <a:srgbClr val="FF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27543-FA6E-4F4D-8BD0-02E395B9B3DE}"/>
              </a:ext>
            </a:extLst>
          </p:cNvPr>
          <p:cNvSpPr/>
          <p:nvPr/>
        </p:nvSpPr>
        <p:spPr>
          <a:xfrm>
            <a:off x="1518355" y="3615991"/>
            <a:ext cx="599203" cy="2111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5 15:45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4748E9-02D8-4959-A227-767B535642E9}"/>
              </a:ext>
            </a:extLst>
          </p:cNvPr>
          <p:cNvSpPr/>
          <p:nvPr/>
        </p:nvSpPr>
        <p:spPr>
          <a:xfrm>
            <a:off x="6545717" y="3614020"/>
            <a:ext cx="535727" cy="2111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3 5:10</a:t>
            </a:r>
          </a:p>
        </p:txBody>
      </p:sp>
    </p:spTree>
    <p:extLst>
      <p:ext uri="{BB962C8B-B14F-4D97-AF65-F5344CB8AC3E}">
        <p14:creationId xmlns:p14="http://schemas.microsoft.com/office/powerpoint/2010/main" val="262605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1041</Words>
  <Application>Microsoft Office PowerPoint</Application>
  <PresentationFormat>On-screen Show (16:9)</PresentationFormat>
  <Paragraphs>408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biddlecombe</dc:creator>
  <cp:lastModifiedBy>thomas biddlecombe</cp:lastModifiedBy>
  <cp:revision>1</cp:revision>
  <dcterms:created xsi:type="dcterms:W3CDTF">2021-10-23T14:08:35Z</dcterms:created>
  <dcterms:modified xsi:type="dcterms:W3CDTF">2021-10-23T14:37:55Z</dcterms:modified>
</cp:coreProperties>
</file>