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9" r:id="rId4"/>
    <p:sldId id="261" r:id="rId5"/>
    <p:sldId id="263" r:id="rId6"/>
    <p:sldId id="265" r:id="rId7"/>
    <p:sldId id="264" r:id="rId8"/>
    <p:sldId id="266" r:id="rId9"/>
    <p:sldId id="267" r:id="rId10"/>
    <p:sldId id="268" r:id="rId11"/>
    <p:sldId id="269" r:id="rId12"/>
    <p:sldId id="270" r:id="rId13"/>
    <p:sldId id="27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76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7064E-98C0-4E31-8D20-7983BA19A001}" type="datetimeFigureOut">
              <a:rPr lang="zh-CN" altLang="en-US" smtClean="0"/>
              <a:pPr/>
              <a:t>2013-7-12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FC230C-601A-4C36-BEC4-2565333DEF6C}" type="slidenum">
              <a:rPr lang="zh-CN" altLang="en-US" smtClean="0"/>
              <a:pPr/>
              <a:t>‹#›</a:t>
            </a:fld>
            <a:endParaRPr lang="zh-CN" altLang="en-US"/>
          </a:p>
        </p:txBody>
      </p:sp>
    </p:spTree>
    <p:extLst>
      <p:ext uri="{BB962C8B-B14F-4D97-AF65-F5344CB8AC3E}">
        <p14:creationId xmlns:p14="http://schemas.microsoft.com/office/powerpoint/2010/main" xmlns="" val="230472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FF0E965-89B4-4A81-B963-F0669635FFE4}" type="slidenum">
              <a:rPr lang="zh-CN" altLang="en-US">
                <a:solidFill>
                  <a:prstClr val="black"/>
                </a:solidFill>
              </a:rPr>
              <a:pPr eaLnBrk="1" hangingPunct="1"/>
              <a:t>1</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cid:image012.jpg@01C8E5A2.577EA780" TargetMode="Externa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6" name="矩形 23"/>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7" name="矩形 24"/>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0" name="矩形 25"/>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useBgFill="1">
        <p:nvSpPr>
          <p:cNvPr id="11" name="圆角矩形 26"/>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useBgFill="1">
        <p:nvSpPr>
          <p:cNvPr id="12" name="圆角矩形 4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3" name="矩形 41"/>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4" name="矩形 42"/>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5" name="矩形 43"/>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6" name="矩形 44"/>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lgn="l">
              <a:defRPr/>
            </a:lvl1pPr>
          </a:lstStyle>
          <a:p>
            <a:pPr>
              <a:defRPr/>
            </a:pPr>
            <a:fld id="{573F3E3C-1A10-4740-A4E1-8688D0D12E68}" type="datetimeFigureOut">
              <a:rPr lang="zh-CN" altLang="en-US">
                <a:solidFill>
                  <a:srgbClr val="9C5252"/>
                </a:solidFill>
              </a:rPr>
              <a:pPr>
                <a:defRPr/>
              </a:pPr>
              <a:t>2013-7-12</a:t>
            </a:fld>
            <a:endParaRPr lang="zh-CN" altLang="en-US">
              <a:solidFill>
                <a:srgbClr val="9C5252"/>
              </a:solidFill>
            </a:endParaRPr>
          </a:p>
        </p:txBody>
      </p:sp>
      <p:sp>
        <p:nvSpPr>
          <p:cNvPr id="18" name="页脚占位符 16"/>
          <p:cNvSpPr>
            <a:spLocks noGrp="1"/>
          </p:cNvSpPr>
          <p:nvPr>
            <p:ph type="ftr" sz="quarter" idx="11"/>
          </p:nvPr>
        </p:nvSpPr>
        <p:spPr>
          <a:xfrm>
            <a:off x="5410200" y="4205288"/>
            <a:ext cx="1295400" cy="457200"/>
          </a:xfrm>
        </p:spPr>
        <p:txBody>
          <a:bodyPr/>
          <a:lstStyle>
            <a:lvl1pPr algn="r">
              <a:defRPr>
                <a:solidFill>
                  <a:schemeClr val="accent2"/>
                </a:solidFill>
              </a:defRPr>
            </a:lvl1pPr>
          </a:lstStyle>
          <a:p>
            <a:pPr>
              <a:defRPr/>
            </a:pPr>
            <a:endParaRPr lang="zh-CN" altLang="en-US">
              <a:solidFill>
                <a:srgbClr val="9C5252"/>
              </a:solidFill>
            </a:endParaRPr>
          </a:p>
        </p:txBody>
      </p:sp>
      <p:sp>
        <p:nvSpPr>
          <p:cNvPr id="19" name="灯片编号占位符 28"/>
          <p:cNvSpPr>
            <a:spLocks noGrp="1"/>
          </p:cNvSpPr>
          <p:nvPr>
            <p:ph type="sldNum" sz="quarter" idx="12"/>
          </p:nvPr>
        </p:nvSpPr>
        <p:spPr>
          <a:xfrm>
            <a:off x="8320088" y="1588"/>
            <a:ext cx="747712" cy="365125"/>
          </a:xfrm>
        </p:spPr>
        <p:txBody>
          <a:bodyPr/>
          <a:lstStyle>
            <a:lvl1pPr algn="r">
              <a:defRPr>
                <a:solidFill>
                  <a:schemeClr val="bg1"/>
                </a:solidFill>
              </a:defRPr>
            </a:lvl1pPr>
          </a:lstStyle>
          <a:p>
            <a:pPr>
              <a:defRPr/>
            </a:pPr>
            <a:fld id="{D0D89341-1FBA-4856-881C-F0809BD2853B}" type="slidenum">
              <a:rPr lang="zh-CN" altLang="en-US">
                <a:solidFill>
                  <a:prstClr val="white"/>
                </a:solidFill>
              </a:rPr>
              <a:pPr>
                <a:defRPr/>
              </a:pPr>
              <a:t>‹#›</a:t>
            </a:fld>
            <a:endParaRPr lang="zh-CN" altLang="en-US">
              <a:solidFill>
                <a:prstClr val="white"/>
              </a:solidFill>
            </a:endParaRPr>
          </a:p>
        </p:txBody>
      </p:sp>
    </p:spTree>
    <p:extLst>
      <p:ext uri="{BB962C8B-B14F-4D97-AF65-F5344CB8AC3E}">
        <p14:creationId xmlns:p14="http://schemas.microsoft.com/office/powerpoint/2010/main" xmlns="" val="115385770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9" descr="cid:image012.jpg@01C8E5A2.577EA780"/>
          <p:cNvPicPr>
            <a:picLocks noChangeAspect="1" noChangeArrowheads="1"/>
          </p:cNvPicPr>
          <p:nvPr/>
        </p:nvPicPr>
        <p:blipFill>
          <a:blip r:embed="rId2" r:link="rId3">
            <a:extLst>
              <a:ext uri="{28A0092B-C50C-407E-A947-70E740481C1C}">
                <a14:useLocalDpi xmlns:a14="http://schemas.microsoft.com/office/drawing/2010/main" xmlns="" val="0"/>
              </a:ext>
            </a:extLst>
          </a:blip>
          <a:srcRect/>
          <a:stretch>
            <a:fillRect/>
          </a:stretch>
        </p:blipFill>
        <p:spPr bwMode="auto">
          <a:xfrm>
            <a:off x="158750" y="6019800"/>
            <a:ext cx="75565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457200" y="685800"/>
            <a:ext cx="8229600" cy="1066800"/>
          </a:xfrm>
        </p:spPr>
        <p:txBody>
          <a:bodyPr/>
          <a:lstStyle/>
          <a:p>
            <a:r>
              <a:rPr lang="zh-CN" altLang="en-US" smtClean="0"/>
              <a:t>单击此处编辑母版标题样式</a:t>
            </a:r>
            <a:endParaRPr lang="en-US" dirty="0"/>
          </a:p>
        </p:txBody>
      </p:sp>
      <p:sp>
        <p:nvSpPr>
          <p:cNvPr id="3" name="内容占位符 2"/>
          <p:cNvSpPr>
            <a:spLocks noGrp="1"/>
          </p:cNvSpPr>
          <p:nvPr>
            <p:ph idx="1"/>
          </p:nvPr>
        </p:nvSpPr>
        <p:spPr>
          <a:xfrm>
            <a:off x="457200" y="1792224"/>
            <a:ext cx="8229600" cy="4325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147BE17A-860F-4F09-A8B2-30FC326E3367}" type="datetimeFigureOut">
              <a:rPr lang="zh-CN" altLang="en-US">
                <a:solidFill>
                  <a:srgbClr val="9C5252"/>
                </a:solidFill>
              </a:rPr>
              <a:pPr>
                <a:defRPr/>
              </a:pPr>
              <a:t>2013-7-12</a:t>
            </a:fld>
            <a:endParaRPr lang="zh-CN" altLang="en-US">
              <a:solidFill>
                <a:srgbClr val="9C5252"/>
              </a:solidFill>
            </a:endParaRPr>
          </a:p>
        </p:txBody>
      </p:sp>
      <p:sp>
        <p:nvSpPr>
          <p:cNvPr id="6" name="页脚占位符 4"/>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7" name="灯片编号占位符 5"/>
          <p:cNvSpPr>
            <a:spLocks noGrp="1"/>
          </p:cNvSpPr>
          <p:nvPr>
            <p:ph type="sldNum" sz="quarter" idx="12"/>
          </p:nvPr>
        </p:nvSpPr>
        <p:spPr/>
        <p:txBody>
          <a:bodyPr/>
          <a:lstStyle>
            <a:lvl1pPr>
              <a:defRPr sz="1200"/>
            </a:lvl1pPr>
          </a:lstStyle>
          <a:p>
            <a:pPr>
              <a:defRPr/>
            </a:pPr>
            <a:fld id="{7CC5C8F2-9F63-4CD9-AF14-1D37E92E90C3}" type="slidenum">
              <a:rPr lang="zh-CN" altLang="en-US"/>
              <a:pPr>
                <a:defRPr/>
              </a:pPr>
              <a:t>‹#›</a:t>
            </a:fld>
            <a:endParaRPr lang="zh-CN" altLang="en-US"/>
          </a:p>
        </p:txBody>
      </p:sp>
    </p:spTree>
    <p:extLst>
      <p:ext uri="{BB962C8B-B14F-4D97-AF65-F5344CB8AC3E}">
        <p14:creationId xmlns:p14="http://schemas.microsoft.com/office/powerpoint/2010/main" xmlns="" val="1570811063"/>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l">
              <a:defRPr/>
            </a:lvl1pPr>
          </a:lstStyle>
          <a:p>
            <a:pPr>
              <a:defRPr/>
            </a:pPr>
            <a:fld id="{9CCC8566-98AC-464F-BC11-0A81237293B3}" type="datetimeFigureOut">
              <a:rPr lang="zh-CN" altLang="en-US">
                <a:solidFill>
                  <a:srgbClr val="9C5252"/>
                </a:solidFill>
              </a:rPr>
              <a:pPr>
                <a:defRPr/>
              </a:pPr>
              <a:t>2013-7-12</a:t>
            </a:fld>
            <a:endParaRPr lang="zh-CN" altLang="en-US">
              <a:solidFill>
                <a:srgbClr val="9C5252"/>
              </a:solidFill>
            </a:endParaRPr>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6" name="灯片编号占位符 5"/>
          <p:cNvSpPr>
            <a:spLocks noGrp="1"/>
          </p:cNvSpPr>
          <p:nvPr>
            <p:ph type="sldNum" sz="quarter" idx="12"/>
          </p:nvPr>
        </p:nvSpPr>
        <p:spPr/>
        <p:txBody>
          <a:bodyPr/>
          <a:lstStyle>
            <a:lvl1pPr algn="r">
              <a:defRPr/>
            </a:lvl1pPr>
          </a:lstStyle>
          <a:p>
            <a:pPr>
              <a:defRPr/>
            </a:pPr>
            <a:fld id="{A32F3385-E995-4872-9F2C-60D98B392E69}" type="slidenum">
              <a:rPr lang="zh-CN" altLang="en-US"/>
              <a:pPr>
                <a:defRPr/>
              </a:pPr>
              <a:t>‹#›</a:t>
            </a:fld>
            <a:endParaRPr lang="zh-CN" altLang="en-US"/>
          </a:p>
        </p:txBody>
      </p:sp>
    </p:spTree>
    <p:extLst>
      <p:ext uri="{BB962C8B-B14F-4D97-AF65-F5344CB8AC3E}">
        <p14:creationId xmlns:p14="http://schemas.microsoft.com/office/powerpoint/2010/main" xmlns="" val="283986286"/>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lgn="l">
              <a:defRPr/>
            </a:lvl1pPr>
          </a:lstStyle>
          <a:p>
            <a:pPr>
              <a:defRPr/>
            </a:pPr>
            <a:fld id="{38C7687D-660D-45A5-A94C-C4AA12EBED99}" type="datetimeFigureOut">
              <a:rPr lang="zh-CN" altLang="en-US">
                <a:solidFill>
                  <a:srgbClr val="9C5252"/>
                </a:solidFill>
              </a:rPr>
              <a:pPr>
                <a:defRPr/>
              </a:pPr>
              <a:t>2013-7-12</a:t>
            </a:fld>
            <a:endParaRPr lang="zh-CN" altLang="en-US">
              <a:solidFill>
                <a:srgbClr val="9C5252"/>
              </a:solidFill>
            </a:endParaRPr>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7" name="灯片编号占位符 6"/>
          <p:cNvSpPr>
            <a:spLocks noGrp="1"/>
          </p:cNvSpPr>
          <p:nvPr>
            <p:ph type="sldNum" sz="quarter" idx="12"/>
          </p:nvPr>
        </p:nvSpPr>
        <p:spPr/>
        <p:txBody>
          <a:bodyPr/>
          <a:lstStyle>
            <a:lvl1pPr algn="r">
              <a:defRPr/>
            </a:lvl1pPr>
          </a:lstStyle>
          <a:p>
            <a:pPr>
              <a:defRPr/>
            </a:pPr>
            <a:fld id="{FFFD632F-E0D8-4C4F-883E-46097E185B75}" type="slidenum">
              <a:rPr lang="zh-CN" altLang="en-US"/>
              <a:pPr>
                <a:defRPr/>
              </a:pPr>
              <a:t>‹#›</a:t>
            </a:fld>
            <a:endParaRPr lang="zh-CN" altLang="en-US"/>
          </a:p>
        </p:txBody>
      </p:sp>
    </p:spTree>
    <p:extLst>
      <p:ext uri="{BB962C8B-B14F-4D97-AF65-F5344CB8AC3E}">
        <p14:creationId xmlns:p14="http://schemas.microsoft.com/office/powerpoint/2010/main" xmlns="" val="3403447963"/>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5"/>
          <p:cNvSpPr>
            <a:spLocks noGrp="1"/>
          </p:cNvSpPr>
          <p:nvPr>
            <p:ph type="dt" sz="half" idx="10"/>
          </p:nvPr>
        </p:nvSpPr>
        <p:spPr/>
        <p:txBody>
          <a:bodyPr/>
          <a:lstStyle>
            <a:lvl1pPr algn="l">
              <a:defRPr/>
            </a:lvl1pPr>
          </a:lstStyle>
          <a:p>
            <a:pPr>
              <a:defRPr/>
            </a:pPr>
            <a:fld id="{0B9D16E4-DC38-4AC2-B962-BA21FC35F9EF}" type="datetimeFigureOut">
              <a:rPr lang="zh-CN" altLang="en-US">
                <a:solidFill>
                  <a:srgbClr val="9C5252"/>
                </a:solidFill>
              </a:rPr>
              <a:pPr>
                <a:defRPr/>
              </a:pPr>
              <a:t>2013-7-12</a:t>
            </a:fld>
            <a:endParaRPr lang="zh-CN" altLang="en-US">
              <a:solidFill>
                <a:srgbClr val="9C5252"/>
              </a:solidFill>
            </a:endParaRPr>
          </a:p>
        </p:txBody>
      </p:sp>
      <p:sp>
        <p:nvSpPr>
          <p:cNvPr id="8" name="灯片编号占位符 26"/>
          <p:cNvSpPr>
            <a:spLocks noGrp="1"/>
          </p:cNvSpPr>
          <p:nvPr>
            <p:ph type="sldNum" sz="quarter" idx="11"/>
          </p:nvPr>
        </p:nvSpPr>
        <p:spPr/>
        <p:txBody>
          <a:bodyPr/>
          <a:lstStyle>
            <a:lvl1pPr algn="r">
              <a:defRPr/>
            </a:lvl1pPr>
          </a:lstStyle>
          <a:p>
            <a:pPr>
              <a:defRPr/>
            </a:pPr>
            <a:fld id="{FD4F41A4-CD5D-4210-B283-DF027BF7CFE8}" type="slidenum">
              <a:rPr lang="zh-CN" altLang="en-US"/>
              <a:pPr>
                <a:defRPr/>
              </a:pPr>
              <a:t>‹#›</a:t>
            </a:fld>
            <a:endParaRPr lang="zh-CN" altLang="en-US"/>
          </a:p>
        </p:txBody>
      </p:sp>
      <p:sp>
        <p:nvSpPr>
          <p:cNvPr id="9" name="页脚占位符 27"/>
          <p:cNvSpPr>
            <a:spLocks noGrp="1"/>
          </p:cNvSpPr>
          <p:nvPr>
            <p:ph type="ftr" sz="quarter" idx="12"/>
          </p:nvPr>
        </p:nvSpPr>
        <p:spPr/>
        <p:txBody>
          <a:bodyPr/>
          <a:lstStyle>
            <a:lvl1pPr algn="r">
              <a:defRPr>
                <a:solidFill>
                  <a:schemeClr val="accent2"/>
                </a:solidFill>
              </a:defRPr>
            </a:lvl1pPr>
          </a:lstStyle>
          <a:p>
            <a:pPr>
              <a:defRPr/>
            </a:pPr>
            <a:endParaRPr lang="zh-CN" altLang="en-US">
              <a:solidFill>
                <a:srgbClr val="9C5252"/>
              </a:solidFill>
            </a:endParaRPr>
          </a:p>
        </p:txBody>
      </p:sp>
    </p:spTree>
    <p:extLst>
      <p:ext uri="{BB962C8B-B14F-4D97-AF65-F5344CB8AC3E}">
        <p14:creationId xmlns:p14="http://schemas.microsoft.com/office/powerpoint/2010/main" xmlns="" val="1952484427"/>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a:lvl1pPr>
          </a:lstStyle>
          <a:p>
            <a:pPr>
              <a:defRPr/>
            </a:pPr>
            <a:fld id="{8DB92948-E87F-49CD-AB16-0138AD8D802E}" type="datetimeFigureOut">
              <a:rPr lang="zh-CN" altLang="en-US">
                <a:solidFill>
                  <a:srgbClr val="9C5252"/>
                </a:solidFill>
              </a:rPr>
              <a:pPr>
                <a:defRPr/>
              </a:pPr>
              <a:t>2013-7-12</a:t>
            </a:fld>
            <a:endParaRPr lang="zh-CN" altLang="en-US">
              <a:solidFill>
                <a:srgbClr val="9C5252"/>
              </a:solidFill>
            </a:endParaRPr>
          </a:p>
        </p:txBody>
      </p:sp>
      <p:sp>
        <p:nvSpPr>
          <p:cNvPr id="4" name="页脚占位符 3"/>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5" name="灯片编号占位符 4"/>
          <p:cNvSpPr>
            <a:spLocks noGrp="1"/>
          </p:cNvSpPr>
          <p:nvPr>
            <p:ph type="sldNum" sz="quarter" idx="12"/>
          </p:nvPr>
        </p:nvSpPr>
        <p:spPr/>
        <p:txBody>
          <a:bodyPr/>
          <a:lstStyle>
            <a:lvl1pPr>
              <a:defRPr/>
            </a:lvl1pPr>
          </a:lstStyle>
          <a:p>
            <a:pPr>
              <a:defRPr/>
            </a:pPr>
            <a:fld id="{3D566BEA-C340-48FB-B78B-B2C3DC6F943A}" type="slidenum">
              <a:rPr lang="zh-CN" altLang="en-US"/>
              <a:pPr>
                <a:defRPr/>
              </a:pPr>
              <a:t>‹#›</a:t>
            </a:fld>
            <a:endParaRPr lang="zh-CN" altLang="en-US"/>
          </a:p>
        </p:txBody>
      </p:sp>
    </p:spTree>
    <p:extLst>
      <p:ext uri="{BB962C8B-B14F-4D97-AF65-F5344CB8AC3E}">
        <p14:creationId xmlns:p14="http://schemas.microsoft.com/office/powerpoint/2010/main" xmlns="" val="1965042289"/>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l">
              <a:defRPr/>
            </a:lvl1pPr>
          </a:lstStyle>
          <a:p>
            <a:pPr>
              <a:defRPr/>
            </a:pPr>
            <a:fld id="{F56208FD-2DEC-469B-B25F-C853AB07718D}" type="datetimeFigureOut">
              <a:rPr lang="zh-CN" altLang="en-US">
                <a:solidFill>
                  <a:srgbClr val="9C5252"/>
                </a:solidFill>
              </a:rPr>
              <a:pPr>
                <a:defRPr/>
              </a:pPr>
              <a:t>2013-7-12</a:t>
            </a:fld>
            <a:endParaRPr lang="zh-CN" altLang="en-US">
              <a:solidFill>
                <a:srgbClr val="9C5252"/>
              </a:solidFill>
            </a:endParaRPr>
          </a:p>
        </p:txBody>
      </p:sp>
      <p:sp>
        <p:nvSpPr>
          <p:cNvPr id="3" name="页脚占位符 2"/>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4" name="灯片编号占位符 3"/>
          <p:cNvSpPr>
            <a:spLocks noGrp="1"/>
          </p:cNvSpPr>
          <p:nvPr>
            <p:ph type="sldNum" sz="quarter" idx="12"/>
          </p:nvPr>
        </p:nvSpPr>
        <p:spPr/>
        <p:txBody>
          <a:bodyPr/>
          <a:lstStyle>
            <a:lvl1pPr algn="r">
              <a:defRPr/>
            </a:lvl1pPr>
          </a:lstStyle>
          <a:p>
            <a:pPr>
              <a:defRPr/>
            </a:pPr>
            <a:fld id="{046F3CC6-AE70-492D-A3C7-AC2FC6B9E259}" type="slidenum">
              <a:rPr lang="zh-CN" altLang="en-US"/>
              <a:pPr>
                <a:defRPr/>
              </a:pPr>
              <a:t>‹#›</a:t>
            </a:fld>
            <a:endParaRPr lang="zh-CN" altLang="en-US"/>
          </a:p>
        </p:txBody>
      </p:sp>
    </p:spTree>
    <p:extLst>
      <p:ext uri="{BB962C8B-B14F-4D97-AF65-F5344CB8AC3E}">
        <p14:creationId xmlns:p14="http://schemas.microsoft.com/office/powerpoint/2010/main" xmlns="" val="209801464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245398B1-D085-4845-9569-E229D6B0A683}" type="datetimeFigureOut">
              <a:rPr lang="zh-CN" altLang="en-US">
                <a:solidFill>
                  <a:srgbClr val="9C5252"/>
                </a:solidFill>
              </a:rPr>
              <a:pPr>
                <a:defRPr/>
              </a:pPr>
              <a:t>2013-7-12</a:t>
            </a:fld>
            <a:endParaRPr lang="zh-CN" altLang="en-US">
              <a:solidFill>
                <a:srgbClr val="9C5252"/>
              </a:solidFill>
            </a:endParaRPr>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7" name="灯片编号占位符 6"/>
          <p:cNvSpPr>
            <a:spLocks noGrp="1"/>
          </p:cNvSpPr>
          <p:nvPr>
            <p:ph type="sldNum" sz="quarter" idx="12"/>
          </p:nvPr>
        </p:nvSpPr>
        <p:spPr/>
        <p:txBody>
          <a:bodyPr/>
          <a:lstStyle>
            <a:lvl1pPr>
              <a:defRPr/>
            </a:lvl1pPr>
          </a:lstStyle>
          <a:p>
            <a:pPr>
              <a:defRPr/>
            </a:pPr>
            <a:fld id="{22630BD8-6A15-4F09-9CC6-D33370D0A279}" type="slidenum">
              <a:rPr lang="zh-CN" altLang="en-US"/>
              <a:pPr>
                <a:defRPr/>
              </a:pPr>
              <a:t>‹#›</a:t>
            </a:fld>
            <a:endParaRPr lang="zh-CN" altLang="en-US"/>
          </a:p>
        </p:txBody>
      </p:sp>
    </p:spTree>
    <p:extLst>
      <p:ext uri="{BB962C8B-B14F-4D97-AF65-F5344CB8AC3E}">
        <p14:creationId xmlns:p14="http://schemas.microsoft.com/office/powerpoint/2010/main" xmlns="" val="2781706711"/>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6C57497-8196-4991-A15C-B2DD10651268}" type="datetimeFigureOut">
              <a:rPr lang="zh-CN" altLang="en-US">
                <a:solidFill>
                  <a:srgbClr val="9C5252"/>
                </a:solidFill>
              </a:rPr>
              <a:pPr>
                <a:defRPr/>
              </a:pPr>
              <a:t>2013-7-12</a:t>
            </a:fld>
            <a:endParaRPr lang="zh-CN" altLang="en-US">
              <a:solidFill>
                <a:srgbClr val="9C5252"/>
              </a:solidFill>
            </a:endParaRPr>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7" name="灯片编号占位符 6"/>
          <p:cNvSpPr>
            <a:spLocks noGrp="1"/>
          </p:cNvSpPr>
          <p:nvPr>
            <p:ph type="sldNum" sz="quarter" idx="12"/>
          </p:nvPr>
        </p:nvSpPr>
        <p:spPr/>
        <p:txBody>
          <a:bodyPr/>
          <a:lstStyle>
            <a:lvl1pPr>
              <a:defRPr/>
            </a:lvl1pPr>
          </a:lstStyle>
          <a:p>
            <a:pPr>
              <a:defRPr/>
            </a:pPr>
            <a:fld id="{1C10A2E1-03E8-48EC-B466-89057B0FCCC4}" type="slidenum">
              <a:rPr lang="zh-CN" altLang="en-US"/>
              <a:pPr>
                <a:defRPr/>
              </a:pPr>
              <a:t>‹#›</a:t>
            </a:fld>
            <a:endParaRPr lang="zh-CN" altLang="en-US"/>
          </a:p>
        </p:txBody>
      </p:sp>
    </p:spTree>
    <p:extLst>
      <p:ext uri="{BB962C8B-B14F-4D97-AF65-F5344CB8AC3E}">
        <p14:creationId xmlns:p14="http://schemas.microsoft.com/office/powerpoint/2010/main" xmlns="" val="91382190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lgn="l">
              <a:defRPr/>
            </a:lvl1pPr>
          </a:lstStyle>
          <a:p>
            <a:pPr>
              <a:defRPr/>
            </a:pPr>
            <a:fld id="{04AC97F7-9F39-4BEC-975D-59BFCAA7CBFA}" type="datetimeFigureOut">
              <a:rPr lang="zh-CN" altLang="en-US">
                <a:solidFill>
                  <a:srgbClr val="9C5252"/>
                </a:solidFill>
              </a:rPr>
              <a:pPr>
                <a:defRPr/>
              </a:pPr>
              <a:t>2013-7-12</a:t>
            </a:fld>
            <a:endParaRPr lang="zh-CN" altLang="en-US">
              <a:solidFill>
                <a:srgbClr val="9C5252"/>
              </a:solidFill>
            </a:endParaRPr>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6" name="灯片编号占位符 5"/>
          <p:cNvSpPr>
            <a:spLocks noGrp="1"/>
          </p:cNvSpPr>
          <p:nvPr>
            <p:ph type="sldNum" sz="quarter" idx="12"/>
          </p:nvPr>
        </p:nvSpPr>
        <p:spPr/>
        <p:txBody>
          <a:bodyPr/>
          <a:lstStyle>
            <a:lvl1pPr algn="r">
              <a:defRPr/>
            </a:lvl1pPr>
          </a:lstStyle>
          <a:p>
            <a:pPr>
              <a:defRPr/>
            </a:pPr>
            <a:fld id="{34E495F7-554B-400F-9091-20A242A91346}" type="slidenum">
              <a:rPr lang="zh-CN" altLang="en-US"/>
              <a:pPr>
                <a:defRPr/>
              </a:pPr>
              <a:t>‹#›</a:t>
            </a:fld>
            <a:endParaRPr lang="zh-CN" altLang="en-US"/>
          </a:p>
        </p:txBody>
      </p:sp>
    </p:spTree>
    <p:extLst>
      <p:ext uri="{BB962C8B-B14F-4D97-AF65-F5344CB8AC3E}">
        <p14:creationId xmlns:p14="http://schemas.microsoft.com/office/powerpoint/2010/main" xmlns="" val="406929355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lgn="l">
              <a:defRPr/>
            </a:lvl1pPr>
          </a:lstStyle>
          <a:p>
            <a:pPr>
              <a:defRPr/>
            </a:pPr>
            <a:fld id="{A9427FC1-7CFC-423C-AE39-1AEA9230A7EF}" type="datetimeFigureOut">
              <a:rPr lang="zh-CN" altLang="en-US">
                <a:solidFill>
                  <a:srgbClr val="9C5252"/>
                </a:solidFill>
              </a:rPr>
              <a:pPr>
                <a:defRPr/>
              </a:pPr>
              <a:t>2013-7-12</a:t>
            </a:fld>
            <a:endParaRPr lang="zh-CN" altLang="en-US">
              <a:solidFill>
                <a:srgbClr val="9C5252"/>
              </a:solidFill>
            </a:endParaRPr>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zh-CN" altLang="en-US">
              <a:solidFill>
                <a:srgbClr val="9C5252"/>
              </a:solidFill>
            </a:endParaRPr>
          </a:p>
        </p:txBody>
      </p:sp>
      <p:sp>
        <p:nvSpPr>
          <p:cNvPr id="6" name="灯片编号占位符 5"/>
          <p:cNvSpPr>
            <a:spLocks noGrp="1"/>
          </p:cNvSpPr>
          <p:nvPr>
            <p:ph type="sldNum" sz="quarter" idx="12"/>
          </p:nvPr>
        </p:nvSpPr>
        <p:spPr/>
        <p:txBody>
          <a:bodyPr/>
          <a:lstStyle>
            <a:lvl1pPr algn="r">
              <a:defRPr/>
            </a:lvl1pPr>
          </a:lstStyle>
          <a:p>
            <a:pPr>
              <a:defRPr/>
            </a:pPr>
            <a:fld id="{19E2DB70-BA3B-4EC3-9E34-5D00840AC219}" type="slidenum">
              <a:rPr lang="zh-CN" altLang="en-US"/>
              <a:pPr>
                <a:defRPr/>
              </a:pPr>
              <a:t>‹#›</a:t>
            </a:fld>
            <a:endParaRPr lang="zh-CN" altLang="en-US"/>
          </a:p>
        </p:txBody>
      </p:sp>
    </p:spTree>
    <p:extLst>
      <p:ext uri="{BB962C8B-B14F-4D97-AF65-F5344CB8AC3E}">
        <p14:creationId xmlns:p14="http://schemas.microsoft.com/office/powerpoint/2010/main" xmlns="" val="3670912118"/>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1039"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40"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 name="日期占位符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algn="r">
              <a:defRPr sz="800">
                <a:solidFill>
                  <a:schemeClr val="accent2"/>
                </a:solidFill>
                <a:latin typeface="Arial" charset="0"/>
                <a:ea typeface="宋体" charset="-122"/>
              </a:defRPr>
            </a:lvl1pPr>
          </a:lstStyle>
          <a:p>
            <a:pPr fontAlgn="base">
              <a:spcBef>
                <a:spcPct val="0"/>
              </a:spcBef>
              <a:spcAft>
                <a:spcPct val="0"/>
              </a:spcAft>
              <a:defRPr/>
            </a:pPr>
            <a:fld id="{2AB49869-F575-448A-88D3-6326238663B6}" type="datetimeFigureOut">
              <a:rPr lang="zh-CN" altLang="en-US">
                <a:solidFill>
                  <a:srgbClr val="9C5252"/>
                </a:solidFill>
              </a:rPr>
              <a:pPr fontAlgn="base">
                <a:spcBef>
                  <a:spcPct val="0"/>
                </a:spcBef>
                <a:spcAft>
                  <a:spcPct val="0"/>
                </a:spcAft>
                <a:defRPr/>
              </a:pPr>
              <a:t>2013-7-12</a:t>
            </a:fld>
            <a:endParaRPr lang="zh-CN" altLang="en-US">
              <a:solidFill>
                <a:srgbClr val="9C5252"/>
              </a:solidFill>
            </a:endParaRPr>
          </a:p>
        </p:txBody>
      </p:sp>
      <p:sp>
        <p:nvSpPr>
          <p:cNvPr id="3" name="页脚占位符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defRPr sz="800">
                <a:solidFill>
                  <a:schemeClr val="tx2"/>
                </a:solidFill>
                <a:latin typeface="Arial" charset="0"/>
                <a:ea typeface="宋体" charset="-122"/>
              </a:defRPr>
            </a:lvl1pPr>
          </a:lstStyle>
          <a:p>
            <a:pPr fontAlgn="base">
              <a:spcBef>
                <a:spcPct val="0"/>
              </a:spcBef>
              <a:spcAft>
                <a:spcPct val="0"/>
              </a:spcAft>
              <a:defRPr/>
            </a:pPr>
            <a:endParaRPr lang="zh-CN" altLang="en-US">
              <a:solidFill>
                <a:srgbClr val="2F5897"/>
              </a:solidFill>
            </a:endParaRPr>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ctr">
              <a:defRPr>
                <a:solidFill>
                  <a:srgbClr val="FFFFFF"/>
                </a:solidFill>
                <a:latin typeface="Arial" charset="0"/>
                <a:ea typeface="宋体" charset="-122"/>
              </a:defRPr>
            </a:lvl1pPr>
          </a:lstStyle>
          <a:p>
            <a:pPr fontAlgn="base">
              <a:spcBef>
                <a:spcPct val="0"/>
              </a:spcBef>
              <a:spcAft>
                <a:spcPct val="0"/>
              </a:spcAft>
              <a:defRPr/>
            </a:pPr>
            <a:fld id="{FF242368-0A51-4B56-8EFF-847B4FEC4B08}"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xmlns="" val="2810045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方正姚体"/>
        </a:defRPr>
      </a:lvl1pPr>
      <a:lvl2pPr algn="l" rtl="0" eaLnBrk="0" fontAlgn="base" hangingPunct="0">
        <a:spcBef>
          <a:spcPct val="0"/>
        </a:spcBef>
        <a:spcAft>
          <a:spcPct val="0"/>
        </a:spcAft>
        <a:defRPr sz="4000">
          <a:solidFill>
            <a:schemeClr val="tx2"/>
          </a:solidFill>
          <a:latin typeface="Trebuchet MS" pitchFamily="34" charset="0"/>
          <a:ea typeface="方正姚体"/>
          <a:cs typeface="方正姚体"/>
        </a:defRPr>
      </a:lvl2pPr>
      <a:lvl3pPr algn="l" rtl="0" eaLnBrk="0" fontAlgn="base" hangingPunct="0">
        <a:spcBef>
          <a:spcPct val="0"/>
        </a:spcBef>
        <a:spcAft>
          <a:spcPct val="0"/>
        </a:spcAft>
        <a:defRPr sz="4000">
          <a:solidFill>
            <a:schemeClr val="tx2"/>
          </a:solidFill>
          <a:latin typeface="Trebuchet MS" pitchFamily="34" charset="0"/>
          <a:ea typeface="方正姚体"/>
          <a:cs typeface="方正姚体"/>
        </a:defRPr>
      </a:lvl3pPr>
      <a:lvl4pPr algn="l" rtl="0" eaLnBrk="0" fontAlgn="base" hangingPunct="0">
        <a:spcBef>
          <a:spcPct val="0"/>
        </a:spcBef>
        <a:spcAft>
          <a:spcPct val="0"/>
        </a:spcAft>
        <a:defRPr sz="4000">
          <a:solidFill>
            <a:schemeClr val="tx2"/>
          </a:solidFill>
          <a:latin typeface="Trebuchet MS" pitchFamily="34" charset="0"/>
          <a:ea typeface="方正姚体"/>
          <a:cs typeface="方正姚体"/>
        </a:defRPr>
      </a:lvl4pPr>
      <a:lvl5pPr algn="l" rtl="0" eaLnBrk="0" fontAlgn="base" hangingPunct="0">
        <a:spcBef>
          <a:spcPct val="0"/>
        </a:spcBef>
        <a:spcAft>
          <a:spcPct val="0"/>
        </a:spcAft>
        <a:defRPr sz="4000">
          <a:solidFill>
            <a:schemeClr val="tx2"/>
          </a:solidFill>
          <a:latin typeface="Trebuchet MS" pitchFamily="34" charset="0"/>
          <a:ea typeface="方正姚体"/>
          <a:cs typeface="方正姚体"/>
        </a:defRPr>
      </a:lvl5pPr>
      <a:lvl6pPr marL="457200" algn="l" rtl="0" eaLnBrk="1" fontAlgn="base" hangingPunct="1">
        <a:spcBef>
          <a:spcPct val="0"/>
        </a:spcBef>
        <a:spcAft>
          <a:spcPct val="0"/>
        </a:spcAft>
        <a:defRPr sz="4000">
          <a:solidFill>
            <a:schemeClr val="tx2"/>
          </a:solidFill>
          <a:latin typeface="Trebuchet MS" pitchFamily="34" charset="0"/>
        </a:defRPr>
      </a:lvl6pPr>
      <a:lvl7pPr marL="914400" algn="l" rtl="0" eaLnBrk="1" fontAlgn="base" hangingPunct="1">
        <a:spcBef>
          <a:spcPct val="0"/>
        </a:spcBef>
        <a:spcAft>
          <a:spcPct val="0"/>
        </a:spcAft>
        <a:defRPr sz="4000">
          <a:solidFill>
            <a:schemeClr val="tx2"/>
          </a:solidFill>
          <a:latin typeface="Trebuchet MS" pitchFamily="34" charset="0"/>
        </a:defRPr>
      </a:lvl7pPr>
      <a:lvl8pPr marL="1371600" algn="l" rtl="0" eaLnBrk="1" fontAlgn="base" hangingPunct="1">
        <a:spcBef>
          <a:spcPct val="0"/>
        </a:spcBef>
        <a:spcAft>
          <a:spcPct val="0"/>
        </a:spcAft>
        <a:defRPr sz="4000">
          <a:solidFill>
            <a:schemeClr val="tx2"/>
          </a:solidFill>
          <a:latin typeface="Trebuchet MS" pitchFamily="34" charset="0"/>
        </a:defRPr>
      </a:lvl8pPr>
      <a:lvl9pPr marL="1828800" algn="l" rtl="0" eaLnBrk="1" fontAlgn="base" hangingPunct="1">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p:nvPr>
        </p:nvSpPr>
        <p:spPr>
          <a:xfrm>
            <a:off x="457200" y="2401888"/>
            <a:ext cx="8458200" cy="1470025"/>
          </a:xfrm>
        </p:spPr>
        <p:txBody>
          <a:bodyPr/>
          <a:lstStyle/>
          <a:p>
            <a:pPr algn="ctr" eaLnBrk="1" hangingPunct="1"/>
            <a:r>
              <a:rPr lang="zh-CN" altLang="en-US" dirty="0" smtClean="0">
                <a:ea typeface="黑体" pitchFamily="49" charset="-122"/>
                <a:cs typeface="Times New Roman" pitchFamily="18" charset="0"/>
              </a:rPr>
              <a:t>数据挖掘在医疗保险欺诈行为检测的应用</a:t>
            </a:r>
            <a:endParaRPr lang="en-US" altLang="zh-CN" dirty="0" smtClean="0">
              <a:ea typeface="黑体" pitchFamily="49" charset="-122"/>
              <a:cs typeface="Times New Roman" pitchFamily="18" charset="0"/>
            </a:endParaRPr>
          </a:p>
        </p:txBody>
      </p:sp>
      <p:sp>
        <p:nvSpPr>
          <p:cNvPr id="13315" name="副标题 2"/>
          <p:cNvSpPr>
            <a:spLocks noGrp="1"/>
          </p:cNvSpPr>
          <p:nvPr>
            <p:ph type="subTitle" idx="1"/>
          </p:nvPr>
        </p:nvSpPr>
        <p:spPr>
          <a:xfrm>
            <a:off x="1187450" y="4292600"/>
            <a:ext cx="4953000" cy="1752600"/>
          </a:xfrm>
        </p:spPr>
        <p:txBody>
          <a:bodyPr/>
          <a:lstStyle/>
          <a:p>
            <a:pPr marL="63500" eaLnBrk="1" hangingPunct="1"/>
            <a:r>
              <a:rPr lang="en-US" altLang="zh-CN" smtClean="0"/>
              <a:t> </a:t>
            </a:r>
            <a:r>
              <a:rPr lang="zh-CN" altLang="en-US" smtClean="0"/>
              <a:t>刘成昊</a:t>
            </a:r>
          </a:p>
        </p:txBody>
      </p:sp>
    </p:spTree>
    <p:extLst>
      <p:ext uri="{BB962C8B-B14F-4D97-AF65-F5344CB8AC3E}">
        <p14:creationId xmlns:p14="http://schemas.microsoft.com/office/powerpoint/2010/main" xmlns="" val="900201996"/>
      </p:ext>
    </p:extLst>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下一步：</a:t>
            </a:r>
            <a:r>
              <a:rPr lang="zh-CN" altLang="en-US" dirty="0" smtClean="0"/>
              <a:t>疾病诊断相关分</a:t>
            </a:r>
            <a:r>
              <a:rPr lang="zh-CN" altLang="en-US" dirty="0" smtClean="0"/>
              <a:t>类（</a:t>
            </a:r>
            <a:r>
              <a:rPr lang="en-US" altLang="zh-CN" dirty="0" smtClean="0"/>
              <a:t>demo</a:t>
            </a:r>
            <a:r>
              <a:rPr lang="zh-CN" altLang="en-US" dirty="0" smtClean="0"/>
              <a:t>）</a:t>
            </a:r>
            <a:endParaRPr lang="zh-CN" altLang="en-US" dirty="0"/>
          </a:p>
        </p:txBody>
      </p:sp>
      <p:sp>
        <p:nvSpPr>
          <p:cNvPr id="3" name="Content Placeholder 2"/>
          <p:cNvSpPr>
            <a:spLocks noGrp="1"/>
          </p:cNvSpPr>
          <p:nvPr>
            <p:ph idx="1"/>
          </p:nvPr>
        </p:nvSpPr>
        <p:spPr/>
        <p:txBody>
          <a:bodyPr/>
          <a:lstStyle/>
          <a:p>
            <a:r>
              <a:rPr lang="en-US" altLang="zh-CN" dirty="0" smtClean="0"/>
              <a:t>1 </a:t>
            </a:r>
            <a:r>
              <a:rPr lang="zh-CN" altLang="en-US" dirty="0" smtClean="0"/>
              <a:t>数据相关清洗和整理，导出一个小的相关数据集构建</a:t>
            </a:r>
            <a:r>
              <a:rPr lang="en-US" altLang="zh-CN" dirty="0" smtClean="0"/>
              <a:t>demo</a:t>
            </a:r>
            <a:r>
              <a:rPr lang="zh-CN" altLang="en-US" dirty="0" smtClean="0"/>
              <a:t>（这一步十分重要，现有数据比较杂乱）</a:t>
            </a:r>
            <a:endParaRPr lang="en-US" altLang="zh-CN" dirty="0" smtClean="0"/>
          </a:p>
          <a:p>
            <a:pPr lvl="2"/>
            <a:r>
              <a:rPr lang="zh-CN" altLang="en-US" dirty="0" smtClean="0"/>
              <a:t>数</a:t>
            </a:r>
            <a:r>
              <a:rPr lang="zh-CN" altLang="en-US" dirty="0" smtClean="0"/>
              <a:t>据的一致性，疾病名称的统一等问题，保证数据质量 </a:t>
            </a:r>
            <a:r>
              <a:rPr lang="en-US" altLang="zh-CN" dirty="0" smtClean="0"/>
              <a:t>(python)</a:t>
            </a:r>
          </a:p>
          <a:p>
            <a:pPr lvl="2"/>
            <a:r>
              <a:rPr lang="zh-CN" altLang="en-US" dirty="0" smtClean="0"/>
              <a:t>数</a:t>
            </a:r>
            <a:r>
              <a:rPr lang="zh-CN" altLang="en-US" dirty="0" smtClean="0"/>
              <a:t>据具有代表性</a:t>
            </a:r>
            <a:endParaRPr lang="en-US" altLang="zh-CN" dirty="0" smtClean="0"/>
          </a:p>
          <a:p>
            <a:r>
              <a:rPr lang="en-US" altLang="zh-CN" dirty="0" smtClean="0"/>
              <a:t>2 </a:t>
            </a:r>
            <a:r>
              <a:rPr lang="zh-CN" altLang="en-US" dirty="0" smtClean="0"/>
              <a:t>根据梳理的业务逻辑，列出可能的影响因素，分析出哪些因素对费用的影响较大</a:t>
            </a:r>
            <a:endParaRPr lang="en-US" altLang="zh-CN" dirty="0" smtClean="0"/>
          </a:p>
          <a:p>
            <a:pPr lvl="2"/>
            <a:r>
              <a:rPr lang="zh-CN" altLang="en-US" dirty="0" smtClean="0"/>
              <a:t>因</a:t>
            </a:r>
            <a:r>
              <a:rPr lang="zh-CN" altLang="en-US" dirty="0" smtClean="0"/>
              <a:t>子分析，主成分分析（</a:t>
            </a:r>
            <a:r>
              <a:rPr lang="en-US" altLang="zh-CN" dirty="0" smtClean="0"/>
              <a:t>python</a:t>
            </a:r>
            <a:r>
              <a:rPr lang="zh-CN" altLang="en-US" dirty="0" smtClean="0"/>
              <a:t>）</a:t>
            </a:r>
            <a:endParaRPr lang="en-US" altLang="zh-CN" dirty="0" smtClean="0"/>
          </a:p>
          <a:p>
            <a:pPr lvl="2"/>
            <a:endParaRPr lang="en-US" altLang="zh-CN" dirty="0" smtClean="0"/>
          </a:p>
          <a:p>
            <a:pPr lvl="2"/>
            <a:endParaRPr lang="zh-CN" altLang="en-US" dirty="0"/>
          </a:p>
        </p:txBody>
      </p:sp>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下一步：疾病诊断相关分类（</a:t>
            </a:r>
            <a:r>
              <a:rPr lang="en-US" altLang="zh-CN" dirty="0" smtClean="0"/>
              <a:t>demo</a:t>
            </a:r>
            <a:r>
              <a:rPr lang="zh-CN" altLang="en-US" dirty="0" smtClean="0"/>
              <a:t>）</a:t>
            </a:r>
            <a:endParaRPr lang="zh-CN" altLang="en-US" dirty="0"/>
          </a:p>
        </p:txBody>
      </p:sp>
      <p:sp>
        <p:nvSpPr>
          <p:cNvPr id="3" name="Content Placeholder 2"/>
          <p:cNvSpPr>
            <a:spLocks noGrp="1"/>
          </p:cNvSpPr>
          <p:nvPr>
            <p:ph idx="1"/>
          </p:nvPr>
        </p:nvSpPr>
        <p:spPr/>
        <p:txBody>
          <a:bodyPr/>
          <a:lstStyle/>
          <a:p>
            <a:r>
              <a:rPr lang="en-US" altLang="zh-CN" dirty="0" smtClean="0"/>
              <a:t>   3 </a:t>
            </a:r>
            <a:r>
              <a:rPr lang="zh-CN" altLang="en-US" dirty="0" smtClean="0"/>
              <a:t>预测模型的数学评估方法确认</a:t>
            </a:r>
            <a:endParaRPr lang="en-US" altLang="zh-CN" dirty="0" smtClean="0"/>
          </a:p>
          <a:p>
            <a:pPr lvl="3"/>
            <a:r>
              <a:rPr lang="zh-CN" altLang="en-US" dirty="0" smtClean="0"/>
              <a:t>结</a:t>
            </a:r>
            <a:r>
              <a:rPr lang="zh-CN" altLang="en-US" dirty="0" smtClean="0"/>
              <a:t>合实际需求，确认模型的优化目标（数学推导或者多种优化均进行尝试）</a:t>
            </a:r>
            <a:endParaRPr lang="en-US" altLang="zh-CN" dirty="0" smtClean="0"/>
          </a:p>
          <a:p>
            <a:pPr marL="622300" indent="-457200"/>
            <a:r>
              <a:rPr lang="en-US" altLang="zh-CN" dirty="0" smtClean="0"/>
              <a:t>4 </a:t>
            </a:r>
            <a:r>
              <a:rPr lang="zh-CN" altLang="en-US" dirty="0" smtClean="0"/>
              <a:t>数据切分，交叉验证，构建预测模型</a:t>
            </a:r>
            <a:endParaRPr lang="en-US" altLang="zh-CN" dirty="0" smtClean="0"/>
          </a:p>
          <a:p>
            <a:pPr marL="1436688" lvl="3" indent="-457200"/>
            <a:r>
              <a:rPr lang="zh-CN" altLang="en-US" dirty="0" smtClean="0"/>
              <a:t>采</a:t>
            </a:r>
            <a:r>
              <a:rPr lang="zh-CN" altLang="en-US" dirty="0" smtClean="0"/>
              <a:t>用神经网络，随机森林，支持向量机等建模算</a:t>
            </a:r>
            <a:r>
              <a:rPr lang="zh-CN" altLang="en-US" dirty="0" smtClean="0"/>
              <a:t>法（</a:t>
            </a:r>
            <a:r>
              <a:rPr lang="en-US" altLang="zh-CN" dirty="0" err="1" smtClean="0"/>
              <a:t>R,Python</a:t>
            </a:r>
            <a:r>
              <a:rPr lang="zh-CN" altLang="en-US" dirty="0" smtClean="0"/>
              <a:t>）</a:t>
            </a:r>
            <a:endParaRPr lang="en-US" altLang="zh-CN" dirty="0" smtClean="0"/>
          </a:p>
          <a:p>
            <a:pPr marL="622300" indent="-457200"/>
            <a:r>
              <a:rPr lang="en-US" altLang="zh-CN" dirty="0" smtClean="0"/>
              <a:t>5  </a:t>
            </a:r>
            <a:r>
              <a:rPr lang="zh-CN" altLang="en-US" dirty="0" smtClean="0"/>
              <a:t>根据预测模型演算出疾病的相关分类</a:t>
            </a:r>
            <a:endParaRPr lang="en-US" altLang="zh-CN" dirty="0" smtClean="0"/>
          </a:p>
          <a:p>
            <a:pPr marL="914400" lvl="1" indent="-457200"/>
            <a:endParaRPr lang="en-US" altLang="zh-CN" dirty="0" smtClean="0"/>
          </a:p>
        </p:txBody>
      </p:sp>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r>
              <a:rPr lang="zh-CN" altLang="en-US" dirty="0" smtClean="0"/>
              <a:t>中可能存在的难点以及重点</a:t>
            </a:r>
            <a:endParaRPr lang="zh-CN" altLang="en-US" dirty="0"/>
          </a:p>
        </p:txBody>
      </p:sp>
      <p:sp>
        <p:nvSpPr>
          <p:cNvPr id="3" name="Content Placeholder 2"/>
          <p:cNvSpPr>
            <a:spLocks noGrp="1"/>
          </p:cNvSpPr>
          <p:nvPr>
            <p:ph idx="1"/>
          </p:nvPr>
        </p:nvSpPr>
        <p:spPr/>
        <p:txBody>
          <a:bodyPr/>
          <a:lstStyle/>
          <a:p>
            <a:r>
              <a:rPr lang="en-US" altLang="zh-CN" dirty="0" smtClean="0"/>
              <a:t>1 </a:t>
            </a:r>
            <a:r>
              <a:rPr lang="zh-CN" altLang="en-US" dirty="0" smtClean="0"/>
              <a:t>数据还未完全清洗，整个清洗过程的难度现在只梳理出了几个，存在未知的问题</a:t>
            </a:r>
            <a:endParaRPr lang="en-US" altLang="zh-CN" dirty="0" smtClean="0"/>
          </a:p>
          <a:p>
            <a:endParaRPr lang="en-US" altLang="zh-CN" dirty="0" smtClean="0"/>
          </a:p>
          <a:p>
            <a:r>
              <a:rPr lang="en-US" altLang="zh-CN" dirty="0" smtClean="0"/>
              <a:t>2 </a:t>
            </a:r>
            <a:r>
              <a:rPr lang="zh-CN" altLang="en-US" dirty="0" smtClean="0"/>
              <a:t>步骤</a:t>
            </a:r>
            <a:r>
              <a:rPr lang="en-US" altLang="zh-CN" dirty="0" smtClean="0"/>
              <a:t>2</a:t>
            </a:r>
            <a:r>
              <a:rPr lang="zh-CN" altLang="en-US" dirty="0" smtClean="0"/>
              <a:t>中的统计分析，找出影响费用的关键因素，是</a:t>
            </a:r>
            <a:r>
              <a:rPr lang="en-US" altLang="zh-CN" dirty="0" smtClean="0"/>
              <a:t>demo</a:t>
            </a:r>
            <a:r>
              <a:rPr lang="zh-CN" altLang="en-US" smtClean="0"/>
              <a:t>最终效果的重点问题，它决定了之后选择什么算法，以及大致效果。这一步可以产生一个可视化的分析报告</a:t>
            </a:r>
            <a:endParaRPr lang="zh-CN" altLang="en-US" dirty="0"/>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现阶段工作</a:t>
            </a:r>
            <a:endParaRPr lang="en-US" altLang="zh-CN" dirty="0" smtClean="0"/>
          </a:p>
          <a:p>
            <a:r>
              <a:rPr lang="zh-CN" altLang="en-US" dirty="0" smtClean="0"/>
              <a:t>可行的解决方案</a:t>
            </a:r>
            <a:endParaRPr lang="en-US" altLang="zh-CN" dirty="0" smtClean="0"/>
          </a:p>
          <a:p>
            <a:r>
              <a:rPr lang="zh-CN" altLang="en-US" dirty="0" smtClean="0"/>
              <a:t>下一步计划：其中一个模型的</a:t>
            </a:r>
            <a:r>
              <a:rPr lang="en-US" altLang="zh-CN" dirty="0" smtClean="0"/>
              <a:t>demo</a:t>
            </a:r>
          </a:p>
          <a:p>
            <a:endParaRPr lang="zh-CN" altLang="en-US" dirty="0"/>
          </a:p>
        </p:txBody>
      </p:sp>
    </p:spTree>
    <p:extLst>
      <p:ext uri="{BB962C8B-B14F-4D97-AF65-F5344CB8AC3E}">
        <p14:creationId xmlns:p14="http://schemas.microsoft.com/office/powerpoint/2010/main" xmlns="" val="1906838615"/>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现阶段工作</a:t>
            </a:r>
            <a:endParaRPr lang="zh-CN" altLang="en-US" dirty="0"/>
          </a:p>
        </p:txBody>
      </p:sp>
      <p:sp>
        <p:nvSpPr>
          <p:cNvPr id="3" name="内容占位符 2"/>
          <p:cNvSpPr>
            <a:spLocks noGrp="1"/>
          </p:cNvSpPr>
          <p:nvPr>
            <p:ph idx="1"/>
          </p:nvPr>
        </p:nvSpPr>
        <p:spPr/>
        <p:txBody>
          <a:bodyPr/>
          <a:lstStyle/>
          <a:p>
            <a:r>
              <a:rPr lang="zh-CN" altLang="en-US" dirty="0" smtClean="0"/>
              <a:t>了解数据库结构</a:t>
            </a:r>
            <a:r>
              <a:rPr lang="en-US" altLang="zh-CN" dirty="0" smtClean="0"/>
              <a:t>&amp;</a:t>
            </a:r>
            <a:r>
              <a:rPr lang="zh-CN" altLang="en-US" dirty="0" smtClean="0"/>
              <a:t>梳理业务逻辑</a:t>
            </a:r>
            <a:endParaRPr lang="en-US" altLang="zh-CN" dirty="0" smtClean="0"/>
          </a:p>
          <a:p>
            <a:r>
              <a:rPr lang="zh-CN" altLang="en-US" dirty="0" smtClean="0"/>
              <a:t>从数据挖掘角度，提出问题梳理问题</a:t>
            </a:r>
            <a:endParaRPr lang="en-US" altLang="zh-CN" dirty="0" smtClean="0"/>
          </a:p>
          <a:p>
            <a:r>
              <a:rPr lang="zh-CN" altLang="en-US" dirty="0" smtClean="0"/>
              <a:t>针对几个问题，给出具体解决方案</a:t>
            </a:r>
            <a:endParaRPr lang="en-US" altLang="zh-CN" dirty="0" smtClean="0"/>
          </a:p>
          <a:p>
            <a:endParaRPr lang="zh-CN" altLang="en-US" dirty="0"/>
          </a:p>
        </p:txBody>
      </p:sp>
    </p:spTree>
    <p:extLst>
      <p:ext uri="{BB962C8B-B14F-4D97-AF65-F5344CB8AC3E}">
        <p14:creationId xmlns:p14="http://schemas.microsoft.com/office/powerpoint/2010/main" xmlns="" val="2890580472"/>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目标：欺诈行为检测</a:t>
            </a:r>
            <a:endParaRPr lang="zh-CN" altLang="en-US" dirty="0"/>
          </a:p>
        </p:txBody>
      </p:sp>
      <p:sp>
        <p:nvSpPr>
          <p:cNvPr id="3" name="内容占位符 2"/>
          <p:cNvSpPr>
            <a:spLocks noGrp="1"/>
          </p:cNvSpPr>
          <p:nvPr>
            <p:ph idx="1"/>
          </p:nvPr>
        </p:nvSpPr>
        <p:spPr/>
        <p:txBody>
          <a:bodyPr/>
          <a:lstStyle/>
          <a:p>
            <a:r>
              <a:rPr lang="zh-CN" altLang="en-US" dirty="0" smtClean="0"/>
              <a:t>医保欺诈行为有很多种，每种数据挖掘的工具或方法有各自的特点以及擅长的领域，</a:t>
            </a:r>
            <a:r>
              <a:rPr lang="zh-CN" altLang="en-US" dirty="0" smtClean="0"/>
              <a:t>我想</a:t>
            </a:r>
            <a:r>
              <a:rPr lang="zh-CN" altLang="en-US" dirty="0" smtClean="0"/>
              <a:t>整合多种数据挖掘的工具或方法利用各自的优势构建模型，最后集成一个欺诈行为检测的系统</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xmlns="" val="1419278809"/>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疾病诊断相关分类（统计分析）</a:t>
            </a:r>
            <a:endParaRPr lang="zh-CN" altLang="en-US" dirty="0"/>
          </a:p>
        </p:txBody>
      </p:sp>
      <p:sp>
        <p:nvSpPr>
          <p:cNvPr id="3" name="内容占位符 2"/>
          <p:cNvSpPr>
            <a:spLocks noGrp="1"/>
          </p:cNvSpPr>
          <p:nvPr>
            <p:ph idx="1"/>
          </p:nvPr>
        </p:nvSpPr>
        <p:spPr/>
        <p:txBody>
          <a:bodyPr/>
          <a:lstStyle/>
          <a:p>
            <a:pPr>
              <a:buNone/>
            </a:pPr>
            <a:r>
              <a:rPr lang="zh-CN" altLang="en-US" dirty="0" smtClean="0"/>
              <a:t>目</a:t>
            </a:r>
            <a:r>
              <a:rPr lang="zh-CN" altLang="en-US" dirty="0" smtClean="0"/>
              <a:t>标：对人口特征，医院特征，就医特征等进行统计分析，找出</a:t>
            </a:r>
            <a:r>
              <a:rPr lang="zh-CN" altLang="zh-CN" dirty="0" smtClean="0">
                <a:latin typeface="微软雅黑" charset="0"/>
                <a:ea typeface="微软雅黑" charset="0"/>
                <a:cs typeface="Times New Roman" charset="0"/>
              </a:rPr>
              <a:t>哪</a:t>
            </a:r>
            <a:r>
              <a:rPr lang="zh-CN" altLang="zh-CN" dirty="0" smtClean="0">
                <a:latin typeface="微软雅黑" charset="0"/>
                <a:ea typeface="微软雅黑" charset="0"/>
                <a:cs typeface="Times New Roman" charset="0"/>
              </a:rPr>
              <a:t>些因</a:t>
            </a:r>
            <a:r>
              <a:rPr lang="zh-CN" altLang="zh-CN" dirty="0" smtClean="0">
                <a:latin typeface="微软雅黑" charset="0"/>
                <a:ea typeface="微软雅黑" charset="0"/>
                <a:cs typeface="Times New Roman" charset="0"/>
              </a:rPr>
              <a:t>素对</a:t>
            </a:r>
            <a:r>
              <a:rPr lang="zh-CN" altLang="zh-CN" dirty="0" smtClean="0">
                <a:latin typeface="微软雅黑" charset="0"/>
                <a:ea typeface="微软雅黑" charset="0"/>
                <a:cs typeface="Times New Roman" charset="0"/>
              </a:rPr>
              <a:t>费用影响最</a:t>
            </a:r>
            <a:r>
              <a:rPr lang="zh-CN" altLang="zh-CN" dirty="0" smtClean="0">
                <a:latin typeface="微软雅黑" charset="0"/>
                <a:ea typeface="微软雅黑" charset="0"/>
                <a:cs typeface="Times New Roman" charset="0"/>
              </a:rPr>
              <a:t>大</a:t>
            </a:r>
            <a:r>
              <a:rPr lang="zh-CN" altLang="en-US" dirty="0" smtClean="0">
                <a:latin typeface="微软雅黑" charset="0"/>
                <a:ea typeface="微软雅黑" charset="0"/>
                <a:cs typeface="Times New Roman" charset="0"/>
              </a:rPr>
              <a:t>，找出相关特征和费用的关系</a:t>
            </a:r>
            <a:endParaRPr lang="en-US" altLang="zh-CN" dirty="0" smtClean="0">
              <a:latin typeface="微软雅黑" charset="0"/>
              <a:ea typeface="微软雅黑" charset="0"/>
              <a:cs typeface="Times New Roman" charset="0"/>
            </a:endParaRPr>
          </a:p>
          <a:p>
            <a:pPr>
              <a:buNone/>
            </a:pPr>
            <a:r>
              <a:rPr lang="zh-CN" altLang="en-US" dirty="0" smtClean="0">
                <a:latin typeface="微软雅黑" charset="0"/>
                <a:cs typeface="Times New Roman" charset="0"/>
              </a:rPr>
              <a:t>方法：</a:t>
            </a:r>
            <a:r>
              <a:rPr lang="zh-CN" altLang="en-US" dirty="0" smtClean="0"/>
              <a:t>关联分析、聚类分析、主成分分析</a:t>
            </a:r>
            <a:endParaRPr lang="en-US" altLang="zh-CN" dirty="0" smtClean="0">
              <a:latin typeface="微软雅黑" charset="0"/>
              <a:cs typeface="Times New Roman" charset="0"/>
            </a:endParaRPr>
          </a:p>
          <a:p>
            <a:pPr>
              <a:buNone/>
            </a:pPr>
            <a:r>
              <a:rPr lang="zh-CN" altLang="en-US" dirty="0" smtClean="0">
                <a:latin typeface="微软雅黑" charset="0"/>
                <a:cs typeface="Times New Roman" charset="0"/>
              </a:rPr>
              <a:t>产出：这些结果对之后数据挖掘模型的特征选择都有重要作用，可以形成一个可视化的统计分析报告</a:t>
            </a:r>
            <a:endParaRPr lang="zh-CN" altLang="en-US" dirty="0"/>
          </a:p>
        </p:txBody>
      </p:sp>
    </p:spTree>
    <p:extLst>
      <p:ext uri="{BB962C8B-B14F-4D97-AF65-F5344CB8AC3E}">
        <p14:creationId xmlns:p14="http://schemas.microsoft.com/office/powerpoint/2010/main" xmlns="" val="3845411232"/>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疾病诊断相关分类（预测</a:t>
            </a:r>
            <a:r>
              <a:rPr lang="zh-CN" altLang="en-US" dirty="0"/>
              <a:t>模型</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zh-CN" altLang="en-US" dirty="0" smtClean="0"/>
              <a:t>目标</a:t>
            </a:r>
            <a:r>
              <a:rPr lang="zh-CN" altLang="en-US" dirty="0" smtClean="0"/>
              <a:t>：</a:t>
            </a:r>
            <a:r>
              <a:rPr lang="zh-CN" altLang="en-US" dirty="0" smtClean="0">
                <a:latin typeface="微软雅黑" charset="0"/>
                <a:ea typeface="微软雅黑" charset="0"/>
                <a:cs typeface="Times New Roman" charset="0"/>
              </a:rPr>
              <a:t>建立</a:t>
            </a:r>
            <a:r>
              <a:rPr lang="en-US" altLang="zh-CN" dirty="0" smtClean="0">
                <a:latin typeface="微软雅黑" charset="0"/>
                <a:ea typeface="微软雅黑" charset="0"/>
                <a:cs typeface="Times New Roman" charset="0"/>
              </a:rPr>
              <a:t>DRGS</a:t>
            </a:r>
            <a:r>
              <a:rPr lang="zh-CN" altLang="en-US" dirty="0" smtClean="0">
                <a:latin typeface="微软雅黑" charset="0"/>
                <a:ea typeface="微软雅黑" charset="0"/>
                <a:cs typeface="Times New Roman" charset="0"/>
              </a:rPr>
              <a:t>病例分组模型以及各组</a:t>
            </a:r>
            <a:r>
              <a:rPr lang="en-US" altLang="zh-CN" dirty="0" smtClean="0">
                <a:latin typeface="微软雅黑" charset="0"/>
                <a:ea typeface="微软雅黑" charset="0"/>
                <a:cs typeface="Times New Roman" charset="0"/>
              </a:rPr>
              <a:t>DRGS</a:t>
            </a:r>
            <a:r>
              <a:rPr lang="zh-CN" altLang="en-US" dirty="0" smtClean="0">
                <a:latin typeface="微软雅黑" charset="0"/>
                <a:ea typeface="微软雅黑" charset="0"/>
                <a:cs typeface="Times New Roman" charset="0"/>
              </a:rPr>
              <a:t>的参</a:t>
            </a:r>
            <a:r>
              <a:rPr lang="zh-CN" altLang="en-US" dirty="0" smtClean="0">
                <a:latin typeface="微软雅黑" charset="0"/>
                <a:ea typeface="微软雅黑" charset="0"/>
                <a:cs typeface="Times New Roman" charset="0"/>
              </a:rPr>
              <a:t>考标准费用和超标费用的阈值</a:t>
            </a:r>
            <a:endParaRPr lang="en-US" altLang="zh-CN" dirty="0"/>
          </a:p>
          <a:p>
            <a:pPr>
              <a:buNone/>
            </a:pPr>
            <a:r>
              <a:rPr lang="zh-CN" altLang="en-US" dirty="0" smtClean="0"/>
              <a:t> 方法：构</a:t>
            </a:r>
            <a:r>
              <a:rPr lang="zh-CN" altLang="en-US" dirty="0" smtClean="0"/>
              <a:t>建一个预测模</a:t>
            </a:r>
            <a:r>
              <a:rPr lang="zh-CN" altLang="en-US" dirty="0" smtClean="0"/>
              <a:t>型（随机森林，神经网络，支持向量机等），结合统计分析的结果（哪些特征比较重要）考</a:t>
            </a:r>
            <a:r>
              <a:rPr lang="zh-CN" altLang="en-US" dirty="0" smtClean="0"/>
              <a:t>虑患者信息（性别，年龄，工作年龄），医院信息（医院等级），疾病信</a:t>
            </a:r>
            <a:r>
              <a:rPr lang="zh-CN" altLang="en-US" dirty="0" smtClean="0"/>
              <a:t>息，得出各种疾病的费用以及范围，</a:t>
            </a:r>
            <a:endParaRPr lang="en-US" altLang="zh-CN" dirty="0" smtClean="0"/>
          </a:p>
          <a:p>
            <a:r>
              <a:rPr lang="zh-CN" altLang="en-US" dirty="0" smtClean="0"/>
              <a:t>产出：预测模型，得出疾病的标准费用和超标费用阈值</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15074" y="5440465"/>
            <a:ext cx="2551518" cy="12434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5661493"/>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latin typeface="微软雅黑" charset="0"/>
                <a:ea typeface="微软雅黑" charset="0"/>
                <a:cs typeface="Times New Roman" charset="0"/>
              </a:rPr>
              <a:t>疾</a:t>
            </a:r>
            <a:r>
              <a:rPr lang="zh-CN" altLang="en-US" dirty="0" smtClean="0">
                <a:latin typeface="微软雅黑" charset="0"/>
                <a:ea typeface="微软雅黑" charset="0"/>
                <a:cs typeface="Times New Roman" charset="0"/>
              </a:rPr>
              <a:t>病的就诊规律、用药规律分析</a:t>
            </a:r>
            <a:endParaRPr lang="zh-CN" altLang="en-US" dirty="0"/>
          </a:p>
        </p:txBody>
      </p:sp>
      <p:sp>
        <p:nvSpPr>
          <p:cNvPr id="3" name="内容占位符 2"/>
          <p:cNvSpPr>
            <a:spLocks noGrp="1"/>
          </p:cNvSpPr>
          <p:nvPr>
            <p:ph idx="1"/>
          </p:nvPr>
        </p:nvSpPr>
        <p:spPr/>
        <p:txBody>
          <a:bodyPr/>
          <a:lstStyle/>
          <a:p>
            <a:pPr>
              <a:buNone/>
            </a:pPr>
            <a:r>
              <a:rPr lang="zh-CN" altLang="en-US" dirty="0" smtClean="0"/>
              <a:t>目</a:t>
            </a:r>
            <a:r>
              <a:rPr lang="zh-CN" altLang="en-US" dirty="0" smtClean="0"/>
              <a:t>标：对</a:t>
            </a:r>
            <a:r>
              <a:rPr lang="zh-CN" altLang="en-US" dirty="0" smtClean="0">
                <a:latin typeface="微软雅黑" charset="0"/>
                <a:ea typeface="微软雅黑" charset="0"/>
                <a:cs typeface="Times New Roman" charset="0"/>
              </a:rPr>
              <a:t>疾</a:t>
            </a:r>
            <a:r>
              <a:rPr lang="zh-CN" altLang="en-US" dirty="0" smtClean="0">
                <a:latin typeface="微软雅黑" charset="0"/>
                <a:ea typeface="微软雅黑" charset="0"/>
                <a:cs typeface="Times New Roman" charset="0"/>
              </a:rPr>
              <a:t>病进</a:t>
            </a:r>
            <a:r>
              <a:rPr lang="zh-CN" altLang="en-US" dirty="0" smtClean="0">
                <a:latin typeface="微软雅黑" charset="0"/>
                <a:ea typeface="微软雅黑" charset="0"/>
                <a:cs typeface="Times New Roman" charset="0"/>
              </a:rPr>
              <a:t>行关联规则分</a:t>
            </a:r>
            <a:r>
              <a:rPr lang="zh-CN" altLang="en-US" dirty="0" smtClean="0">
                <a:latin typeface="微软雅黑" charset="0"/>
                <a:ea typeface="微软雅黑" charset="0"/>
                <a:cs typeface="Times New Roman" charset="0"/>
              </a:rPr>
              <a:t>析</a:t>
            </a:r>
            <a:r>
              <a:rPr lang="zh-CN" altLang="en-US" dirty="0" smtClean="0">
                <a:latin typeface="微软雅黑" charset="0"/>
                <a:ea typeface="微软雅黑" charset="0"/>
                <a:cs typeface="Times New Roman" charset="0"/>
              </a:rPr>
              <a:t>，找出频繁出现的（就诊，用药模式）得</a:t>
            </a:r>
            <a:r>
              <a:rPr lang="zh-CN" altLang="en-US" dirty="0" smtClean="0">
                <a:latin typeface="微软雅黑" charset="0"/>
                <a:ea typeface="微软雅黑" charset="0"/>
                <a:cs typeface="Times New Roman" charset="0"/>
              </a:rPr>
              <a:t>出就诊规律和用药模式</a:t>
            </a:r>
            <a:endParaRPr lang="en-US" altLang="zh-CN" dirty="0" smtClean="0">
              <a:latin typeface="微软雅黑" charset="0"/>
              <a:ea typeface="微软雅黑" charset="0"/>
              <a:cs typeface="Times New Roman" charset="0"/>
            </a:endParaRPr>
          </a:p>
          <a:p>
            <a:pPr>
              <a:buNone/>
            </a:pPr>
            <a:r>
              <a:rPr lang="zh-CN" altLang="en-US" dirty="0" smtClean="0">
                <a:latin typeface="微软雅黑" charset="0"/>
                <a:cs typeface="Times New Roman" charset="0"/>
              </a:rPr>
              <a:t>方法：关联规则挖掘，</a:t>
            </a:r>
            <a:r>
              <a:rPr lang="en-US" altLang="zh-CN" dirty="0" err="1" smtClean="0">
                <a:latin typeface="微软雅黑" charset="0"/>
                <a:cs typeface="Times New Roman" charset="0"/>
              </a:rPr>
              <a:t>Apriori</a:t>
            </a:r>
            <a:r>
              <a:rPr lang="zh-CN" altLang="en-US" dirty="0" smtClean="0">
                <a:latin typeface="微软雅黑" charset="0"/>
                <a:cs typeface="Times New Roman" charset="0"/>
              </a:rPr>
              <a:t>算法，</a:t>
            </a:r>
            <a:r>
              <a:rPr lang="en-US" altLang="zh-CN" dirty="0" smtClean="0">
                <a:latin typeface="微软雅黑" charset="0"/>
                <a:cs typeface="Times New Roman" charset="0"/>
              </a:rPr>
              <a:t>FP-growth</a:t>
            </a:r>
            <a:r>
              <a:rPr lang="zh-CN" altLang="en-US" dirty="0" smtClean="0">
                <a:latin typeface="微软雅黑" charset="0"/>
                <a:cs typeface="Times New Roman" charset="0"/>
              </a:rPr>
              <a:t>算法</a:t>
            </a:r>
            <a:endParaRPr lang="en-US" altLang="zh-CN" dirty="0" smtClean="0">
              <a:latin typeface="微软雅黑" charset="0"/>
              <a:cs typeface="Times New Roman" charset="0"/>
            </a:endParaRPr>
          </a:p>
          <a:p>
            <a:pPr>
              <a:buNone/>
            </a:pPr>
            <a:r>
              <a:rPr lang="zh-CN" altLang="en-US" dirty="0" smtClean="0">
                <a:latin typeface="微软雅黑" charset="0"/>
                <a:cs typeface="Times New Roman" charset="0"/>
              </a:rPr>
              <a:t>产出：挖掘出疾病的相关就诊用药频繁模式，形成一个字典</a:t>
            </a:r>
            <a:endParaRPr lang="zh-CN" altLang="en-US" dirty="0"/>
          </a:p>
        </p:txBody>
      </p:sp>
      <p:pic>
        <p:nvPicPr>
          <p:cNvPr id="1027" name="Picture 3" descr="C:\Documents and Settings\chenghaoliu\桌面\6a00d83425c5b653ef00e54f5201da8833-800wi.jpg"/>
          <p:cNvPicPr>
            <a:picLocks noChangeAspect="1" noChangeArrowheads="1"/>
          </p:cNvPicPr>
          <p:nvPr/>
        </p:nvPicPr>
        <p:blipFill>
          <a:blip r:embed="rId2"/>
          <a:srcRect/>
          <a:stretch>
            <a:fillRect/>
          </a:stretch>
        </p:blipFill>
        <p:spPr bwMode="auto">
          <a:xfrm>
            <a:off x="4857752" y="4218674"/>
            <a:ext cx="3357586" cy="2531598"/>
          </a:xfrm>
          <a:prstGeom prst="rect">
            <a:avLst/>
          </a:prstGeom>
          <a:noFill/>
        </p:spPr>
      </p:pic>
    </p:spTree>
    <p:extLst>
      <p:ext uri="{BB962C8B-B14F-4D97-AF65-F5344CB8AC3E}">
        <p14:creationId xmlns:p14="http://schemas.microsoft.com/office/powerpoint/2010/main" xmlns="" val="3845411232"/>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en-US" altLang="zh-CN" dirty="0" smtClean="0"/>
              <a:t> </a:t>
            </a:r>
            <a:r>
              <a:rPr lang="zh-CN" altLang="en-US" dirty="0" smtClean="0"/>
              <a:t>基</a:t>
            </a:r>
            <a:r>
              <a:rPr lang="zh-CN" altLang="en-US" dirty="0" smtClean="0"/>
              <a:t>于聚类的异常就诊行为检测</a:t>
            </a:r>
            <a:endParaRPr lang="zh-CN" altLang="en-US" dirty="0"/>
          </a:p>
        </p:txBody>
      </p:sp>
      <p:sp>
        <p:nvSpPr>
          <p:cNvPr id="3" name="内容占位符 2"/>
          <p:cNvSpPr>
            <a:spLocks noGrp="1"/>
          </p:cNvSpPr>
          <p:nvPr>
            <p:ph idx="1"/>
          </p:nvPr>
        </p:nvSpPr>
        <p:spPr/>
        <p:txBody>
          <a:bodyPr/>
          <a:lstStyle/>
          <a:p>
            <a:pPr>
              <a:buNone/>
            </a:pPr>
            <a:r>
              <a:rPr lang="zh-CN" altLang="en-US" dirty="0" smtClean="0"/>
              <a:t>目</a:t>
            </a:r>
            <a:r>
              <a:rPr lang="zh-CN" altLang="en-US" dirty="0" smtClean="0"/>
              <a:t>标：基于聚类方法找出异常的就诊行为，异常处方，总结异常规律</a:t>
            </a:r>
            <a:endParaRPr lang="en-US" altLang="zh-CN" dirty="0" smtClean="0">
              <a:latin typeface="微软雅黑" charset="0"/>
              <a:ea typeface="微软雅黑" charset="0"/>
              <a:cs typeface="Times New Roman" charset="0"/>
            </a:endParaRPr>
          </a:p>
          <a:p>
            <a:pPr>
              <a:buNone/>
            </a:pPr>
            <a:r>
              <a:rPr lang="zh-CN" altLang="en-US" dirty="0" smtClean="0">
                <a:latin typeface="微软雅黑" charset="0"/>
                <a:cs typeface="Times New Roman" charset="0"/>
              </a:rPr>
              <a:t>方法：聚类方法，随机森林，异常检测</a:t>
            </a:r>
            <a:endParaRPr lang="en-US" altLang="zh-CN" dirty="0" smtClean="0">
              <a:latin typeface="微软雅黑" charset="0"/>
              <a:cs typeface="Times New Roman" charset="0"/>
            </a:endParaRPr>
          </a:p>
          <a:p>
            <a:pPr>
              <a:buNone/>
            </a:pPr>
            <a:endParaRPr lang="en-US" altLang="zh-CN" dirty="0" smtClean="0">
              <a:latin typeface="微软雅黑" charset="0"/>
              <a:cs typeface="Times New Roman" charset="0"/>
            </a:endParaRPr>
          </a:p>
          <a:p>
            <a:pPr>
              <a:buNone/>
            </a:pPr>
            <a:r>
              <a:rPr lang="zh-CN" altLang="en-US" dirty="0" smtClean="0">
                <a:latin typeface="微软雅黑" charset="0"/>
                <a:cs typeface="Times New Roman" charset="0"/>
              </a:rPr>
              <a:t>产出：在大量的医保数据中通过聚类方法找出异常就诊行为并总结这些行为的特征</a:t>
            </a:r>
            <a:endParaRPr lang="zh-CN" altLang="en-US" dirty="0"/>
          </a:p>
        </p:txBody>
      </p:sp>
      <p:pic>
        <p:nvPicPr>
          <p:cNvPr id="3074" name="Picture 2" descr="http://upload.wikimedia.org/wikipedia/commons/thumb/5/59/LOF.svg/400px-LOF.svg.png"/>
          <p:cNvPicPr>
            <a:picLocks noChangeAspect="1" noChangeArrowheads="1"/>
          </p:cNvPicPr>
          <p:nvPr/>
        </p:nvPicPr>
        <p:blipFill>
          <a:blip r:embed="rId2"/>
          <a:srcRect/>
          <a:stretch>
            <a:fillRect/>
          </a:stretch>
        </p:blipFill>
        <p:spPr bwMode="auto">
          <a:xfrm>
            <a:off x="6215074" y="4500570"/>
            <a:ext cx="2369234" cy="2114542"/>
          </a:xfrm>
          <a:prstGeom prst="rect">
            <a:avLst/>
          </a:prstGeom>
          <a:noFill/>
        </p:spPr>
      </p:pic>
    </p:spTree>
    <p:extLst>
      <p:ext uri="{BB962C8B-B14F-4D97-AF65-F5344CB8AC3E}">
        <p14:creationId xmlns:p14="http://schemas.microsoft.com/office/powerpoint/2010/main" xmlns="" val="3845411232"/>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en-US" altLang="zh-CN" dirty="0" smtClean="0"/>
              <a:t> </a:t>
            </a:r>
            <a:r>
              <a:rPr lang="zh-CN" altLang="en-US" dirty="0" smtClean="0"/>
              <a:t>复核扣款行为分析</a:t>
            </a:r>
            <a:endParaRPr lang="zh-CN" altLang="en-US" dirty="0"/>
          </a:p>
        </p:txBody>
      </p:sp>
      <p:sp>
        <p:nvSpPr>
          <p:cNvPr id="3" name="内容占位符 2"/>
          <p:cNvSpPr>
            <a:spLocks noGrp="1"/>
          </p:cNvSpPr>
          <p:nvPr>
            <p:ph idx="1"/>
          </p:nvPr>
        </p:nvSpPr>
        <p:spPr/>
        <p:txBody>
          <a:bodyPr/>
          <a:lstStyle/>
          <a:p>
            <a:pPr>
              <a:buNone/>
            </a:pPr>
            <a:r>
              <a:rPr lang="zh-CN" altLang="en-US" dirty="0" smtClean="0"/>
              <a:t>目</a:t>
            </a:r>
            <a:r>
              <a:rPr lang="zh-CN" altLang="en-US" dirty="0" smtClean="0"/>
              <a:t>标：对已有的复核扣款行为进行统计分析，找出人工审核时，欺诈行为的总结性规律</a:t>
            </a:r>
            <a:endParaRPr lang="en-US" altLang="zh-CN" dirty="0" smtClean="0">
              <a:latin typeface="微软雅黑" charset="0"/>
              <a:ea typeface="微软雅黑" charset="0"/>
              <a:cs typeface="Times New Roman" charset="0"/>
            </a:endParaRPr>
          </a:p>
          <a:p>
            <a:pPr>
              <a:buNone/>
            </a:pPr>
            <a:r>
              <a:rPr lang="zh-CN" altLang="en-US" dirty="0" smtClean="0">
                <a:latin typeface="微软雅黑" charset="0"/>
                <a:cs typeface="Times New Roman" charset="0"/>
              </a:rPr>
              <a:t>方法：聚类分析，关联分析，主成分分析</a:t>
            </a:r>
            <a:endParaRPr lang="en-US" altLang="zh-CN" dirty="0" smtClean="0">
              <a:latin typeface="微软雅黑" charset="0"/>
              <a:cs typeface="Times New Roman" charset="0"/>
            </a:endParaRPr>
          </a:p>
          <a:p>
            <a:pPr>
              <a:buNone/>
            </a:pPr>
            <a:r>
              <a:rPr lang="zh-CN" altLang="en-US" dirty="0" smtClean="0">
                <a:latin typeface="微软雅黑" charset="0"/>
                <a:cs typeface="Times New Roman" charset="0"/>
              </a:rPr>
              <a:t>产出：可视化统计分析报告</a:t>
            </a:r>
            <a:endParaRPr lang="zh-CN" altLang="en-US" dirty="0"/>
          </a:p>
        </p:txBody>
      </p:sp>
    </p:spTree>
    <p:extLst>
      <p:ext uri="{BB962C8B-B14F-4D97-AF65-F5344CB8AC3E}">
        <p14:creationId xmlns:p14="http://schemas.microsoft.com/office/powerpoint/2010/main" xmlns="" val="3845411232"/>
      </p:ext>
    </p:extLst>
  </p:cSld>
  <p:clrMapOvr>
    <a:masterClrMapping/>
  </p:clrMapOvr>
  <p:transition>
    <p:pull dir="ru"/>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MS Core PPT Them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1142</Words>
  <Application>Microsoft Office PowerPoint</Application>
  <PresentationFormat>On-screen Show (4:3)</PresentationFormat>
  <Paragraphs>49</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主题</vt:lpstr>
      <vt:lpstr>UDMS Core PPT Theme</vt:lpstr>
      <vt:lpstr>数据挖掘在医疗保险欺诈行为检测的应用</vt:lpstr>
      <vt:lpstr>Slide 2</vt:lpstr>
      <vt:lpstr>现阶段工作</vt:lpstr>
      <vt:lpstr>目标：欺诈行为检测</vt:lpstr>
      <vt:lpstr>1 疾病诊断相关分类（统计分析）</vt:lpstr>
      <vt:lpstr>2 疾病诊断相关分类（预测模型）</vt:lpstr>
      <vt:lpstr>3 疾病的就诊规律、用药规律分析</vt:lpstr>
      <vt:lpstr>4 基于聚类的异常就诊行为检测</vt:lpstr>
      <vt:lpstr>5 复核扣款行为分析</vt:lpstr>
      <vt:lpstr>下一步：疾病诊断相关分类（demo）</vt:lpstr>
      <vt:lpstr>下一步：疾病诊断相关分类（demo）</vt:lpstr>
      <vt:lpstr>Demo中可能存在的难点以及重点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数据挖掘在医疗保险欺诈行为检测的应用</dc:title>
  <dc:creator>twinsken</dc:creator>
  <cp:lastModifiedBy>chenghaoliu</cp:lastModifiedBy>
  <cp:revision>33</cp:revision>
  <dcterms:created xsi:type="dcterms:W3CDTF">2013-07-11T06:09:58Z</dcterms:created>
  <dcterms:modified xsi:type="dcterms:W3CDTF">2013-07-12T06:01:00Z</dcterms:modified>
</cp:coreProperties>
</file>