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659" r:id="rId2"/>
    <p:sldId id="664" r:id="rId3"/>
    <p:sldId id="695" r:id="rId4"/>
    <p:sldId id="761" r:id="rId5"/>
    <p:sldId id="782" r:id="rId6"/>
    <p:sldId id="781" r:id="rId7"/>
    <p:sldId id="762" r:id="rId8"/>
    <p:sldId id="806" r:id="rId9"/>
    <p:sldId id="763" r:id="rId10"/>
    <p:sldId id="795" r:id="rId11"/>
    <p:sldId id="764" r:id="rId12"/>
    <p:sldId id="765" r:id="rId13"/>
    <p:sldId id="767" r:id="rId14"/>
    <p:sldId id="757" r:id="rId15"/>
    <p:sldId id="758" r:id="rId16"/>
    <p:sldId id="689" r:id="rId17"/>
    <p:sldId id="807" r:id="rId18"/>
    <p:sldId id="804" r:id="rId19"/>
    <p:sldId id="805" r:id="rId20"/>
    <p:sldId id="796" r:id="rId21"/>
    <p:sldId id="790" r:id="rId22"/>
    <p:sldId id="797" r:id="rId23"/>
    <p:sldId id="798" r:id="rId24"/>
    <p:sldId id="780" r:id="rId25"/>
    <p:sldId id="801" r:id="rId26"/>
    <p:sldId id="799" r:id="rId27"/>
    <p:sldId id="803" r:id="rId28"/>
    <p:sldId id="802" r:id="rId29"/>
    <p:sldId id="710" r:id="rId30"/>
  </p:sldIdLst>
  <p:sldSz cx="10287000" cy="6858000" type="35mm"/>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7100"/>
    <a:srgbClr val="FFB7B7"/>
    <a:srgbClr val="FFFFA3"/>
    <a:srgbClr val="FFEEB9"/>
    <a:srgbClr val="DCF0C6"/>
    <a:srgbClr val="83F5FB"/>
    <a:srgbClr val="81FDDD"/>
    <a:srgbClr val="800000"/>
    <a:srgbClr val="7E3A6B"/>
    <a:srgbClr val="DA8E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41" autoAdjust="0"/>
    <p:restoredTop sz="70568" autoAdjust="0"/>
  </p:normalViewPr>
  <p:slideViewPr>
    <p:cSldViewPr>
      <p:cViewPr>
        <p:scale>
          <a:sx n="60" d="100"/>
          <a:sy n="60" d="100"/>
        </p:scale>
        <p:origin x="-72" y="42"/>
      </p:cViewPr>
      <p:guideLst>
        <p:guide orient="horz" pos="1162"/>
        <p:guide pos="20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664"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405E1-4D52-4E3E-B9FD-6A8B7432E447}"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zh-CN" altLang="en-US"/>
        </a:p>
      </dgm:t>
    </dgm:pt>
    <dgm:pt modelId="{5349B0B9-22AD-442D-BE4B-80892354A47D}">
      <dgm:prSet phldrT="[文本]"/>
      <dgm:spPr>
        <a:solidFill>
          <a:schemeClr val="accent3">
            <a:lumMod val="75000"/>
          </a:schemeClr>
        </a:solidFill>
      </dgm:spPr>
      <dgm:t>
        <a:bodyPr/>
        <a:lstStyle/>
        <a:p>
          <a:r>
            <a:rPr lang="zh-CN" altLang="en-US" dirty="0" smtClean="0"/>
            <a:t>人口特征</a:t>
          </a:r>
          <a:endParaRPr lang="zh-CN" altLang="en-US" dirty="0"/>
        </a:p>
      </dgm:t>
    </dgm:pt>
    <dgm:pt modelId="{4DF27FCE-1309-473D-9D92-05FC578072C8}" type="parTrans" cxnId="{F7FFDC8F-1DAC-4840-BEA0-5830CE75A8BB}">
      <dgm:prSet/>
      <dgm:spPr/>
      <dgm:t>
        <a:bodyPr/>
        <a:lstStyle/>
        <a:p>
          <a:endParaRPr lang="zh-CN" altLang="en-US"/>
        </a:p>
      </dgm:t>
    </dgm:pt>
    <dgm:pt modelId="{B92C9740-5098-408A-85B8-B0A5A126F685}" type="sibTrans" cxnId="{F7FFDC8F-1DAC-4840-BEA0-5830CE75A8BB}">
      <dgm:prSet/>
      <dgm:spPr/>
      <dgm:t>
        <a:bodyPr/>
        <a:lstStyle/>
        <a:p>
          <a:endParaRPr lang="zh-CN" altLang="en-US"/>
        </a:p>
      </dgm:t>
    </dgm:pt>
    <dgm:pt modelId="{BDEEB0A2-8631-454A-84D0-D0BA8883B744}">
      <dgm:prSet phldrT="[文本]"/>
      <dgm:spPr>
        <a:solidFill>
          <a:srgbClr val="DA8E8E"/>
        </a:solidFill>
      </dgm:spPr>
      <dgm:t>
        <a:bodyPr/>
        <a:lstStyle/>
        <a:p>
          <a:r>
            <a:rPr lang="zh-CN" altLang="en-US" dirty="0" smtClean="0"/>
            <a:t>医疗行为</a:t>
          </a:r>
          <a:endParaRPr lang="zh-CN" altLang="en-US" dirty="0"/>
        </a:p>
      </dgm:t>
    </dgm:pt>
    <dgm:pt modelId="{3BB26810-F674-461B-ADDE-B5D561451988}" type="parTrans" cxnId="{B83EB9EA-0A12-4A46-8A46-F653993B4827}">
      <dgm:prSet/>
      <dgm:spPr/>
      <dgm:t>
        <a:bodyPr/>
        <a:lstStyle/>
        <a:p>
          <a:endParaRPr lang="zh-CN" altLang="en-US"/>
        </a:p>
      </dgm:t>
    </dgm:pt>
    <dgm:pt modelId="{5D097735-7906-4D22-96FD-786440B86391}" type="sibTrans" cxnId="{B83EB9EA-0A12-4A46-8A46-F653993B4827}">
      <dgm:prSet/>
      <dgm:spPr/>
      <dgm:t>
        <a:bodyPr/>
        <a:lstStyle/>
        <a:p>
          <a:endParaRPr lang="zh-CN" altLang="en-US"/>
        </a:p>
      </dgm:t>
    </dgm:pt>
    <dgm:pt modelId="{4ACB82BB-DB81-4292-ABC4-F0C6CD08D7F9}">
      <dgm:prSet phldrT="[文本]"/>
      <dgm:spPr/>
      <dgm:t>
        <a:bodyPr/>
        <a:lstStyle/>
        <a:p>
          <a:r>
            <a:rPr lang="zh-CN" altLang="en-US" dirty="0" smtClean="0"/>
            <a:t>医疗通胀</a:t>
          </a:r>
          <a:endParaRPr lang="zh-CN" altLang="en-US" dirty="0"/>
        </a:p>
      </dgm:t>
    </dgm:pt>
    <dgm:pt modelId="{C7523003-3144-4473-860C-957B972A523D}" type="parTrans" cxnId="{07947DE6-64FD-4485-B885-4F3BB19DB230}">
      <dgm:prSet/>
      <dgm:spPr/>
      <dgm:t>
        <a:bodyPr/>
        <a:lstStyle/>
        <a:p>
          <a:endParaRPr lang="zh-CN" altLang="en-US"/>
        </a:p>
      </dgm:t>
    </dgm:pt>
    <dgm:pt modelId="{C266CAA8-DC44-4FCA-82EF-B8E9019C7F1C}" type="sibTrans" cxnId="{07947DE6-64FD-4485-B885-4F3BB19DB230}">
      <dgm:prSet/>
      <dgm:spPr/>
      <dgm:t>
        <a:bodyPr/>
        <a:lstStyle/>
        <a:p>
          <a:endParaRPr lang="zh-CN" altLang="en-US"/>
        </a:p>
      </dgm:t>
    </dgm:pt>
    <dgm:pt modelId="{0553519A-3943-4B69-B41C-18CEAF3D31C1}">
      <dgm:prSet phldrT="[文本]"/>
      <dgm:spPr>
        <a:solidFill>
          <a:srgbClr val="E27100"/>
        </a:solidFill>
      </dgm:spPr>
      <dgm:t>
        <a:bodyPr/>
        <a:lstStyle/>
        <a:p>
          <a:r>
            <a:rPr lang="zh-CN" altLang="en-US" dirty="0" smtClean="0"/>
            <a:t>药品</a:t>
          </a:r>
          <a:endParaRPr lang="zh-CN" altLang="en-US" dirty="0"/>
        </a:p>
      </dgm:t>
    </dgm:pt>
    <dgm:pt modelId="{10316845-503E-4962-8D83-B4E3F578B2AB}" type="parTrans" cxnId="{2E9B1185-EA25-4504-B316-F21F4A3D6CEE}">
      <dgm:prSet/>
      <dgm:spPr/>
      <dgm:t>
        <a:bodyPr/>
        <a:lstStyle/>
        <a:p>
          <a:endParaRPr lang="zh-CN" altLang="en-US"/>
        </a:p>
      </dgm:t>
    </dgm:pt>
    <dgm:pt modelId="{AB70DB60-9553-43A8-A304-1F83DC5410F3}" type="sibTrans" cxnId="{2E9B1185-EA25-4504-B316-F21F4A3D6CEE}">
      <dgm:prSet/>
      <dgm:spPr/>
      <dgm:t>
        <a:bodyPr/>
        <a:lstStyle/>
        <a:p>
          <a:endParaRPr lang="zh-CN" altLang="en-US"/>
        </a:p>
      </dgm:t>
    </dgm:pt>
    <dgm:pt modelId="{4A3D8AEB-27D0-421B-A50F-AD4B29E2A8CC}">
      <dgm:prSet phldrT="[文本]"/>
      <dgm:spPr>
        <a:solidFill>
          <a:srgbClr val="7E3A6B"/>
        </a:solidFill>
      </dgm:spPr>
      <dgm:t>
        <a:bodyPr/>
        <a:lstStyle/>
        <a:p>
          <a:r>
            <a:rPr lang="zh-CN" altLang="en-US" dirty="0" smtClean="0"/>
            <a:t>居民健康意识</a:t>
          </a:r>
          <a:endParaRPr lang="zh-CN" altLang="en-US" dirty="0"/>
        </a:p>
      </dgm:t>
    </dgm:pt>
    <dgm:pt modelId="{80B67358-8495-4AE5-8B0D-5940CFFD0DD7}" type="parTrans" cxnId="{CA9F99BB-0616-407F-A518-FA5A08FEA004}">
      <dgm:prSet/>
      <dgm:spPr/>
      <dgm:t>
        <a:bodyPr/>
        <a:lstStyle/>
        <a:p>
          <a:endParaRPr lang="zh-CN" altLang="en-US"/>
        </a:p>
      </dgm:t>
    </dgm:pt>
    <dgm:pt modelId="{68C4C741-E74A-4847-9228-2BB23C2FDAD6}" type="sibTrans" cxnId="{CA9F99BB-0616-407F-A518-FA5A08FEA004}">
      <dgm:prSet/>
      <dgm:spPr/>
      <dgm:t>
        <a:bodyPr/>
        <a:lstStyle/>
        <a:p>
          <a:endParaRPr lang="zh-CN" altLang="en-US"/>
        </a:p>
      </dgm:t>
    </dgm:pt>
    <dgm:pt modelId="{2F562EF1-7A84-48A3-A487-34E3C10A05FA}">
      <dgm:prSet/>
      <dgm:spPr>
        <a:solidFill>
          <a:srgbClr val="92D050"/>
        </a:solidFill>
      </dgm:spPr>
      <dgm:t>
        <a:bodyPr/>
        <a:lstStyle/>
        <a:p>
          <a:r>
            <a:rPr lang="zh-CN" altLang="en-US" dirty="0" smtClean="0"/>
            <a:t>健康水平</a:t>
          </a:r>
          <a:endParaRPr lang="zh-CN" altLang="en-US" dirty="0"/>
        </a:p>
      </dgm:t>
    </dgm:pt>
    <dgm:pt modelId="{02DF811B-0B22-4E2D-B3CA-9595E0C889B4}" type="parTrans" cxnId="{A7ADF70D-904C-4637-9953-C9B69FEA33E4}">
      <dgm:prSet/>
      <dgm:spPr/>
      <dgm:t>
        <a:bodyPr/>
        <a:lstStyle/>
        <a:p>
          <a:endParaRPr lang="zh-CN" altLang="en-US"/>
        </a:p>
      </dgm:t>
    </dgm:pt>
    <dgm:pt modelId="{B90A0A7F-3661-4118-ABB2-5C45E6D89272}" type="sibTrans" cxnId="{A7ADF70D-904C-4637-9953-C9B69FEA33E4}">
      <dgm:prSet/>
      <dgm:spPr/>
      <dgm:t>
        <a:bodyPr/>
        <a:lstStyle/>
        <a:p>
          <a:endParaRPr lang="zh-CN" altLang="en-US"/>
        </a:p>
      </dgm:t>
    </dgm:pt>
    <dgm:pt modelId="{7E895229-91C3-4DE4-A985-74710B38C420}">
      <dgm:prSet/>
      <dgm:spPr>
        <a:solidFill>
          <a:schemeClr val="accent1">
            <a:lumMod val="75000"/>
          </a:schemeClr>
        </a:solidFill>
      </dgm:spPr>
      <dgm:t>
        <a:bodyPr/>
        <a:lstStyle/>
        <a:p>
          <a:r>
            <a:rPr lang="zh-CN" altLang="en-US" dirty="0" smtClean="0"/>
            <a:t>医保政策</a:t>
          </a:r>
          <a:endParaRPr lang="zh-CN" altLang="en-US" dirty="0"/>
        </a:p>
      </dgm:t>
    </dgm:pt>
    <dgm:pt modelId="{0472662C-7DA2-415C-8BEC-07C70FEB2949}" type="parTrans" cxnId="{26E9781F-880C-4EC9-B816-7BE2A7BFA1E2}">
      <dgm:prSet/>
      <dgm:spPr/>
      <dgm:t>
        <a:bodyPr/>
        <a:lstStyle/>
        <a:p>
          <a:endParaRPr lang="zh-CN" altLang="en-US"/>
        </a:p>
      </dgm:t>
    </dgm:pt>
    <dgm:pt modelId="{894D8DD5-49A1-4037-9B75-2C68AB9EA7C0}" type="sibTrans" cxnId="{26E9781F-880C-4EC9-B816-7BE2A7BFA1E2}">
      <dgm:prSet/>
      <dgm:spPr/>
      <dgm:t>
        <a:bodyPr/>
        <a:lstStyle/>
        <a:p>
          <a:endParaRPr lang="zh-CN" altLang="en-US"/>
        </a:p>
      </dgm:t>
    </dgm:pt>
    <dgm:pt modelId="{01EDBBCD-3D45-44C8-9B48-985EF8A064E0}" type="pres">
      <dgm:prSet presAssocID="{59A405E1-4D52-4E3E-B9FD-6A8B7432E447}" presName="cycle" presStyleCnt="0">
        <dgm:presLayoutVars>
          <dgm:dir/>
          <dgm:resizeHandles val="exact"/>
        </dgm:presLayoutVars>
      </dgm:prSet>
      <dgm:spPr/>
      <dgm:t>
        <a:bodyPr/>
        <a:lstStyle/>
        <a:p>
          <a:endParaRPr lang="zh-CN" altLang="en-US"/>
        </a:p>
      </dgm:t>
    </dgm:pt>
    <dgm:pt modelId="{FD23180F-2ED2-4532-AAF7-F2B5612977FF}" type="pres">
      <dgm:prSet presAssocID="{5349B0B9-22AD-442D-BE4B-80892354A47D}" presName="node" presStyleLbl="node1" presStyleIdx="0" presStyleCnt="7">
        <dgm:presLayoutVars>
          <dgm:bulletEnabled val="1"/>
        </dgm:presLayoutVars>
      </dgm:prSet>
      <dgm:spPr/>
      <dgm:t>
        <a:bodyPr/>
        <a:lstStyle/>
        <a:p>
          <a:endParaRPr lang="zh-CN" altLang="en-US"/>
        </a:p>
      </dgm:t>
    </dgm:pt>
    <dgm:pt modelId="{F4BB4FAD-25EC-4824-8F00-EFD348D5CF87}" type="pres">
      <dgm:prSet presAssocID="{5349B0B9-22AD-442D-BE4B-80892354A47D}" presName="spNode" presStyleCnt="0"/>
      <dgm:spPr/>
    </dgm:pt>
    <dgm:pt modelId="{742F6F91-ED9C-41DE-9BFD-7EC9880443C3}" type="pres">
      <dgm:prSet presAssocID="{B92C9740-5098-408A-85B8-B0A5A126F685}" presName="sibTrans" presStyleLbl="sibTrans1D1" presStyleIdx="0" presStyleCnt="7"/>
      <dgm:spPr/>
      <dgm:t>
        <a:bodyPr/>
        <a:lstStyle/>
        <a:p>
          <a:endParaRPr lang="zh-CN" altLang="en-US"/>
        </a:p>
      </dgm:t>
    </dgm:pt>
    <dgm:pt modelId="{B9C9CD4A-02F5-43A7-9F50-0D7C4771BC49}" type="pres">
      <dgm:prSet presAssocID="{2F562EF1-7A84-48A3-A487-34E3C10A05FA}" presName="node" presStyleLbl="node1" presStyleIdx="1" presStyleCnt="7">
        <dgm:presLayoutVars>
          <dgm:bulletEnabled val="1"/>
        </dgm:presLayoutVars>
      </dgm:prSet>
      <dgm:spPr/>
      <dgm:t>
        <a:bodyPr/>
        <a:lstStyle/>
        <a:p>
          <a:endParaRPr lang="zh-CN" altLang="en-US"/>
        </a:p>
      </dgm:t>
    </dgm:pt>
    <dgm:pt modelId="{7B083A3B-8BBC-49C7-8242-C795064BF19A}" type="pres">
      <dgm:prSet presAssocID="{2F562EF1-7A84-48A3-A487-34E3C10A05FA}" presName="spNode" presStyleCnt="0"/>
      <dgm:spPr/>
    </dgm:pt>
    <dgm:pt modelId="{F515B566-7605-4C27-A88D-477188952392}" type="pres">
      <dgm:prSet presAssocID="{B90A0A7F-3661-4118-ABB2-5C45E6D89272}" presName="sibTrans" presStyleLbl="sibTrans1D1" presStyleIdx="1" presStyleCnt="7"/>
      <dgm:spPr/>
      <dgm:t>
        <a:bodyPr/>
        <a:lstStyle/>
        <a:p>
          <a:endParaRPr lang="zh-CN" altLang="en-US"/>
        </a:p>
      </dgm:t>
    </dgm:pt>
    <dgm:pt modelId="{2F2BDC8C-DA76-4C1A-8562-E43EF5379B79}" type="pres">
      <dgm:prSet presAssocID="{7E895229-91C3-4DE4-A985-74710B38C420}" presName="node" presStyleLbl="node1" presStyleIdx="2" presStyleCnt="7">
        <dgm:presLayoutVars>
          <dgm:bulletEnabled val="1"/>
        </dgm:presLayoutVars>
      </dgm:prSet>
      <dgm:spPr/>
      <dgm:t>
        <a:bodyPr/>
        <a:lstStyle/>
        <a:p>
          <a:endParaRPr lang="zh-CN" altLang="en-US"/>
        </a:p>
      </dgm:t>
    </dgm:pt>
    <dgm:pt modelId="{CF3ACFAA-C9A8-4745-8CC3-DF87FFBB28DC}" type="pres">
      <dgm:prSet presAssocID="{7E895229-91C3-4DE4-A985-74710B38C420}" presName="spNode" presStyleCnt="0"/>
      <dgm:spPr/>
    </dgm:pt>
    <dgm:pt modelId="{2ADB0CE8-D8E5-4935-99AB-81F3A8471966}" type="pres">
      <dgm:prSet presAssocID="{894D8DD5-49A1-4037-9B75-2C68AB9EA7C0}" presName="sibTrans" presStyleLbl="sibTrans1D1" presStyleIdx="2" presStyleCnt="7"/>
      <dgm:spPr/>
      <dgm:t>
        <a:bodyPr/>
        <a:lstStyle/>
        <a:p>
          <a:endParaRPr lang="zh-CN" altLang="en-US"/>
        </a:p>
      </dgm:t>
    </dgm:pt>
    <dgm:pt modelId="{7FD938A9-2731-4710-A102-6BD3B1686ED7}" type="pres">
      <dgm:prSet presAssocID="{BDEEB0A2-8631-454A-84D0-D0BA8883B744}" presName="node" presStyleLbl="node1" presStyleIdx="3" presStyleCnt="7">
        <dgm:presLayoutVars>
          <dgm:bulletEnabled val="1"/>
        </dgm:presLayoutVars>
      </dgm:prSet>
      <dgm:spPr/>
      <dgm:t>
        <a:bodyPr/>
        <a:lstStyle/>
        <a:p>
          <a:endParaRPr lang="zh-CN" altLang="en-US"/>
        </a:p>
      </dgm:t>
    </dgm:pt>
    <dgm:pt modelId="{0098CF4E-2D53-4D3D-9022-4D60CA524BEE}" type="pres">
      <dgm:prSet presAssocID="{BDEEB0A2-8631-454A-84D0-D0BA8883B744}" presName="spNode" presStyleCnt="0"/>
      <dgm:spPr/>
    </dgm:pt>
    <dgm:pt modelId="{E298E6EB-F617-4DFA-B293-3C69A30E5E7C}" type="pres">
      <dgm:prSet presAssocID="{5D097735-7906-4D22-96FD-786440B86391}" presName="sibTrans" presStyleLbl="sibTrans1D1" presStyleIdx="3" presStyleCnt="7"/>
      <dgm:spPr/>
      <dgm:t>
        <a:bodyPr/>
        <a:lstStyle/>
        <a:p>
          <a:endParaRPr lang="zh-CN" altLang="en-US"/>
        </a:p>
      </dgm:t>
    </dgm:pt>
    <dgm:pt modelId="{83C731D4-A86C-448A-89AE-8ECBC332991D}" type="pres">
      <dgm:prSet presAssocID="{4ACB82BB-DB81-4292-ABC4-F0C6CD08D7F9}" presName="node" presStyleLbl="node1" presStyleIdx="4" presStyleCnt="7">
        <dgm:presLayoutVars>
          <dgm:bulletEnabled val="1"/>
        </dgm:presLayoutVars>
      </dgm:prSet>
      <dgm:spPr/>
      <dgm:t>
        <a:bodyPr/>
        <a:lstStyle/>
        <a:p>
          <a:endParaRPr lang="zh-CN" altLang="en-US"/>
        </a:p>
      </dgm:t>
    </dgm:pt>
    <dgm:pt modelId="{570A839F-9501-4208-B910-2D4A6BC44507}" type="pres">
      <dgm:prSet presAssocID="{4ACB82BB-DB81-4292-ABC4-F0C6CD08D7F9}" presName="spNode" presStyleCnt="0"/>
      <dgm:spPr/>
    </dgm:pt>
    <dgm:pt modelId="{5C81EF69-851E-4F01-957A-297792E1D195}" type="pres">
      <dgm:prSet presAssocID="{C266CAA8-DC44-4FCA-82EF-B8E9019C7F1C}" presName="sibTrans" presStyleLbl="sibTrans1D1" presStyleIdx="4" presStyleCnt="7"/>
      <dgm:spPr/>
      <dgm:t>
        <a:bodyPr/>
        <a:lstStyle/>
        <a:p>
          <a:endParaRPr lang="zh-CN" altLang="en-US"/>
        </a:p>
      </dgm:t>
    </dgm:pt>
    <dgm:pt modelId="{7864161E-638A-4ECC-92AF-4AA92D807AC7}" type="pres">
      <dgm:prSet presAssocID="{0553519A-3943-4B69-B41C-18CEAF3D31C1}" presName="node" presStyleLbl="node1" presStyleIdx="5" presStyleCnt="7">
        <dgm:presLayoutVars>
          <dgm:bulletEnabled val="1"/>
        </dgm:presLayoutVars>
      </dgm:prSet>
      <dgm:spPr/>
      <dgm:t>
        <a:bodyPr/>
        <a:lstStyle/>
        <a:p>
          <a:endParaRPr lang="zh-CN" altLang="en-US"/>
        </a:p>
      </dgm:t>
    </dgm:pt>
    <dgm:pt modelId="{92D43726-D183-40BE-A365-EED1B9C2E529}" type="pres">
      <dgm:prSet presAssocID="{0553519A-3943-4B69-B41C-18CEAF3D31C1}" presName="spNode" presStyleCnt="0"/>
      <dgm:spPr/>
    </dgm:pt>
    <dgm:pt modelId="{678ABAFD-89A8-44FB-A7BB-412866F8BF72}" type="pres">
      <dgm:prSet presAssocID="{AB70DB60-9553-43A8-A304-1F83DC5410F3}" presName="sibTrans" presStyleLbl="sibTrans1D1" presStyleIdx="5" presStyleCnt="7"/>
      <dgm:spPr/>
      <dgm:t>
        <a:bodyPr/>
        <a:lstStyle/>
        <a:p>
          <a:endParaRPr lang="zh-CN" altLang="en-US"/>
        </a:p>
      </dgm:t>
    </dgm:pt>
    <dgm:pt modelId="{431C8A12-9BB0-4544-9EF5-A9B664F92275}" type="pres">
      <dgm:prSet presAssocID="{4A3D8AEB-27D0-421B-A50F-AD4B29E2A8CC}" presName="node" presStyleLbl="node1" presStyleIdx="6" presStyleCnt="7">
        <dgm:presLayoutVars>
          <dgm:bulletEnabled val="1"/>
        </dgm:presLayoutVars>
      </dgm:prSet>
      <dgm:spPr/>
      <dgm:t>
        <a:bodyPr/>
        <a:lstStyle/>
        <a:p>
          <a:endParaRPr lang="zh-CN" altLang="en-US"/>
        </a:p>
      </dgm:t>
    </dgm:pt>
    <dgm:pt modelId="{6D6F0B07-14E9-4B45-B84E-B3DA7A016BCB}" type="pres">
      <dgm:prSet presAssocID="{4A3D8AEB-27D0-421B-A50F-AD4B29E2A8CC}" presName="spNode" presStyleCnt="0"/>
      <dgm:spPr/>
    </dgm:pt>
    <dgm:pt modelId="{056E4DE7-4A9D-40FC-B348-9A8DAD7D2175}" type="pres">
      <dgm:prSet presAssocID="{68C4C741-E74A-4847-9228-2BB23C2FDAD6}" presName="sibTrans" presStyleLbl="sibTrans1D1" presStyleIdx="6" presStyleCnt="7"/>
      <dgm:spPr/>
      <dgm:t>
        <a:bodyPr/>
        <a:lstStyle/>
        <a:p>
          <a:endParaRPr lang="zh-CN" altLang="en-US"/>
        </a:p>
      </dgm:t>
    </dgm:pt>
  </dgm:ptLst>
  <dgm:cxnLst>
    <dgm:cxn modelId="{07947DE6-64FD-4485-B885-4F3BB19DB230}" srcId="{59A405E1-4D52-4E3E-B9FD-6A8B7432E447}" destId="{4ACB82BB-DB81-4292-ABC4-F0C6CD08D7F9}" srcOrd="4" destOrd="0" parTransId="{C7523003-3144-4473-860C-957B972A523D}" sibTransId="{C266CAA8-DC44-4FCA-82EF-B8E9019C7F1C}"/>
    <dgm:cxn modelId="{6DBD8765-5E40-422B-B3AD-28A0DF5D2DF7}" type="presOf" srcId="{0553519A-3943-4B69-B41C-18CEAF3D31C1}" destId="{7864161E-638A-4ECC-92AF-4AA92D807AC7}" srcOrd="0" destOrd="0" presId="urn:microsoft.com/office/officeart/2005/8/layout/cycle6"/>
    <dgm:cxn modelId="{B83EB9EA-0A12-4A46-8A46-F653993B4827}" srcId="{59A405E1-4D52-4E3E-B9FD-6A8B7432E447}" destId="{BDEEB0A2-8631-454A-84D0-D0BA8883B744}" srcOrd="3" destOrd="0" parTransId="{3BB26810-F674-461B-ADDE-B5D561451988}" sibTransId="{5D097735-7906-4D22-96FD-786440B86391}"/>
    <dgm:cxn modelId="{B2E2C66C-C0B5-4F57-B0BD-065E1E448014}" type="presOf" srcId="{4A3D8AEB-27D0-421B-A50F-AD4B29E2A8CC}" destId="{431C8A12-9BB0-4544-9EF5-A9B664F92275}" srcOrd="0" destOrd="0" presId="urn:microsoft.com/office/officeart/2005/8/layout/cycle6"/>
    <dgm:cxn modelId="{F7FFDC8F-1DAC-4840-BEA0-5830CE75A8BB}" srcId="{59A405E1-4D52-4E3E-B9FD-6A8B7432E447}" destId="{5349B0B9-22AD-442D-BE4B-80892354A47D}" srcOrd="0" destOrd="0" parTransId="{4DF27FCE-1309-473D-9D92-05FC578072C8}" sibTransId="{B92C9740-5098-408A-85B8-B0A5A126F685}"/>
    <dgm:cxn modelId="{26E9781F-880C-4EC9-B816-7BE2A7BFA1E2}" srcId="{59A405E1-4D52-4E3E-B9FD-6A8B7432E447}" destId="{7E895229-91C3-4DE4-A985-74710B38C420}" srcOrd="2" destOrd="0" parTransId="{0472662C-7DA2-415C-8BEC-07C70FEB2949}" sibTransId="{894D8DD5-49A1-4037-9B75-2C68AB9EA7C0}"/>
    <dgm:cxn modelId="{FA44D7AB-34EE-4A28-97FF-47D9E11DCA53}" type="presOf" srcId="{B92C9740-5098-408A-85B8-B0A5A126F685}" destId="{742F6F91-ED9C-41DE-9BFD-7EC9880443C3}" srcOrd="0" destOrd="0" presId="urn:microsoft.com/office/officeart/2005/8/layout/cycle6"/>
    <dgm:cxn modelId="{62F0B39B-2D27-49BD-A586-E1BC527665D9}" type="presOf" srcId="{AB70DB60-9553-43A8-A304-1F83DC5410F3}" destId="{678ABAFD-89A8-44FB-A7BB-412866F8BF72}" srcOrd="0" destOrd="0" presId="urn:microsoft.com/office/officeart/2005/8/layout/cycle6"/>
    <dgm:cxn modelId="{70C88D1E-8F4A-47A2-A42D-5ED631AACDB3}" type="presOf" srcId="{C266CAA8-DC44-4FCA-82EF-B8E9019C7F1C}" destId="{5C81EF69-851E-4F01-957A-297792E1D195}" srcOrd="0" destOrd="0" presId="urn:microsoft.com/office/officeart/2005/8/layout/cycle6"/>
    <dgm:cxn modelId="{1CDB011D-220B-4017-8DB9-42592E596310}" type="presOf" srcId="{5349B0B9-22AD-442D-BE4B-80892354A47D}" destId="{FD23180F-2ED2-4532-AAF7-F2B5612977FF}" srcOrd="0" destOrd="0" presId="urn:microsoft.com/office/officeart/2005/8/layout/cycle6"/>
    <dgm:cxn modelId="{E7F41117-D4A9-4520-9FC3-9DE0A7D9EEA3}" type="presOf" srcId="{894D8DD5-49A1-4037-9B75-2C68AB9EA7C0}" destId="{2ADB0CE8-D8E5-4935-99AB-81F3A8471966}" srcOrd="0" destOrd="0" presId="urn:microsoft.com/office/officeart/2005/8/layout/cycle6"/>
    <dgm:cxn modelId="{A7ADF70D-904C-4637-9953-C9B69FEA33E4}" srcId="{59A405E1-4D52-4E3E-B9FD-6A8B7432E447}" destId="{2F562EF1-7A84-48A3-A487-34E3C10A05FA}" srcOrd="1" destOrd="0" parTransId="{02DF811B-0B22-4E2D-B3CA-9595E0C889B4}" sibTransId="{B90A0A7F-3661-4118-ABB2-5C45E6D89272}"/>
    <dgm:cxn modelId="{DD726700-0017-4847-BF3F-0797F131516D}" type="presOf" srcId="{BDEEB0A2-8631-454A-84D0-D0BA8883B744}" destId="{7FD938A9-2731-4710-A102-6BD3B1686ED7}" srcOrd="0" destOrd="0" presId="urn:microsoft.com/office/officeart/2005/8/layout/cycle6"/>
    <dgm:cxn modelId="{3C590FEF-0C52-4FDB-8362-78F070807824}" type="presOf" srcId="{B90A0A7F-3661-4118-ABB2-5C45E6D89272}" destId="{F515B566-7605-4C27-A88D-477188952392}" srcOrd="0" destOrd="0" presId="urn:microsoft.com/office/officeart/2005/8/layout/cycle6"/>
    <dgm:cxn modelId="{BAD22C78-1337-413B-A73A-BD012FEF55B6}" type="presOf" srcId="{68C4C741-E74A-4847-9228-2BB23C2FDAD6}" destId="{056E4DE7-4A9D-40FC-B348-9A8DAD7D2175}" srcOrd="0" destOrd="0" presId="urn:microsoft.com/office/officeart/2005/8/layout/cycle6"/>
    <dgm:cxn modelId="{2A0C35D1-7E9F-4C74-A480-4E7E3044365E}" type="presOf" srcId="{7E895229-91C3-4DE4-A985-74710B38C420}" destId="{2F2BDC8C-DA76-4C1A-8562-E43EF5379B79}" srcOrd="0" destOrd="0" presId="urn:microsoft.com/office/officeart/2005/8/layout/cycle6"/>
    <dgm:cxn modelId="{B5423EBD-8114-4F68-BE25-71D62C1F581B}" type="presOf" srcId="{2F562EF1-7A84-48A3-A487-34E3C10A05FA}" destId="{B9C9CD4A-02F5-43A7-9F50-0D7C4771BC49}" srcOrd="0" destOrd="0" presId="urn:microsoft.com/office/officeart/2005/8/layout/cycle6"/>
    <dgm:cxn modelId="{1B0BDFD9-F7DF-4F86-8F33-53C831653206}" type="presOf" srcId="{59A405E1-4D52-4E3E-B9FD-6A8B7432E447}" destId="{01EDBBCD-3D45-44C8-9B48-985EF8A064E0}" srcOrd="0" destOrd="0" presId="urn:microsoft.com/office/officeart/2005/8/layout/cycle6"/>
    <dgm:cxn modelId="{E06B074B-C181-4AAE-AA23-F73CE50CDF63}" type="presOf" srcId="{5D097735-7906-4D22-96FD-786440B86391}" destId="{E298E6EB-F617-4DFA-B293-3C69A30E5E7C}" srcOrd="0" destOrd="0" presId="urn:microsoft.com/office/officeart/2005/8/layout/cycle6"/>
    <dgm:cxn modelId="{2E9B1185-EA25-4504-B316-F21F4A3D6CEE}" srcId="{59A405E1-4D52-4E3E-B9FD-6A8B7432E447}" destId="{0553519A-3943-4B69-B41C-18CEAF3D31C1}" srcOrd="5" destOrd="0" parTransId="{10316845-503E-4962-8D83-B4E3F578B2AB}" sibTransId="{AB70DB60-9553-43A8-A304-1F83DC5410F3}"/>
    <dgm:cxn modelId="{CA9F99BB-0616-407F-A518-FA5A08FEA004}" srcId="{59A405E1-4D52-4E3E-B9FD-6A8B7432E447}" destId="{4A3D8AEB-27D0-421B-A50F-AD4B29E2A8CC}" srcOrd="6" destOrd="0" parTransId="{80B67358-8495-4AE5-8B0D-5940CFFD0DD7}" sibTransId="{68C4C741-E74A-4847-9228-2BB23C2FDAD6}"/>
    <dgm:cxn modelId="{67BA05F0-5B1D-4FEF-977D-9D0008DF70F7}" type="presOf" srcId="{4ACB82BB-DB81-4292-ABC4-F0C6CD08D7F9}" destId="{83C731D4-A86C-448A-89AE-8ECBC332991D}" srcOrd="0" destOrd="0" presId="urn:microsoft.com/office/officeart/2005/8/layout/cycle6"/>
    <dgm:cxn modelId="{4DF97D88-8B3F-4681-BDF1-E3152AD53D0A}" type="presParOf" srcId="{01EDBBCD-3D45-44C8-9B48-985EF8A064E0}" destId="{FD23180F-2ED2-4532-AAF7-F2B5612977FF}" srcOrd="0" destOrd="0" presId="urn:microsoft.com/office/officeart/2005/8/layout/cycle6"/>
    <dgm:cxn modelId="{71A20E6A-D70B-4FB6-BE25-ABDE17C609D6}" type="presParOf" srcId="{01EDBBCD-3D45-44C8-9B48-985EF8A064E0}" destId="{F4BB4FAD-25EC-4824-8F00-EFD348D5CF87}" srcOrd="1" destOrd="0" presId="urn:microsoft.com/office/officeart/2005/8/layout/cycle6"/>
    <dgm:cxn modelId="{7F291055-33BC-418D-9929-B3ACA9EBD1F4}" type="presParOf" srcId="{01EDBBCD-3D45-44C8-9B48-985EF8A064E0}" destId="{742F6F91-ED9C-41DE-9BFD-7EC9880443C3}" srcOrd="2" destOrd="0" presId="urn:microsoft.com/office/officeart/2005/8/layout/cycle6"/>
    <dgm:cxn modelId="{3F28245C-03AA-437D-8A1E-E1303FE18F28}" type="presParOf" srcId="{01EDBBCD-3D45-44C8-9B48-985EF8A064E0}" destId="{B9C9CD4A-02F5-43A7-9F50-0D7C4771BC49}" srcOrd="3" destOrd="0" presId="urn:microsoft.com/office/officeart/2005/8/layout/cycle6"/>
    <dgm:cxn modelId="{80FF7D26-F02C-4595-B025-AFD9AB635666}" type="presParOf" srcId="{01EDBBCD-3D45-44C8-9B48-985EF8A064E0}" destId="{7B083A3B-8BBC-49C7-8242-C795064BF19A}" srcOrd="4" destOrd="0" presId="urn:microsoft.com/office/officeart/2005/8/layout/cycle6"/>
    <dgm:cxn modelId="{2DD18A13-64D6-4E3F-BE9F-07EEE2EC851E}" type="presParOf" srcId="{01EDBBCD-3D45-44C8-9B48-985EF8A064E0}" destId="{F515B566-7605-4C27-A88D-477188952392}" srcOrd="5" destOrd="0" presId="urn:microsoft.com/office/officeart/2005/8/layout/cycle6"/>
    <dgm:cxn modelId="{EC1CA578-D99C-4910-BEA4-E9322C92CA04}" type="presParOf" srcId="{01EDBBCD-3D45-44C8-9B48-985EF8A064E0}" destId="{2F2BDC8C-DA76-4C1A-8562-E43EF5379B79}" srcOrd="6" destOrd="0" presId="urn:microsoft.com/office/officeart/2005/8/layout/cycle6"/>
    <dgm:cxn modelId="{C39C5D82-3548-43F3-9582-3972191B9928}" type="presParOf" srcId="{01EDBBCD-3D45-44C8-9B48-985EF8A064E0}" destId="{CF3ACFAA-C9A8-4745-8CC3-DF87FFBB28DC}" srcOrd="7" destOrd="0" presId="urn:microsoft.com/office/officeart/2005/8/layout/cycle6"/>
    <dgm:cxn modelId="{4D0123F2-C810-4176-BF3B-D306D5460223}" type="presParOf" srcId="{01EDBBCD-3D45-44C8-9B48-985EF8A064E0}" destId="{2ADB0CE8-D8E5-4935-99AB-81F3A8471966}" srcOrd="8" destOrd="0" presId="urn:microsoft.com/office/officeart/2005/8/layout/cycle6"/>
    <dgm:cxn modelId="{BD0FB935-7386-41A1-9966-7EF9704064BD}" type="presParOf" srcId="{01EDBBCD-3D45-44C8-9B48-985EF8A064E0}" destId="{7FD938A9-2731-4710-A102-6BD3B1686ED7}" srcOrd="9" destOrd="0" presId="urn:microsoft.com/office/officeart/2005/8/layout/cycle6"/>
    <dgm:cxn modelId="{A786D3AB-1FF3-4902-A104-F1B1C9DBEBD8}" type="presParOf" srcId="{01EDBBCD-3D45-44C8-9B48-985EF8A064E0}" destId="{0098CF4E-2D53-4D3D-9022-4D60CA524BEE}" srcOrd="10" destOrd="0" presId="urn:microsoft.com/office/officeart/2005/8/layout/cycle6"/>
    <dgm:cxn modelId="{C2B5C6C0-8E93-49A4-935F-AF94E2083188}" type="presParOf" srcId="{01EDBBCD-3D45-44C8-9B48-985EF8A064E0}" destId="{E298E6EB-F617-4DFA-B293-3C69A30E5E7C}" srcOrd="11" destOrd="0" presId="urn:microsoft.com/office/officeart/2005/8/layout/cycle6"/>
    <dgm:cxn modelId="{7BB70A33-E449-4918-ADEC-28466378C4AC}" type="presParOf" srcId="{01EDBBCD-3D45-44C8-9B48-985EF8A064E0}" destId="{83C731D4-A86C-448A-89AE-8ECBC332991D}" srcOrd="12" destOrd="0" presId="urn:microsoft.com/office/officeart/2005/8/layout/cycle6"/>
    <dgm:cxn modelId="{BFEE4385-B388-4FEC-9968-0EB1E673A1F3}" type="presParOf" srcId="{01EDBBCD-3D45-44C8-9B48-985EF8A064E0}" destId="{570A839F-9501-4208-B910-2D4A6BC44507}" srcOrd="13" destOrd="0" presId="urn:microsoft.com/office/officeart/2005/8/layout/cycle6"/>
    <dgm:cxn modelId="{0A6724A6-C309-4E69-9496-AF7FAE8E9B52}" type="presParOf" srcId="{01EDBBCD-3D45-44C8-9B48-985EF8A064E0}" destId="{5C81EF69-851E-4F01-957A-297792E1D195}" srcOrd="14" destOrd="0" presId="urn:microsoft.com/office/officeart/2005/8/layout/cycle6"/>
    <dgm:cxn modelId="{6BB700B0-8BD4-49E1-8AC3-07FA70DA1725}" type="presParOf" srcId="{01EDBBCD-3D45-44C8-9B48-985EF8A064E0}" destId="{7864161E-638A-4ECC-92AF-4AA92D807AC7}" srcOrd="15" destOrd="0" presId="urn:microsoft.com/office/officeart/2005/8/layout/cycle6"/>
    <dgm:cxn modelId="{3B53820B-7A62-46C5-89A5-48DB307061DD}" type="presParOf" srcId="{01EDBBCD-3D45-44C8-9B48-985EF8A064E0}" destId="{92D43726-D183-40BE-A365-EED1B9C2E529}" srcOrd="16" destOrd="0" presId="urn:microsoft.com/office/officeart/2005/8/layout/cycle6"/>
    <dgm:cxn modelId="{0CC89356-01FA-48E9-AE3A-879B047F1C47}" type="presParOf" srcId="{01EDBBCD-3D45-44C8-9B48-985EF8A064E0}" destId="{678ABAFD-89A8-44FB-A7BB-412866F8BF72}" srcOrd="17" destOrd="0" presId="urn:microsoft.com/office/officeart/2005/8/layout/cycle6"/>
    <dgm:cxn modelId="{C2BCF08B-DF86-4A9E-9619-42C22264981B}" type="presParOf" srcId="{01EDBBCD-3D45-44C8-9B48-985EF8A064E0}" destId="{431C8A12-9BB0-4544-9EF5-A9B664F92275}" srcOrd="18" destOrd="0" presId="urn:microsoft.com/office/officeart/2005/8/layout/cycle6"/>
    <dgm:cxn modelId="{21044ED6-2D54-4ABA-ACB5-8912E61650C9}" type="presParOf" srcId="{01EDBBCD-3D45-44C8-9B48-985EF8A064E0}" destId="{6D6F0B07-14E9-4B45-B84E-B3DA7A016BCB}" srcOrd="19" destOrd="0" presId="urn:microsoft.com/office/officeart/2005/8/layout/cycle6"/>
    <dgm:cxn modelId="{E9FD2A1F-EDC0-49AE-8EB4-5F36A53B84EE}" type="presParOf" srcId="{01EDBBCD-3D45-44C8-9B48-985EF8A064E0}" destId="{056E4DE7-4A9D-40FC-B348-9A8DAD7D2175}" srcOrd="20"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B80850-BA7D-46AE-82C5-20927B530A4F}"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zh-CN" altLang="en-US"/>
        </a:p>
      </dgm:t>
    </dgm:pt>
    <dgm:pt modelId="{A2805856-AC49-4D31-AD26-E459C3FACA2E}">
      <dgm:prSet phldrT="[文本]"/>
      <dgm:spPr/>
      <dgm:t>
        <a:bodyPr/>
        <a:lstStyle/>
        <a:p>
          <a:pPr algn="l"/>
          <a:r>
            <a:rPr lang="zh-CN" dirty="0" smtClean="0"/>
            <a:t>为业务部门的政策制定提供相应的数据分析信息和测算结果</a:t>
          </a:r>
          <a:endParaRPr lang="zh-CN" altLang="en-US" dirty="0"/>
        </a:p>
      </dgm:t>
    </dgm:pt>
    <dgm:pt modelId="{52EEADE2-DCBF-4F1B-9486-CB62B28A285A}" type="parTrans" cxnId="{4CA7F6D1-47C5-4BA5-9971-9959AEE3C592}">
      <dgm:prSet/>
      <dgm:spPr/>
      <dgm:t>
        <a:bodyPr/>
        <a:lstStyle/>
        <a:p>
          <a:endParaRPr lang="zh-CN" altLang="en-US"/>
        </a:p>
      </dgm:t>
    </dgm:pt>
    <dgm:pt modelId="{00D07B6B-22B2-448E-8834-6D1E7C00EBF2}" type="sibTrans" cxnId="{4CA7F6D1-47C5-4BA5-9971-9959AEE3C592}">
      <dgm:prSet/>
      <dgm:spPr/>
      <dgm:t>
        <a:bodyPr/>
        <a:lstStyle/>
        <a:p>
          <a:endParaRPr lang="zh-CN" altLang="en-US"/>
        </a:p>
      </dgm:t>
    </dgm:pt>
    <dgm:pt modelId="{7537D0D0-EE38-4334-AC8A-08711BDC76F4}">
      <dgm:prSet phldrT="[文本]"/>
      <dgm:spPr/>
      <dgm:t>
        <a:bodyPr/>
        <a:lstStyle/>
        <a:p>
          <a:r>
            <a:rPr lang="zh-CN" dirty="0" smtClean="0"/>
            <a:t>针对某个综合性的医保研究课题归纳总结数据规律</a:t>
          </a:r>
          <a:endParaRPr lang="zh-CN" altLang="en-US" dirty="0"/>
        </a:p>
      </dgm:t>
    </dgm:pt>
    <dgm:pt modelId="{E92771DA-BD89-436C-ACB9-36A6F32980A4}" type="parTrans" cxnId="{1FC2B446-6C82-4FA2-B251-64B50A2DEB48}">
      <dgm:prSet/>
      <dgm:spPr/>
      <dgm:t>
        <a:bodyPr/>
        <a:lstStyle/>
        <a:p>
          <a:endParaRPr lang="zh-CN" altLang="en-US"/>
        </a:p>
      </dgm:t>
    </dgm:pt>
    <dgm:pt modelId="{6A5215CD-702D-40A8-BD4B-57838A36A2D5}" type="sibTrans" cxnId="{1FC2B446-6C82-4FA2-B251-64B50A2DEB48}">
      <dgm:prSet/>
      <dgm:spPr/>
      <dgm:t>
        <a:bodyPr/>
        <a:lstStyle/>
        <a:p>
          <a:endParaRPr lang="zh-CN" altLang="en-US"/>
        </a:p>
      </dgm:t>
    </dgm:pt>
    <dgm:pt modelId="{1966A968-F369-4C21-AF9B-5DC968D67F53}">
      <dgm:prSet phldrT="[文本]"/>
      <dgm:spPr/>
      <dgm:t>
        <a:bodyPr/>
        <a:lstStyle/>
        <a:p>
          <a:pPr algn="l"/>
          <a:r>
            <a:rPr lang="zh-CN" dirty="0" smtClean="0"/>
            <a:t>在数据有一定积累的前提下，对医保基金的支出、供需双方医疗行为的变化进行预测</a:t>
          </a:r>
          <a:endParaRPr lang="zh-CN" altLang="en-US" dirty="0"/>
        </a:p>
      </dgm:t>
    </dgm:pt>
    <dgm:pt modelId="{BF2D45DE-8BDC-4134-B750-B37DA373DBA7}" type="parTrans" cxnId="{9197A23F-18C4-45E2-8DDD-F35EA980EA51}">
      <dgm:prSet/>
      <dgm:spPr/>
      <dgm:t>
        <a:bodyPr/>
        <a:lstStyle/>
        <a:p>
          <a:endParaRPr lang="zh-CN" altLang="en-US"/>
        </a:p>
      </dgm:t>
    </dgm:pt>
    <dgm:pt modelId="{66B4F762-B547-4FAA-9FB0-3D23FF0F4EE3}" type="sibTrans" cxnId="{9197A23F-18C4-45E2-8DDD-F35EA980EA51}">
      <dgm:prSet/>
      <dgm:spPr/>
      <dgm:t>
        <a:bodyPr/>
        <a:lstStyle/>
        <a:p>
          <a:endParaRPr lang="zh-CN" altLang="en-US"/>
        </a:p>
      </dgm:t>
    </dgm:pt>
    <dgm:pt modelId="{FEDBC960-2A7A-42E7-89A7-03F097ECFAF4}">
      <dgm:prSet/>
      <dgm:spPr>
        <a:solidFill>
          <a:schemeClr val="accent6">
            <a:lumMod val="20000"/>
            <a:lumOff val="80000"/>
          </a:schemeClr>
        </a:solidFill>
      </dgm:spPr>
      <dgm:t>
        <a:bodyPr/>
        <a:lstStyle/>
        <a:p>
          <a:pPr algn="l"/>
          <a:r>
            <a:rPr lang="zh-CN" dirty="0" smtClean="0"/>
            <a:t>在医疗保险监管稽核中的应用</a:t>
          </a:r>
          <a:r>
            <a:rPr lang="zh-CN" altLang="en-US" dirty="0" smtClean="0"/>
            <a:t>：</a:t>
          </a:r>
          <a:r>
            <a:rPr lang="zh-CN" dirty="0" smtClean="0"/>
            <a:t>在海量的就诊数据中发现潜在的规律规则，通过模型规则进一步筛查出违规行为，为医保管理监督所提供重点监督对象</a:t>
          </a:r>
          <a:endParaRPr lang="zh-CN" altLang="en-US" dirty="0"/>
        </a:p>
      </dgm:t>
    </dgm:pt>
    <dgm:pt modelId="{F75BA7EA-2D1E-4506-948C-437E9A79EF53}" type="parTrans" cxnId="{1F2A44C4-04BA-49FB-AC06-AFBB61B2C7A0}">
      <dgm:prSet/>
      <dgm:spPr/>
      <dgm:t>
        <a:bodyPr/>
        <a:lstStyle/>
        <a:p>
          <a:endParaRPr lang="zh-CN" altLang="en-US"/>
        </a:p>
      </dgm:t>
    </dgm:pt>
    <dgm:pt modelId="{AF3F69D0-02E4-463C-A4DE-49FEDB29C46A}" type="sibTrans" cxnId="{1F2A44C4-04BA-49FB-AC06-AFBB61B2C7A0}">
      <dgm:prSet/>
      <dgm:spPr/>
      <dgm:t>
        <a:bodyPr/>
        <a:lstStyle/>
        <a:p>
          <a:endParaRPr lang="zh-CN" altLang="en-US"/>
        </a:p>
      </dgm:t>
    </dgm:pt>
    <dgm:pt modelId="{9DD9CC3E-DF4C-4274-9772-84C03CE6D2BA}" type="pres">
      <dgm:prSet presAssocID="{26B80850-BA7D-46AE-82C5-20927B530A4F}" presName="linearFlow" presStyleCnt="0">
        <dgm:presLayoutVars>
          <dgm:dir/>
          <dgm:resizeHandles val="exact"/>
        </dgm:presLayoutVars>
      </dgm:prSet>
      <dgm:spPr/>
      <dgm:t>
        <a:bodyPr/>
        <a:lstStyle/>
        <a:p>
          <a:endParaRPr lang="zh-CN" altLang="en-US"/>
        </a:p>
      </dgm:t>
    </dgm:pt>
    <dgm:pt modelId="{48C4647E-4B1E-4F62-9C18-EAC6AF59612A}" type="pres">
      <dgm:prSet presAssocID="{A2805856-AC49-4D31-AD26-E459C3FACA2E}" presName="composite" presStyleCnt="0"/>
      <dgm:spPr/>
    </dgm:pt>
    <dgm:pt modelId="{4BAD1EE1-83B3-49CA-8AFC-15001C5D4539}" type="pres">
      <dgm:prSet presAssocID="{A2805856-AC49-4D31-AD26-E459C3FACA2E}" presName="imgShp" presStyleLbl="fgImgPlace1" presStyleIdx="0" presStyleCnt="4"/>
      <dgm:spPr/>
    </dgm:pt>
    <dgm:pt modelId="{DEEC8F6E-3FC0-4050-A425-8504FE5CFC7A}" type="pres">
      <dgm:prSet presAssocID="{A2805856-AC49-4D31-AD26-E459C3FACA2E}" presName="txShp" presStyleLbl="node1" presStyleIdx="0" presStyleCnt="4">
        <dgm:presLayoutVars>
          <dgm:bulletEnabled val="1"/>
        </dgm:presLayoutVars>
      </dgm:prSet>
      <dgm:spPr/>
      <dgm:t>
        <a:bodyPr/>
        <a:lstStyle/>
        <a:p>
          <a:endParaRPr lang="zh-CN" altLang="en-US"/>
        </a:p>
      </dgm:t>
    </dgm:pt>
    <dgm:pt modelId="{CF1FB8DE-AE0A-4FF4-A3E3-B83F1C59815B}" type="pres">
      <dgm:prSet presAssocID="{00D07B6B-22B2-448E-8834-6D1E7C00EBF2}" presName="spacing" presStyleCnt="0"/>
      <dgm:spPr/>
    </dgm:pt>
    <dgm:pt modelId="{41E233CC-605D-4A6C-BDE9-8A2AEDF48AF3}" type="pres">
      <dgm:prSet presAssocID="{7537D0D0-EE38-4334-AC8A-08711BDC76F4}" presName="composite" presStyleCnt="0"/>
      <dgm:spPr/>
    </dgm:pt>
    <dgm:pt modelId="{D98789FA-9A98-4D73-BC1D-CD8B4D87B6AC}" type="pres">
      <dgm:prSet presAssocID="{7537D0D0-EE38-4334-AC8A-08711BDC76F4}" presName="imgShp" presStyleLbl="fgImgPlace1" presStyleIdx="1" presStyleCnt="4"/>
      <dgm:spPr/>
    </dgm:pt>
    <dgm:pt modelId="{D42D52F7-B7F8-411A-A790-1104AC1C8E77}" type="pres">
      <dgm:prSet presAssocID="{7537D0D0-EE38-4334-AC8A-08711BDC76F4}" presName="txShp" presStyleLbl="node1" presStyleIdx="1" presStyleCnt="4">
        <dgm:presLayoutVars>
          <dgm:bulletEnabled val="1"/>
        </dgm:presLayoutVars>
      </dgm:prSet>
      <dgm:spPr/>
      <dgm:t>
        <a:bodyPr/>
        <a:lstStyle/>
        <a:p>
          <a:endParaRPr lang="zh-CN" altLang="en-US"/>
        </a:p>
      </dgm:t>
    </dgm:pt>
    <dgm:pt modelId="{76A94158-7B9A-44C0-9802-26D640504F87}" type="pres">
      <dgm:prSet presAssocID="{6A5215CD-702D-40A8-BD4B-57838A36A2D5}" presName="spacing" presStyleCnt="0"/>
      <dgm:spPr/>
    </dgm:pt>
    <dgm:pt modelId="{9C64ED36-9F0C-4208-9C01-E82D4490722F}" type="pres">
      <dgm:prSet presAssocID="{1966A968-F369-4C21-AF9B-5DC968D67F53}" presName="composite" presStyleCnt="0"/>
      <dgm:spPr/>
    </dgm:pt>
    <dgm:pt modelId="{D40CBE06-0C6E-4A58-808C-617440479B68}" type="pres">
      <dgm:prSet presAssocID="{1966A968-F369-4C21-AF9B-5DC968D67F53}" presName="imgShp" presStyleLbl="fgImgPlace1" presStyleIdx="2" presStyleCnt="4"/>
      <dgm:spPr/>
    </dgm:pt>
    <dgm:pt modelId="{6E428C6D-D29F-4AAB-A170-275480C52E30}" type="pres">
      <dgm:prSet presAssocID="{1966A968-F369-4C21-AF9B-5DC968D67F53}" presName="txShp" presStyleLbl="node1" presStyleIdx="2" presStyleCnt="4">
        <dgm:presLayoutVars>
          <dgm:bulletEnabled val="1"/>
        </dgm:presLayoutVars>
      </dgm:prSet>
      <dgm:spPr/>
      <dgm:t>
        <a:bodyPr/>
        <a:lstStyle/>
        <a:p>
          <a:endParaRPr lang="zh-CN" altLang="en-US"/>
        </a:p>
      </dgm:t>
    </dgm:pt>
    <dgm:pt modelId="{391AC77B-F154-4F9A-8DE0-8E1D820CC918}" type="pres">
      <dgm:prSet presAssocID="{66B4F762-B547-4FAA-9FB0-3D23FF0F4EE3}" presName="spacing" presStyleCnt="0"/>
      <dgm:spPr/>
    </dgm:pt>
    <dgm:pt modelId="{6A26E05E-15EE-4CEE-A65B-0E2FCD47EC31}" type="pres">
      <dgm:prSet presAssocID="{FEDBC960-2A7A-42E7-89A7-03F097ECFAF4}" presName="composite" presStyleCnt="0"/>
      <dgm:spPr/>
    </dgm:pt>
    <dgm:pt modelId="{F18208F7-171D-46A5-B8DB-73A57E0CA8A0}" type="pres">
      <dgm:prSet presAssocID="{FEDBC960-2A7A-42E7-89A7-03F097ECFAF4}" presName="imgShp" presStyleLbl="fgImgPlace1" presStyleIdx="3" presStyleCnt="4"/>
      <dgm:spPr>
        <a:solidFill>
          <a:schemeClr val="accent6">
            <a:lumMod val="20000"/>
            <a:lumOff val="80000"/>
          </a:schemeClr>
        </a:solidFill>
      </dgm:spPr>
    </dgm:pt>
    <dgm:pt modelId="{324DB426-3332-4FA7-85A6-D1A4441DEDAF}" type="pres">
      <dgm:prSet presAssocID="{FEDBC960-2A7A-42E7-89A7-03F097ECFAF4}" presName="txShp" presStyleLbl="node1" presStyleIdx="3" presStyleCnt="4">
        <dgm:presLayoutVars>
          <dgm:bulletEnabled val="1"/>
        </dgm:presLayoutVars>
      </dgm:prSet>
      <dgm:spPr/>
      <dgm:t>
        <a:bodyPr/>
        <a:lstStyle/>
        <a:p>
          <a:endParaRPr lang="zh-CN" altLang="en-US"/>
        </a:p>
      </dgm:t>
    </dgm:pt>
  </dgm:ptLst>
  <dgm:cxnLst>
    <dgm:cxn modelId="{9197A23F-18C4-45E2-8DDD-F35EA980EA51}" srcId="{26B80850-BA7D-46AE-82C5-20927B530A4F}" destId="{1966A968-F369-4C21-AF9B-5DC968D67F53}" srcOrd="2" destOrd="0" parTransId="{BF2D45DE-8BDC-4134-B750-B37DA373DBA7}" sibTransId="{66B4F762-B547-4FAA-9FB0-3D23FF0F4EE3}"/>
    <dgm:cxn modelId="{A2DF45CC-4746-44DB-9A27-D3227F5FD1F4}" type="presOf" srcId="{26B80850-BA7D-46AE-82C5-20927B530A4F}" destId="{9DD9CC3E-DF4C-4274-9772-84C03CE6D2BA}" srcOrd="0" destOrd="0" presId="urn:microsoft.com/office/officeart/2005/8/layout/vList3"/>
    <dgm:cxn modelId="{152E4D13-8826-4195-9996-A0977D0F5C9E}" type="presOf" srcId="{7537D0D0-EE38-4334-AC8A-08711BDC76F4}" destId="{D42D52F7-B7F8-411A-A790-1104AC1C8E77}" srcOrd="0" destOrd="0" presId="urn:microsoft.com/office/officeart/2005/8/layout/vList3"/>
    <dgm:cxn modelId="{91C99341-CDF3-4DAF-B799-3DDB4D0FFC20}" type="presOf" srcId="{1966A968-F369-4C21-AF9B-5DC968D67F53}" destId="{6E428C6D-D29F-4AAB-A170-275480C52E30}" srcOrd="0" destOrd="0" presId="urn:microsoft.com/office/officeart/2005/8/layout/vList3"/>
    <dgm:cxn modelId="{1AFF6C98-053E-477A-B598-00A3FFEB0EA6}" type="presOf" srcId="{FEDBC960-2A7A-42E7-89A7-03F097ECFAF4}" destId="{324DB426-3332-4FA7-85A6-D1A4441DEDAF}" srcOrd="0" destOrd="0" presId="urn:microsoft.com/office/officeart/2005/8/layout/vList3"/>
    <dgm:cxn modelId="{1FC2B446-6C82-4FA2-B251-64B50A2DEB48}" srcId="{26B80850-BA7D-46AE-82C5-20927B530A4F}" destId="{7537D0D0-EE38-4334-AC8A-08711BDC76F4}" srcOrd="1" destOrd="0" parTransId="{E92771DA-BD89-436C-ACB9-36A6F32980A4}" sibTransId="{6A5215CD-702D-40A8-BD4B-57838A36A2D5}"/>
    <dgm:cxn modelId="{1F2A44C4-04BA-49FB-AC06-AFBB61B2C7A0}" srcId="{26B80850-BA7D-46AE-82C5-20927B530A4F}" destId="{FEDBC960-2A7A-42E7-89A7-03F097ECFAF4}" srcOrd="3" destOrd="0" parTransId="{F75BA7EA-2D1E-4506-948C-437E9A79EF53}" sibTransId="{AF3F69D0-02E4-463C-A4DE-49FEDB29C46A}"/>
    <dgm:cxn modelId="{A0595BBC-1CF6-49E3-8347-EDDF016D3D3E}" type="presOf" srcId="{A2805856-AC49-4D31-AD26-E459C3FACA2E}" destId="{DEEC8F6E-3FC0-4050-A425-8504FE5CFC7A}" srcOrd="0" destOrd="0" presId="urn:microsoft.com/office/officeart/2005/8/layout/vList3"/>
    <dgm:cxn modelId="{4CA7F6D1-47C5-4BA5-9971-9959AEE3C592}" srcId="{26B80850-BA7D-46AE-82C5-20927B530A4F}" destId="{A2805856-AC49-4D31-AD26-E459C3FACA2E}" srcOrd="0" destOrd="0" parTransId="{52EEADE2-DCBF-4F1B-9486-CB62B28A285A}" sibTransId="{00D07B6B-22B2-448E-8834-6D1E7C00EBF2}"/>
    <dgm:cxn modelId="{F9BF4438-6C9A-45A4-B683-FD4D87601A0D}" type="presParOf" srcId="{9DD9CC3E-DF4C-4274-9772-84C03CE6D2BA}" destId="{48C4647E-4B1E-4F62-9C18-EAC6AF59612A}" srcOrd="0" destOrd="0" presId="urn:microsoft.com/office/officeart/2005/8/layout/vList3"/>
    <dgm:cxn modelId="{CE9D86ED-46DD-4413-8E12-3BD310D7C1F7}" type="presParOf" srcId="{48C4647E-4B1E-4F62-9C18-EAC6AF59612A}" destId="{4BAD1EE1-83B3-49CA-8AFC-15001C5D4539}" srcOrd="0" destOrd="0" presId="urn:microsoft.com/office/officeart/2005/8/layout/vList3"/>
    <dgm:cxn modelId="{04C39F07-E75F-4DA6-9C31-D52706B35EBE}" type="presParOf" srcId="{48C4647E-4B1E-4F62-9C18-EAC6AF59612A}" destId="{DEEC8F6E-3FC0-4050-A425-8504FE5CFC7A}" srcOrd="1" destOrd="0" presId="urn:microsoft.com/office/officeart/2005/8/layout/vList3"/>
    <dgm:cxn modelId="{70A8EEE7-BB32-44FB-943E-496704601787}" type="presParOf" srcId="{9DD9CC3E-DF4C-4274-9772-84C03CE6D2BA}" destId="{CF1FB8DE-AE0A-4FF4-A3E3-B83F1C59815B}" srcOrd="1" destOrd="0" presId="urn:microsoft.com/office/officeart/2005/8/layout/vList3"/>
    <dgm:cxn modelId="{5EE45BED-F0E4-4660-8E7E-7661CC83A952}" type="presParOf" srcId="{9DD9CC3E-DF4C-4274-9772-84C03CE6D2BA}" destId="{41E233CC-605D-4A6C-BDE9-8A2AEDF48AF3}" srcOrd="2" destOrd="0" presId="urn:microsoft.com/office/officeart/2005/8/layout/vList3"/>
    <dgm:cxn modelId="{FA23DE86-FCE8-4205-ABDB-EA87EEDDAA80}" type="presParOf" srcId="{41E233CC-605D-4A6C-BDE9-8A2AEDF48AF3}" destId="{D98789FA-9A98-4D73-BC1D-CD8B4D87B6AC}" srcOrd="0" destOrd="0" presId="urn:microsoft.com/office/officeart/2005/8/layout/vList3"/>
    <dgm:cxn modelId="{D190C9CB-605E-4DCB-AF51-DFF55B583132}" type="presParOf" srcId="{41E233CC-605D-4A6C-BDE9-8A2AEDF48AF3}" destId="{D42D52F7-B7F8-411A-A790-1104AC1C8E77}" srcOrd="1" destOrd="0" presId="urn:microsoft.com/office/officeart/2005/8/layout/vList3"/>
    <dgm:cxn modelId="{5D28C60B-603C-4512-BC94-37D756543324}" type="presParOf" srcId="{9DD9CC3E-DF4C-4274-9772-84C03CE6D2BA}" destId="{76A94158-7B9A-44C0-9802-26D640504F87}" srcOrd="3" destOrd="0" presId="urn:microsoft.com/office/officeart/2005/8/layout/vList3"/>
    <dgm:cxn modelId="{C7FCA33E-6205-47D2-9688-1DC08E13BD63}" type="presParOf" srcId="{9DD9CC3E-DF4C-4274-9772-84C03CE6D2BA}" destId="{9C64ED36-9F0C-4208-9C01-E82D4490722F}" srcOrd="4" destOrd="0" presId="urn:microsoft.com/office/officeart/2005/8/layout/vList3"/>
    <dgm:cxn modelId="{512BFA2C-6396-40AA-9E6F-9050CB071FBF}" type="presParOf" srcId="{9C64ED36-9F0C-4208-9C01-E82D4490722F}" destId="{D40CBE06-0C6E-4A58-808C-617440479B68}" srcOrd="0" destOrd="0" presId="urn:microsoft.com/office/officeart/2005/8/layout/vList3"/>
    <dgm:cxn modelId="{F3DC5D4A-0CD8-4A9F-8120-64D0C8997D04}" type="presParOf" srcId="{9C64ED36-9F0C-4208-9C01-E82D4490722F}" destId="{6E428C6D-D29F-4AAB-A170-275480C52E30}" srcOrd="1" destOrd="0" presId="urn:microsoft.com/office/officeart/2005/8/layout/vList3"/>
    <dgm:cxn modelId="{AE0BB63E-258B-4E89-84B3-CED4597AA3AD}" type="presParOf" srcId="{9DD9CC3E-DF4C-4274-9772-84C03CE6D2BA}" destId="{391AC77B-F154-4F9A-8DE0-8E1D820CC918}" srcOrd="5" destOrd="0" presId="urn:microsoft.com/office/officeart/2005/8/layout/vList3"/>
    <dgm:cxn modelId="{F21637A1-DD89-4D79-B34D-B38E88307B20}" type="presParOf" srcId="{9DD9CC3E-DF4C-4274-9772-84C03CE6D2BA}" destId="{6A26E05E-15EE-4CEE-A65B-0E2FCD47EC31}" srcOrd="6" destOrd="0" presId="urn:microsoft.com/office/officeart/2005/8/layout/vList3"/>
    <dgm:cxn modelId="{28335E32-6D4D-4B66-92D2-502559DC503D}" type="presParOf" srcId="{6A26E05E-15EE-4CEE-A65B-0E2FCD47EC31}" destId="{F18208F7-171D-46A5-B8DB-73A57E0CA8A0}" srcOrd="0" destOrd="0" presId="urn:microsoft.com/office/officeart/2005/8/layout/vList3"/>
    <dgm:cxn modelId="{748AAC71-BF11-419D-AF78-B35410DFE321}" type="presParOf" srcId="{6A26E05E-15EE-4CEE-A65B-0E2FCD47EC31}" destId="{324DB426-3332-4FA7-85A6-D1A4441DEDA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B80850-BA7D-46AE-82C5-20927B530A4F}"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zh-CN" altLang="en-US"/>
        </a:p>
      </dgm:t>
    </dgm:pt>
    <dgm:pt modelId="{A2805856-AC49-4D31-AD26-E459C3FACA2E}">
      <dgm:prSet phldrT="[文本]"/>
      <dgm:spPr/>
      <dgm:t>
        <a:bodyPr/>
        <a:lstStyle/>
        <a:p>
          <a:pPr algn="l"/>
          <a:r>
            <a:rPr lang="zh-CN" dirty="0" smtClean="0"/>
            <a:t>对医院管理、疾病谱变化、不同病种治疗方式的改变、供需双方医疗行为的变更、卫生政策研究、政策评估等公共卫生领域的科研</a:t>
          </a:r>
          <a:r>
            <a:rPr lang="zh-CN" altLang="en-US" dirty="0" smtClean="0"/>
            <a:t>方面</a:t>
          </a:r>
          <a:endParaRPr lang="zh-CN" altLang="en-US" dirty="0"/>
        </a:p>
      </dgm:t>
    </dgm:pt>
    <dgm:pt modelId="{52EEADE2-DCBF-4F1B-9486-CB62B28A285A}" type="parTrans" cxnId="{4CA7F6D1-47C5-4BA5-9971-9959AEE3C592}">
      <dgm:prSet/>
      <dgm:spPr/>
      <dgm:t>
        <a:bodyPr/>
        <a:lstStyle/>
        <a:p>
          <a:endParaRPr lang="zh-CN" altLang="en-US"/>
        </a:p>
      </dgm:t>
    </dgm:pt>
    <dgm:pt modelId="{00D07B6B-22B2-448E-8834-6D1E7C00EBF2}" type="sibTrans" cxnId="{4CA7F6D1-47C5-4BA5-9971-9959AEE3C592}">
      <dgm:prSet/>
      <dgm:spPr/>
      <dgm:t>
        <a:bodyPr/>
        <a:lstStyle/>
        <a:p>
          <a:endParaRPr lang="zh-CN" altLang="en-US"/>
        </a:p>
      </dgm:t>
    </dgm:pt>
    <dgm:pt modelId="{7537D0D0-EE38-4334-AC8A-08711BDC76F4}">
      <dgm:prSet phldrT="[文本]"/>
      <dgm:spPr/>
      <dgm:t>
        <a:bodyPr/>
        <a:lstStyle/>
        <a:p>
          <a:pPr algn="l"/>
          <a:r>
            <a:rPr lang="zh-CN" dirty="0" smtClean="0"/>
            <a:t>不同药品、医疗器械等的应用分析还可为医药公司开发新的产品提供信息咨询服务</a:t>
          </a:r>
          <a:endParaRPr lang="zh-CN" altLang="en-US" dirty="0"/>
        </a:p>
      </dgm:t>
    </dgm:pt>
    <dgm:pt modelId="{E92771DA-BD89-436C-ACB9-36A6F32980A4}" type="parTrans" cxnId="{1FC2B446-6C82-4FA2-B251-64B50A2DEB48}">
      <dgm:prSet/>
      <dgm:spPr/>
      <dgm:t>
        <a:bodyPr/>
        <a:lstStyle/>
        <a:p>
          <a:endParaRPr lang="zh-CN" altLang="en-US"/>
        </a:p>
      </dgm:t>
    </dgm:pt>
    <dgm:pt modelId="{6A5215CD-702D-40A8-BD4B-57838A36A2D5}" type="sibTrans" cxnId="{1FC2B446-6C82-4FA2-B251-64B50A2DEB48}">
      <dgm:prSet/>
      <dgm:spPr/>
      <dgm:t>
        <a:bodyPr/>
        <a:lstStyle/>
        <a:p>
          <a:endParaRPr lang="zh-CN" altLang="en-US"/>
        </a:p>
      </dgm:t>
    </dgm:pt>
    <dgm:pt modelId="{1966A968-F369-4C21-AF9B-5DC968D67F53}">
      <dgm:prSet phldrT="[文本]"/>
      <dgm:spPr>
        <a:solidFill>
          <a:schemeClr val="accent6">
            <a:lumMod val="20000"/>
            <a:lumOff val="80000"/>
          </a:schemeClr>
        </a:solidFill>
      </dgm:spPr>
      <dgm:t>
        <a:bodyPr/>
        <a:lstStyle/>
        <a:p>
          <a:pPr algn="l"/>
          <a:r>
            <a:rPr lang="zh-CN" dirty="0" smtClean="0"/>
            <a:t>在商业保险的险种测算、核保等方面</a:t>
          </a:r>
          <a:endParaRPr lang="zh-CN" altLang="en-US" dirty="0"/>
        </a:p>
      </dgm:t>
    </dgm:pt>
    <dgm:pt modelId="{BF2D45DE-8BDC-4134-B750-B37DA373DBA7}" type="parTrans" cxnId="{9197A23F-18C4-45E2-8DDD-F35EA980EA51}">
      <dgm:prSet/>
      <dgm:spPr/>
      <dgm:t>
        <a:bodyPr/>
        <a:lstStyle/>
        <a:p>
          <a:endParaRPr lang="zh-CN" altLang="en-US"/>
        </a:p>
      </dgm:t>
    </dgm:pt>
    <dgm:pt modelId="{66B4F762-B547-4FAA-9FB0-3D23FF0F4EE3}" type="sibTrans" cxnId="{9197A23F-18C4-45E2-8DDD-F35EA980EA51}">
      <dgm:prSet/>
      <dgm:spPr/>
      <dgm:t>
        <a:bodyPr/>
        <a:lstStyle/>
        <a:p>
          <a:endParaRPr lang="zh-CN" altLang="en-US"/>
        </a:p>
      </dgm:t>
    </dgm:pt>
    <dgm:pt modelId="{9DD9CC3E-DF4C-4274-9772-84C03CE6D2BA}" type="pres">
      <dgm:prSet presAssocID="{26B80850-BA7D-46AE-82C5-20927B530A4F}" presName="linearFlow" presStyleCnt="0">
        <dgm:presLayoutVars>
          <dgm:dir/>
          <dgm:resizeHandles val="exact"/>
        </dgm:presLayoutVars>
      </dgm:prSet>
      <dgm:spPr/>
      <dgm:t>
        <a:bodyPr/>
        <a:lstStyle/>
        <a:p>
          <a:endParaRPr lang="zh-CN" altLang="en-US"/>
        </a:p>
      </dgm:t>
    </dgm:pt>
    <dgm:pt modelId="{48C4647E-4B1E-4F62-9C18-EAC6AF59612A}" type="pres">
      <dgm:prSet presAssocID="{A2805856-AC49-4D31-AD26-E459C3FACA2E}" presName="composite" presStyleCnt="0"/>
      <dgm:spPr/>
    </dgm:pt>
    <dgm:pt modelId="{4BAD1EE1-83B3-49CA-8AFC-15001C5D4539}" type="pres">
      <dgm:prSet presAssocID="{A2805856-AC49-4D31-AD26-E459C3FACA2E}" presName="imgShp" presStyleLbl="fgImgPlace1" presStyleIdx="0" presStyleCnt="3"/>
      <dgm:spPr/>
    </dgm:pt>
    <dgm:pt modelId="{DEEC8F6E-3FC0-4050-A425-8504FE5CFC7A}" type="pres">
      <dgm:prSet presAssocID="{A2805856-AC49-4D31-AD26-E459C3FACA2E}" presName="txShp" presStyleLbl="node1" presStyleIdx="0" presStyleCnt="3">
        <dgm:presLayoutVars>
          <dgm:bulletEnabled val="1"/>
        </dgm:presLayoutVars>
      </dgm:prSet>
      <dgm:spPr/>
      <dgm:t>
        <a:bodyPr/>
        <a:lstStyle/>
        <a:p>
          <a:endParaRPr lang="zh-CN" altLang="en-US"/>
        </a:p>
      </dgm:t>
    </dgm:pt>
    <dgm:pt modelId="{CF1FB8DE-AE0A-4FF4-A3E3-B83F1C59815B}" type="pres">
      <dgm:prSet presAssocID="{00D07B6B-22B2-448E-8834-6D1E7C00EBF2}" presName="spacing" presStyleCnt="0"/>
      <dgm:spPr/>
    </dgm:pt>
    <dgm:pt modelId="{41E233CC-605D-4A6C-BDE9-8A2AEDF48AF3}" type="pres">
      <dgm:prSet presAssocID="{7537D0D0-EE38-4334-AC8A-08711BDC76F4}" presName="composite" presStyleCnt="0"/>
      <dgm:spPr/>
    </dgm:pt>
    <dgm:pt modelId="{D98789FA-9A98-4D73-BC1D-CD8B4D87B6AC}" type="pres">
      <dgm:prSet presAssocID="{7537D0D0-EE38-4334-AC8A-08711BDC76F4}" presName="imgShp" presStyleLbl="fgImgPlace1" presStyleIdx="1" presStyleCnt="3"/>
      <dgm:spPr/>
    </dgm:pt>
    <dgm:pt modelId="{D42D52F7-B7F8-411A-A790-1104AC1C8E77}" type="pres">
      <dgm:prSet presAssocID="{7537D0D0-EE38-4334-AC8A-08711BDC76F4}" presName="txShp" presStyleLbl="node1" presStyleIdx="1" presStyleCnt="3">
        <dgm:presLayoutVars>
          <dgm:bulletEnabled val="1"/>
        </dgm:presLayoutVars>
      </dgm:prSet>
      <dgm:spPr/>
      <dgm:t>
        <a:bodyPr/>
        <a:lstStyle/>
        <a:p>
          <a:endParaRPr lang="zh-CN" altLang="en-US"/>
        </a:p>
      </dgm:t>
    </dgm:pt>
    <dgm:pt modelId="{76A94158-7B9A-44C0-9802-26D640504F87}" type="pres">
      <dgm:prSet presAssocID="{6A5215CD-702D-40A8-BD4B-57838A36A2D5}" presName="spacing" presStyleCnt="0"/>
      <dgm:spPr/>
    </dgm:pt>
    <dgm:pt modelId="{9C64ED36-9F0C-4208-9C01-E82D4490722F}" type="pres">
      <dgm:prSet presAssocID="{1966A968-F369-4C21-AF9B-5DC968D67F53}" presName="composite" presStyleCnt="0"/>
      <dgm:spPr/>
    </dgm:pt>
    <dgm:pt modelId="{D40CBE06-0C6E-4A58-808C-617440479B68}" type="pres">
      <dgm:prSet presAssocID="{1966A968-F369-4C21-AF9B-5DC968D67F53}" presName="imgShp" presStyleLbl="fgImgPlace1" presStyleIdx="2" presStyleCnt="3"/>
      <dgm:spPr>
        <a:solidFill>
          <a:schemeClr val="accent6">
            <a:lumMod val="20000"/>
            <a:lumOff val="80000"/>
          </a:schemeClr>
        </a:solidFill>
      </dgm:spPr>
    </dgm:pt>
    <dgm:pt modelId="{6E428C6D-D29F-4AAB-A170-275480C52E30}" type="pres">
      <dgm:prSet presAssocID="{1966A968-F369-4C21-AF9B-5DC968D67F53}" presName="txShp" presStyleLbl="node1" presStyleIdx="2" presStyleCnt="3">
        <dgm:presLayoutVars>
          <dgm:bulletEnabled val="1"/>
        </dgm:presLayoutVars>
      </dgm:prSet>
      <dgm:spPr/>
      <dgm:t>
        <a:bodyPr/>
        <a:lstStyle/>
        <a:p>
          <a:endParaRPr lang="zh-CN" altLang="en-US"/>
        </a:p>
      </dgm:t>
    </dgm:pt>
  </dgm:ptLst>
  <dgm:cxnLst>
    <dgm:cxn modelId="{1FC2B446-6C82-4FA2-B251-64B50A2DEB48}" srcId="{26B80850-BA7D-46AE-82C5-20927B530A4F}" destId="{7537D0D0-EE38-4334-AC8A-08711BDC76F4}" srcOrd="1" destOrd="0" parTransId="{E92771DA-BD89-436C-ACB9-36A6F32980A4}" sibTransId="{6A5215CD-702D-40A8-BD4B-57838A36A2D5}"/>
    <dgm:cxn modelId="{4CA7F6D1-47C5-4BA5-9971-9959AEE3C592}" srcId="{26B80850-BA7D-46AE-82C5-20927B530A4F}" destId="{A2805856-AC49-4D31-AD26-E459C3FACA2E}" srcOrd="0" destOrd="0" parTransId="{52EEADE2-DCBF-4F1B-9486-CB62B28A285A}" sibTransId="{00D07B6B-22B2-448E-8834-6D1E7C00EBF2}"/>
    <dgm:cxn modelId="{9197A23F-18C4-45E2-8DDD-F35EA980EA51}" srcId="{26B80850-BA7D-46AE-82C5-20927B530A4F}" destId="{1966A968-F369-4C21-AF9B-5DC968D67F53}" srcOrd="2" destOrd="0" parTransId="{BF2D45DE-8BDC-4134-B750-B37DA373DBA7}" sibTransId="{66B4F762-B547-4FAA-9FB0-3D23FF0F4EE3}"/>
    <dgm:cxn modelId="{8DA30C6D-D763-44EB-8925-CEF88127AD19}" type="presOf" srcId="{7537D0D0-EE38-4334-AC8A-08711BDC76F4}" destId="{D42D52F7-B7F8-411A-A790-1104AC1C8E77}" srcOrd="0" destOrd="0" presId="urn:microsoft.com/office/officeart/2005/8/layout/vList3"/>
    <dgm:cxn modelId="{F2CB8BA8-8E3F-433F-82B8-AFE97D23D3B0}" type="presOf" srcId="{A2805856-AC49-4D31-AD26-E459C3FACA2E}" destId="{DEEC8F6E-3FC0-4050-A425-8504FE5CFC7A}" srcOrd="0" destOrd="0" presId="urn:microsoft.com/office/officeart/2005/8/layout/vList3"/>
    <dgm:cxn modelId="{045B5786-BFD7-44E9-89BE-E8A7B3EDDDAA}" type="presOf" srcId="{1966A968-F369-4C21-AF9B-5DC968D67F53}" destId="{6E428C6D-D29F-4AAB-A170-275480C52E30}" srcOrd="0" destOrd="0" presId="urn:microsoft.com/office/officeart/2005/8/layout/vList3"/>
    <dgm:cxn modelId="{8D408B2B-2BD9-4D79-A7E6-BB1E6706D407}" type="presOf" srcId="{26B80850-BA7D-46AE-82C5-20927B530A4F}" destId="{9DD9CC3E-DF4C-4274-9772-84C03CE6D2BA}" srcOrd="0" destOrd="0" presId="urn:microsoft.com/office/officeart/2005/8/layout/vList3"/>
    <dgm:cxn modelId="{0653458D-5730-4E9F-A797-4808544DE0CE}" type="presParOf" srcId="{9DD9CC3E-DF4C-4274-9772-84C03CE6D2BA}" destId="{48C4647E-4B1E-4F62-9C18-EAC6AF59612A}" srcOrd="0" destOrd="0" presId="urn:microsoft.com/office/officeart/2005/8/layout/vList3"/>
    <dgm:cxn modelId="{D3BE28C6-FE5D-4698-BD22-0B929A662290}" type="presParOf" srcId="{48C4647E-4B1E-4F62-9C18-EAC6AF59612A}" destId="{4BAD1EE1-83B3-49CA-8AFC-15001C5D4539}" srcOrd="0" destOrd="0" presId="urn:microsoft.com/office/officeart/2005/8/layout/vList3"/>
    <dgm:cxn modelId="{C2A40166-4EC3-4A66-9987-82F1FDE82F69}" type="presParOf" srcId="{48C4647E-4B1E-4F62-9C18-EAC6AF59612A}" destId="{DEEC8F6E-3FC0-4050-A425-8504FE5CFC7A}" srcOrd="1" destOrd="0" presId="urn:microsoft.com/office/officeart/2005/8/layout/vList3"/>
    <dgm:cxn modelId="{43FC7F28-E0B2-4617-B453-054E7A077B62}" type="presParOf" srcId="{9DD9CC3E-DF4C-4274-9772-84C03CE6D2BA}" destId="{CF1FB8DE-AE0A-4FF4-A3E3-B83F1C59815B}" srcOrd="1" destOrd="0" presId="urn:microsoft.com/office/officeart/2005/8/layout/vList3"/>
    <dgm:cxn modelId="{4D39A44A-390F-4FF6-BAD8-C854308CCA2F}" type="presParOf" srcId="{9DD9CC3E-DF4C-4274-9772-84C03CE6D2BA}" destId="{41E233CC-605D-4A6C-BDE9-8A2AEDF48AF3}" srcOrd="2" destOrd="0" presId="urn:microsoft.com/office/officeart/2005/8/layout/vList3"/>
    <dgm:cxn modelId="{30461EC6-B570-44AC-A846-EFC34D9C9BF6}" type="presParOf" srcId="{41E233CC-605D-4A6C-BDE9-8A2AEDF48AF3}" destId="{D98789FA-9A98-4D73-BC1D-CD8B4D87B6AC}" srcOrd="0" destOrd="0" presId="urn:microsoft.com/office/officeart/2005/8/layout/vList3"/>
    <dgm:cxn modelId="{A8AC2DFE-9AB7-4AF4-9CDB-568836DAD8F8}" type="presParOf" srcId="{41E233CC-605D-4A6C-BDE9-8A2AEDF48AF3}" destId="{D42D52F7-B7F8-411A-A790-1104AC1C8E77}" srcOrd="1" destOrd="0" presId="urn:microsoft.com/office/officeart/2005/8/layout/vList3"/>
    <dgm:cxn modelId="{3A79F35F-441C-445D-9D54-0D14FEBA3BF4}" type="presParOf" srcId="{9DD9CC3E-DF4C-4274-9772-84C03CE6D2BA}" destId="{76A94158-7B9A-44C0-9802-26D640504F87}" srcOrd="3" destOrd="0" presId="urn:microsoft.com/office/officeart/2005/8/layout/vList3"/>
    <dgm:cxn modelId="{95494289-BF97-4824-A6A6-5C1342D22181}" type="presParOf" srcId="{9DD9CC3E-DF4C-4274-9772-84C03CE6D2BA}" destId="{9C64ED36-9F0C-4208-9C01-E82D4490722F}" srcOrd="4" destOrd="0" presId="urn:microsoft.com/office/officeart/2005/8/layout/vList3"/>
    <dgm:cxn modelId="{7F824CBA-9C99-44D3-B059-297AE1B4E3AA}" type="presParOf" srcId="{9C64ED36-9F0C-4208-9C01-E82D4490722F}" destId="{D40CBE06-0C6E-4A58-808C-617440479B68}" srcOrd="0" destOrd="0" presId="urn:microsoft.com/office/officeart/2005/8/layout/vList3"/>
    <dgm:cxn modelId="{E54CAD60-A7C1-4ADB-BB5D-5976ECF477AB}" type="presParOf" srcId="{9C64ED36-9F0C-4208-9C01-E82D4490722F}" destId="{6E428C6D-D29F-4AAB-A170-275480C52E3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41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cs typeface="+mn-cs"/>
              </a:defRPr>
            </a:lvl1pPr>
          </a:lstStyle>
          <a:p>
            <a:pPr>
              <a:defRPr/>
            </a:pPr>
            <a:endParaRPr lang="en-US" altLang="zh-CN"/>
          </a:p>
        </p:txBody>
      </p:sp>
      <p:sp>
        <p:nvSpPr>
          <p:cNvPr id="47411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cs typeface="+mn-cs"/>
              </a:defRPr>
            </a:lvl1pPr>
          </a:lstStyle>
          <a:p>
            <a:pPr>
              <a:defRPr/>
            </a:pPr>
            <a:endParaRPr lang="en-US" altLang="zh-CN"/>
          </a:p>
        </p:txBody>
      </p:sp>
      <p:sp>
        <p:nvSpPr>
          <p:cNvPr id="47411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cs typeface="+mn-cs"/>
              </a:defRPr>
            </a:lvl1pPr>
          </a:lstStyle>
          <a:p>
            <a:pPr>
              <a:defRPr/>
            </a:pPr>
            <a:endParaRPr lang="en-US" altLang="zh-CN"/>
          </a:p>
        </p:txBody>
      </p:sp>
      <p:sp>
        <p:nvSpPr>
          <p:cNvPr id="47411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DDE672C9-D688-9442-93D4-377B26B90734}" type="slidenum">
              <a:rPr lang="en-US" altLang="zh-CN"/>
              <a:pPr/>
              <a:t>‹#›</a:t>
            </a:fld>
            <a:endParaRPr lang="en-US" altLang="zh-CN"/>
          </a:p>
        </p:txBody>
      </p:sp>
    </p:spTree>
    <p:extLst>
      <p:ext uri="{BB962C8B-B14F-4D97-AF65-F5344CB8AC3E}">
        <p14:creationId xmlns:p14="http://schemas.microsoft.com/office/powerpoint/2010/main" val="3836680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cs typeface="+mn-cs"/>
              </a:defRPr>
            </a:lvl1pPr>
          </a:lstStyle>
          <a:p>
            <a:pPr>
              <a:defRPr/>
            </a:pPr>
            <a:endParaRPr lang="en-US" altLang="zh-CN"/>
          </a:p>
        </p:txBody>
      </p:sp>
      <p:sp>
        <p:nvSpPr>
          <p:cNvPr id="55910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cs typeface="+mn-cs"/>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673100" y="768350"/>
            <a:ext cx="5753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910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5911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cs typeface="+mn-cs"/>
              </a:defRPr>
            </a:lvl1pPr>
          </a:lstStyle>
          <a:p>
            <a:pPr>
              <a:defRPr/>
            </a:pPr>
            <a:endParaRPr lang="en-US" altLang="zh-CN"/>
          </a:p>
        </p:txBody>
      </p:sp>
      <p:sp>
        <p:nvSpPr>
          <p:cNvPr id="55911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01C05EE8-A983-664E-84FA-A7DC34A04731}" type="slidenum">
              <a:rPr lang="en-US" altLang="zh-CN"/>
              <a:pPr/>
              <a:t>‹#›</a:t>
            </a:fld>
            <a:endParaRPr lang="en-US" altLang="zh-CN"/>
          </a:p>
        </p:txBody>
      </p:sp>
    </p:spTree>
    <p:extLst>
      <p:ext uri="{BB962C8B-B14F-4D97-AF65-F5344CB8AC3E}">
        <p14:creationId xmlns:p14="http://schemas.microsoft.com/office/powerpoint/2010/main" val="888262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zh.wikipedia.org/w/index.php?title=%E5%96%89%E7%82%8E&amp;action=edit&amp;redlink=1" TargetMode="External"/><Relationship Id="rId3" Type="http://schemas.openxmlformats.org/officeDocument/2006/relationships/hyperlink" Target="http://zh.wikipedia.org/wiki/%E4%B8%8A%E5%91%BC%E5%90%B8%E9%81%93" TargetMode="External"/><Relationship Id="rId7" Type="http://schemas.openxmlformats.org/officeDocument/2006/relationships/hyperlink" Target="http://zh.wikipedia.org/wiki/%E6%89%81%E6%A1%83%E9%AB%94%E7%82%8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zh.wikipedia.org/w/index.php?title=%E5%92%BD%E7%82%8E&amp;action=edit&amp;redlink=1" TargetMode="External"/><Relationship Id="rId5" Type="http://schemas.openxmlformats.org/officeDocument/2006/relationships/hyperlink" Target="http://zh.wikipedia.org/wiki/%E8%82%BA%E7%82%8E" TargetMode="External"/><Relationship Id="rId4" Type="http://schemas.openxmlformats.org/officeDocument/2006/relationships/hyperlink" Target="http://zh.wikipedia.org/wiki/%E6%B5%81%E8%A1%8C%E6%80%A7%E6%84%9F%E5%86%92" TargetMode="External"/><Relationship Id="rId9" Type="http://schemas.openxmlformats.org/officeDocument/2006/relationships/hyperlink" Target="http://zh.wikipedia.org/w/index.php?title=%E6%B0%94%E7%AE%A1%E7%82%8E&amp;action=edit&amp;redlink=1"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a:t>
            </a:fld>
            <a:endParaRPr lang="en-US" altLang="zh-CN"/>
          </a:p>
        </p:txBody>
      </p:sp>
    </p:spTree>
    <p:extLst>
      <p:ext uri="{BB962C8B-B14F-4D97-AF65-F5344CB8AC3E}">
        <p14:creationId xmlns:p14="http://schemas.microsoft.com/office/powerpoint/2010/main" val="642966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13</a:t>
            </a:fld>
            <a:endParaRPr lang="en-US" altLang="zh-CN"/>
          </a:p>
        </p:txBody>
      </p:sp>
    </p:spTree>
    <p:extLst>
      <p:ext uri="{BB962C8B-B14F-4D97-AF65-F5344CB8AC3E}">
        <p14:creationId xmlns:p14="http://schemas.microsoft.com/office/powerpoint/2010/main" val="34349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采用的是第三方付费机制以及定点单位和经办机构之间的信息不对称，在利益的驱动下就会产生一些过度医疗服务行为和违规欺诈行为，像频繁就医、大处方、冒名就医、虚假就医、倒卖药品等等，导致了医保基金不合理的流失。</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14</a:t>
            </a:fld>
            <a:endParaRPr lang="en-US" altLang="zh-CN"/>
          </a:p>
        </p:txBody>
      </p:sp>
    </p:spTree>
    <p:extLst>
      <p:ext uri="{BB962C8B-B14F-4D97-AF65-F5344CB8AC3E}">
        <p14:creationId xmlns:p14="http://schemas.microsoft.com/office/powerpoint/2010/main" val="423285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另一方面的话，经办机构的监管力度不足，由于目前采用的基本都是人工审核监管模式，人手有限，而且监管的范围很大，就医量大，专业性强，定点机构分布范围广等等这些特点增加了监管的难度</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15</a:t>
            </a:fld>
            <a:endParaRPr lang="en-US" altLang="zh-CN"/>
          </a:p>
        </p:txBody>
      </p:sp>
    </p:spTree>
    <p:extLst>
      <p:ext uri="{BB962C8B-B14F-4D97-AF65-F5344CB8AC3E}">
        <p14:creationId xmlns:p14="http://schemas.microsoft.com/office/powerpoint/2010/main" val="248708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目前，国家和各地政府对医疗监控都非常重视，强调要加强稽核的方法和手段，通过先进的技术、建立系统来辅助提高监控的效率和正确性，所以我们在考虑将数据挖掘应用在稽核监管上。</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16</a:t>
            </a:fld>
            <a:endParaRPr lang="en-US" altLang="zh-CN"/>
          </a:p>
        </p:txBody>
      </p:sp>
    </p:spTree>
    <p:extLst>
      <p:ext uri="{BB962C8B-B14F-4D97-AF65-F5344CB8AC3E}">
        <p14:creationId xmlns:p14="http://schemas.microsoft.com/office/powerpoint/2010/main" val="1790212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charset="0"/>
                <a:ea typeface="微软雅黑" charset="0"/>
                <a:cs typeface="Times New Roman" charset="0"/>
              </a:rPr>
              <a:t>与医疗相关的一些关键因素，我们可以从这些方面入手进行深入分析。</a:t>
            </a:r>
            <a:endParaRPr lang="en-US" altLang="zh-CN" dirty="0" smtClean="0">
              <a:latin typeface="微软雅黑" charset="0"/>
              <a:ea typeface="微软雅黑" charset="0"/>
              <a:cs typeface="Times New Roman" charset="0"/>
            </a:endParaRPr>
          </a:p>
          <a:p>
            <a:r>
              <a:rPr lang="zh-CN" altLang="en-US" dirty="0" smtClean="0">
                <a:latin typeface="微软雅黑" charset="0"/>
                <a:ea typeface="微软雅黑" charset="0"/>
                <a:cs typeface="Times New Roman" charset="0"/>
              </a:rPr>
              <a:t>人口特征：年龄性别结构，老龄化指数</a:t>
            </a:r>
            <a:r>
              <a:rPr lang="en-US" altLang="zh-CN" dirty="0" smtClean="0">
                <a:latin typeface="微软雅黑" charset="0"/>
                <a:ea typeface="微软雅黑" charset="0"/>
                <a:cs typeface="Times New Roman" charset="0"/>
              </a:rPr>
              <a:t>(</a:t>
            </a:r>
            <a:r>
              <a:rPr lang="zh-CN" altLang="en-US" sz="1200" b="0" i="0" kern="1200" dirty="0" smtClean="0">
                <a:solidFill>
                  <a:schemeClr val="tx1"/>
                </a:solidFill>
                <a:effectLst/>
                <a:latin typeface="Arial" charset="0"/>
                <a:ea typeface="宋体" pitchFamily="2" charset="-122"/>
                <a:cs typeface="宋体" charset="0"/>
              </a:rPr>
              <a:t>老龄化指数由</a:t>
            </a:r>
            <a:r>
              <a:rPr lang="en-US" altLang="zh-CN" sz="1200" b="0" i="0" kern="1200" dirty="0" smtClean="0">
                <a:solidFill>
                  <a:schemeClr val="tx1"/>
                </a:solidFill>
                <a:effectLst/>
                <a:latin typeface="Arial" charset="0"/>
                <a:ea typeface="宋体" pitchFamily="2" charset="-122"/>
                <a:cs typeface="宋体" charset="0"/>
              </a:rPr>
              <a:t>65</a:t>
            </a:r>
            <a:r>
              <a:rPr lang="zh-CN" altLang="en-US" sz="1200" b="0" i="0" kern="1200" dirty="0" smtClean="0">
                <a:solidFill>
                  <a:schemeClr val="tx1"/>
                </a:solidFill>
                <a:effectLst/>
                <a:latin typeface="Arial" charset="0"/>
                <a:ea typeface="宋体" pitchFamily="2" charset="-122"/>
                <a:cs typeface="宋体" charset="0"/>
              </a:rPr>
              <a:t>岁以上老年人口数除以</a:t>
            </a:r>
            <a:r>
              <a:rPr lang="en-US" altLang="zh-CN" sz="1200" b="0" i="0" kern="1200" dirty="0" smtClean="0">
                <a:solidFill>
                  <a:schemeClr val="tx1"/>
                </a:solidFill>
                <a:effectLst/>
                <a:latin typeface="Arial" charset="0"/>
                <a:ea typeface="宋体" pitchFamily="2" charset="-122"/>
                <a:cs typeface="宋体" charset="0"/>
              </a:rPr>
              <a:t>14</a:t>
            </a:r>
            <a:r>
              <a:rPr lang="zh-CN" altLang="en-US" sz="1200" b="0" i="0" kern="1200" dirty="0" smtClean="0">
                <a:solidFill>
                  <a:schemeClr val="tx1"/>
                </a:solidFill>
                <a:effectLst/>
                <a:latin typeface="Arial" charset="0"/>
                <a:ea typeface="宋体" pitchFamily="2" charset="-122"/>
                <a:cs typeface="宋体" charset="0"/>
              </a:rPr>
              <a:t>岁以下人口数计算得出</a:t>
            </a:r>
            <a:r>
              <a:rPr lang="en-US" altLang="zh-CN" dirty="0" smtClean="0">
                <a:latin typeface="微软雅黑" charset="0"/>
                <a:ea typeface="微软雅黑" charset="0"/>
                <a:cs typeface="Times New Roman" charset="0"/>
              </a:rPr>
              <a:t>)</a:t>
            </a:r>
            <a:r>
              <a:rPr lang="zh-CN" altLang="en-US" dirty="0" smtClean="0">
                <a:latin typeface="微软雅黑" charset="0"/>
                <a:ea typeface="微软雅黑" charset="0"/>
                <a:cs typeface="Times New Roman" charset="0"/>
              </a:rPr>
              <a:t>等；</a:t>
            </a:r>
            <a:endParaRPr lang="en-US" altLang="zh-CN" dirty="0" smtClean="0">
              <a:latin typeface="微软雅黑" charset="0"/>
              <a:ea typeface="微软雅黑" charset="0"/>
              <a:cs typeface="Times New Roman" charset="0"/>
            </a:endParaRPr>
          </a:p>
          <a:p>
            <a:r>
              <a:rPr lang="zh-CN" altLang="en-US" dirty="0" smtClean="0">
                <a:latin typeface="微软雅黑" charset="0"/>
                <a:ea typeface="微软雅黑" charset="0"/>
                <a:cs typeface="Times New Roman" charset="0"/>
              </a:rPr>
              <a:t>健康水平：居民住院率、就诊率、慢性病患病率、主要疾病构成，主要用药特征等；</a:t>
            </a:r>
            <a:endParaRPr lang="en-US" altLang="zh-CN" dirty="0" smtClean="0">
              <a:latin typeface="微软雅黑" charset="0"/>
              <a:ea typeface="微软雅黑" charset="0"/>
              <a:cs typeface="Times New Roman" charset="0"/>
            </a:endParaRPr>
          </a:p>
          <a:p>
            <a:r>
              <a:rPr lang="zh-CN" altLang="en-US" dirty="0" smtClean="0">
                <a:latin typeface="微软雅黑" charset="0"/>
                <a:ea typeface="微软雅黑" charset="0"/>
                <a:cs typeface="Times New Roman" charset="0"/>
              </a:rPr>
              <a:t>医保政策：覆盖面、起付线、给付比例、不同人群的给付比例，封顶线，慢病谱的定义，人群的划分；</a:t>
            </a:r>
            <a:endParaRPr lang="en-US" altLang="zh-CN" dirty="0" smtClean="0">
              <a:latin typeface="微软雅黑" charset="0"/>
              <a:ea typeface="微软雅黑" charset="0"/>
              <a:cs typeface="Times New Roman" charset="0"/>
            </a:endParaRPr>
          </a:p>
          <a:p>
            <a:r>
              <a:rPr lang="zh-CN" altLang="en-US" dirty="0" smtClean="0">
                <a:latin typeface="微软雅黑" charset="0"/>
                <a:ea typeface="微软雅黑" charset="0"/>
                <a:cs typeface="Times New Roman" charset="0"/>
              </a:rPr>
              <a:t>医疗行为：住院、门诊就医行为的特征，病例综合指数、</a:t>
            </a:r>
            <a:r>
              <a:rPr lang="en-US" altLang="zh-CN" dirty="0" smtClean="0">
                <a:latin typeface="微软雅黑" charset="0"/>
                <a:ea typeface="微软雅黑" charset="0"/>
                <a:cs typeface="Times New Roman" charset="0"/>
              </a:rPr>
              <a:t>DRGS</a:t>
            </a:r>
            <a:r>
              <a:rPr lang="zh-CN" altLang="en-US" dirty="0" smtClean="0">
                <a:latin typeface="微软雅黑" charset="0"/>
                <a:ea typeface="微软雅黑" charset="0"/>
                <a:cs typeface="Times New Roman" charset="0"/>
              </a:rPr>
              <a:t>、临床路径；医生行为跟踪，药店处方处配，药品流向跟踪，</a:t>
            </a:r>
            <a:endParaRPr lang="en-US" altLang="zh-CN" dirty="0" smtClean="0">
              <a:latin typeface="微软雅黑" charset="0"/>
              <a:ea typeface="微软雅黑" charset="0"/>
              <a:cs typeface="Times New Roman" charset="0"/>
            </a:endParaRPr>
          </a:p>
          <a:p>
            <a:r>
              <a:rPr lang="zh-CN" altLang="en-US" dirty="0" smtClean="0">
                <a:latin typeface="微软雅黑" charset="0"/>
                <a:ea typeface="微软雅黑" charset="0"/>
                <a:cs typeface="Times New Roman" charset="0"/>
              </a:rPr>
              <a:t>还有医疗成本的通胀，药品，居民健康意识，就医习惯等</a:t>
            </a:r>
            <a:endParaRPr lang="en-US" altLang="zh-CN" dirty="0" smtClean="0">
              <a:latin typeface="微软雅黑" charset="0"/>
              <a:ea typeface="微软雅黑" charset="0"/>
              <a:cs typeface="Times New Roman" charset="0"/>
            </a:endParaRPr>
          </a:p>
          <a:p>
            <a:endParaRPr lang="en-US" altLang="zh-CN" dirty="0" smtClean="0">
              <a:latin typeface="微软雅黑" charset="0"/>
              <a:ea typeface="微软雅黑" charset="0"/>
              <a:cs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b="0" i="0" kern="1200" dirty="0" smtClean="0">
              <a:solidFill>
                <a:schemeClr val="tx1"/>
              </a:solidFill>
              <a:effectLst/>
              <a:latin typeface="Arial" charset="0"/>
              <a:ea typeface="宋体" pitchFamily="2" charset="-122"/>
              <a:cs typeface="宋体" charset="0"/>
            </a:endParaRPr>
          </a:p>
          <a:p>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17</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charset="0"/>
                <a:ea typeface="微软雅黑" charset="0"/>
                <a:cs typeface="Times New Roman" charset="0"/>
              </a:rPr>
              <a:t>医保涉及到的面很广，分析的维度多，维度的层次多，有参保人、有单位、有医院有药店，有药品要诊疗，有一级分类、二级分类，也有三级分类的。</a:t>
            </a:r>
            <a:r>
              <a:rPr lang="zh-CN" altLang="en-US" baseline="0" dirty="0" smtClean="0">
                <a:latin typeface="微软雅黑" charset="0"/>
                <a:ea typeface="微软雅黑" charset="0"/>
                <a:cs typeface="Times New Roman" charset="0"/>
              </a:rPr>
              <a:t>有些分类比较简单也比较明确，像性别、民族等都有国标代码，还有一些分类就存在一些不确定性，像疾病，虽然各地都有规定是按照</a:t>
            </a:r>
            <a:r>
              <a:rPr lang="en-US" altLang="zh-CN" baseline="0" dirty="0" smtClean="0">
                <a:latin typeface="微软雅黑" charset="0"/>
                <a:ea typeface="微软雅黑" charset="0"/>
                <a:cs typeface="Times New Roman" charset="0"/>
              </a:rPr>
              <a:t>ICD-10</a:t>
            </a:r>
            <a:r>
              <a:rPr lang="zh-CN" altLang="en-US" baseline="0" dirty="0" smtClean="0">
                <a:latin typeface="微软雅黑" charset="0"/>
                <a:ea typeface="微软雅黑" charset="0"/>
                <a:cs typeface="Times New Roman" charset="0"/>
              </a:rPr>
              <a:t>标准命名，</a:t>
            </a:r>
            <a:r>
              <a:rPr lang="en-US" altLang="zh-CN" baseline="0" dirty="0" smtClean="0">
                <a:latin typeface="微软雅黑" charset="0"/>
                <a:ea typeface="微软雅黑" charset="0"/>
                <a:cs typeface="Times New Roman" charset="0"/>
              </a:rPr>
              <a:t>ICD</a:t>
            </a:r>
            <a:r>
              <a:rPr lang="zh-CN" altLang="en-US" baseline="0" dirty="0" smtClean="0">
                <a:latin typeface="微软雅黑" charset="0"/>
                <a:ea typeface="微软雅黑" charset="0"/>
                <a:cs typeface="Times New Roman" charset="0"/>
              </a:rPr>
              <a:t>是国际统一的一种疾病分类方法，这个的话国家、包括各地政府都没有进行统一，基本都是各家医院自定义的，</a:t>
            </a:r>
            <a:endParaRPr lang="en-US" altLang="zh-CN" b="1" dirty="0" smtClean="0">
              <a:latin typeface="微软雅黑" charset="0"/>
              <a:ea typeface="微软雅黑" charset="0"/>
              <a:cs typeface="Times New Roman" charset="0"/>
            </a:endParaRPr>
          </a:p>
          <a:p>
            <a:endParaRPr lang="en-US" altLang="zh-CN" dirty="0" smtClean="0">
              <a:latin typeface="微软雅黑" charset="0"/>
              <a:ea typeface="微软雅黑" charset="0"/>
              <a:cs typeface="Times New Roman" charset="0"/>
            </a:endParaRPr>
          </a:p>
          <a:p>
            <a:r>
              <a:rPr lang="zh-CN" altLang="en-US" dirty="0" smtClean="0">
                <a:latin typeface="微软雅黑" charset="0"/>
                <a:ea typeface="微软雅黑" charset="0"/>
                <a:cs typeface="Times New Roman" charset="0"/>
              </a:rPr>
              <a:t>单位类别</a:t>
            </a:r>
            <a:r>
              <a:rPr lang="en-US" altLang="zh-CN" dirty="0" smtClean="0">
                <a:latin typeface="微软雅黑" charset="0"/>
                <a:ea typeface="微软雅黑" charset="0"/>
                <a:cs typeface="Times New Roman" charset="0"/>
              </a:rPr>
              <a:t>:</a:t>
            </a:r>
            <a:r>
              <a:rPr lang="zh-CN" altLang="en-US" dirty="0" smtClean="0">
                <a:latin typeface="微软雅黑" charset="0"/>
                <a:ea typeface="微软雅黑" charset="0"/>
                <a:cs typeface="Times New Roman" charset="0"/>
              </a:rPr>
              <a:t>企业、机关、事业、社会团体等，经济类型：内资、合资、外资；</a:t>
            </a:r>
            <a:endParaRPr lang="en-US" altLang="zh-CN" sz="1200" b="0" i="0" kern="1200" dirty="0" smtClean="0">
              <a:solidFill>
                <a:schemeClr val="tx1"/>
              </a:solidFill>
              <a:effectLst/>
              <a:latin typeface="Arial" charset="0"/>
              <a:ea typeface="宋体" pitchFamily="2" charset="-122"/>
              <a:cs typeface="宋体" charset="0"/>
            </a:endParaRPr>
          </a:p>
          <a:p>
            <a:endParaRPr lang="en-US" altLang="zh-CN" sz="1200" b="0" i="0" kern="1200" dirty="0" smtClean="0">
              <a:solidFill>
                <a:schemeClr val="tx1"/>
              </a:solidFill>
              <a:effectLst/>
              <a:latin typeface="Arial" charset="0"/>
              <a:ea typeface="宋体" pitchFamily="2" charset="-122"/>
              <a:cs typeface="宋体" charset="0"/>
            </a:endParaRPr>
          </a:p>
          <a:p>
            <a:r>
              <a:rPr lang="en-US" altLang="zh-CN" sz="1200" b="0" i="0" kern="1200" dirty="0" smtClean="0">
                <a:solidFill>
                  <a:schemeClr val="tx1"/>
                </a:solidFill>
                <a:effectLst/>
                <a:latin typeface="Arial" charset="0"/>
                <a:ea typeface="宋体" pitchFamily="2" charset="-122"/>
                <a:cs typeface="宋体" charset="0"/>
              </a:rPr>
              <a:t>ICD</a:t>
            </a:r>
            <a:r>
              <a:rPr lang="zh-CN" altLang="en-US" sz="1200" b="0" i="0" kern="1200" dirty="0" smtClean="0">
                <a:solidFill>
                  <a:schemeClr val="tx1"/>
                </a:solidFill>
                <a:effectLst/>
                <a:latin typeface="Arial" charset="0"/>
                <a:ea typeface="宋体" pitchFamily="2" charset="-122"/>
                <a:cs typeface="宋体" charset="0"/>
              </a:rPr>
              <a:t>分类依据疾病的</a:t>
            </a:r>
            <a:r>
              <a:rPr lang="en-US" altLang="zh-CN" sz="1200" b="0" i="0" kern="1200" dirty="0" smtClean="0">
                <a:solidFill>
                  <a:schemeClr val="tx1"/>
                </a:solidFill>
                <a:effectLst/>
                <a:latin typeface="Arial" charset="0"/>
                <a:ea typeface="宋体" pitchFamily="2" charset="-122"/>
                <a:cs typeface="宋体" charset="0"/>
              </a:rPr>
              <a:t>4</a:t>
            </a:r>
            <a:r>
              <a:rPr lang="zh-CN" altLang="en-US" sz="1200" b="0" i="0" kern="1200" dirty="0" smtClean="0">
                <a:solidFill>
                  <a:schemeClr val="tx1"/>
                </a:solidFill>
                <a:effectLst/>
                <a:latin typeface="Arial" charset="0"/>
                <a:ea typeface="宋体" pitchFamily="2" charset="-122"/>
                <a:cs typeface="宋体" charset="0"/>
              </a:rPr>
              <a:t>个主要特征，即病因、部位、病理及临床表现（包括：症状体征、分期、分型、性别、年龄、急慢性发病时间等）。一特性构成了一个分类标准，形成一个分类轴心，因此</a:t>
            </a:r>
            <a:r>
              <a:rPr lang="en-US" altLang="zh-CN" sz="1200" b="0" i="0" kern="1200" dirty="0" smtClean="0">
                <a:solidFill>
                  <a:schemeClr val="tx1"/>
                </a:solidFill>
                <a:effectLst/>
                <a:latin typeface="Arial" charset="0"/>
                <a:ea typeface="宋体" pitchFamily="2" charset="-122"/>
                <a:cs typeface="宋体" charset="0"/>
              </a:rPr>
              <a:t>ICD</a:t>
            </a:r>
            <a:r>
              <a:rPr lang="zh-CN" altLang="en-US" sz="1200" b="0" i="0" kern="1200" dirty="0" smtClean="0">
                <a:solidFill>
                  <a:schemeClr val="tx1"/>
                </a:solidFill>
                <a:effectLst/>
                <a:latin typeface="Arial" charset="0"/>
                <a:ea typeface="宋体" pitchFamily="2" charset="-122"/>
                <a:cs typeface="宋体" charset="0"/>
              </a:rPr>
              <a:t>是一个多轴心的分类系统</a:t>
            </a:r>
            <a:endParaRPr lang="en-US" altLang="zh-CN" sz="1200" b="0" i="0" kern="1200" dirty="0" smtClean="0">
              <a:solidFill>
                <a:schemeClr val="tx1"/>
              </a:solidFill>
              <a:effectLst/>
              <a:latin typeface="Arial" charset="0"/>
              <a:ea typeface="宋体" pitchFamily="2" charset="-122"/>
              <a:cs typeface="宋体" charset="0"/>
            </a:endParaRPr>
          </a:p>
          <a:p>
            <a:endParaRPr lang="en-US" altLang="zh-CN" sz="1200" b="0" i="0" kern="1200" dirty="0" smtClean="0">
              <a:solidFill>
                <a:schemeClr val="tx1"/>
              </a:solidFill>
              <a:effectLst/>
              <a:latin typeface="Arial" charset="0"/>
              <a:ea typeface="宋体" pitchFamily="2" charset="-122"/>
              <a:cs typeface="宋体" charset="0"/>
            </a:endParaRPr>
          </a:p>
          <a:p>
            <a:r>
              <a:rPr lang="zh-CN" altLang="zh-CN" sz="1200" b="0" i="0" kern="1200" dirty="0" smtClean="0">
                <a:solidFill>
                  <a:schemeClr val="tx1"/>
                </a:solidFill>
                <a:effectLst/>
                <a:latin typeface="Arial" charset="0"/>
                <a:ea typeface="宋体" pitchFamily="2" charset="-122"/>
                <a:cs typeface="宋体" charset="0"/>
              </a:rPr>
              <a:t>呼吸系统疾病</a:t>
            </a:r>
            <a:r>
              <a:rPr lang="zh-CN" altLang="en-US" sz="1200" b="0" i="0" kern="1200" dirty="0" smtClean="0">
                <a:solidFill>
                  <a:schemeClr val="tx1"/>
                </a:solidFill>
                <a:effectLst/>
                <a:latin typeface="Arial" charset="0"/>
                <a:ea typeface="宋体" pitchFamily="2" charset="-122"/>
                <a:cs typeface="宋体" charset="0"/>
              </a:rPr>
              <a:t>分为急性</a:t>
            </a:r>
            <a:r>
              <a:rPr lang="zh-CN" altLang="en-US" sz="1200" b="0" i="0" u="none" strike="noStrike" kern="1200" dirty="0" smtClean="0">
                <a:solidFill>
                  <a:schemeClr val="tx1"/>
                </a:solidFill>
                <a:effectLst/>
                <a:latin typeface="Arial" charset="0"/>
                <a:ea typeface="宋体" pitchFamily="2" charset="-122"/>
                <a:cs typeface="宋体" charset="0"/>
                <a:hlinkClick r:id="rId3" tooltip="上呼吸道"/>
              </a:rPr>
              <a:t>上呼吸道</a:t>
            </a:r>
            <a:r>
              <a:rPr lang="zh-CN" altLang="en-US" sz="1200" b="0" i="0" kern="1200" dirty="0" smtClean="0">
                <a:solidFill>
                  <a:schemeClr val="tx1"/>
                </a:solidFill>
                <a:effectLst/>
                <a:latin typeface="Arial" charset="0"/>
                <a:ea typeface="宋体" pitchFamily="2" charset="-122"/>
                <a:cs typeface="宋体" charset="0"/>
              </a:rPr>
              <a:t>感染和</a:t>
            </a:r>
            <a:r>
              <a:rPr lang="zh-CN" altLang="en-US" sz="1200" b="0" i="0" u="none" strike="noStrike" kern="1200" dirty="0" smtClean="0">
                <a:solidFill>
                  <a:schemeClr val="tx1"/>
                </a:solidFill>
                <a:effectLst/>
                <a:latin typeface="Arial" charset="0"/>
                <a:ea typeface="宋体" pitchFamily="2" charset="-122"/>
                <a:cs typeface="宋体" charset="0"/>
                <a:hlinkClick r:id="rId4" tooltip="流行性感冒"/>
              </a:rPr>
              <a:t>流行性感冒</a:t>
            </a:r>
            <a:r>
              <a:rPr lang="zh-CN" altLang="en-US" sz="1200" b="0" i="0" kern="1200" dirty="0" smtClean="0">
                <a:solidFill>
                  <a:schemeClr val="tx1"/>
                </a:solidFill>
                <a:effectLst/>
                <a:latin typeface="Arial" charset="0"/>
                <a:ea typeface="宋体" pitchFamily="2" charset="-122"/>
                <a:cs typeface="宋体" charset="0"/>
              </a:rPr>
              <a:t>和</a:t>
            </a:r>
            <a:r>
              <a:rPr lang="zh-CN" altLang="en-US" sz="1200" b="0" i="0" u="none" strike="noStrike" kern="1200" dirty="0" smtClean="0">
                <a:solidFill>
                  <a:schemeClr val="tx1"/>
                </a:solidFill>
                <a:effectLst/>
                <a:latin typeface="Arial" charset="0"/>
                <a:ea typeface="宋体" pitchFamily="2" charset="-122"/>
                <a:cs typeface="宋体" charset="0"/>
                <a:hlinkClick r:id="rId5" tooltip="肺炎"/>
              </a:rPr>
              <a:t>肺炎</a:t>
            </a:r>
            <a:r>
              <a:rPr lang="zh-CN" altLang="en-US" sz="1200" b="0" i="0" u="none" strike="noStrike" kern="1200" dirty="0" smtClean="0">
                <a:solidFill>
                  <a:schemeClr val="tx1"/>
                </a:solidFill>
                <a:effectLst/>
                <a:latin typeface="Arial" charset="0"/>
                <a:ea typeface="宋体" pitchFamily="2" charset="-122"/>
                <a:cs typeface="宋体" charset="0"/>
              </a:rPr>
              <a:t>等，</a:t>
            </a:r>
            <a:r>
              <a:rPr lang="zh-CN" altLang="en-US" sz="1200" b="0" i="0" kern="1200" dirty="0" smtClean="0">
                <a:solidFill>
                  <a:schemeClr val="tx1"/>
                </a:solidFill>
                <a:effectLst/>
                <a:latin typeface="Arial" charset="0"/>
                <a:ea typeface="宋体" pitchFamily="2" charset="-122"/>
                <a:cs typeface="宋体" charset="0"/>
              </a:rPr>
              <a:t>急性</a:t>
            </a:r>
            <a:r>
              <a:rPr lang="zh-CN" altLang="en-US" sz="1200" b="0" i="0" u="none" strike="noStrike" kern="1200" dirty="0" smtClean="0">
                <a:solidFill>
                  <a:schemeClr val="tx1"/>
                </a:solidFill>
                <a:effectLst/>
                <a:latin typeface="Arial" charset="0"/>
                <a:ea typeface="宋体" pitchFamily="2" charset="-122"/>
                <a:cs typeface="宋体" charset="0"/>
                <a:hlinkClick r:id="rId3" tooltip="上呼吸道"/>
              </a:rPr>
              <a:t>上呼吸道</a:t>
            </a:r>
            <a:r>
              <a:rPr lang="zh-CN" altLang="en-US" sz="1200" b="0" i="0" kern="1200" dirty="0" smtClean="0">
                <a:solidFill>
                  <a:schemeClr val="tx1"/>
                </a:solidFill>
                <a:effectLst/>
                <a:latin typeface="Arial" charset="0"/>
                <a:ea typeface="宋体" pitchFamily="2" charset="-122"/>
                <a:cs typeface="宋体" charset="0"/>
              </a:rPr>
              <a:t>感染又分为急性</a:t>
            </a:r>
            <a:r>
              <a:rPr lang="zh-CN" altLang="en-US" sz="1200" b="0" i="0" u="none" strike="noStrike" kern="1200" dirty="0" smtClean="0">
                <a:solidFill>
                  <a:schemeClr val="tx1"/>
                </a:solidFill>
                <a:effectLst/>
                <a:latin typeface="Arial" charset="0"/>
                <a:ea typeface="宋体" pitchFamily="2" charset="-122"/>
                <a:cs typeface="宋体" charset="0"/>
                <a:hlinkClick r:id="rId6" tooltip="咽炎（页面不存在）"/>
              </a:rPr>
              <a:t>咽炎</a:t>
            </a:r>
            <a:r>
              <a:rPr lang="zh-CN" altLang="en-US" sz="1200" b="0" i="0" u="none" strike="noStrike" kern="1200" dirty="0" smtClean="0">
                <a:solidFill>
                  <a:schemeClr val="tx1"/>
                </a:solidFill>
                <a:effectLst/>
                <a:latin typeface="Arial" charset="0"/>
                <a:ea typeface="宋体" pitchFamily="2" charset="-122"/>
                <a:cs typeface="宋体" charset="0"/>
              </a:rPr>
              <a:t>、</a:t>
            </a:r>
            <a:r>
              <a:rPr lang="zh-CN" altLang="en-US" sz="1200" b="0" i="0" kern="1200" dirty="0" smtClean="0">
                <a:solidFill>
                  <a:schemeClr val="tx1"/>
                </a:solidFill>
                <a:effectLst/>
                <a:latin typeface="Arial" charset="0"/>
                <a:ea typeface="宋体" pitchFamily="2" charset="-122"/>
                <a:cs typeface="宋体" charset="0"/>
              </a:rPr>
              <a:t>急性</a:t>
            </a:r>
            <a:r>
              <a:rPr lang="zh-CN" altLang="en-US" sz="1200" b="0" i="0" u="none" strike="noStrike" kern="1200" dirty="0" smtClean="0">
                <a:solidFill>
                  <a:schemeClr val="tx1"/>
                </a:solidFill>
                <a:effectLst/>
                <a:latin typeface="Arial" charset="0"/>
                <a:ea typeface="宋体" pitchFamily="2" charset="-122"/>
                <a:cs typeface="宋体" charset="0"/>
                <a:hlinkClick r:id="rId7" tooltip="扁桃体炎"/>
              </a:rPr>
              <a:t>扁桃体炎</a:t>
            </a:r>
            <a:r>
              <a:rPr lang="zh-CN" altLang="en-US" sz="1200" b="0" i="0" u="none" strike="noStrike" kern="1200" dirty="0" smtClean="0">
                <a:solidFill>
                  <a:schemeClr val="tx1"/>
                </a:solidFill>
                <a:effectLst/>
                <a:latin typeface="Arial" charset="0"/>
                <a:ea typeface="宋体" pitchFamily="2" charset="-122"/>
                <a:cs typeface="宋体" charset="0"/>
              </a:rPr>
              <a:t>、</a:t>
            </a:r>
            <a:r>
              <a:rPr lang="en-US" altLang="zh-CN" sz="1200" b="0" i="0" kern="1200" dirty="0" smtClean="0">
                <a:solidFill>
                  <a:schemeClr val="tx1"/>
                </a:solidFill>
                <a:effectLst/>
                <a:latin typeface="Arial" charset="0"/>
                <a:ea typeface="宋体" pitchFamily="2" charset="-122"/>
                <a:cs typeface="宋体" charset="0"/>
              </a:rPr>
              <a:t> </a:t>
            </a:r>
            <a:r>
              <a:rPr lang="zh-CN" altLang="en-US" sz="1200" b="0" i="0" kern="1200" dirty="0" smtClean="0">
                <a:solidFill>
                  <a:schemeClr val="tx1"/>
                </a:solidFill>
                <a:effectLst/>
                <a:latin typeface="Arial" charset="0"/>
                <a:ea typeface="宋体" pitchFamily="2" charset="-122"/>
                <a:cs typeface="宋体" charset="0"/>
              </a:rPr>
              <a:t>急性</a:t>
            </a:r>
            <a:r>
              <a:rPr lang="zh-CN" altLang="en-US" sz="1200" b="0" i="0" u="none" strike="noStrike" kern="1200" dirty="0" smtClean="0">
                <a:solidFill>
                  <a:schemeClr val="tx1"/>
                </a:solidFill>
                <a:effectLst/>
                <a:latin typeface="Arial" charset="0"/>
                <a:ea typeface="宋体" pitchFamily="2" charset="-122"/>
                <a:cs typeface="宋体" charset="0"/>
                <a:hlinkClick r:id="rId8" tooltip="喉炎（页面不存在）"/>
              </a:rPr>
              <a:t>喉炎</a:t>
            </a:r>
            <a:r>
              <a:rPr lang="zh-CN" altLang="en-US" sz="1200" b="0" i="0" kern="1200" dirty="0" smtClean="0">
                <a:solidFill>
                  <a:schemeClr val="tx1"/>
                </a:solidFill>
                <a:effectLst/>
                <a:latin typeface="Arial" charset="0"/>
                <a:ea typeface="宋体" pitchFamily="2" charset="-122"/>
                <a:cs typeface="宋体" charset="0"/>
              </a:rPr>
              <a:t>和</a:t>
            </a:r>
            <a:r>
              <a:rPr lang="zh-CN" altLang="en-US" sz="1200" b="0" i="0" u="none" strike="noStrike" kern="1200" dirty="0" smtClean="0">
                <a:solidFill>
                  <a:schemeClr val="tx1"/>
                </a:solidFill>
                <a:effectLst/>
                <a:latin typeface="Arial" charset="0"/>
                <a:ea typeface="宋体" pitchFamily="2" charset="-122"/>
                <a:cs typeface="宋体" charset="0"/>
                <a:hlinkClick r:id="rId9" tooltip="气管炎（页面不存在）"/>
              </a:rPr>
              <a:t>气管炎</a:t>
            </a:r>
            <a:r>
              <a:rPr lang="zh-CN" altLang="en-US" sz="1200" b="0" i="0" u="none" strike="noStrike" kern="1200" dirty="0" smtClean="0">
                <a:solidFill>
                  <a:schemeClr val="tx1"/>
                </a:solidFill>
                <a:effectLst/>
                <a:latin typeface="Arial" charset="0"/>
                <a:ea typeface="宋体" pitchFamily="2" charset="-122"/>
                <a:cs typeface="宋体" charset="0"/>
              </a:rPr>
              <a:t>等</a:t>
            </a:r>
            <a:endParaRPr lang="en-US" altLang="zh-CN" sz="1200" b="0" i="0" u="none" strike="noStrike" kern="1200" dirty="0" smtClean="0">
              <a:solidFill>
                <a:schemeClr val="tx1"/>
              </a:solidFill>
              <a:effectLst/>
              <a:latin typeface="Arial" charset="0"/>
              <a:ea typeface="宋体" pitchFamily="2" charset="-122"/>
              <a:cs typeface="宋体" charset="0"/>
            </a:endParaRPr>
          </a:p>
          <a:p>
            <a:endParaRPr lang="en-US" altLang="zh-CN" sz="1200" b="0" i="0" u="none" strike="noStrike" kern="1200" dirty="0" smtClean="0">
              <a:solidFill>
                <a:schemeClr val="tx1"/>
              </a:solidFill>
              <a:effectLst/>
              <a:latin typeface="Arial" charset="0"/>
              <a:ea typeface="宋体" pitchFamily="2" charset="-122"/>
              <a:cs typeface="宋体" charset="0"/>
            </a:endParaRPr>
          </a:p>
          <a:p>
            <a:r>
              <a:rPr lang="zh-CN" altLang="en-US" sz="1200" b="0" i="0" u="none" strike="noStrike" kern="1200" dirty="0" smtClean="0">
                <a:solidFill>
                  <a:schemeClr val="tx1"/>
                </a:solidFill>
                <a:effectLst/>
                <a:latin typeface="Arial" charset="0"/>
                <a:ea typeface="宋体" pitchFamily="2" charset="-122"/>
                <a:cs typeface="宋体" charset="0"/>
              </a:rPr>
              <a:t>药理分类：麻醉药、镇静催眠药、心血管药、降血糖、抗过敏、抗菌药、抗病毒药、抗感染药物等；抗感染药物里面分为抗生素、合成抗菌药等；抗生素又分成</a:t>
            </a:r>
            <a:r>
              <a:rPr lang="el-GR" altLang="zh-CN" sz="1200" b="0" i="0" kern="1200" dirty="0" smtClean="0">
                <a:solidFill>
                  <a:schemeClr val="tx1"/>
                </a:solidFill>
                <a:effectLst/>
                <a:latin typeface="Arial" charset="0"/>
                <a:ea typeface="宋体" pitchFamily="2" charset="-122"/>
                <a:cs typeface="宋体" charset="0"/>
              </a:rPr>
              <a:t>β—</a:t>
            </a:r>
            <a:r>
              <a:rPr lang="zh-CN" altLang="en-US" sz="1200" b="0" i="0" kern="1200" dirty="0" smtClean="0">
                <a:solidFill>
                  <a:schemeClr val="tx1"/>
                </a:solidFill>
                <a:effectLst/>
                <a:latin typeface="Arial" charset="0"/>
                <a:ea typeface="宋体" pitchFamily="2" charset="-122"/>
                <a:cs typeface="宋体" charset="0"/>
              </a:rPr>
              <a:t>内酰胺类、大环内酯类、克林霉素、四环素等；</a:t>
            </a:r>
            <a:r>
              <a:rPr lang="el-GR" altLang="zh-CN" sz="1200" b="0" i="0" kern="1200" dirty="0" smtClean="0">
                <a:solidFill>
                  <a:schemeClr val="tx1"/>
                </a:solidFill>
                <a:effectLst/>
                <a:latin typeface="Arial" charset="0"/>
                <a:ea typeface="宋体" pitchFamily="2" charset="-122"/>
                <a:cs typeface="宋体" charset="0"/>
              </a:rPr>
              <a:t>β—</a:t>
            </a:r>
            <a:r>
              <a:rPr lang="zh-CN" altLang="en-US" sz="1200" b="0" i="0" kern="1200" dirty="0" smtClean="0">
                <a:solidFill>
                  <a:schemeClr val="tx1"/>
                </a:solidFill>
                <a:effectLst/>
                <a:latin typeface="Arial" charset="0"/>
                <a:ea typeface="宋体" pitchFamily="2" charset="-122"/>
                <a:cs typeface="宋体" charset="0"/>
              </a:rPr>
              <a:t>内酰胺类又分为阿莫西林、头孢拉定、头孢克洛；大环内酯类、克林霉素：罗红霉素、克拉霉素、阿齐霉素、、红霉素；</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b="0" i="0" kern="1200" dirty="0" smtClean="0">
              <a:solidFill>
                <a:schemeClr val="tx1"/>
              </a:solidFill>
              <a:effectLst/>
              <a:latin typeface="Arial" charset="0"/>
              <a:ea typeface="宋体" pitchFamily="2" charset="-122"/>
              <a:cs typeface="宋体" charset="0"/>
            </a:endParaRPr>
          </a:p>
          <a:p>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18</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charset="0"/>
                <a:ea typeface="微软雅黑" charset="0"/>
                <a:cs typeface="Times New Roman" charset="0"/>
              </a:rPr>
              <a:t>之前介绍了由于各家医院不同的</a:t>
            </a:r>
            <a:r>
              <a:rPr lang="en-US" altLang="zh-CN" dirty="0" smtClean="0">
                <a:latin typeface="微软雅黑" charset="0"/>
                <a:ea typeface="微软雅黑" charset="0"/>
                <a:cs typeface="Times New Roman" charset="0"/>
              </a:rPr>
              <a:t>HIS</a:t>
            </a:r>
            <a:r>
              <a:rPr lang="zh-CN" altLang="en-US" dirty="0" smtClean="0">
                <a:latin typeface="微软雅黑" charset="0"/>
                <a:ea typeface="微软雅黑" charset="0"/>
                <a:cs typeface="Times New Roman" charset="0"/>
              </a:rPr>
              <a:t>系统是采用接口接入的方式，医保中心对上传的数据，有些进行了严格的规范，有些是不约束放开的，所以会导致一些信息存在不确定性，信息不规范等问题，因此对数据的清洗转换要求比较高。</a:t>
            </a:r>
            <a:endParaRPr lang="en-US" altLang="zh-CN" dirty="0" smtClean="0">
              <a:latin typeface="微软雅黑" charset="0"/>
              <a:ea typeface="微软雅黑" charset="0"/>
              <a:cs typeface="Times New Roman" charset="0"/>
            </a:endParaRPr>
          </a:p>
          <a:p>
            <a:endParaRPr lang="en-US" altLang="zh-CN" dirty="0" smtClean="0">
              <a:latin typeface="微软雅黑" charset="0"/>
              <a:ea typeface="微软雅黑" charset="0"/>
              <a:cs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b="0" i="0" kern="1200" dirty="0" smtClean="0">
              <a:solidFill>
                <a:schemeClr val="tx1"/>
              </a:solidFill>
              <a:effectLst/>
              <a:latin typeface="Arial" charset="0"/>
              <a:ea typeface="宋体" pitchFamily="2" charset="-122"/>
              <a:cs typeface="宋体" charset="0"/>
            </a:endParaRPr>
          </a:p>
          <a:p>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19</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宋体" charset="0"/>
              </a:rPr>
              <a:t>医疗保险系统采用的都是关系型的数据库，医保涉及表约</a:t>
            </a:r>
            <a:r>
              <a:rPr lang="en-US" altLang="zh-CN" sz="1200" b="0" i="0" kern="1200" dirty="0" smtClean="0">
                <a:solidFill>
                  <a:schemeClr val="tx1"/>
                </a:solidFill>
                <a:effectLst/>
                <a:latin typeface="Arial" charset="0"/>
                <a:ea typeface="宋体" pitchFamily="2" charset="-122"/>
                <a:cs typeface="宋体" charset="0"/>
              </a:rPr>
              <a:t>80</a:t>
            </a:r>
            <a:r>
              <a:rPr lang="zh-CN" altLang="en-US" sz="1200" b="0" i="0" kern="1200" dirty="0" smtClean="0">
                <a:solidFill>
                  <a:schemeClr val="tx1"/>
                </a:solidFill>
                <a:effectLst/>
                <a:latin typeface="Arial" charset="0"/>
                <a:ea typeface="宋体" pitchFamily="2" charset="-122"/>
                <a:cs typeface="宋体" charset="0"/>
              </a:rPr>
              <a:t>张，涉及指标约</a:t>
            </a:r>
            <a:r>
              <a:rPr lang="en-US" altLang="zh-CN" sz="1200" b="0" i="0" kern="1200" dirty="0" smtClean="0">
                <a:solidFill>
                  <a:schemeClr val="tx1"/>
                </a:solidFill>
                <a:effectLst/>
                <a:latin typeface="Arial" charset="0"/>
                <a:ea typeface="宋体" pitchFamily="2" charset="-122"/>
                <a:cs typeface="宋体" charset="0"/>
              </a:rPr>
              <a:t>2K</a:t>
            </a:r>
            <a:r>
              <a:rPr lang="zh-CN" altLang="en-US" sz="1200" b="0" i="0" kern="1200" dirty="0" smtClean="0">
                <a:solidFill>
                  <a:schemeClr val="tx1"/>
                </a:solidFill>
                <a:effectLst/>
                <a:latin typeface="Arial" charset="0"/>
                <a:ea typeface="宋体" pitchFamily="2" charset="-122"/>
                <a:cs typeface="宋体" charset="0"/>
              </a:rPr>
              <a:t>个，其中数字型的指标约</a:t>
            </a:r>
            <a:r>
              <a:rPr lang="en-US" altLang="zh-CN" sz="1200" b="0" i="0" kern="1200" dirty="0" smtClean="0">
                <a:solidFill>
                  <a:schemeClr val="tx1"/>
                </a:solidFill>
                <a:effectLst/>
                <a:latin typeface="Arial" charset="0"/>
                <a:ea typeface="宋体" pitchFamily="2" charset="-122"/>
                <a:cs typeface="宋体" charset="0"/>
              </a:rPr>
              <a:t>1K</a:t>
            </a:r>
            <a:r>
              <a:rPr lang="zh-CN" altLang="en-US" sz="1200" b="0" i="0" kern="1200" dirty="0" smtClean="0">
                <a:solidFill>
                  <a:schemeClr val="tx1"/>
                </a:solidFill>
                <a:effectLst/>
                <a:latin typeface="Arial" charset="0"/>
                <a:ea typeface="宋体" pitchFamily="2" charset="-122"/>
                <a:cs typeface="宋体" charset="0"/>
              </a:rPr>
              <a:t>个，占了一半，所以系统处理的很多都是费用、数量、金额、基金等等这些信息；</a:t>
            </a:r>
            <a:endParaRPr lang="en-US" altLang="zh-CN" sz="1200" b="0" i="0" kern="1200" dirty="0" smtClean="0">
              <a:solidFill>
                <a:schemeClr val="tx1"/>
              </a:solidFill>
              <a:effectLst/>
              <a:latin typeface="Arial" charset="0"/>
              <a:ea typeface="宋体" pitchFamily="2" charset="-122"/>
              <a:cs typeface="宋体"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宋体" charset="0"/>
              </a:rPr>
              <a:t>从</a:t>
            </a:r>
            <a:r>
              <a:rPr lang="en-US" altLang="zh-CN" sz="1200" b="0" i="0" kern="1200" dirty="0" smtClean="0">
                <a:solidFill>
                  <a:schemeClr val="tx1"/>
                </a:solidFill>
                <a:effectLst/>
                <a:latin typeface="Arial" charset="0"/>
                <a:ea typeface="宋体" pitchFamily="2" charset="-122"/>
                <a:cs typeface="宋体" charset="0"/>
              </a:rPr>
              <a:t>1998</a:t>
            </a:r>
            <a:r>
              <a:rPr lang="zh-CN" altLang="en-US" sz="1200" b="0" i="0" kern="1200" dirty="0" smtClean="0">
                <a:solidFill>
                  <a:schemeClr val="tx1"/>
                </a:solidFill>
                <a:effectLst/>
                <a:latin typeface="Arial" charset="0"/>
                <a:ea typeface="宋体" pitchFamily="2" charset="-122"/>
                <a:cs typeface="宋体" charset="0"/>
              </a:rPr>
              <a:t>年国务院决定建立城镇职工医疗保险制度以来，积累了</a:t>
            </a:r>
            <a:r>
              <a:rPr lang="en-US" altLang="zh-CN" sz="1200" b="0" i="0" kern="1200" dirty="0" smtClean="0">
                <a:solidFill>
                  <a:schemeClr val="tx1"/>
                </a:solidFill>
                <a:effectLst/>
                <a:latin typeface="Arial" charset="0"/>
                <a:ea typeface="宋体" pitchFamily="2" charset="-122"/>
                <a:cs typeface="宋体" charset="0"/>
              </a:rPr>
              <a:t>10</a:t>
            </a:r>
            <a:r>
              <a:rPr lang="zh-CN" altLang="en-US" sz="1200" b="0" i="0" kern="1200" dirty="0" smtClean="0">
                <a:solidFill>
                  <a:schemeClr val="tx1"/>
                </a:solidFill>
                <a:effectLst/>
                <a:latin typeface="Arial" charset="0"/>
                <a:ea typeface="宋体" pitchFamily="2" charset="-122"/>
                <a:cs typeface="宋体" charset="0"/>
              </a:rPr>
              <a:t>多年的医疗历史数据，包含参保人的基本信息，待遇信息，就诊信息，结算信息，费用明细等等，数据量的话按照</a:t>
            </a:r>
            <a:r>
              <a:rPr lang="en-US" altLang="zh-CN" sz="1200" b="0" i="0" kern="1200" dirty="0" smtClean="0">
                <a:solidFill>
                  <a:schemeClr val="tx1"/>
                </a:solidFill>
                <a:effectLst/>
                <a:latin typeface="Arial" charset="0"/>
                <a:ea typeface="宋体" pitchFamily="2" charset="-122"/>
                <a:cs typeface="宋体" charset="0"/>
              </a:rPr>
              <a:t>100</a:t>
            </a:r>
            <a:r>
              <a:rPr lang="zh-CN" altLang="en-US" sz="1200" b="0" i="0" kern="1200" dirty="0" smtClean="0">
                <a:solidFill>
                  <a:schemeClr val="tx1"/>
                </a:solidFill>
                <a:effectLst/>
                <a:latin typeface="Arial" charset="0"/>
                <a:ea typeface="宋体" pitchFamily="2" charset="-122"/>
                <a:cs typeface="宋体" charset="0"/>
              </a:rPr>
              <a:t>万参保人来算，一年</a:t>
            </a:r>
            <a:r>
              <a:rPr lang="zh-CN" altLang="zh-CN" sz="1200" dirty="0" smtClean="0">
                <a:solidFill>
                  <a:schemeClr val="tx1"/>
                </a:solidFill>
              </a:rPr>
              <a:t>约</a:t>
            </a:r>
            <a:r>
              <a:rPr lang="en-US" altLang="zh-CN" sz="1200" dirty="0" smtClean="0">
                <a:solidFill>
                  <a:schemeClr val="tx1"/>
                </a:solidFill>
              </a:rPr>
              <a:t>720</a:t>
            </a:r>
            <a:r>
              <a:rPr lang="zh-CN" altLang="zh-CN" sz="1200" dirty="0" smtClean="0">
                <a:solidFill>
                  <a:schemeClr val="tx1"/>
                </a:solidFill>
              </a:rPr>
              <a:t>万就诊人次，约</a:t>
            </a:r>
            <a:r>
              <a:rPr lang="en-US" altLang="zh-CN" sz="1200" dirty="0" smtClean="0">
                <a:solidFill>
                  <a:schemeClr val="tx1"/>
                </a:solidFill>
              </a:rPr>
              <a:t>1</a:t>
            </a:r>
            <a:r>
              <a:rPr lang="zh-CN" altLang="zh-CN" sz="1200" dirty="0" smtClean="0">
                <a:solidFill>
                  <a:schemeClr val="tx1"/>
                </a:solidFill>
              </a:rPr>
              <a:t>亿条处方明细记录</a:t>
            </a:r>
            <a:r>
              <a:rPr lang="zh-CN" altLang="en-US" sz="1200" dirty="0" smtClean="0">
                <a:solidFill>
                  <a:schemeClr val="tx1"/>
                </a:solidFill>
              </a:rPr>
              <a:t>。</a:t>
            </a:r>
            <a:endParaRPr lang="en-US" altLang="zh-CN" sz="1200"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tx1"/>
                </a:solidFill>
              </a:rPr>
              <a:t>从社保系统第一版到第二版，从第二版到第三版，经历了</a:t>
            </a:r>
            <a:r>
              <a:rPr lang="en-US" altLang="zh-CN" sz="1200" dirty="0" smtClean="0">
                <a:solidFill>
                  <a:schemeClr val="tx1"/>
                </a:solidFill>
              </a:rPr>
              <a:t>2</a:t>
            </a:r>
            <a:r>
              <a:rPr lang="zh-CN" altLang="en-US" sz="1200" dirty="0" smtClean="0">
                <a:solidFill>
                  <a:schemeClr val="tx1"/>
                </a:solidFill>
              </a:rPr>
              <a:t>次数据迁移，新老数据的质量会相差较大</a:t>
            </a:r>
            <a:endParaRPr lang="en-US" altLang="zh-CN" sz="1200" dirty="0" smtClean="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20</a:t>
            </a:fld>
            <a:endParaRPr lang="en-US" altLang="zh-CN"/>
          </a:p>
        </p:txBody>
      </p:sp>
    </p:spTree>
    <p:extLst>
      <p:ext uri="{BB962C8B-B14F-4D97-AF65-F5344CB8AC3E}">
        <p14:creationId xmlns:p14="http://schemas.microsoft.com/office/powerpoint/2010/main" val="633489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21</a:t>
            </a:fld>
            <a:endParaRPr lang="en-US" altLang="zh-CN"/>
          </a:p>
        </p:txBody>
      </p:sp>
    </p:spTree>
    <p:extLst>
      <p:ext uri="{BB962C8B-B14F-4D97-AF65-F5344CB8AC3E}">
        <p14:creationId xmlns:p14="http://schemas.microsoft.com/office/powerpoint/2010/main" val="3497687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数据挖掘在医疗保险行业的应用还是很少的，</a:t>
            </a:r>
          </a:p>
          <a:p>
            <a:r>
              <a:rPr lang="zh-CN" altLang="zh-CN" sz="1200" kern="1200" dirty="0" smtClean="0">
                <a:solidFill>
                  <a:schemeClr val="tx1"/>
                </a:solidFill>
                <a:effectLst/>
                <a:latin typeface="Arial" charset="0"/>
                <a:ea typeface="宋体" pitchFamily="2" charset="-122"/>
                <a:cs typeface="宋体" charset="0"/>
              </a:rPr>
              <a:t>大体可以归纳为以下</a:t>
            </a:r>
            <a:r>
              <a:rPr lang="en-US" altLang="zh-CN" sz="1200" kern="1200" dirty="0" smtClean="0">
                <a:solidFill>
                  <a:schemeClr val="tx1"/>
                </a:solidFill>
                <a:effectLst/>
                <a:latin typeface="Arial" charset="0"/>
                <a:ea typeface="宋体" pitchFamily="2" charset="-122"/>
                <a:cs typeface="宋体" charset="0"/>
              </a:rPr>
              <a:t>4</a:t>
            </a:r>
            <a:r>
              <a:rPr lang="zh-CN" altLang="zh-CN" sz="1200" kern="1200" dirty="0" smtClean="0">
                <a:solidFill>
                  <a:schemeClr val="tx1"/>
                </a:solidFill>
                <a:effectLst/>
                <a:latin typeface="Arial" charset="0"/>
                <a:ea typeface="宋体" pitchFamily="2" charset="-122"/>
                <a:cs typeface="宋体" charset="0"/>
              </a:rPr>
              <a:t>个方面：一、为业务部门的政策制定提供相应的数据分析信息和测算结果；二、针对某个综合性的医保研究课题归纳总结数据规律；三、在数据有一定积累的前提下，对医保基金的支出、供需双方医疗行为的变化进行预测；四、在医疗保险监管稽核中的应用：在海量的就诊数据中挖掘一些有价值的信息，如就医行为模式、用药模式等，通过建立模型，发现潜在的规律规则，通过模型规则进一步筛查出违规行为，为医保管理监督所提供重点监督对象</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22</a:t>
            </a:fld>
            <a:endParaRPr lang="en-US" altLang="zh-CN"/>
          </a:p>
        </p:txBody>
      </p:sp>
    </p:spTree>
    <p:extLst>
      <p:ext uri="{BB962C8B-B14F-4D97-AF65-F5344CB8AC3E}">
        <p14:creationId xmlns:p14="http://schemas.microsoft.com/office/powerpoint/2010/main" val="633489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宋体" pitchFamily="2" charset="-122"/>
                <a:cs typeface="宋体" charset="0"/>
              </a:rPr>
              <a:t>我国的医保发展非常快，从最早的城镇职工到全体城乡居民，覆盖面越来越广，待遇水平也有大幅提升，同时，医疗服务也在不断提升</a:t>
            </a:r>
            <a:endParaRPr lang="en-US" altLang="zh-CN" sz="1200" b="0" i="0" kern="1200" dirty="0" smtClean="0">
              <a:solidFill>
                <a:schemeClr val="tx1"/>
              </a:solidFill>
              <a:effectLst/>
              <a:latin typeface="Arial" charset="0"/>
              <a:ea typeface="宋体" pitchFamily="2" charset="-122"/>
              <a:cs typeface="宋体"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smtClean="0">
              <a:solidFill>
                <a:schemeClr val="tx1"/>
              </a:solidFill>
              <a:effectLst/>
              <a:latin typeface="Arial" charset="0"/>
              <a:ea typeface="宋体" pitchFamily="2" charset="-122"/>
              <a:cs typeface="宋体" charset="0"/>
            </a:endParaRPr>
          </a:p>
          <a:p>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4</a:t>
            </a:fld>
            <a:endParaRPr lang="en-US" altLang="zh-CN"/>
          </a:p>
        </p:txBody>
      </p:sp>
    </p:spTree>
    <p:extLst>
      <p:ext uri="{BB962C8B-B14F-4D97-AF65-F5344CB8AC3E}">
        <p14:creationId xmlns:p14="http://schemas.microsoft.com/office/powerpoint/2010/main" val="145026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宋体" charset="0"/>
              </a:rPr>
              <a:t>除以上应用功能外，医保相关数据信息还具有较广泛的科研和社会价值，包括对医院管理、疾病谱变化、不同病种治疗方式的改变、供需双方医疗行为的变更、卫生政策研究、政策评估等公共卫生领域的科研，不同药品、医疗器械等的应用分析还可为医药公司开发新的产品提供信息咨询服务，也可在商业保险的险种测算、核保等方面发挥巨大的作用</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23</a:t>
            </a:fld>
            <a:endParaRPr lang="en-US" altLang="zh-CN"/>
          </a:p>
        </p:txBody>
      </p:sp>
    </p:spTree>
    <p:extLst>
      <p:ext uri="{BB962C8B-B14F-4D97-AF65-F5344CB8AC3E}">
        <p14:creationId xmlns:p14="http://schemas.microsoft.com/office/powerpoint/2010/main" val="633489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dirty="0" smtClean="0">
                <a:solidFill>
                  <a:srgbClr val="800000"/>
                </a:solidFill>
                <a:latin typeface="微软雅黑" charset="0"/>
                <a:ea typeface="微软雅黑" charset="0"/>
                <a:cs typeface="微软雅黑" charset="0"/>
              </a:rPr>
              <a:t>医疗保险决策支持系统，主要</a:t>
            </a:r>
            <a:r>
              <a:rPr lang="zh-CN" altLang="zh-CN" sz="1200" b="0" dirty="0" smtClean="0">
                <a:solidFill>
                  <a:srgbClr val="800000"/>
                </a:solidFill>
                <a:latin typeface="微软雅黑" charset="0"/>
                <a:ea typeface="微软雅黑" charset="0"/>
                <a:cs typeface="微软雅黑" charset="0"/>
              </a:rPr>
              <a:t>针对医疗保险积累的大量数据，建立医保政策测算模型，监测基金收支情况</a:t>
            </a:r>
            <a:r>
              <a:rPr lang="zh-CN" altLang="zh-CN" sz="1200" b="0" dirty="0" smtClean="0"/>
              <a:t>，</a:t>
            </a:r>
            <a:r>
              <a:rPr lang="zh-CN" altLang="zh-CN" sz="1200" b="0" dirty="0" smtClean="0">
                <a:solidFill>
                  <a:srgbClr val="800000"/>
                </a:solidFill>
                <a:latin typeface="微软雅黑" charset="0"/>
                <a:ea typeface="微软雅黑" charset="0"/>
                <a:cs typeface="微软雅黑" charset="0"/>
              </a:rPr>
              <a:t>预测未来一段时间内的基金收支和结余，用于医保新政策的测算及老政策的调整测算</a:t>
            </a:r>
            <a:endParaRPr lang="zh-CN" altLang="en-US" sz="1200" b="0" dirty="0" smtClean="0">
              <a:solidFill>
                <a:srgbClr val="800000"/>
              </a:solidFill>
              <a:latin typeface="微软雅黑" charset="0"/>
              <a:ea typeface="微软雅黑" charset="0"/>
              <a:cs typeface="微软雅黑" charset="0"/>
            </a:endParaRPr>
          </a:p>
          <a:p>
            <a:endParaRPr lang="en-US" altLang="zh-CN" dirty="0" smtClean="0">
              <a:latin typeface="微软雅黑" charset="0"/>
              <a:ea typeface="微软雅黑" charset="0"/>
              <a:cs typeface="Times New Roman" charset="0"/>
            </a:endParaRPr>
          </a:p>
          <a:p>
            <a:r>
              <a:rPr lang="zh-CN" altLang="en-US" dirty="0" smtClean="0">
                <a:latin typeface="微软雅黑" charset="0"/>
                <a:ea typeface="微软雅黑" charset="0"/>
                <a:cs typeface="Times New Roman" charset="0"/>
              </a:rPr>
              <a:t>由于决策支持的使用人群多半是高层的领导者，所以使用率不高，应用不广，所以我们在考虑能不能将数据挖掘应用在实际的业务经办上</a:t>
            </a:r>
            <a:r>
              <a:rPr lang="en-US" altLang="zh-CN" dirty="0" smtClean="0">
                <a:latin typeface="微软雅黑" charset="0"/>
                <a:ea typeface="微软雅黑" charset="0"/>
                <a:cs typeface="Times New Roman" charset="0"/>
              </a:rPr>
              <a:t>,</a:t>
            </a:r>
            <a:r>
              <a:rPr lang="zh-CN" altLang="en-US" dirty="0" smtClean="0">
                <a:latin typeface="微软雅黑" charset="0"/>
                <a:ea typeface="微软雅黑" charset="0"/>
                <a:cs typeface="Times New Roman" charset="0"/>
              </a:rPr>
              <a:t>让用户在业务经办时必须要用到这个东西，对业务经办有一定的帮助，而不是一个可有可无的东西。</a:t>
            </a:r>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24</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charset="0"/>
                <a:ea typeface="微软雅黑" charset="0"/>
                <a:cs typeface="Times New Roman" charset="0"/>
              </a:rPr>
              <a:t>这次主要讨论在医疗保险监管稽核上的应用，这里列举了一些跟各位讨论，</a:t>
            </a:r>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25</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DRGs</a:t>
            </a:r>
            <a:r>
              <a:rPr lang="zh-CN" altLang="en-US" dirty="0" smtClean="0"/>
              <a:t>最初产生于美国，是当今世界公认的比较先进的医疗费用支付方式之一，经办机构不是按照病人在院的实际花费（即按服务项目）付账给医院，而是按照病人所属的疾病分类对应的定额付账给医院，比如说做一个阑尾炎手术，这个病人对应的疾病分类定额是</a:t>
            </a:r>
            <a:r>
              <a:rPr lang="en-US" altLang="zh-CN" dirty="0" smtClean="0"/>
              <a:t>3K</a:t>
            </a:r>
            <a:r>
              <a:rPr lang="zh-CN" altLang="en-US" dirty="0" smtClean="0"/>
              <a:t>，那不管这个病人实际是花了</a:t>
            </a:r>
            <a:r>
              <a:rPr lang="en-US" altLang="zh-CN" dirty="0" smtClean="0"/>
              <a:t>5K</a:t>
            </a:r>
            <a:r>
              <a:rPr lang="zh-CN" altLang="en-US" dirty="0" smtClean="0"/>
              <a:t>还是</a:t>
            </a:r>
            <a:r>
              <a:rPr lang="en-US" altLang="zh-CN" dirty="0" smtClean="0"/>
              <a:t>2K</a:t>
            </a:r>
            <a:r>
              <a:rPr lang="zh-CN" altLang="en-US" dirty="0" smtClean="0"/>
              <a:t>，经办机构支付给医院的就是</a:t>
            </a:r>
            <a:r>
              <a:rPr lang="en-US" altLang="zh-CN" dirty="0" smtClean="0"/>
              <a:t>3K</a:t>
            </a:r>
            <a:r>
              <a:rPr lang="zh-CN" altLang="en-US" dirty="0" smtClean="0"/>
              <a:t>，通过这种支付机制主要是让医院主动去控制成本，减少诱导性医疗费用支付。</a:t>
            </a:r>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26</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其定义一般包括以下三部分内容：第一、它是一种病人分类、病例组合方法，它的核心思想是将具有某一方面相同特征的病例归为一组。第二、</a:t>
            </a:r>
            <a:r>
              <a:rPr lang="en-US" altLang="zh-CN" dirty="0" smtClean="0"/>
              <a:t>DRGs</a:t>
            </a:r>
            <a:r>
              <a:rPr lang="zh-CN" altLang="en-US" dirty="0" smtClean="0"/>
              <a:t>分类的基础是病人的诊断。在此基础上考虑患者的年龄、手术与否、并发症及合并症等情况的影响。第三、它把医院对病人的治疗和所发生的费用联系起来，给每组</a:t>
            </a:r>
            <a:r>
              <a:rPr lang="en-US" altLang="zh-CN" dirty="0" smtClean="0"/>
              <a:t>DRGS</a:t>
            </a:r>
            <a:r>
              <a:rPr lang="zh-CN" altLang="en-US" dirty="0" smtClean="0"/>
              <a:t>制定一个付费标准。</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我们可以根据历年的数据建立</a:t>
            </a:r>
            <a:r>
              <a:rPr lang="en-US" altLang="zh-CN" dirty="0" err="1" smtClean="0"/>
              <a:t>drgs</a:t>
            </a:r>
            <a:r>
              <a:rPr lang="zh-CN" altLang="en-US" dirty="0" smtClean="0"/>
              <a:t>病例分组模型</a:t>
            </a:r>
            <a:r>
              <a:rPr lang="zh-CN" altLang="en-US" dirty="0" smtClean="0">
                <a:latin typeface="微软雅黑" charset="0"/>
                <a:ea typeface="微软雅黑" charset="0"/>
                <a:cs typeface="Times New Roman" charset="0"/>
              </a:rPr>
              <a:t>以及各组</a:t>
            </a:r>
            <a:r>
              <a:rPr lang="en-US" altLang="zh-CN" dirty="0" smtClean="0">
                <a:latin typeface="微软雅黑" charset="0"/>
                <a:ea typeface="微软雅黑" charset="0"/>
                <a:cs typeface="Times New Roman" charset="0"/>
              </a:rPr>
              <a:t>DRGS</a:t>
            </a:r>
            <a:r>
              <a:rPr lang="zh-CN" altLang="en-US" dirty="0" smtClean="0">
                <a:latin typeface="微软雅黑" charset="0"/>
                <a:ea typeface="微软雅黑" charset="0"/>
                <a:cs typeface="Times New Roman" charset="0"/>
              </a:rPr>
              <a:t>的参考标准费用和超标费用的阈值</a:t>
            </a:r>
            <a:r>
              <a:rPr lang="zh-CN" altLang="en-US" dirty="0" smtClean="0"/>
              <a:t>，当然这个</a:t>
            </a:r>
            <a:r>
              <a:rPr lang="en-US" altLang="zh-CN" dirty="0" smtClean="0"/>
              <a:t>DRGS</a:t>
            </a:r>
            <a:r>
              <a:rPr lang="zh-CN" altLang="en-US" dirty="0" smtClean="0"/>
              <a:t>肯定没那么专业，但是对医疗保险监管稽核来说有比较大的价值，我们可以</a:t>
            </a:r>
            <a:r>
              <a:rPr lang="zh-CN" altLang="en-US" dirty="0" smtClean="0">
                <a:latin typeface="微软雅黑" charset="0"/>
                <a:ea typeface="微软雅黑" charset="0"/>
                <a:cs typeface="Times New Roman" charset="0"/>
              </a:rPr>
              <a:t>以此模型规则进一步筛查异常的住院记录；</a:t>
            </a:r>
            <a:endParaRPr lang="en-US" altLang="zh-CN" dirty="0" smtClean="0">
              <a:latin typeface="微软雅黑" charset="0"/>
              <a:ea typeface="微软雅黑" charset="0"/>
              <a:cs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微软雅黑" charset="0"/>
                <a:ea typeface="微软雅黑" charset="0"/>
                <a:cs typeface="Times New Roman" charset="0"/>
              </a:rPr>
              <a:t>我们还可以</a:t>
            </a:r>
            <a:r>
              <a:rPr lang="zh-CN" altLang="zh-CN" dirty="0" smtClean="0">
                <a:latin typeface="微软雅黑" charset="0"/>
                <a:ea typeface="微软雅黑" charset="0"/>
                <a:cs typeface="Times New Roman" charset="0"/>
              </a:rPr>
              <a:t>建立一个疾病信息样本数据表，然后用该数据表的数据作参考，帮助操作员审核</a:t>
            </a:r>
            <a:r>
              <a:rPr lang="zh-CN" altLang="en-US" dirty="0" smtClean="0">
                <a:latin typeface="微软雅黑" charset="0"/>
                <a:ea typeface="微软雅黑" charset="0"/>
                <a:cs typeface="Times New Roman" charset="0"/>
              </a:rPr>
              <a:t>零星</a:t>
            </a:r>
            <a:r>
              <a:rPr lang="zh-CN" altLang="zh-CN" dirty="0" smtClean="0">
                <a:latin typeface="微软雅黑" charset="0"/>
                <a:ea typeface="微软雅黑" charset="0"/>
                <a:cs typeface="Times New Roman" charset="0"/>
              </a:rPr>
              <a:t>报销的</a:t>
            </a:r>
            <a:r>
              <a:rPr lang="zh-CN" altLang="en-US" dirty="0" smtClean="0">
                <a:latin typeface="微软雅黑" charset="0"/>
                <a:ea typeface="微软雅黑" charset="0"/>
                <a:cs typeface="Times New Roman" charset="0"/>
              </a:rPr>
              <a:t>住院记录的合理性。</a:t>
            </a:r>
            <a:endParaRPr lang="en-US" altLang="zh-CN" dirty="0" smtClean="0">
              <a:latin typeface="微软雅黑" charset="0"/>
              <a:ea typeface="微软雅黑" charset="0"/>
              <a:cs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微软雅黑" charset="0"/>
                <a:ea typeface="微软雅黑" charset="0"/>
                <a:cs typeface="Times New Roman" charset="0"/>
              </a:rPr>
              <a:t>还有一个用途，可以为各地按病种结算提供参考标准；</a:t>
            </a:r>
            <a:endParaRPr lang="en-US" altLang="zh-CN" dirty="0" smtClean="0"/>
          </a:p>
          <a:p>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27</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charset="0"/>
                <a:ea typeface="微软雅黑" charset="0"/>
                <a:cs typeface="Times New Roman" charset="0"/>
              </a:rPr>
              <a:t>还有针对参保单位征缴和就医方面的分析，比如</a:t>
            </a:r>
            <a:endParaRPr lang="en-US" altLang="zh-CN" dirty="0" smtClean="0">
              <a:latin typeface="微软雅黑" charset="0"/>
              <a:ea typeface="微软雅黑" charset="0"/>
              <a:cs typeface="Times New Roman"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28</a:t>
            </a:fld>
            <a:endParaRPr lang="en-US" altLang="zh-CN"/>
          </a:p>
        </p:txBody>
      </p:sp>
    </p:spTree>
    <p:extLst>
      <p:ext uri="{BB962C8B-B14F-4D97-AF65-F5344CB8AC3E}">
        <p14:creationId xmlns:p14="http://schemas.microsoft.com/office/powerpoint/2010/main" val="139777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宋体" charset="0"/>
              </a:rPr>
              <a:t>从医保费用报销来看，有两种方式，本地的就医基本上是通过联网结算实现了，异地的就医采用的是自己先垫付，然后去社保机构报销的方式，近几年，有些地方像浙江省也实现了异地联网实时结算。对老百姓来说是越来越方便了。</a:t>
            </a:r>
            <a:endParaRPr lang="en-US" altLang="zh-CN" sz="1200" b="0" i="0" kern="1200" dirty="0" smtClean="0">
              <a:solidFill>
                <a:schemeClr val="tx1"/>
              </a:solidFill>
              <a:effectLst/>
              <a:latin typeface="Arial" charset="0"/>
              <a:ea typeface="宋体" pitchFamily="2" charset="-122"/>
              <a:cs typeface="宋体" charset="0"/>
            </a:endParaRPr>
          </a:p>
          <a:p>
            <a:r>
              <a:rPr lang="zh-CN" altLang="en-US" sz="1200" b="0" i="0" kern="1200" dirty="0" smtClean="0">
                <a:solidFill>
                  <a:schemeClr val="tx1"/>
                </a:solidFill>
                <a:effectLst/>
                <a:latin typeface="Arial" charset="0"/>
                <a:ea typeface="宋体" pitchFamily="2" charset="-122"/>
                <a:cs typeface="宋体" charset="0"/>
              </a:rPr>
              <a:t>从这里我们就看得出医保的就诊数据主要有</a:t>
            </a:r>
            <a:r>
              <a:rPr lang="en-US" altLang="zh-CN" sz="1200" b="0" i="0" kern="1200" dirty="0" smtClean="0">
                <a:solidFill>
                  <a:schemeClr val="tx1"/>
                </a:solidFill>
                <a:effectLst/>
                <a:latin typeface="Arial" charset="0"/>
                <a:ea typeface="宋体" pitchFamily="2" charset="-122"/>
                <a:cs typeface="宋体" charset="0"/>
              </a:rPr>
              <a:t>2</a:t>
            </a:r>
            <a:r>
              <a:rPr lang="zh-CN" altLang="en-US" sz="1200" b="0" i="0" kern="1200" dirty="0" smtClean="0">
                <a:solidFill>
                  <a:schemeClr val="tx1"/>
                </a:solidFill>
                <a:effectLst/>
                <a:latin typeface="Arial" charset="0"/>
                <a:ea typeface="宋体" pitchFamily="2" charset="-122"/>
                <a:cs typeface="宋体" charset="0"/>
              </a:rPr>
              <a:t>个来源：一个是从社保系统，经办大厅由操作人员录入的，第二个就是通过联网实时结算系统，实时从各家医院、药店上来的。</a:t>
            </a:r>
            <a:endParaRPr lang="en-US" altLang="zh-CN" sz="1200" b="0" i="0" kern="1200" dirty="0" smtClean="0">
              <a:solidFill>
                <a:schemeClr val="tx1"/>
              </a:solidFill>
              <a:effectLst/>
              <a:latin typeface="Arial" charset="0"/>
              <a:ea typeface="宋体" pitchFamily="2" charset="-122"/>
              <a:cs typeface="宋体" charset="0"/>
            </a:endParaRPr>
          </a:p>
          <a:p>
            <a:endParaRPr lang="en-US" altLang="zh-CN" sz="1200" b="0" i="0" kern="1200" dirty="0" smtClean="0">
              <a:solidFill>
                <a:schemeClr val="tx1"/>
              </a:solidFill>
              <a:effectLst/>
              <a:latin typeface="Arial" charset="0"/>
              <a:ea typeface="宋体" pitchFamily="2" charset="-122"/>
              <a:cs typeface="宋体" charset="0"/>
            </a:endParaRP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5</a:t>
            </a:fld>
            <a:endParaRPr lang="en-US" altLang="zh-CN"/>
          </a:p>
        </p:txBody>
      </p:sp>
    </p:spTree>
    <p:extLst>
      <p:ext uri="{BB962C8B-B14F-4D97-AF65-F5344CB8AC3E}">
        <p14:creationId xmlns:p14="http://schemas.microsoft.com/office/powerpoint/2010/main" val="101068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医疗保险中的参保人、经办机构、医疗服务机构之间的三方关系，</a:t>
            </a:r>
            <a:endParaRPr lang="en-US" altLang="zh-CN" dirty="0" smtClean="0"/>
          </a:p>
          <a:p>
            <a:r>
              <a:rPr lang="zh-CN" altLang="en-US" dirty="0" smtClean="0"/>
              <a:t>参保人参保后，按时足额缴纳保险费用后即可享受医疗保险，医疗机构或零售药店与医保经办机构签订定点医疗服务协议，成为定点单位，参保人到定点单位就医，即可享受即时结算，定点单位提供医疗服务后，参保人只需支付自付费用，垫付的医保基金由经办机构支付给定点单位。</a:t>
            </a:r>
            <a:endParaRPr lang="en-US" altLang="zh-CN" dirty="0" smtClean="0"/>
          </a:p>
          <a:p>
            <a:r>
              <a:rPr lang="zh-CN" altLang="en-US" dirty="0" smtClean="0"/>
              <a:t>这种付费方式叫第三方付费机制。这种付费机制存在一定的弊端，会诱发一些过度医疗过度服务。</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6</a:t>
            </a:fld>
            <a:endParaRPr lang="en-US" altLang="zh-CN"/>
          </a:p>
        </p:txBody>
      </p:sp>
    </p:spTree>
    <p:extLst>
      <p:ext uri="{BB962C8B-B14F-4D97-AF65-F5344CB8AC3E}">
        <p14:creationId xmlns:p14="http://schemas.microsoft.com/office/powerpoint/2010/main" val="46584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医保结算的业务流程，参保人参保后享受医疗保险，生病去就医，医生开好医嘱，用社保卡划账收费，这时就会触发实时结算，</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7</a:t>
            </a:fld>
            <a:endParaRPr lang="en-US" altLang="zh-CN"/>
          </a:p>
        </p:txBody>
      </p:sp>
    </p:spTree>
    <p:extLst>
      <p:ext uri="{BB962C8B-B14F-4D97-AF65-F5344CB8AC3E}">
        <p14:creationId xmlns:p14="http://schemas.microsoft.com/office/powerpoint/2010/main" val="410032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eaLnBrk="0" hangingPunct="0">
              <a:spcBef>
                <a:spcPts val="0"/>
              </a:spcBef>
            </a:pPr>
            <a:r>
              <a:rPr lang="zh-CN" altLang="en-US" dirty="0" smtClean="0"/>
              <a:t>由于在联网结算实现之前，各家医院和医保都已经有各自的系统存在了，而且各家医院的系统可能是由不同开发商开发的，不同的技术架构技术标准，针对各家医院各式各样的系统，在不影响现有</a:t>
            </a:r>
            <a:r>
              <a:rPr lang="en-US" altLang="zh-CN" dirty="0" smtClean="0"/>
              <a:t>HIS</a:t>
            </a:r>
            <a:r>
              <a:rPr lang="zh-CN" altLang="en-US" dirty="0" smtClean="0"/>
              <a:t>的前提下，医保实时结算采用的是外挂接口接入的形式，</a:t>
            </a:r>
            <a:r>
              <a:rPr lang="zh-CN" altLang="en-US" kern="0" dirty="0" smtClean="0">
                <a:solidFill>
                  <a:schemeClr val="tx1"/>
                </a:solidFill>
              </a:rPr>
              <a:t>这种模式的特点是能够最大限度不影响原有医院的业务，并将改造工作量降到最低。</a:t>
            </a:r>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8</a:t>
            </a:fld>
            <a:endParaRPr lang="en-US" altLang="zh-CN"/>
          </a:p>
        </p:txBody>
      </p:sp>
    </p:spTree>
    <p:extLst>
      <p:ext uri="{BB962C8B-B14F-4D97-AF65-F5344CB8AC3E}">
        <p14:creationId xmlns:p14="http://schemas.microsoft.com/office/powerpoint/2010/main" val="633489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医院端在划账收费时，生成就诊和医疗费用明细的报文，调用</a:t>
            </a:r>
            <a:r>
              <a:rPr lang="en-US" altLang="zh-CN" dirty="0" smtClean="0"/>
              <a:t>DLL</a:t>
            </a:r>
            <a:r>
              <a:rPr lang="zh-CN" altLang="en-US" dirty="0" smtClean="0"/>
              <a:t>发起结算交易到前置机，前置机再调用医保中心的</a:t>
            </a:r>
            <a:r>
              <a:rPr lang="en-US" altLang="zh-CN" dirty="0" smtClean="0"/>
              <a:t>tuxedo</a:t>
            </a:r>
            <a:r>
              <a:rPr lang="zh-CN" altLang="en-US" dirty="0" smtClean="0"/>
              <a:t>中间件服务，</a:t>
            </a:r>
            <a:r>
              <a:rPr lang="en-US" altLang="zh-CN" dirty="0" smtClean="0"/>
              <a:t>tuxedo</a:t>
            </a:r>
            <a:r>
              <a:rPr lang="zh-CN" altLang="en-US" dirty="0" smtClean="0"/>
              <a:t>再调用数据库服务器完成医保待遇计算，计算完毕后将结果一步步返回到</a:t>
            </a:r>
            <a:r>
              <a:rPr lang="en-US" altLang="zh-CN" dirty="0" smtClean="0"/>
              <a:t>HIS</a:t>
            </a:r>
            <a:r>
              <a:rPr lang="zh-CN" altLang="en-US" dirty="0" smtClean="0"/>
              <a:t>系统，完成待遇结算，整个过程需要在几十毫秒内完成，实时性要求高，而且必须保障系统</a:t>
            </a:r>
            <a:r>
              <a:rPr lang="en-US" altLang="zh-CN" dirty="0" smtClean="0"/>
              <a:t>7</a:t>
            </a:r>
            <a:r>
              <a:rPr lang="zh-CN" altLang="en-US" smtClean="0"/>
              <a:t>*</a:t>
            </a:r>
            <a:r>
              <a:rPr lang="en-US" altLang="zh-CN" smtClean="0"/>
              <a:t>24</a:t>
            </a:r>
            <a:r>
              <a:rPr lang="zh-CN" altLang="en-US" dirty="0" smtClean="0"/>
              <a:t>小时不阶段的运行，稳定性要求也非常高。</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9</a:t>
            </a:fld>
            <a:endParaRPr lang="en-US" altLang="zh-CN"/>
          </a:p>
        </p:txBody>
      </p:sp>
    </p:spTree>
    <p:extLst>
      <p:ext uri="{BB962C8B-B14F-4D97-AF65-F5344CB8AC3E}">
        <p14:creationId xmlns:p14="http://schemas.microsoft.com/office/powerpoint/2010/main" val="2518001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结算好后，参保人只需要付自付的那部分即可。事后，经办机构会针对实时结算的费用进行审核，对不合理的费用会进行剔除，每个月医院都会与经办机构进行结算，支付的费用不包括剔除的那部分费用。</a:t>
            </a:r>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10</a:t>
            </a:fld>
            <a:endParaRPr lang="en-US" altLang="zh-CN"/>
          </a:p>
        </p:txBody>
      </p:sp>
    </p:spTree>
    <p:extLst>
      <p:ext uri="{BB962C8B-B14F-4D97-AF65-F5344CB8AC3E}">
        <p14:creationId xmlns:p14="http://schemas.microsoft.com/office/powerpoint/2010/main" val="43652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C05EE8-A983-664E-84FA-A7DC34A04731}" type="slidenum">
              <a:rPr lang="en-US" altLang="zh-CN" smtClean="0"/>
              <a:pPr/>
              <a:t>11</a:t>
            </a:fld>
            <a:endParaRPr lang="en-US" altLang="zh-CN"/>
          </a:p>
        </p:txBody>
      </p:sp>
    </p:spTree>
    <p:extLst>
      <p:ext uri="{BB962C8B-B14F-4D97-AF65-F5344CB8AC3E}">
        <p14:creationId xmlns:p14="http://schemas.microsoft.com/office/powerpoint/2010/main" val="3094821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8" descr="ppt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287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771525" y="2130425"/>
            <a:ext cx="8743950" cy="1470025"/>
          </a:xfrm>
        </p:spPr>
        <p:txBody>
          <a:bodyPr/>
          <a:lstStyle>
            <a:lvl1pPr>
              <a:defRPr/>
            </a:lvl1pPr>
          </a:lstStyle>
          <a:p>
            <a:r>
              <a:rPr lang="zh-CN" altLang="en-US"/>
              <a:t>单击此处编辑母版标题样式</a:t>
            </a:r>
          </a:p>
        </p:txBody>
      </p:sp>
      <p:sp>
        <p:nvSpPr>
          <p:cNvPr id="4100" name="Rectangle 4"/>
          <p:cNvSpPr>
            <a:spLocks noGrp="1" noChangeArrowheads="1"/>
          </p:cNvSpPr>
          <p:nvPr>
            <p:ph type="subTitle" idx="1"/>
          </p:nvPr>
        </p:nvSpPr>
        <p:spPr>
          <a:xfrm>
            <a:off x="1543050" y="3886200"/>
            <a:ext cx="72009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fld id="{4526DBF5-486E-414E-8914-6CA79E31401E}" type="slidenum">
              <a:rPr lang="en-US" altLang="zh-CN"/>
              <a:pPr/>
              <a:t>‹#›</a:t>
            </a:fld>
            <a:endParaRPr lang="en-US" altLang="zh-CN"/>
          </a:p>
        </p:txBody>
      </p:sp>
    </p:spTree>
    <p:extLst>
      <p:ext uri="{BB962C8B-B14F-4D97-AF65-F5344CB8AC3E}">
        <p14:creationId xmlns:p14="http://schemas.microsoft.com/office/powerpoint/2010/main" val="3118816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10C6A1A-A88C-A34A-82BD-2120730A2A1E}" type="slidenum">
              <a:rPr lang="en-US" altLang="zh-CN"/>
              <a:pPr/>
              <a:t>‹#›</a:t>
            </a:fld>
            <a:endParaRPr lang="en-US" altLang="zh-CN"/>
          </a:p>
        </p:txBody>
      </p:sp>
    </p:spTree>
    <p:extLst>
      <p:ext uri="{BB962C8B-B14F-4D97-AF65-F5344CB8AC3E}">
        <p14:creationId xmlns:p14="http://schemas.microsoft.com/office/powerpoint/2010/main" val="142687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638"/>
            <a:ext cx="231457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4350" y="274638"/>
            <a:ext cx="679132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86CCE9A-5F1B-B543-B8D7-07F0CE7BAE24}" type="slidenum">
              <a:rPr lang="en-US" altLang="zh-CN"/>
              <a:pPr/>
              <a:t>‹#›</a:t>
            </a:fld>
            <a:endParaRPr lang="en-US" altLang="zh-CN"/>
          </a:p>
        </p:txBody>
      </p:sp>
    </p:spTree>
    <p:extLst>
      <p:ext uri="{BB962C8B-B14F-4D97-AF65-F5344CB8AC3E}">
        <p14:creationId xmlns:p14="http://schemas.microsoft.com/office/powerpoint/2010/main" val="3873340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14350" y="274638"/>
            <a:ext cx="92583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CAAA4D2-21BC-4144-885D-11F508C0D57F}" type="slidenum">
              <a:rPr lang="en-US" altLang="zh-CN"/>
              <a:pPr/>
              <a:t>‹#›</a:t>
            </a:fld>
            <a:endParaRPr lang="en-US" altLang="zh-CN"/>
          </a:p>
        </p:txBody>
      </p:sp>
    </p:spTree>
    <p:extLst>
      <p:ext uri="{BB962C8B-B14F-4D97-AF65-F5344CB8AC3E}">
        <p14:creationId xmlns:p14="http://schemas.microsoft.com/office/powerpoint/2010/main" val="1097224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5BB22D3-D7E8-4F40-8455-6C7BB1C56CEC}" type="slidenum">
              <a:rPr lang="en-US" altLang="zh-CN"/>
              <a:pPr/>
              <a:t>‹#›</a:t>
            </a:fld>
            <a:endParaRPr lang="en-US" altLang="zh-CN"/>
          </a:p>
        </p:txBody>
      </p:sp>
    </p:spTree>
    <p:extLst>
      <p:ext uri="{BB962C8B-B14F-4D97-AF65-F5344CB8AC3E}">
        <p14:creationId xmlns:p14="http://schemas.microsoft.com/office/powerpoint/2010/main" val="1461517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4406900"/>
            <a:ext cx="874395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0C1BC58-E614-DF4B-BCD1-FA8262E7A4D6}" type="slidenum">
              <a:rPr lang="en-US" altLang="zh-CN"/>
              <a:pPr/>
              <a:t>‹#›</a:t>
            </a:fld>
            <a:endParaRPr lang="en-US" altLang="zh-CN"/>
          </a:p>
        </p:txBody>
      </p:sp>
    </p:spTree>
    <p:extLst>
      <p:ext uri="{BB962C8B-B14F-4D97-AF65-F5344CB8AC3E}">
        <p14:creationId xmlns:p14="http://schemas.microsoft.com/office/powerpoint/2010/main" val="601281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5338" y="1341438"/>
            <a:ext cx="3776662"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994400" y="1341438"/>
            <a:ext cx="37782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FD151AE-C555-0D4D-83DF-BC90A565DBBB}" type="slidenum">
              <a:rPr lang="en-US" altLang="zh-CN"/>
              <a:pPr/>
              <a:t>‹#›</a:t>
            </a:fld>
            <a:endParaRPr lang="en-US" altLang="zh-CN"/>
          </a:p>
        </p:txBody>
      </p:sp>
    </p:spTree>
    <p:extLst>
      <p:ext uri="{BB962C8B-B14F-4D97-AF65-F5344CB8AC3E}">
        <p14:creationId xmlns:p14="http://schemas.microsoft.com/office/powerpoint/2010/main" val="329248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4350" y="274638"/>
            <a:ext cx="92583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AA3E1E2-58B6-C945-B399-15094845EF07}" type="slidenum">
              <a:rPr lang="en-US" altLang="zh-CN"/>
              <a:pPr/>
              <a:t>‹#›</a:t>
            </a:fld>
            <a:endParaRPr lang="en-US" altLang="zh-CN"/>
          </a:p>
        </p:txBody>
      </p:sp>
    </p:spTree>
    <p:extLst>
      <p:ext uri="{BB962C8B-B14F-4D97-AF65-F5344CB8AC3E}">
        <p14:creationId xmlns:p14="http://schemas.microsoft.com/office/powerpoint/2010/main" val="1839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0A31F66-7A67-5A43-8A45-E4F5F3392593}" type="slidenum">
              <a:rPr lang="en-US" altLang="zh-CN"/>
              <a:pPr/>
              <a:t>‹#›</a:t>
            </a:fld>
            <a:endParaRPr lang="en-US" altLang="zh-CN"/>
          </a:p>
        </p:txBody>
      </p:sp>
    </p:spTree>
    <p:extLst>
      <p:ext uri="{BB962C8B-B14F-4D97-AF65-F5344CB8AC3E}">
        <p14:creationId xmlns:p14="http://schemas.microsoft.com/office/powerpoint/2010/main" val="1458949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40A60A57-8CF5-9C42-BD40-B28EDFEADD35}" type="slidenum">
              <a:rPr lang="en-US" altLang="zh-CN"/>
              <a:pPr/>
              <a:t>‹#›</a:t>
            </a:fld>
            <a:endParaRPr lang="en-US" altLang="zh-CN"/>
          </a:p>
        </p:txBody>
      </p:sp>
    </p:spTree>
    <p:extLst>
      <p:ext uri="{BB962C8B-B14F-4D97-AF65-F5344CB8AC3E}">
        <p14:creationId xmlns:p14="http://schemas.microsoft.com/office/powerpoint/2010/main" val="283554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273050"/>
            <a:ext cx="338455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12686C9-A709-2344-A6C6-1125953EFE7D}" type="slidenum">
              <a:rPr lang="en-US" altLang="zh-CN"/>
              <a:pPr/>
              <a:t>‹#›</a:t>
            </a:fld>
            <a:endParaRPr lang="en-US" altLang="zh-CN"/>
          </a:p>
        </p:txBody>
      </p:sp>
    </p:spTree>
    <p:extLst>
      <p:ext uri="{BB962C8B-B14F-4D97-AF65-F5344CB8AC3E}">
        <p14:creationId xmlns:p14="http://schemas.microsoft.com/office/powerpoint/2010/main" val="74986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125" y="4800600"/>
            <a:ext cx="6172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05AFC65-879A-6345-90EC-ABCDE8F7B498}" type="slidenum">
              <a:rPr lang="en-US" altLang="zh-CN"/>
              <a:pPr/>
              <a:t>‹#›</a:t>
            </a:fld>
            <a:endParaRPr lang="en-US" altLang="zh-CN"/>
          </a:p>
        </p:txBody>
      </p:sp>
    </p:spTree>
    <p:extLst>
      <p:ext uri="{BB962C8B-B14F-4D97-AF65-F5344CB8AC3E}">
        <p14:creationId xmlns:p14="http://schemas.microsoft.com/office/powerpoint/2010/main" val="381663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email">
            <a:lum/>
          </a:blip>
          <a:srcRect/>
          <a:stretch>
            <a:fillRect l="-1000" r="-1000"/>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14350" y="274638"/>
            <a:ext cx="9258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2065338" y="1341438"/>
            <a:ext cx="7707312"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514350" y="6245225"/>
            <a:ext cx="2400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514725" y="6245225"/>
            <a:ext cx="32575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7372350" y="6245225"/>
            <a:ext cx="2400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AB5F03D-BB48-9846-AECE-C78FB2650A8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64"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0" fontAlgn="base" hangingPunct="0">
        <a:spcBef>
          <a:spcPct val="0"/>
        </a:spcBef>
        <a:spcAft>
          <a:spcPct val="0"/>
        </a:spcAft>
        <a:defRPr sz="2800">
          <a:solidFill>
            <a:schemeClr val="tx2"/>
          </a:solidFill>
          <a:latin typeface="+mj-lt"/>
          <a:ea typeface="+mj-ea"/>
          <a:cs typeface="黑体" charset="0"/>
        </a:defRPr>
      </a:lvl1pPr>
      <a:lvl2pPr algn="l" rtl="0" eaLnBrk="0" fontAlgn="base" hangingPunct="0">
        <a:spcBef>
          <a:spcPct val="0"/>
        </a:spcBef>
        <a:spcAft>
          <a:spcPct val="0"/>
        </a:spcAft>
        <a:defRPr sz="2800">
          <a:solidFill>
            <a:schemeClr val="tx2"/>
          </a:solidFill>
          <a:latin typeface="Arial" charset="0"/>
          <a:ea typeface="黑体" pitchFamily="2" charset="-122"/>
          <a:cs typeface="黑体" charset="0"/>
        </a:defRPr>
      </a:lvl2pPr>
      <a:lvl3pPr algn="l" rtl="0" eaLnBrk="0" fontAlgn="base" hangingPunct="0">
        <a:spcBef>
          <a:spcPct val="0"/>
        </a:spcBef>
        <a:spcAft>
          <a:spcPct val="0"/>
        </a:spcAft>
        <a:defRPr sz="2800">
          <a:solidFill>
            <a:schemeClr val="tx2"/>
          </a:solidFill>
          <a:latin typeface="Arial" charset="0"/>
          <a:ea typeface="黑体" pitchFamily="2" charset="-122"/>
          <a:cs typeface="黑体" charset="0"/>
        </a:defRPr>
      </a:lvl3pPr>
      <a:lvl4pPr algn="l" rtl="0" eaLnBrk="0" fontAlgn="base" hangingPunct="0">
        <a:spcBef>
          <a:spcPct val="0"/>
        </a:spcBef>
        <a:spcAft>
          <a:spcPct val="0"/>
        </a:spcAft>
        <a:defRPr sz="2800">
          <a:solidFill>
            <a:schemeClr val="tx2"/>
          </a:solidFill>
          <a:latin typeface="Arial" charset="0"/>
          <a:ea typeface="黑体" pitchFamily="2" charset="-122"/>
          <a:cs typeface="黑体" charset="0"/>
        </a:defRPr>
      </a:lvl4pPr>
      <a:lvl5pPr algn="l" rtl="0" eaLnBrk="0" fontAlgn="base" hangingPunct="0">
        <a:spcBef>
          <a:spcPct val="0"/>
        </a:spcBef>
        <a:spcAft>
          <a:spcPct val="0"/>
        </a:spcAft>
        <a:defRPr sz="2800">
          <a:solidFill>
            <a:schemeClr val="tx2"/>
          </a:solidFill>
          <a:latin typeface="Arial" charset="0"/>
          <a:ea typeface="黑体" pitchFamily="2" charset="-122"/>
          <a:cs typeface="黑体" charset="0"/>
        </a:defRPr>
      </a:lvl5pPr>
      <a:lvl6pPr marL="457200" algn="l" rtl="0" fontAlgn="base">
        <a:spcBef>
          <a:spcPct val="0"/>
        </a:spcBef>
        <a:spcAft>
          <a:spcPct val="0"/>
        </a:spcAft>
        <a:defRPr sz="2800">
          <a:solidFill>
            <a:schemeClr val="tx2"/>
          </a:solidFill>
          <a:latin typeface="Arial" charset="0"/>
          <a:ea typeface="黑体" pitchFamily="2" charset="-122"/>
        </a:defRPr>
      </a:lvl6pPr>
      <a:lvl7pPr marL="914400" algn="l" rtl="0" fontAlgn="base">
        <a:spcBef>
          <a:spcPct val="0"/>
        </a:spcBef>
        <a:spcAft>
          <a:spcPct val="0"/>
        </a:spcAft>
        <a:defRPr sz="2800">
          <a:solidFill>
            <a:schemeClr val="tx2"/>
          </a:solidFill>
          <a:latin typeface="Arial" charset="0"/>
          <a:ea typeface="黑体" pitchFamily="2" charset="-122"/>
        </a:defRPr>
      </a:lvl7pPr>
      <a:lvl8pPr marL="1371600" algn="l" rtl="0" fontAlgn="base">
        <a:spcBef>
          <a:spcPct val="0"/>
        </a:spcBef>
        <a:spcAft>
          <a:spcPct val="0"/>
        </a:spcAft>
        <a:defRPr sz="2800">
          <a:solidFill>
            <a:schemeClr val="tx2"/>
          </a:solidFill>
          <a:latin typeface="Arial" charset="0"/>
          <a:ea typeface="黑体" pitchFamily="2" charset="-122"/>
        </a:defRPr>
      </a:lvl8pPr>
      <a:lvl9pPr marL="1828800" algn="l" rtl="0" fontAlgn="base">
        <a:spcBef>
          <a:spcPct val="0"/>
        </a:spcBef>
        <a:spcAft>
          <a:spcPct val="0"/>
        </a:spcAft>
        <a:defRPr sz="2800">
          <a:solidFill>
            <a:schemeClr val="tx2"/>
          </a:solidFill>
          <a:latin typeface="Arial" charset="0"/>
          <a:ea typeface="黑体" pitchFamily="2" charset="-122"/>
        </a:defRPr>
      </a:lvl9pPr>
    </p:titleStyle>
    <p:bodyStyle>
      <a:lvl1pPr marL="342900" indent="-342900" algn="l" rtl="0" eaLnBrk="0" fontAlgn="base" hangingPunct="0">
        <a:lnSpc>
          <a:spcPct val="135000"/>
        </a:lnSpc>
        <a:spcBef>
          <a:spcPct val="20000"/>
        </a:spcBef>
        <a:spcAft>
          <a:spcPct val="0"/>
        </a:spcAft>
        <a:buChar char="•"/>
        <a:defRPr sz="2400">
          <a:solidFill>
            <a:schemeClr val="tx1"/>
          </a:solidFill>
          <a:latin typeface="+mn-lt"/>
          <a:ea typeface="+mn-ea"/>
          <a:cs typeface="黑体" charset="0"/>
        </a:defRPr>
      </a:lvl1pPr>
      <a:lvl2pPr marL="742950" indent="-285750" algn="l" rtl="0" eaLnBrk="0" fontAlgn="base" hangingPunct="0">
        <a:lnSpc>
          <a:spcPct val="135000"/>
        </a:lnSpc>
        <a:spcBef>
          <a:spcPct val="20000"/>
        </a:spcBef>
        <a:spcAft>
          <a:spcPct val="0"/>
        </a:spcAft>
        <a:buChar char="–"/>
        <a:defRPr sz="2000">
          <a:solidFill>
            <a:schemeClr val="tx1"/>
          </a:solidFill>
          <a:latin typeface="+mn-lt"/>
          <a:ea typeface="+mn-ea"/>
          <a:cs typeface="黑体" charset="0"/>
        </a:defRPr>
      </a:lvl2pPr>
      <a:lvl3pPr marL="1143000" indent="-228600" algn="l" rtl="0" eaLnBrk="0" fontAlgn="base" hangingPunct="0">
        <a:lnSpc>
          <a:spcPct val="135000"/>
        </a:lnSpc>
        <a:spcBef>
          <a:spcPct val="20000"/>
        </a:spcBef>
        <a:spcAft>
          <a:spcPct val="0"/>
        </a:spcAft>
        <a:buChar char="•"/>
        <a:defRPr>
          <a:solidFill>
            <a:schemeClr val="tx1"/>
          </a:solidFill>
          <a:latin typeface="+mn-lt"/>
          <a:ea typeface="+mn-ea"/>
          <a:cs typeface="黑体" charset="0"/>
        </a:defRPr>
      </a:lvl3pPr>
      <a:lvl4pPr marL="1600200" indent="-228600" algn="l" rtl="0" eaLnBrk="0" fontAlgn="base" hangingPunct="0">
        <a:lnSpc>
          <a:spcPct val="135000"/>
        </a:lnSpc>
        <a:spcBef>
          <a:spcPct val="20000"/>
        </a:spcBef>
        <a:spcAft>
          <a:spcPct val="0"/>
        </a:spcAft>
        <a:buChar char="–"/>
        <a:defRPr sz="1600">
          <a:solidFill>
            <a:schemeClr val="tx1"/>
          </a:solidFill>
          <a:latin typeface="+mn-lt"/>
          <a:ea typeface="+mn-ea"/>
          <a:cs typeface="黑体" charset="0"/>
        </a:defRPr>
      </a:lvl4pPr>
      <a:lvl5pPr marL="2057400" indent="-228600" algn="l" rtl="0" eaLnBrk="0" fontAlgn="base" hangingPunct="0">
        <a:lnSpc>
          <a:spcPct val="135000"/>
        </a:lnSpc>
        <a:spcBef>
          <a:spcPct val="20000"/>
        </a:spcBef>
        <a:spcAft>
          <a:spcPct val="0"/>
        </a:spcAft>
        <a:buChar char="»"/>
        <a:defRPr sz="1600">
          <a:solidFill>
            <a:schemeClr val="tx1"/>
          </a:solidFill>
          <a:latin typeface="+mn-lt"/>
          <a:ea typeface="+mn-ea"/>
          <a:cs typeface="黑体" charset="0"/>
        </a:defRPr>
      </a:lvl5pPr>
      <a:lvl6pPr marL="2514600" indent="-228600" algn="l" rtl="0" fontAlgn="base">
        <a:lnSpc>
          <a:spcPct val="135000"/>
        </a:lnSpc>
        <a:spcBef>
          <a:spcPct val="20000"/>
        </a:spcBef>
        <a:spcAft>
          <a:spcPct val="0"/>
        </a:spcAft>
        <a:buChar char="»"/>
        <a:defRPr sz="1600">
          <a:solidFill>
            <a:schemeClr val="tx1"/>
          </a:solidFill>
          <a:latin typeface="+mn-lt"/>
          <a:ea typeface="+mn-ea"/>
        </a:defRPr>
      </a:lvl6pPr>
      <a:lvl7pPr marL="2971800" indent="-228600" algn="l" rtl="0" fontAlgn="base">
        <a:lnSpc>
          <a:spcPct val="135000"/>
        </a:lnSpc>
        <a:spcBef>
          <a:spcPct val="20000"/>
        </a:spcBef>
        <a:spcAft>
          <a:spcPct val="0"/>
        </a:spcAft>
        <a:buChar char="»"/>
        <a:defRPr sz="1600">
          <a:solidFill>
            <a:schemeClr val="tx1"/>
          </a:solidFill>
          <a:latin typeface="+mn-lt"/>
          <a:ea typeface="+mn-ea"/>
        </a:defRPr>
      </a:lvl7pPr>
      <a:lvl8pPr marL="3429000" indent="-228600" algn="l" rtl="0" fontAlgn="base">
        <a:lnSpc>
          <a:spcPct val="135000"/>
        </a:lnSpc>
        <a:spcBef>
          <a:spcPct val="20000"/>
        </a:spcBef>
        <a:spcAft>
          <a:spcPct val="0"/>
        </a:spcAft>
        <a:buChar char="»"/>
        <a:defRPr sz="1600">
          <a:solidFill>
            <a:schemeClr val="tx1"/>
          </a:solidFill>
          <a:latin typeface="+mn-lt"/>
          <a:ea typeface="+mn-ea"/>
        </a:defRPr>
      </a:lvl8pPr>
      <a:lvl9pPr marL="3886200" indent="-228600" algn="l" rtl="0" fontAlgn="base">
        <a:lnSpc>
          <a:spcPct val="135000"/>
        </a:lnSpc>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8" descr="F:\网新简介版本\网新公司PPT\1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287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6"/>
          <p:cNvSpPr txBox="1">
            <a:spLocks noChangeArrowheads="1"/>
          </p:cNvSpPr>
          <p:nvPr/>
        </p:nvSpPr>
        <p:spPr bwMode="auto">
          <a:xfrm>
            <a:off x="1687116" y="4437063"/>
            <a:ext cx="7632848" cy="1477328"/>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lnSpc>
                <a:spcPct val="150000"/>
              </a:lnSpc>
            </a:pPr>
            <a:r>
              <a:rPr lang="zh-CN" altLang="en-US" sz="3600" b="1" dirty="0" smtClean="0">
                <a:solidFill>
                  <a:srgbClr val="262626"/>
                </a:solidFill>
                <a:effectLst>
                  <a:outerShdw blurRad="38100" dist="38100" dir="2700000" algn="tl">
                    <a:srgbClr val="DDDDDD"/>
                  </a:outerShdw>
                </a:effectLst>
                <a:latin typeface="微软雅黑" charset="0"/>
                <a:ea typeface="微软雅黑" charset="0"/>
                <a:cs typeface="微软雅黑" charset="0"/>
              </a:rPr>
              <a:t>数据挖掘在医疗保险行业的应用需求</a:t>
            </a:r>
          </a:p>
          <a:p>
            <a:pPr algn="ctr" eaLnBrk="1" hangingPunct="1">
              <a:lnSpc>
                <a:spcPct val="150000"/>
              </a:lnSpc>
            </a:pPr>
            <a:r>
              <a:rPr lang="zh-CN" altLang="en-US" sz="2400" dirty="0" smtClean="0">
                <a:effectLst>
                  <a:outerShdw blurRad="38100" dist="38100" dir="2700000" algn="tl">
                    <a:srgbClr val="DDDDDD"/>
                  </a:outerShdw>
                </a:effectLst>
                <a:latin typeface="汉仪中黑简" charset="0"/>
                <a:ea typeface="汉仪中黑简" charset="0"/>
                <a:cs typeface="汉仪中黑简" charset="0"/>
              </a:rPr>
              <a:t>浙大网新</a:t>
            </a:r>
            <a:endParaRPr lang="zh-CN" altLang="en-US" sz="2400" dirty="0">
              <a:effectLst>
                <a:outerShdw blurRad="38100" dist="38100" dir="2700000" algn="tl">
                  <a:srgbClr val="DDDDDD"/>
                </a:outerShdw>
              </a:effectLst>
              <a:latin typeface="汉仪中黑简" charset="0"/>
              <a:ea typeface="汉仪中黑简" charset="0"/>
              <a:cs typeface="汉仪中黑简" charset="0"/>
            </a:endParaRPr>
          </a:p>
        </p:txBody>
      </p:sp>
      <p:pic>
        <p:nvPicPr>
          <p:cNvPr id="5124" name="Picture 7" descr="G:\网新新闻和素材\网新形象照片\浙大网新LOGO反白矢量图.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807325" y="333375"/>
            <a:ext cx="21510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F:\网新简介版本\网新公司PPT\图片111.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66900" y="3213100"/>
            <a:ext cx="235585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5589992"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医保联网实时结算场景</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 name="图片 21" descr="1.jpg"/>
          <p:cNvPicPr>
            <a:picLocks noChangeAspect="1"/>
          </p:cNvPicPr>
          <p:nvPr/>
        </p:nvPicPr>
        <p:blipFill>
          <a:blip r:embed="rId3" cstate="print"/>
          <a:stretch>
            <a:fillRect/>
          </a:stretch>
        </p:blipFill>
        <p:spPr>
          <a:xfrm>
            <a:off x="1475818" y="1066381"/>
            <a:ext cx="1773848" cy="1354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图片 22" descr="５修改图.jpg"/>
          <p:cNvPicPr>
            <a:picLocks noChangeAspect="1"/>
          </p:cNvPicPr>
          <p:nvPr/>
        </p:nvPicPr>
        <p:blipFill>
          <a:blip r:embed="rId4" cstate="print"/>
          <a:stretch>
            <a:fillRect/>
          </a:stretch>
        </p:blipFill>
        <p:spPr>
          <a:xfrm>
            <a:off x="7051786" y="2947164"/>
            <a:ext cx="1670978"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图片 23" descr="6.jpg"/>
          <p:cNvPicPr>
            <a:picLocks noChangeAspect="1"/>
          </p:cNvPicPr>
          <p:nvPr/>
        </p:nvPicPr>
        <p:blipFill>
          <a:blip r:embed="rId5" cstate="print"/>
          <a:stretch>
            <a:fillRect/>
          </a:stretch>
        </p:blipFill>
        <p:spPr>
          <a:xfrm>
            <a:off x="6376797" y="4835848"/>
            <a:ext cx="1673616" cy="1360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 name="图片 24" descr="7.jpg"/>
          <p:cNvPicPr>
            <a:picLocks noChangeAspect="1"/>
          </p:cNvPicPr>
          <p:nvPr/>
        </p:nvPicPr>
        <p:blipFill>
          <a:blip r:embed="rId6" cstate="print"/>
          <a:stretch>
            <a:fillRect/>
          </a:stretch>
        </p:blipFill>
        <p:spPr>
          <a:xfrm>
            <a:off x="3924270" y="4864174"/>
            <a:ext cx="1672297"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图片 25" descr="8.jpg"/>
          <p:cNvPicPr>
            <a:picLocks noChangeAspect="1"/>
          </p:cNvPicPr>
          <p:nvPr/>
        </p:nvPicPr>
        <p:blipFill>
          <a:blip r:embed="rId7" cstate="print"/>
          <a:stretch>
            <a:fillRect/>
          </a:stretch>
        </p:blipFill>
        <p:spPr>
          <a:xfrm>
            <a:off x="1295587" y="4851438"/>
            <a:ext cx="1673616"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图片 26" descr="10.jpg"/>
          <p:cNvPicPr>
            <a:picLocks noChangeAspect="1"/>
          </p:cNvPicPr>
          <p:nvPr/>
        </p:nvPicPr>
        <p:blipFill>
          <a:blip r:embed="rId8" cstate="print"/>
          <a:stretch>
            <a:fillRect/>
          </a:stretch>
        </p:blipFill>
        <p:spPr>
          <a:xfrm>
            <a:off x="1069811" y="2947163"/>
            <a:ext cx="1670978"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右箭头 27"/>
          <p:cNvSpPr/>
          <p:nvPr/>
        </p:nvSpPr>
        <p:spPr>
          <a:xfrm>
            <a:off x="3363540" y="1581051"/>
            <a:ext cx="201613" cy="328612"/>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右箭头 28"/>
          <p:cNvSpPr/>
          <p:nvPr/>
        </p:nvSpPr>
        <p:spPr>
          <a:xfrm>
            <a:off x="5901976" y="1553551"/>
            <a:ext cx="203200" cy="3286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右箭头 29"/>
          <p:cNvSpPr/>
          <p:nvPr/>
        </p:nvSpPr>
        <p:spPr>
          <a:xfrm rot="5400000">
            <a:off x="7718709" y="2529510"/>
            <a:ext cx="219075" cy="303212"/>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右箭头 30"/>
          <p:cNvSpPr/>
          <p:nvPr/>
        </p:nvSpPr>
        <p:spPr>
          <a:xfrm rot="5400000">
            <a:off x="7696644" y="4464234"/>
            <a:ext cx="219075" cy="3032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右箭头 31"/>
          <p:cNvSpPr/>
          <p:nvPr/>
        </p:nvSpPr>
        <p:spPr>
          <a:xfrm rot="10800000">
            <a:off x="5828678" y="5338788"/>
            <a:ext cx="203200" cy="3286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右箭头 32"/>
          <p:cNvSpPr/>
          <p:nvPr/>
        </p:nvSpPr>
        <p:spPr>
          <a:xfrm rot="10800000">
            <a:off x="3363540" y="5411812"/>
            <a:ext cx="201613" cy="3286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右箭头 33"/>
          <p:cNvSpPr/>
          <p:nvPr/>
        </p:nvSpPr>
        <p:spPr>
          <a:xfrm rot="16200000">
            <a:off x="1795762" y="4464000"/>
            <a:ext cx="219075" cy="3032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3360729" y="3364923"/>
            <a:ext cx="3254417" cy="523220"/>
          </a:xfrm>
          <a:prstGeom prst="rect">
            <a:avLst/>
          </a:prstGeom>
          <a:noFill/>
        </p:spPr>
        <p:txBody>
          <a:bodyPr wrap="square">
            <a:spAutoFit/>
          </a:bodyPr>
          <a:lstStyle/>
          <a:p>
            <a:pPr>
              <a:defRPr/>
            </a:pPr>
            <a:r>
              <a:rPr lang="zh-CN" altLang="en-US" sz="2800" b="1"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医保联网实时结算</a:t>
            </a:r>
            <a:endParaRPr lang="en-US" altLang="zh-CN" sz="2800" b="1"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pic>
        <p:nvPicPr>
          <p:cNvPr id="36" name="Picture 3"/>
          <p:cNvPicPr>
            <a:picLocks noChangeAspect="1" noChangeArrowheads="1"/>
          </p:cNvPicPr>
          <p:nvPr/>
        </p:nvPicPr>
        <p:blipFill>
          <a:blip r:embed="rId9" cstate="print"/>
          <a:srcRect/>
          <a:stretch>
            <a:fillRect/>
          </a:stretch>
        </p:blipFill>
        <p:spPr bwMode="auto">
          <a:xfrm>
            <a:off x="3889067" y="1100666"/>
            <a:ext cx="1677858" cy="1285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7" name="Picture 4"/>
          <p:cNvPicPr>
            <a:picLocks noChangeAspect="1" noChangeArrowheads="1"/>
          </p:cNvPicPr>
          <p:nvPr/>
        </p:nvPicPr>
        <p:blipFill>
          <a:blip r:embed="rId10" cstate="print"/>
          <a:srcRect/>
          <a:stretch>
            <a:fillRect/>
          </a:stretch>
        </p:blipFill>
        <p:spPr bwMode="auto">
          <a:xfrm>
            <a:off x="6363376" y="1100666"/>
            <a:ext cx="1671127" cy="1285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TextBox 37"/>
          <p:cNvSpPr txBox="1"/>
          <p:nvPr/>
        </p:nvSpPr>
        <p:spPr>
          <a:xfrm>
            <a:off x="1905300" y="2458610"/>
            <a:ext cx="914883" cy="369332"/>
          </a:xfrm>
          <a:prstGeom prst="rect">
            <a:avLst/>
          </a:prstGeom>
          <a:noFill/>
        </p:spPr>
        <p:txBody>
          <a:bodyPr wrap="square">
            <a:spAutoFit/>
          </a:bodyPr>
          <a:lstStyle/>
          <a:p>
            <a:pPr>
              <a:defRPr/>
            </a:pP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参保</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39" name="TextBox 38"/>
          <p:cNvSpPr txBox="1"/>
          <p:nvPr/>
        </p:nvSpPr>
        <p:spPr>
          <a:xfrm>
            <a:off x="4302976" y="2496450"/>
            <a:ext cx="914883" cy="369332"/>
          </a:xfrm>
          <a:prstGeom prst="rect">
            <a:avLst/>
          </a:prstGeom>
          <a:noFill/>
        </p:spPr>
        <p:txBody>
          <a:bodyPr wrap="square">
            <a:spAutoFit/>
          </a:bodyPr>
          <a:lstStyle/>
          <a:p>
            <a:pPr>
              <a:defRPr/>
            </a:pPr>
            <a:r>
              <a:rPr lang="zh-CN" altLang="en-US"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就医</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0" name="TextBox 39"/>
          <p:cNvSpPr txBox="1"/>
          <p:nvPr/>
        </p:nvSpPr>
        <p:spPr>
          <a:xfrm>
            <a:off x="6821199" y="2496450"/>
            <a:ext cx="914883" cy="369332"/>
          </a:xfrm>
          <a:prstGeom prst="rect">
            <a:avLst/>
          </a:prstGeom>
          <a:noFill/>
        </p:spPr>
        <p:txBody>
          <a:bodyPr wrap="square">
            <a:spAutoFit/>
          </a:bodyPr>
          <a:lstStyle/>
          <a:p>
            <a:pPr>
              <a:defRPr/>
            </a:pP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开医嘱</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1" name="TextBox 40"/>
          <p:cNvSpPr txBox="1"/>
          <p:nvPr/>
        </p:nvSpPr>
        <p:spPr>
          <a:xfrm>
            <a:off x="8959924" y="3382661"/>
            <a:ext cx="1327076" cy="369332"/>
          </a:xfrm>
          <a:prstGeom prst="rect">
            <a:avLst/>
          </a:prstGeom>
          <a:noFill/>
        </p:spPr>
        <p:txBody>
          <a:bodyPr wrap="square">
            <a:spAutoFit/>
          </a:bodyPr>
          <a:lstStyle/>
          <a:p>
            <a:pPr>
              <a:defRPr/>
            </a:pP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划账收费</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2" name="TextBox 41"/>
          <p:cNvSpPr txBox="1"/>
          <p:nvPr/>
        </p:nvSpPr>
        <p:spPr>
          <a:xfrm>
            <a:off x="6736784" y="6224223"/>
            <a:ext cx="1327076" cy="369332"/>
          </a:xfrm>
          <a:prstGeom prst="rect">
            <a:avLst/>
          </a:prstGeom>
          <a:noFill/>
        </p:spPr>
        <p:txBody>
          <a:bodyPr wrap="square">
            <a:spAutoFit/>
          </a:bodyPr>
          <a:lstStyle/>
          <a:p>
            <a:pPr>
              <a:defRPr/>
            </a:pPr>
            <a:r>
              <a:rPr lang="zh-CN" altLang="en-US"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付款</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3" name="TextBox 42"/>
          <p:cNvSpPr txBox="1"/>
          <p:nvPr/>
        </p:nvSpPr>
        <p:spPr>
          <a:xfrm>
            <a:off x="3919538" y="6306055"/>
            <a:ext cx="1662127" cy="369332"/>
          </a:xfrm>
          <a:prstGeom prst="rect">
            <a:avLst/>
          </a:prstGeom>
          <a:noFill/>
        </p:spPr>
        <p:txBody>
          <a:bodyPr wrap="square">
            <a:spAutoFit/>
          </a:bodyPr>
          <a:lstStyle/>
          <a:p>
            <a:pPr>
              <a:defRPr/>
            </a:pPr>
            <a:r>
              <a:rPr lang="zh-CN" altLang="en-US"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医</a:t>
            </a: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保费用审核</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4" name="TextBox 43"/>
          <p:cNvSpPr txBox="1"/>
          <p:nvPr/>
        </p:nvSpPr>
        <p:spPr>
          <a:xfrm>
            <a:off x="1421143" y="6306055"/>
            <a:ext cx="1662127" cy="369332"/>
          </a:xfrm>
          <a:prstGeom prst="rect">
            <a:avLst/>
          </a:prstGeom>
          <a:noFill/>
        </p:spPr>
        <p:txBody>
          <a:bodyPr wrap="square">
            <a:spAutoFit/>
          </a:bodyPr>
          <a:lstStyle/>
          <a:p>
            <a:pPr>
              <a:defRPr/>
            </a:pPr>
            <a:r>
              <a:rPr lang="zh-CN" altLang="en-US"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医院</a:t>
            </a: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费用申报</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5" name="TextBox 44"/>
          <p:cNvSpPr txBox="1"/>
          <p:nvPr/>
        </p:nvSpPr>
        <p:spPr>
          <a:xfrm>
            <a:off x="-665" y="3553036"/>
            <a:ext cx="1295587" cy="369332"/>
          </a:xfrm>
          <a:prstGeom prst="rect">
            <a:avLst/>
          </a:prstGeom>
          <a:noFill/>
        </p:spPr>
        <p:txBody>
          <a:bodyPr wrap="square">
            <a:spAutoFit/>
          </a:bodyPr>
          <a:lstStyle/>
          <a:p>
            <a:pPr>
              <a:defRPr/>
            </a:pP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管理监控</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Tree>
    <p:extLst>
      <p:ext uri="{BB962C8B-B14F-4D97-AF65-F5344CB8AC3E}">
        <p14:creationId xmlns:p14="http://schemas.microsoft.com/office/powerpoint/2010/main" val="100651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528061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医保实时结算数据流</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ectangle 2"/>
          <p:cNvSpPr>
            <a:spLocks noChangeArrowheads="1"/>
          </p:cNvSpPr>
          <p:nvPr/>
        </p:nvSpPr>
        <p:spPr bwMode="auto">
          <a:xfrm>
            <a:off x="282575" y="1079322"/>
            <a:ext cx="6730313" cy="46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2983" tIns="0" bIns="96807" anchor="ctr">
            <a:spAutoFit/>
          </a:bodyPr>
          <a:lstStyle/>
          <a:p>
            <a:pPr latinLnBrk="1"/>
            <a:r>
              <a:rPr lang="zh-CN" altLang="en-US" sz="2400" b="1" dirty="0" smtClean="0">
                <a:solidFill>
                  <a:srgbClr val="800000"/>
                </a:solidFill>
                <a:latin typeface="微软雅黑" charset="0"/>
                <a:ea typeface="微软雅黑" charset="0"/>
                <a:cs typeface="微软雅黑" charset="0"/>
              </a:rPr>
              <a:t>与结算相关的数据，不包含检查化验等结果信息</a:t>
            </a:r>
            <a:endParaRPr lang="zh-CN" altLang="en-US" sz="2400" b="1" i="1" dirty="0">
              <a:solidFill>
                <a:srgbClr val="800000"/>
              </a:solidFill>
              <a:latin typeface="微软雅黑" charset="0"/>
              <a:ea typeface="微软雅黑" charset="0"/>
              <a:cs typeface="微软雅黑" charset="0"/>
            </a:endParaRPr>
          </a:p>
        </p:txBody>
      </p:sp>
      <p:sp>
        <p:nvSpPr>
          <p:cNvPr id="9" name="圆角矩形 8"/>
          <p:cNvSpPr/>
          <p:nvPr/>
        </p:nvSpPr>
        <p:spPr>
          <a:xfrm>
            <a:off x="119856" y="3698639"/>
            <a:ext cx="1919120" cy="390333"/>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“两定”</a:t>
            </a:r>
            <a:r>
              <a:rPr lang="zh-CN" altLang="en-US" dirty="0"/>
              <a:t>单位</a:t>
            </a:r>
            <a:endParaRPr lang="en-US" dirty="0"/>
          </a:p>
        </p:txBody>
      </p:sp>
      <p:pic>
        <p:nvPicPr>
          <p:cNvPr id="10" name="图片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708920"/>
            <a:ext cx="2246035" cy="1466238"/>
          </a:xfrm>
          <a:prstGeom prst="rect">
            <a:avLst/>
          </a:prstGeom>
        </p:spPr>
      </p:pic>
      <p:pic>
        <p:nvPicPr>
          <p:cNvPr id="11" name="图片 10" descr="3.png"/>
          <p:cNvPicPr>
            <a:picLocks noChangeAspect="1"/>
          </p:cNvPicPr>
          <p:nvPr/>
        </p:nvPicPr>
        <p:blipFill>
          <a:blip r:embed="rId4" cstate="print"/>
          <a:stretch>
            <a:fillRect/>
          </a:stretch>
        </p:blipFill>
        <p:spPr>
          <a:xfrm>
            <a:off x="4124792" y="2708920"/>
            <a:ext cx="1032575" cy="1184885"/>
          </a:xfrm>
          <a:prstGeom prst="rect">
            <a:avLst/>
          </a:prstGeom>
        </p:spPr>
      </p:pic>
      <p:sp>
        <p:nvSpPr>
          <p:cNvPr id="12" name="圆角矩形 11"/>
          <p:cNvSpPr/>
          <p:nvPr/>
        </p:nvSpPr>
        <p:spPr>
          <a:xfrm>
            <a:off x="3842263" y="3745528"/>
            <a:ext cx="1612283" cy="433299"/>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经办机构</a:t>
            </a:r>
            <a:endParaRPr lang="en-US" dirty="0"/>
          </a:p>
        </p:txBody>
      </p:sp>
      <p:sp>
        <p:nvSpPr>
          <p:cNvPr id="13" name="弧形 12"/>
          <p:cNvSpPr/>
          <p:nvPr/>
        </p:nvSpPr>
        <p:spPr>
          <a:xfrm rot="5400000" flipH="1">
            <a:off x="2444503" y="1591440"/>
            <a:ext cx="831328" cy="2539007"/>
          </a:xfrm>
          <a:prstGeom prst="arc">
            <a:avLst>
              <a:gd name="adj1" fmla="val 16200000"/>
              <a:gd name="adj2" fmla="val 5260947"/>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1980590" y="1988840"/>
            <a:ext cx="1800493" cy="369332"/>
          </a:xfrm>
          <a:prstGeom prst="rect">
            <a:avLst/>
          </a:prstGeom>
          <a:noFill/>
        </p:spPr>
        <p:txBody>
          <a:bodyPr wrap="none" rtlCol="0">
            <a:spAutoFit/>
          </a:bodyPr>
          <a:lstStyle/>
          <a:p>
            <a:r>
              <a:rPr lang="zh-CN" altLang="en-US" dirty="0">
                <a:solidFill>
                  <a:schemeClr val="tx1">
                    <a:lumMod val="95000"/>
                    <a:lumOff val="5000"/>
                  </a:schemeClr>
                </a:solidFill>
              </a:rPr>
              <a:t>卡</a:t>
            </a:r>
            <a:r>
              <a:rPr lang="zh-CN" altLang="en-US" dirty="0" smtClean="0">
                <a:solidFill>
                  <a:schemeClr val="tx1">
                    <a:lumMod val="95000"/>
                    <a:lumOff val="5000"/>
                  </a:schemeClr>
                </a:solidFill>
              </a:rPr>
              <a:t>号、医院编号</a:t>
            </a:r>
            <a:endParaRPr lang="zh-CN" altLang="en-US" dirty="0">
              <a:solidFill>
                <a:schemeClr val="tx1">
                  <a:lumMod val="95000"/>
                  <a:lumOff val="5000"/>
                </a:schemeClr>
              </a:solidFill>
            </a:endParaRPr>
          </a:p>
        </p:txBody>
      </p:sp>
      <p:sp>
        <p:nvSpPr>
          <p:cNvPr id="15" name="弧形 14"/>
          <p:cNvSpPr/>
          <p:nvPr/>
        </p:nvSpPr>
        <p:spPr>
          <a:xfrm rot="16200000" flipH="1">
            <a:off x="2444504" y="3020922"/>
            <a:ext cx="831328" cy="2539007"/>
          </a:xfrm>
          <a:prstGeom prst="arc">
            <a:avLst>
              <a:gd name="adj1" fmla="val 16200000"/>
              <a:gd name="adj2" fmla="val 5260947"/>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183547" y="4762054"/>
            <a:ext cx="1338828" cy="369332"/>
          </a:xfrm>
          <a:prstGeom prst="rect">
            <a:avLst/>
          </a:prstGeom>
          <a:noFill/>
        </p:spPr>
        <p:txBody>
          <a:bodyPr wrap="none" rtlCol="0">
            <a:spAutoFit/>
          </a:bodyPr>
          <a:lstStyle/>
          <a:p>
            <a:r>
              <a:rPr lang="zh-CN" altLang="en-US" dirty="0">
                <a:solidFill>
                  <a:schemeClr val="tx1">
                    <a:lumMod val="95000"/>
                    <a:lumOff val="5000"/>
                  </a:schemeClr>
                </a:solidFill>
              </a:rPr>
              <a:t>参</a:t>
            </a:r>
            <a:r>
              <a:rPr lang="zh-CN" altLang="en-US" dirty="0" smtClean="0">
                <a:solidFill>
                  <a:schemeClr val="tx1">
                    <a:lumMod val="95000"/>
                    <a:lumOff val="5000"/>
                  </a:schemeClr>
                </a:solidFill>
              </a:rPr>
              <a:t>保人信息</a:t>
            </a:r>
            <a:endParaRPr lang="zh-CN" altLang="en-US" dirty="0">
              <a:solidFill>
                <a:schemeClr val="tx1">
                  <a:lumMod val="95000"/>
                  <a:lumOff val="5000"/>
                </a:schemeClr>
              </a:solidFill>
            </a:endParaRPr>
          </a:p>
        </p:txBody>
      </p:sp>
      <p:grpSp>
        <p:nvGrpSpPr>
          <p:cNvPr id="24" name="Group 15"/>
          <p:cNvGrpSpPr>
            <a:grpSpLocks/>
          </p:cNvGrpSpPr>
          <p:nvPr/>
        </p:nvGrpSpPr>
        <p:grpSpPr bwMode="auto">
          <a:xfrm>
            <a:off x="5749297" y="1772816"/>
            <a:ext cx="1884031" cy="3324225"/>
            <a:chOff x="576" y="1913"/>
            <a:chExt cx="1446" cy="2094"/>
          </a:xfrm>
        </p:grpSpPr>
        <p:sp>
          <p:nvSpPr>
            <p:cNvPr id="25" name="AutoShape 16"/>
            <p:cNvSpPr>
              <a:spLocks noChangeArrowheads="1"/>
            </p:cNvSpPr>
            <p:nvPr/>
          </p:nvSpPr>
          <p:spPr bwMode="auto">
            <a:xfrm>
              <a:off x="576" y="2019"/>
              <a:ext cx="1446" cy="1988"/>
            </a:xfrm>
            <a:prstGeom prst="roundRect">
              <a:avLst>
                <a:gd name="adj" fmla="val 4690"/>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6" name="AutoShape 17"/>
            <p:cNvSpPr>
              <a:spLocks noChangeArrowheads="1"/>
            </p:cNvSpPr>
            <p:nvPr/>
          </p:nvSpPr>
          <p:spPr bwMode="auto">
            <a:xfrm>
              <a:off x="712" y="1929"/>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headEnd/>
              <a:tailEnd/>
            </a:ln>
            <a:effectLst/>
          </p:spPr>
          <p:txBody>
            <a:bodyPr/>
            <a:lstStyle/>
            <a:p>
              <a:pPr>
                <a:defRPr/>
              </a:pPr>
              <a:endParaRPr lang="zh-CN" altLang="en-US" sz="1800"/>
            </a:p>
          </p:txBody>
        </p:sp>
        <p:sp>
          <p:nvSpPr>
            <p:cNvPr id="27" name="AutoShape 18"/>
            <p:cNvSpPr>
              <a:spLocks noChangeArrowheads="1"/>
            </p:cNvSpPr>
            <p:nvPr/>
          </p:nvSpPr>
          <p:spPr bwMode="auto">
            <a:xfrm flipH="1">
              <a:off x="1773" y="1974"/>
              <a:ext cx="45" cy="91"/>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8" name="AutoShape 19"/>
            <p:cNvSpPr>
              <a:spLocks noChangeArrowheads="1"/>
            </p:cNvSpPr>
            <p:nvPr/>
          </p:nvSpPr>
          <p:spPr bwMode="auto">
            <a:xfrm flipH="1">
              <a:off x="776" y="1974"/>
              <a:ext cx="46" cy="91"/>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9" name="Text Box 20"/>
            <p:cNvSpPr txBox="1">
              <a:spLocks noChangeArrowheads="1"/>
            </p:cNvSpPr>
            <p:nvPr/>
          </p:nvSpPr>
          <p:spPr bwMode="auto">
            <a:xfrm>
              <a:off x="815" y="1913"/>
              <a:ext cx="9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algn="ctr"/>
              <a:r>
                <a:rPr lang="zh-CN" altLang="en-US" sz="1400" dirty="0" smtClean="0">
                  <a:solidFill>
                    <a:schemeClr val="bg1"/>
                  </a:solidFill>
                </a:rPr>
                <a:t>个人基本信息</a:t>
              </a:r>
              <a:endParaRPr lang="zh-CN" sz="1400" dirty="0">
                <a:solidFill>
                  <a:schemeClr val="bg1"/>
                </a:solidFill>
              </a:endParaRPr>
            </a:p>
          </p:txBody>
        </p:sp>
        <p:sp>
          <p:nvSpPr>
            <p:cNvPr id="30" name="Text Box 21"/>
            <p:cNvSpPr txBox="1">
              <a:spLocks noChangeArrowheads="1"/>
            </p:cNvSpPr>
            <p:nvPr/>
          </p:nvSpPr>
          <p:spPr bwMode="auto">
            <a:xfrm>
              <a:off x="624" y="2183"/>
              <a:ext cx="1344" cy="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marL="285750" lvl="0" indent="-285750">
                <a:buFont typeface="Wingdings" pitchFamily="2" charset="2"/>
                <a:buChar char="Ø"/>
              </a:pPr>
              <a:r>
                <a:rPr lang="zh-CN" altLang="en-US" sz="1600" dirty="0"/>
                <a:t>卡号</a:t>
              </a:r>
            </a:p>
            <a:p>
              <a:pPr marL="285750" lvl="0" indent="-285750">
                <a:buFont typeface="Wingdings" pitchFamily="2" charset="2"/>
                <a:buChar char="Ø"/>
              </a:pPr>
              <a:r>
                <a:rPr lang="zh-CN" altLang="en-US" sz="1600" dirty="0"/>
                <a:t>身份证</a:t>
              </a:r>
            </a:p>
            <a:p>
              <a:pPr marL="285750" lvl="0" indent="-285750">
                <a:buFont typeface="Wingdings" pitchFamily="2" charset="2"/>
                <a:buChar char="Ø"/>
              </a:pPr>
              <a:r>
                <a:rPr lang="zh-CN" altLang="en-US" sz="1600" dirty="0"/>
                <a:t>姓名</a:t>
              </a:r>
            </a:p>
            <a:p>
              <a:pPr marL="285750" lvl="0" indent="-285750">
                <a:buFont typeface="Wingdings" pitchFamily="2" charset="2"/>
                <a:buChar char="Ø"/>
              </a:pPr>
              <a:r>
                <a:rPr lang="zh-CN" altLang="en-US" sz="1600" dirty="0"/>
                <a:t>性别</a:t>
              </a:r>
            </a:p>
            <a:p>
              <a:pPr marL="285750" lvl="0" indent="-285750">
                <a:buFont typeface="Wingdings" pitchFamily="2" charset="2"/>
                <a:buChar char="Ø"/>
              </a:pPr>
              <a:r>
                <a:rPr lang="zh-CN" altLang="en-US" sz="1600" dirty="0" smtClean="0"/>
                <a:t>民族</a:t>
              </a:r>
              <a:endParaRPr lang="en-US" altLang="zh-CN" sz="1600" dirty="0" smtClean="0"/>
            </a:p>
            <a:p>
              <a:pPr marL="285750" indent="-285750">
                <a:buFont typeface="Wingdings" pitchFamily="2" charset="2"/>
                <a:buChar char="Ø"/>
              </a:pPr>
              <a:r>
                <a:rPr lang="zh-CN" altLang="en-US" sz="1600" dirty="0"/>
                <a:t>单位信息</a:t>
              </a:r>
            </a:p>
            <a:p>
              <a:pPr lvl="0"/>
              <a:endParaRPr lang="zh-CN" altLang="en-US" sz="1600" dirty="0"/>
            </a:p>
          </p:txBody>
        </p:sp>
      </p:grpSp>
      <p:grpSp>
        <p:nvGrpSpPr>
          <p:cNvPr id="31" name="组合 24"/>
          <p:cNvGrpSpPr>
            <a:grpSpLocks/>
          </p:cNvGrpSpPr>
          <p:nvPr/>
        </p:nvGrpSpPr>
        <p:grpSpPr bwMode="auto">
          <a:xfrm>
            <a:off x="8049444" y="787817"/>
            <a:ext cx="2164265" cy="3919600"/>
            <a:chOff x="3424238" y="2693988"/>
            <a:chExt cx="2295525" cy="3484562"/>
          </a:xfrm>
        </p:grpSpPr>
        <p:sp>
          <p:nvSpPr>
            <p:cNvPr id="32" name="AutoShape 4"/>
            <p:cNvSpPr>
              <a:spLocks noChangeArrowheads="1"/>
            </p:cNvSpPr>
            <p:nvPr/>
          </p:nvSpPr>
          <p:spPr bwMode="auto">
            <a:xfrm>
              <a:off x="3424238" y="2860675"/>
              <a:ext cx="2295525" cy="3317875"/>
            </a:xfrm>
            <a:prstGeom prst="roundRect">
              <a:avLst>
                <a:gd name="adj" fmla="val 4690"/>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33" name="AutoShape 5"/>
            <p:cNvSpPr>
              <a:spLocks noChangeArrowheads="1"/>
            </p:cNvSpPr>
            <p:nvPr/>
          </p:nvSpPr>
          <p:spPr bwMode="auto">
            <a:xfrm>
              <a:off x="3657600" y="2722563"/>
              <a:ext cx="1863725" cy="287337"/>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headEnd/>
              <a:tailEnd/>
            </a:ln>
            <a:effectLst/>
          </p:spPr>
          <p:txBody>
            <a:bodyPr/>
            <a:lstStyle/>
            <a:p>
              <a:pPr>
                <a:defRPr/>
              </a:pPr>
              <a:endParaRPr lang="zh-CN" altLang="en-US" sz="1800"/>
            </a:p>
          </p:txBody>
        </p:sp>
        <p:sp>
          <p:nvSpPr>
            <p:cNvPr id="34" name="AutoShape 6"/>
            <p:cNvSpPr>
              <a:spLocks noChangeArrowheads="1"/>
            </p:cNvSpPr>
            <p:nvPr/>
          </p:nvSpPr>
          <p:spPr bwMode="auto">
            <a:xfrm flipH="1">
              <a:off x="5334000" y="2798763"/>
              <a:ext cx="73025" cy="14446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35" name="AutoShape 7"/>
            <p:cNvSpPr>
              <a:spLocks noChangeArrowheads="1"/>
            </p:cNvSpPr>
            <p:nvPr/>
          </p:nvSpPr>
          <p:spPr bwMode="auto">
            <a:xfrm flipH="1">
              <a:off x="3743325" y="2789238"/>
              <a:ext cx="71438" cy="14446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37" name="Text Box 13"/>
            <p:cNvSpPr txBox="1">
              <a:spLocks noChangeArrowheads="1"/>
            </p:cNvSpPr>
            <p:nvPr/>
          </p:nvSpPr>
          <p:spPr bwMode="auto">
            <a:xfrm>
              <a:off x="4042510" y="2693988"/>
              <a:ext cx="10637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algn="ctr"/>
              <a:r>
                <a:rPr lang="zh-CN" altLang="en-US" sz="1400" dirty="0">
                  <a:solidFill>
                    <a:schemeClr val="bg1"/>
                  </a:solidFill>
                </a:rPr>
                <a:t>医</a:t>
              </a:r>
              <a:r>
                <a:rPr lang="zh-CN" altLang="en-US" sz="1400" dirty="0" smtClean="0">
                  <a:solidFill>
                    <a:schemeClr val="bg1"/>
                  </a:solidFill>
                </a:rPr>
                <a:t>保信息</a:t>
              </a:r>
              <a:endParaRPr lang="zh-CN" sz="1400" dirty="0">
                <a:solidFill>
                  <a:schemeClr val="bg1"/>
                </a:solidFill>
              </a:endParaRPr>
            </a:p>
          </p:txBody>
        </p:sp>
        <p:sp>
          <p:nvSpPr>
            <p:cNvPr id="38" name="Text Box 22"/>
            <p:cNvSpPr txBox="1">
              <a:spLocks noChangeArrowheads="1"/>
            </p:cNvSpPr>
            <p:nvPr/>
          </p:nvSpPr>
          <p:spPr bwMode="auto">
            <a:xfrm>
              <a:off x="3505199" y="3094038"/>
              <a:ext cx="2133600" cy="251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marL="285750" lvl="0" indent="-285750">
                <a:buFont typeface="Wingdings" pitchFamily="2" charset="2"/>
                <a:buChar char="Ø"/>
              </a:pPr>
              <a:r>
                <a:rPr lang="zh-CN" altLang="en-US" sz="1600" dirty="0"/>
                <a:t>社保编码</a:t>
              </a:r>
            </a:p>
            <a:p>
              <a:pPr marL="285750" lvl="0" indent="-285750">
                <a:buFont typeface="Wingdings" pitchFamily="2" charset="2"/>
                <a:buChar char="Ø"/>
              </a:pPr>
              <a:r>
                <a:rPr lang="zh-CN" altLang="en-US" sz="1600" dirty="0" smtClean="0"/>
                <a:t>待遇</a:t>
              </a:r>
              <a:r>
                <a:rPr lang="zh-CN" altLang="en-US" sz="1600" dirty="0"/>
                <a:t>类别</a:t>
              </a:r>
            </a:p>
            <a:p>
              <a:pPr marL="285750" lvl="0" indent="-285750">
                <a:buFont typeface="Wingdings" pitchFamily="2" charset="2"/>
                <a:buChar char="Ø"/>
              </a:pPr>
              <a:r>
                <a:rPr lang="zh-CN" altLang="en-US" sz="1600" dirty="0"/>
                <a:t>荣誉类别</a:t>
              </a:r>
            </a:p>
            <a:p>
              <a:pPr marL="285750" indent="-285750">
                <a:buFont typeface="Wingdings" pitchFamily="2" charset="2"/>
                <a:buChar char="Ø"/>
              </a:pPr>
              <a:r>
                <a:rPr lang="zh-CN" altLang="en-US" sz="1600" dirty="0"/>
                <a:t>账户余额</a:t>
              </a:r>
            </a:p>
            <a:p>
              <a:pPr marL="285750" indent="-285750">
                <a:buFont typeface="Wingdings" pitchFamily="2" charset="2"/>
                <a:buChar char="Ø"/>
              </a:pPr>
              <a:r>
                <a:rPr lang="zh-CN" altLang="en-US" sz="1600" dirty="0"/>
                <a:t>住院次数</a:t>
              </a:r>
            </a:p>
            <a:p>
              <a:pPr marL="285750" indent="-285750">
                <a:buFont typeface="Wingdings" pitchFamily="2" charset="2"/>
                <a:buChar char="Ø"/>
              </a:pPr>
              <a:r>
                <a:rPr lang="zh-CN" altLang="en-US" sz="1600" dirty="0"/>
                <a:t>门诊次数</a:t>
              </a:r>
              <a:endParaRPr lang="en-US" altLang="zh-CN" sz="1600" dirty="0"/>
            </a:p>
            <a:p>
              <a:pPr marL="285750" indent="-285750">
                <a:buFont typeface="Wingdings" pitchFamily="2" charset="2"/>
                <a:buChar char="Ø"/>
              </a:pPr>
              <a:r>
                <a:rPr lang="zh-CN" altLang="en-US" sz="1600" dirty="0"/>
                <a:t>门诊起付累计</a:t>
              </a:r>
            </a:p>
            <a:p>
              <a:pPr marL="285750" indent="-285750">
                <a:buFont typeface="Wingdings" pitchFamily="2" charset="2"/>
                <a:buChar char="Ø"/>
              </a:pPr>
              <a:r>
                <a:rPr lang="zh-CN" altLang="en-US" sz="1600" dirty="0"/>
                <a:t>医保费用累计</a:t>
              </a:r>
            </a:p>
            <a:p>
              <a:pPr marL="285750" indent="-285750">
                <a:buFont typeface="Wingdings" pitchFamily="2" charset="2"/>
                <a:buChar char="Ø"/>
              </a:pPr>
              <a:r>
                <a:rPr lang="zh-CN" altLang="en-US" sz="1600" dirty="0"/>
                <a:t>统筹支付累计</a:t>
              </a:r>
            </a:p>
            <a:p>
              <a:pPr marL="285750" indent="-285750">
                <a:buFont typeface="Wingdings" pitchFamily="2" charset="2"/>
                <a:buChar char="Ø"/>
              </a:pPr>
              <a:r>
                <a:rPr lang="zh-CN" altLang="en-US" sz="1600" dirty="0"/>
                <a:t>大病救助累计</a:t>
              </a:r>
            </a:p>
            <a:p>
              <a:endParaRPr lang="zh-CN" altLang="zh-CN" sz="1800" dirty="0">
                <a:solidFill>
                  <a:srgbClr val="000000"/>
                </a:solidFill>
              </a:endParaRPr>
            </a:p>
          </p:txBody>
        </p:sp>
      </p:grpSp>
    </p:spTree>
    <p:extLst>
      <p:ext uri="{BB962C8B-B14F-4D97-AF65-F5344CB8AC3E}">
        <p14:creationId xmlns:p14="http://schemas.microsoft.com/office/powerpoint/2010/main" val="3170828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528061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医保实时结算数据流</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ectangle 2"/>
          <p:cNvSpPr>
            <a:spLocks noChangeArrowheads="1"/>
          </p:cNvSpPr>
          <p:nvPr/>
        </p:nvSpPr>
        <p:spPr bwMode="auto">
          <a:xfrm>
            <a:off x="282575" y="1079322"/>
            <a:ext cx="6730313" cy="46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2983" tIns="0" bIns="96807" anchor="ctr">
            <a:spAutoFit/>
          </a:bodyPr>
          <a:lstStyle/>
          <a:p>
            <a:pPr latinLnBrk="1"/>
            <a:r>
              <a:rPr lang="zh-CN" altLang="en-US" sz="2400" b="1" dirty="0" smtClean="0">
                <a:solidFill>
                  <a:srgbClr val="800000"/>
                </a:solidFill>
                <a:latin typeface="微软雅黑" charset="0"/>
                <a:ea typeface="微软雅黑" charset="0"/>
                <a:cs typeface="微软雅黑" charset="0"/>
              </a:rPr>
              <a:t>与结算相关的数据，不包含检查化验等结果信息</a:t>
            </a:r>
            <a:endParaRPr lang="zh-CN" altLang="en-US" sz="2400" b="1" i="1" dirty="0">
              <a:solidFill>
                <a:srgbClr val="800000"/>
              </a:solidFill>
              <a:latin typeface="微软雅黑" charset="0"/>
              <a:ea typeface="微软雅黑" charset="0"/>
              <a:cs typeface="微软雅黑" charset="0"/>
            </a:endParaRPr>
          </a:p>
        </p:txBody>
      </p:sp>
      <p:sp>
        <p:nvSpPr>
          <p:cNvPr id="9" name="圆角矩形 8"/>
          <p:cNvSpPr/>
          <p:nvPr/>
        </p:nvSpPr>
        <p:spPr>
          <a:xfrm>
            <a:off x="119856" y="3698639"/>
            <a:ext cx="1919120" cy="390333"/>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“两定”</a:t>
            </a:r>
            <a:r>
              <a:rPr lang="zh-CN" altLang="en-US" dirty="0"/>
              <a:t>单位</a:t>
            </a:r>
            <a:endParaRPr lang="en-US" dirty="0"/>
          </a:p>
        </p:txBody>
      </p:sp>
      <p:pic>
        <p:nvPicPr>
          <p:cNvPr id="10" name="图片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708920"/>
            <a:ext cx="2246035" cy="1466238"/>
          </a:xfrm>
          <a:prstGeom prst="rect">
            <a:avLst/>
          </a:prstGeom>
        </p:spPr>
      </p:pic>
      <p:pic>
        <p:nvPicPr>
          <p:cNvPr id="11" name="图片 10" descr="3.png"/>
          <p:cNvPicPr>
            <a:picLocks noChangeAspect="1"/>
          </p:cNvPicPr>
          <p:nvPr/>
        </p:nvPicPr>
        <p:blipFill>
          <a:blip r:embed="rId3" cstate="print"/>
          <a:stretch>
            <a:fillRect/>
          </a:stretch>
        </p:blipFill>
        <p:spPr>
          <a:xfrm>
            <a:off x="4124792" y="2708920"/>
            <a:ext cx="1032575" cy="1184885"/>
          </a:xfrm>
          <a:prstGeom prst="rect">
            <a:avLst/>
          </a:prstGeom>
        </p:spPr>
      </p:pic>
      <p:sp>
        <p:nvSpPr>
          <p:cNvPr id="12" name="圆角矩形 11"/>
          <p:cNvSpPr/>
          <p:nvPr/>
        </p:nvSpPr>
        <p:spPr>
          <a:xfrm>
            <a:off x="3842263" y="3745528"/>
            <a:ext cx="1612283" cy="433299"/>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经办机构</a:t>
            </a:r>
            <a:endParaRPr lang="en-US" dirty="0"/>
          </a:p>
        </p:txBody>
      </p:sp>
      <p:sp>
        <p:nvSpPr>
          <p:cNvPr id="13" name="弧形 12"/>
          <p:cNvSpPr/>
          <p:nvPr/>
        </p:nvSpPr>
        <p:spPr>
          <a:xfrm rot="5400000" flipH="1">
            <a:off x="2444503" y="1591440"/>
            <a:ext cx="831328" cy="2539007"/>
          </a:xfrm>
          <a:prstGeom prst="arc">
            <a:avLst>
              <a:gd name="adj1" fmla="val 16200000"/>
              <a:gd name="adj2" fmla="val 5260947"/>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rot="16200000" flipH="1">
            <a:off x="2444504" y="3020922"/>
            <a:ext cx="831328" cy="2539007"/>
          </a:xfrm>
          <a:prstGeom prst="arc">
            <a:avLst>
              <a:gd name="adj1" fmla="val 16200000"/>
              <a:gd name="adj2" fmla="val 5260947"/>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1819175" y="2060111"/>
            <a:ext cx="2262158" cy="369332"/>
          </a:xfrm>
          <a:prstGeom prst="rect">
            <a:avLst/>
          </a:prstGeom>
          <a:noFill/>
        </p:spPr>
        <p:txBody>
          <a:bodyPr wrap="none" rtlCol="0">
            <a:spAutoFit/>
          </a:bodyPr>
          <a:lstStyle/>
          <a:p>
            <a:r>
              <a:rPr lang="zh-CN" altLang="en-US" dirty="0" smtClean="0">
                <a:solidFill>
                  <a:schemeClr val="tx1">
                    <a:lumMod val="95000"/>
                    <a:lumOff val="5000"/>
                  </a:schemeClr>
                </a:solidFill>
              </a:rPr>
              <a:t>就诊信息、单据信息</a:t>
            </a:r>
            <a:endParaRPr lang="zh-CN" altLang="en-US" dirty="0">
              <a:solidFill>
                <a:schemeClr val="tx1">
                  <a:lumMod val="95000"/>
                  <a:lumOff val="5000"/>
                </a:schemeClr>
              </a:solidFill>
            </a:endParaRPr>
          </a:p>
        </p:txBody>
      </p:sp>
      <p:sp>
        <p:nvSpPr>
          <p:cNvPr id="23" name="TextBox 22"/>
          <p:cNvSpPr txBox="1"/>
          <p:nvPr/>
        </p:nvSpPr>
        <p:spPr>
          <a:xfrm>
            <a:off x="2038976" y="4741705"/>
            <a:ext cx="1569660" cy="369332"/>
          </a:xfrm>
          <a:prstGeom prst="rect">
            <a:avLst/>
          </a:prstGeom>
          <a:noFill/>
        </p:spPr>
        <p:txBody>
          <a:bodyPr wrap="none" rtlCol="0">
            <a:spAutoFit/>
          </a:bodyPr>
          <a:lstStyle/>
          <a:p>
            <a:r>
              <a:rPr lang="zh-CN" altLang="en-US" dirty="0" smtClean="0">
                <a:solidFill>
                  <a:schemeClr val="tx1">
                    <a:lumMod val="95000"/>
                    <a:lumOff val="5000"/>
                  </a:schemeClr>
                </a:solidFill>
              </a:rPr>
              <a:t>待遇计算结果</a:t>
            </a:r>
            <a:endParaRPr lang="zh-CN" altLang="en-US" dirty="0">
              <a:solidFill>
                <a:schemeClr val="tx1">
                  <a:lumMod val="95000"/>
                  <a:lumOff val="5000"/>
                </a:schemeClr>
              </a:solidFill>
            </a:endParaRPr>
          </a:p>
        </p:txBody>
      </p:sp>
      <p:grpSp>
        <p:nvGrpSpPr>
          <p:cNvPr id="24" name="Group 15"/>
          <p:cNvGrpSpPr>
            <a:grpSpLocks/>
          </p:cNvGrpSpPr>
          <p:nvPr/>
        </p:nvGrpSpPr>
        <p:grpSpPr bwMode="auto">
          <a:xfrm>
            <a:off x="5526871" y="1844825"/>
            <a:ext cx="2276899" cy="3728320"/>
            <a:chOff x="576" y="1913"/>
            <a:chExt cx="1446" cy="2094"/>
          </a:xfrm>
        </p:grpSpPr>
        <p:sp>
          <p:nvSpPr>
            <p:cNvPr id="25" name="AutoShape 16"/>
            <p:cNvSpPr>
              <a:spLocks noChangeArrowheads="1"/>
            </p:cNvSpPr>
            <p:nvPr/>
          </p:nvSpPr>
          <p:spPr bwMode="auto">
            <a:xfrm>
              <a:off x="576" y="2019"/>
              <a:ext cx="1446" cy="1988"/>
            </a:xfrm>
            <a:prstGeom prst="roundRect">
              <a:avLst>
                <a:gd name="adj" fmla="val 4690"/>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6" name="AutoShape 17"/>
            <p:cNvSpPr>
              <a:spLocks noChangeArrowheads="1"/>
            </p:cNvSpPr>
            <p:nvPr/>
          </p:nvSpPr>
          <p:spPr bwMode="auto">
            <a:xfrm>
              <a:off x="712" y="1929"/>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headEnd/>
              <a:tailEnd/>
            </a:ln>
            <a:effectLst/>
          </p:spPr>
          <p:txBody>
            <a:bodyPr/>
            <a:lstStyle/>
            <a:p>
              <a:pPr>
                <a:defRPr/>
              </a:pPr>
              <a:endParaRPr lang="zh-CN" altLang="en-US" sz="1800"/>
            </a:p>
          </p:txBody>
        </p:sp>
        <p:sp>
          <p:nvSpPr>
            <p:cNvPr id="27" name="AutoShape 18"/>
            <p:cNvSpPr>
              <a:spLocks noChangeArrowheads="1"/>
            </p:cNvSpPr>
            <p:nvPr/>
          </p:nvSpPr>
          <p:spPr bwMode="auto">
            <a:xfrm flipH="1">
              <a:off x="1773" y="1974"/>
              <a:ext cx="45" cy="91"/>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8" name="AutoShape 19"/>
            <p:cNvSpPr>
              <a:spLocks noChangeArrowheads="1"/>
            </p:cNvSpPr>
            <p:nvPr/>
          </p:nvSpPr>
          <p:spPr bwMode="auto">
            <a:xfrm flipH="1">
              <a:off x="776" y="1974"/>
              <a:ext cx="46" cy="91"/>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9" name="Text Box 20"/>
            <p:cNvSpPr txBox="1">
              <a:spLocks noChangeArrowheads="1"/>
            </p:cNvSpPr>
            <p:nvPr/>
          </p:nvSpPr>
          <p:spPr bwMode="auto">
            <a:xfrm>
              <a:off x="953" y="1913"/>
              <a:ext cx="6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algn="ctr"/>
              <a:r>
                <a:rPr lang="zh-CN" altLang="en-US" sz="1400" dirty="0" smtClean="0">
                  <a:solidFill>
                    <a:schemeClr val="bg1"/>
                  </a:solidFill>
                </a:rPr>
                <a:t>就诊信息</a:t>
              </a:r>
              <a:endParaRPr lang="zh-CN" sz="1400" dirty="0">
                <a:solidFill>
                  <a:schemeClr val="bg1"/>
                </a:solidFill>
              </a:endParaRPr>
            </a:p>
          </p:txBody>
        </p:sp>
        <p:sp>
          <p:nvSpPr>
            <p:cNvPr id="30" name="Text Box 21"/>
            <p:cNvSpPr txBox="1">
              <a:spLocks noChangeArrowheads="1"/>
            </p:cNvSpPr>
            <p:nvPr/>
          </p:nvSpPr>
          <p:spPr bwMode="auto">
            <a:xfrm>
              <a:off x="624" y="2183"/>
              <a:ext cx="1344" cy="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marL="285750" lvl="0" indent="-285750">
                <a:buFont typeface="Wingdings" pitchFamily="2" charset="2"/>
                <a:buChar char="Ø"/>
              </a:pPr>
              <a:r>
                <a:rPr lang="zh-CN" altLang="en-US" sz="1600" dirty="0"/>
                <a:t>业务类型</a:t>
              </a:r>
            </a:p>
            <a:p>
              <a:pPr marL="285750" lvl="0" indent="-285750">
                <a:buFont typeface="Wingdings" pitchFamily="2" charset="2"/>
                <a:buChar char="Ø"/>
              </a:pPr>
              <a:r>
                <a:rPr lang="zh-CN" altLang="en-US" sz="1600" dirty="0"/>
                <a:t>就诊日期</a:t>
              </a:r>
            </a:p>
            <a:p>
              <a:pPr marL="285750" lvl="0" indent="-285750">
                <a:buFont typeface="Wingdings" pitchFamily="2" charset="2"/>
                <a:buChar char="Ø"/>
              </a:pPr>
              <a:r>
                <a:rPr lang="zh-CN" altLang="en-US" sz="1600" dirty="0" smtClean="0"/>
                <a:t>就诊号（住院号）</a:t>
              </a:r>
              <a:endParaRPr lang="zh-CN" altLang="en-US" sz="1600" dirty="0"/>
            </a:p>
            <a:p>
              <a:pPr marL="285750" lvl="0" indent="-285750">
                <a:buFont typeface="Wingdings" pitchFamily="2" charset="2"/>
                <a:buChar char="Ø"/>
              </a:pPr>
              <a:r>
                <a:rPr lang="zh-CN" altLang="en-US" sz="1600" dirty="0"/>
                <a:t>登记单号</a:t>
              </a:r>
            </a:p>
            <a:p>
              <a:pPr marL="285750" lvl="0" indent="-285750">
                <a:buFont typeface="Wingdings" pitchFamily="2" charset="2"/>
                <a:buChar char="Ø"/>
              </a:pPr>
              <a:r>
                <a:rPr lang="zh-CN" altLang="en-US" sz="1600" dirty="0" smtClean="0"/>
                <a:t>疾病</a:t>
              </a:r>
              <a:r>
                <a:rPr lang="zh-CN" altLang="en-US" sz="1600" dirty="0"/>
                <a:t>编码</a:t>
              </a:r>
            </a:p>
            <a:p>
              <a:pPr marL="285750" lvl="0" indent="-285750">
                <a:buFont typeface="Wingdings" pitchFamily="2" charset="2"/>
                <a:buChar char="Ø"/>
              </a:pPr>
              <a:r>
                <a:rPr lang="zh-CN" altLang="en-US" sz="1600" dirty="0"/>
                <a:t>疾病名称</a:t>
              </a:r>
            </a:p>
            <a:p>
              <a:pPr marL="285750" lvl="0" indent="-285750">
                <a:buFont typeface="Wingdings" pitchFamily="2" charset="2"/>
                <a:buChar char="Ø"/>
              </a:pPr>
              <a:r>
                <a:rPr lang="zh-CN" altLang="en-US" sz="1600" dirty="0"/>
                <a:t>疾病描述</a:t>
              </a:r>
            </a:p>
            <a:p>
              <a:pPr marL="285750" lvl="0" indent="-285750">
                <a:buFont typeface="Wingdings" pitchFamily="2" charset="2"/>
                <a:buChar char="Ø"/>
              </a:pPr>
              <a:r>
                <a:rPr lang="zh-CN" altLang="en-US" sz="1600" dirty="0" smtClean="0"/>
                <a:t>病区床位</a:t>
              </a:r>
              <a:endParaRPr lang="en-US" altLang="zh-CN" sz="1600" dirty="0" smtClean="0"/>
            </a:p>
            <a:p>
              <a:pPr marL="285750" lvl="0" indent="-285750">
                <a:buFont typeface="Wingdings" pitchFamily="2" charset="2"/>
                <a:buChar char="Ø"/>
              </a:pPr>
              <a:r>
                <a:rPr lang="zh-CN" altLang="en-US" sz="1600" dirty="0" smtClean="0"/>
                <a:t>入出院日期</a:t>
              </a:r>
              <a:endParaRPr lang="en-US" altLang="zh-CN" sz="1600" dirty="0" smtClean="0"/>
            </a:p>
            <a:p>
              <a:pPr lvl="0"/>
              <a:endParaRPr lang="zh-CN" altLang="en-US" sz="1600" dirty="0"/>
            </a:p>
          </p:txBody>
        </p:sp>
      </p:grpSp>
      <p:grpSp>
        <p:nvGrpSpPr>
          <p:cNvPr id="31" name="组合 24"/>
          <p:cNvGrpSpPr>
            <a:grpSpLocks/>
          </p:cNvGrpSpPr>
          <p:nvPr/>
        </p:nvGrpSpPr>
        <p:grpSpPr bwMode="auto">
          <a:xfrm>
            <a:off x="7882641" y="1049731"/>
            <a:ext cx="2236273" cy="4418546"/>
            <a:chOff x="3424238" y="2693988"/>
            <a:chExt cx="2295525" cy="3484562"/>
          </a:xfrm>
        </p:grpSpPr>
        <p:sp>
          <p:nvSpPr>
            <p:cNvPr id="32" name="AutoShape 4"/>
            <p:cNvSpPr>
              <a:spLocks noChangeArrowheads="1"/>
            </p:cNvSpPr>
            <p:nvPr/>
          </p:nvSpPr>
          <p:spPr bwMode="auto">
            <a:xfrm>
              <a:off x="3424238" y="2860675"/>
              <a:ext cx="2295525" cy="3317875"/>
            </a:xfrm>
            <a:prstGeom prst="roundRect">
              <a:avLst>
                <a:gd name="adj" fmla="val 4690"/>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33" name="AutoShape 5"/>
            <p:cNvSpPr>
              <a:spLocks noChangeArrowheads="1"/>
            </p:cNvSpPr>
            <p:nvPr/>
          </p:nvSpPr>
          <p:spPr bwMode="auto">
            <a:xfrm>
              <a:off x="3657600" y="2722563"/>
              <a:ext cx="1863725" cy="287337"/>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headEnd/>
              <a:tailEnd/>
            </a:ln>
            <a:effectLst/>
          </p:spPr>
          <p:txBody>
            <a:bodyPr/>
            <a:lstStyle/>
            <a:p>
              <a:pPr>
                <a:defRPr/>
              </a:pPr>
              <a:endParaRPr lang="zh-CN" altLang="en-US" sz="1800"/>
            </a:p>
          </p:txBody>
        </p:sp>
        <p:sp>
          <p:nvSpPr>
            <p:cNvPr id="34" name="AutoShape 6"/>
            <p:cNvSpPr>
              <a:spLocks noChangeArrowheads="1"/>
            </p:cNvSpPr>
            <p:nvPr/>
          </p:nvSpPr>
          <p:spPr bwMode="auto">
            <a:xfrm flipH="1">
              <a:off x="5334000" y="2798763"/>
              <a:ext cx="73025" cy="14446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35" name="AutoShape 7"/>
            <p:cNvSpPr>
              <a:spLocks noChangeArrowheads="1"/>
            </p:cNvSpPr>
            <p:nvPr/>
          </p:nvSpPr>
          <p:spPr bwMode="auto">
            <a:xfrm flipH="1">
              <a:off x="3743325" y="2789238"/>
              <a:ext cx="71438" cy="14446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37" name="Text Box 13"/>
            <p:cNvSpPr txBox="1">
              <a:spLocks noChangeArrowheads="1"/>
            </p:cNvSpPr>
            <p:nvPr/>
          </p:nvSpPr>
          <p:spPr bwMode="auto">
            <a:xfrm>
              <a:off x="4042510" y="2693988"/>
              <a:ext cx="10637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algn="ctr"/>
              <a:r>
                <a:rPr lang="zh-CN" altLang="en-US" sz="1400" dirty="0">
                  <a:solidFill>
                    <a:schemeClr val="bg1"/>
                  </a:solidFill>
                </a:rPr>
                <a:t>单据</a:t>
              </a:r>
              <a:r>
                <a:rPr lang="zh-CN" altLang="en-US" sz="1400" dirty="0" smtClean="0">
                  <a:solidFill>
                    <a:schemeClr val="bg1"/>
                  </a:solidFill>
                </a:rPr>
                <a:t>信息</a:t>
              </a:r>
              <a:endParaRPr lang="zh-CN" sz="1400" dirty="0">
                <a:solidFill>
                  <a:schemeClr val="bg1"/>
                </a:solidFill>
              </a:endParaRPr>
            </a:p>
          </p:txBody>
        </p:sp>
        <p:sp>
          <p:nvSpPr>
            <p:cNvPr id="38" name="Text Box 22"/>
            <p:cNvSpPr txBox="1">
              <a:spLocks noChangeArrowheads="1"/>
            </p:cNvSpPr>
            <p:nvPr/>
          </p:nvSpPr>
          <p:spPr bwMode="auto">
            <a:xfrm>
              <a:off x="3505199" y="3094038"/>
              <a:ext cx="2133600" cy="262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marL="285750" lvl="0" indent="-285750">
                <a:buFont typeface="Wingdings" pitchFamily="2" charset="2"/>
                <a:buChar char="Ø"/>
              </a:pPr>
              <a:r>
                <a:rPr lang="zh-CN" altLang="en-US" sz="1600" dirty="0" smtClean="0"/>
                <a:t>科室</a:t>
              </a:r>
              <a:endParaRPr lang="zh-CN" altLang="en-US" sz="1600" dirty="0"/>
            </a:p>
            <a:p>
              <a:pPr marL="285750" lvl="0" indent="-285750">
                <a:buFont typeface="Wingdings" pitchFamily="2" charset="2"/>
                <a:buChar char="Ø"/>
              </a:pPr>
              <a:r>
                <a:rPr lang="zh-CN" altLang="en-US" sz="1600" dirty="0" smtClean="0"/>
                <a:t>医生</a:t>
              </a:r>
              <a:endParaRPr lang="zh-CN" altLang="en-US" sz="1600" dirty="0"/>
            </a:p>
            <a:p>
              <a:pPr marL="285750" indent="-285750">
                <a:buFont typeface="Wingdings" pitchFamily="2" charset="2"/>
                <a:buChar char="Ø"/>
              </a:pPr>
              <a:r>
                <a:rPr lang="zh-CN" altLang="en-US" sz="1600" dirty="0"/>
                <a:t>项目医院编码</a:t>
              </a:r>
            </a:p>
            <a:p>
              <a:pPr marL="285750" indent="-285750">
                <a:buFont typeface="Wingdings" pitchFamily="2" charset="2"/>
                <a:buChar char="Ø"/>
              </a:pPr>
              <a:r>
                <a:rPr lang="zh-CN" altLang="en-US" sz="1600" dirty="0"/>
                <a:t>项目医院名称</a:t>
              </a:r>
            </a:p>
            <a:p>
              <a:pPr marL="285750" indent="-285750">
                <a:buFont typeface="Wingdings" pitchFamily="2" charset="2"/>
                <a:buChar char="Ø"/>
              </a:pPr>
              <a:r>
                <a:rPr lang="zh-CN" altLang="en-US" sz="1600" dirty="0"/>
                <a:t>规格</a:t>
              </a:r>
            </a:p>
            <a:p>
              <a:pPr marL="285750" indent="-285750">
                <a:buFont typeface="Wingdings" pitchFamily="2" charset="2"/>
                <a:buChar char="Ø"/>
              </a:pPr>
              <a:r>
                <a:rPr lang="zh-CN" altLang="en-US" sz="1600" dirty="0"/>
                <a:t>剂型</a:t>
              </a:r>
              <a:endParaRPr lang="en-US" altLang="zh-CN" sz="1600" dirty="0"/>
            </a:p>
            <a:p>
              <a:pPr marL="285750" indent="-285750">
                <a:buFont typeface="Wingdings" pitchFamily="2" charset="2"/>
                <a:buChar char="Ø"/>
              </a:pPr>
              <a:r>
                <a:rPr lang="zh-CN" altLang="en-US" sz="1600" dirty="0"/>
                <a:t>单位</a:t>
              </a:r>
            </a:p>
            <a:p>
              <a:pPr marL="285750" indent="-285750">
                <a:buFont typeface="Wingdings" pitchFamily="2" charset="2"/>
                <a:buChar char="Ø"/>
              </a:pPr>
              <a:r>
                <a:rPr lang="zh-CN" altLang="en-US" sz="1600" dirty="0"/>
                <a:t>单价</a:t>
              </a:r>
            </a:p>
            <a:p>
              <a:pPr marL="285750" indent="-285750">
                <a:buFont typeface="Wingdings" pitchFamily="2" charset="2"/>
                <a:buChar char="Ø"/>
              </a:pPr>
              <a:r>
                <a:rPr lang="zh-CN" altLang="en-US" sz="1600" dirty="0"/>
                <a:t>数量</a:t>
              </a:r>
            </a:p>
            <a:p>
              <a:pPr marL="285750" indent="-285750">
                <a:buFont typeface="Wingdings" pitchFamily="2" charset="2"/>
                <a:buChar char="Ø"/>
              </a:pPr>
              <a:r>
                <a:rPr lang="zh-CN" altLang="en-US" sz="1600" dirty="0"/>
                <a:t>金额</a:t>
              </a:r>
              <a:endParaRPr lang="en-US" altLang="zh-CN" sz="1600" dirty="0"/>
            </a:p>
            <a:p>
              <a:pPr marL="285750" indent="-285750">
                <a:buFont typeface="Wingdings" pitchFamily="2" charset="2"/>
                <a:buChar char="Ø"/>
              </a:pPr>
              <a:r>
                <a:rPr lang="zh-CN" altLang="en-US" sz="1600" dirty="0"/>
                <a:t>用法用量</a:t>
              </a:r>
              <a:endParaRPr lang="en-US" altLang="zh-CN" sz="1600" dirty="0"/>
            </a:p>
            <a:p>
              <a:pPr marL="285750" indent="-285750">
                <a:buFont typeface="Wingdings" pitchFamily="2" charset="2"/>
                <a:buChar char="Ø"/>
              </a:pPr>
              <a:r>
                <a:rPr lang="zh-CN" altLang="en-US" sz="1600" dirty="0"/>
                <a:t>医嘱执行时间</a:t>
              </a:r>
            </a:p>
            <a:p>
              <a:endParaRPr lang="zh-CN" altLang="zh-CN" sz="1800" dirty="0">
                <a:solidFill>
                  <a:srgbClr val="000000"/>
                </a:solidFill>
              </a:endParaRPr>
            </a:p>
          </p:txBody>
        </p:sp>
      </p:grpSp>
    </p:spTree>
    <p:extLst>
      <p:ext uri="{BB962C8B-B14F-4D97-AF65-F5344CB8AC3E}">
        <p14:creationId xmlns:p14="http://schemas.microsoft.com/office/powerpoint/2010/main" val="352470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528061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医保实时结算数据流</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ectangle 2"/>
          <p:cNvSpPr>
            <a:spLocks noChangeArrowheads="1"/>
          </p:cNvSpPr>
          <p:nvPr/>
        </p:nvSpPr>
        <p:spPr bwMode="auto">
          <a:xfrm>
            <a:off x="282575" y="1079322"/>
            <a:ext cx="6730313" cy="46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2983" tIns="0" bIns="96807" anchor="ctr">
            <a:spAutoFit/>
          </a:bodyPr>
          <a:lstStyle/>
          <a:p>
            <a:pPr latinLnBrk="1"/>
            <a:r>
              <a:rPr lang="zh-CN" altLang="en-US" sz="2400" b="1" dirty="0" smtClean="0">
                <a:solidFill>
                  <a:srgbClr val="800000"/>
                </a:solidFill>
                <a:latin typeface="微软雅黑" charset="0"/>
                <a:ea typeface="微软雅黑" charset="0"/>
                <a:cs typeface="微软雅黑" charset="0"/>
              </a:rPr>
              <a:t>与结算相关的数据，不包含检查化验等结果信息</a:t>
            </a:r>
            <a:endParaRPr lang="zh-CN" altLang="en-US" sz="2400" b="1" i="1" dirty="0">
              <a:solidFill>
                <a:srgbClr val="800000"/>
              </a:solidFill>
              <a:latin typeface="微软雅黑" charset="0"/>
              <a:ea typeface="微软雅黑" charset="0"/>
              <a:cs typeface="微软雅黑" charset="0"/>
            </a:endParaRPr>
          </a:p>
        </p:txBody>
      </p:sp>
      <p:sp>
        <p:nvSpPr>
          <p:cNvPr id="9" name="圆角矩形 8"/>
          <p:cNvSpPr/>
          <p:nvPr/>
        </p:nvSpPr>
        <p:spPr>
          <a:xfrm>
            <a:off x="119856" y="3698639"/>
            <a:ext cx="1919120" cy="390333"/>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“两定”</a:t>
            </a:r>
            <a:r>
              <a:rPr lang="zh-CN" altLang="en-US" dirty="0"/>
              <a:t>单位</a:t>
            </a:r>
            <a:endParaRPr lang="en-US" dirty="0"/>
          </a:p>
        </p:txBody>
      </p:sp>
      <p:pic>
        <p:nvPicPr>
          <p:cNvPr id="10" name="图片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708920"/>
            <a:ext cx="2246035" cy="1466238"/>
          </a:xfrm>
          <a:prstGeom prst="rect">
            <a:avLst/>
          </a:prstGeom>
        </p:spPr>
      </p:pic>
      <p:pic>
        <p:nvPicPr>
          <p:cNvPr id="11" name="图片 10" descr="3.png"/>
          <p:cNvPicPr>
            <a:picLocks noChangeAspect="1"/>
          </p:cNvPicPr>
          <p:nvPr/>
        </p:nvPicPr>
        <p:blipFill>
          <a:blip r:embed="rId4" cstate="print"/>
          <a:stretch>
            <a:fillRect/>
          </a:stretch>
        </p:blipFill>
        <p:spPr>
          <a:xfrm>
            <a:off x="4124792" y="2708920"/>
            <a:ext cx="1032575" cy="1184885"/>
          </a:xfrm>
          <a:prstGeom prst="rect">
            <a:avLst/>
          </a:prstGeom>
        </p:spPr>
      </p:pic>
      <p:sp>
        <p:nvSpPr>
          <p:cNvPr id="12" name="圆角矩形 11"/>
          <p:cNvSpPr/>
          <p:nvPr/>
        </p:nvSpPr>
        <p:spPr>
          <a:xfrm>
            <a:off x="3842263" y="3745528"/>
            <a:ext cx="1612283" cy="433299"/>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经办机构</a:t>
            </a:r>
            <a:endParaRPr lang="en-US" dirty="0"/>
          </a:p>
        </p:txBody>
      </p:sp>
      <p:sp>
        <p:nvSpPr>
          <p:cNvPr id="13" name="弧形 12"/>
          <p:cNvSpPr/>
          <p:nvPr/>
        </p:nvSpPr>
        <p:spPr>
          <a:xfrm rot="5400000" flipH="1">
            <a:off x="2444503" y="1591440"/>
            <a:ext cx="831328" cy="2539007"/>
          </a:xfrm>
          <a:prstGeom prst="arc">
            <a:avLst>
              <a:gd name="adj1" fmla="val 16200000"/>
              <a:gd name="adj2" fmla="val 5260947"/>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rot="16200000" flipH="1">
            <a:off x="2444504" y="3020922"/>
            <a:ext cx="831328" cy="2539007"/>
          </a:xfrm>
          <a:prstGeom prst="arc">
            <a:avLst>
              <a:gd name="adj1" fmla="val 16200000"/>
              <a:gd name="adj2" fmla="val 5260947"/>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1819175" y="2060111"/>
            <a:ext cx="2262158" cy="369332"/>
          </a:xfrm>
          <a:prstGeom prst="rect">
            <a:avLst/>
          </a:prstGeom>
          <a:noFill/>
        </p:spPr>
        <p:txBody>
          <a:bodyPr wrap="none" rtlCol="0">
            <a:spAutoFit/>
          </a:bodyPr>
          <a:lstStyle/>
          <a:p>
            <a:r>
              <a:rPr lang="zh-CN" altLang="en-US" dirty="0" smtClean="0">
                <a:solidFill>
                  <a:schemeClr val="tx1">
                    <a:lumMod val="95000"/>
                    <a:lumOff val="5000"/>
                  </a:schemeClr>
                </a:solidFill>
              </a:rPr>
              <a:t>就诊信息、单据信息</a:t>
            </a:r>
            <a:endParaRPr lang="zh-CN" altLang="en-US" dirty="0">
              <a:solidFill>
                <a:schemeClr val="tx1">
                  <a:lumMod val="95000"/>
                  <a:lumOff val="5000"/>
                </a:schemeClr>
              </a:solidFill>
            </a:endParaRPr>
          </a:p>
        </p:txBody>
      </p:sp>
      <p:sp>
        <p:nvSpPr>
          <p:cNvPr id="23" name="TextBox 22"/>
          <p:cNvSpPr txBox="1"/>
          <p:nvPr/>
        </p:nvSpPr>
        <p:spPr>
          <a:xfrm>
            <a:off x="2038976" y="4741705"/>
            <a:ext cx="1569660" cy="369332"/>
          </a:xfrm>
          <a:prstGeom prst="rect">
            <a:avLst/>
          </a:prstGeom>
          <a:noFill/>
        </p:spPr>
        <p:txBody>
          <a:bodyPr wrap="none" rtlCol="0">
            <a:spAutoFit/>
          </a:bodyPr>
          <a:lstStyle/>
          <a:p>
            <a:r>
              <a:rPr lang="zh-CN" altLang="en-US" dirty="0" smtClean="0">
                <a:solidFill>
                  <a:schemeClr val="tx1">
                    <a:lumMod val="95000"/>
                    <a:lumOff val="5000"/>
                  </a:schemeClr>
                </a:solidFill>
              </a:rPr>
              <a:t>待遇计算结果</a:t>
            </a:r>
            <a:endParaRPr lang="zh-CN" altLang="en-US" dirty="0">
              <a:solidFill>
                <a:schemeClr val="tx1">
                  <a:lumMod val="95000"/>
                  <a:lumOff val="5000"/>
                </a:schemeClr>
              </a:solidFill>
            </a:endParaRPr>
          </a:p>
        </p:txBody>
      </p:sp>
      <p:grpSp>
        <p:nvGrpSpPr>
          <p:cNvPr id="36" name="组合 25"/>
          <p:cNvGrpSpPr>
            <a:grpSpLocks/>
          </p:cNvGrpSpPr>
          <p:nvPr/>
        </p:nvGrpSpPr>
        <p:grpSpPr bwMode="auto">
          <a:xfrm>
            <a:off x="5691030" y="1952769"/>
            <a:ext cx="2079625" cy="3760886"/>
            <a:chOff x="5934075" y="2400300"/>
            <a:chExt cx="2295525" cy="3655159"/>
          </a:xfrm>
        </p:grpSpPr>
        <p:sp>
          <p:nvSpPr>
            <p:cNvPr id="40" name="AutoShape 8"/>
            <p:cNvSpPr>
              <a:spLocks noChangeArrowheads="1"/>
            </p:cNvSpPr>
            <p:nvPr/>
          </p:nvSpPr>
          <p:spPr bwMode="auto">
            <a:xfrm>
              <a:off x="5934075" y="2560638"/>
              <a:ext cx="2295525" cy="3460750"/>
            </a:xfrm>
            <a:prstGeom prst="roundRect">
              <a:avLst>
                <a:gd name="adj" fmla="val 469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41" name="AutoShape 9"/>
            <p:cNvSpPr>
              <a:spLocks noChangeArrowheads="1"/>
            </p:cNvSpPr>
            <p:nvPr/>
          </p:nvSpPr>
          <p:spPr bwMode="auto">
            <a:xfrm>
              <a:off x="6149975" y="2417763"/>
              <a:ext cx="1863725" cy="287337"/>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a:lstStyle/>
            <a:p>
              <a:pPr>
                <a:defRPr/>
              </a:pPr>
              <a:endParaRPr lang="zh-CN" altLang="en-US" sz="1800"/>
            </a:p>
          </p:txBody>
        </p:sp>
        <p:sp>
          <p:nvSpPr>
            <p:cNvPr id="42" name="AutoShape 10"/>
            <p:cNvSpPr>
              <a:spLocks noChangeArrowheads="1"/>
            </p:cNvSpPr>
            <p:nvPr/>
          </p:nvSpPr>
          <p:spPr bwMode="auto">
            <a:xfrm flipH="1">
              <a:off x="7835900" y="2489200"/>
              <a:ext cx="71438" cy="14287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AutoShape 11"/>
            <p:cNvSpPr>
              <a:spLocks noChangeArrowheads="1"/>
            </p:cNvSpPr>
            <p:nvPr/>
          </p:nvSpPr>
          <p:spPr bwMode="auto">
            <a:xfrm flipH="1">
              <a:off x="6253163" y="2489200"/>
              <a:ext cx="71437" cy="14287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4" name="Text Box 14"/>
            <p:cNvSpPr txBox="1">
              <a:spLocks noChangeArrowheads="1"/>
            </p:cNvSpPr>
            <p:nvPr/>
          </p:nvSpPr>
          <p:spPr bwMode="auto">
            <a:xfrm>
              <a:off x="6458040" y="2400300"/>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algn="ctr"/>
              <a:r>
                <a:rPr lang="zh-CN" altLang="en-US" sz="1400" dirty="0">
                  <a:solidFill>
                    <a:schemeClr val="bg1"/>
                  </a:solidFill>
                </a:rPr>
                <a:t>待遇计算结果</a:t>
              </a:r>
              <a:endParaRPr lang="zh-CN" altLang="zh-CN" sz="1400" dirty="0">
                <a:solidFill>
                  <a:schemeClr val="bg1"/>
                </a:solidFill>
              </a:endParaRPr>
            </a:p>
          </p:txBody>
        </p:sp>
        <p:sp>
          <p:nvSpPr>
            <p:cNvPr id="45" name="Text Box 23"/>
            <p:cNvSpPr txBox="1">
              <a:spLocks noChangeArrowheads="1"/>
            </p:cNvSpPr>
            <p:nvPr/>
          </p:nvSpPr>
          <p:spPr bwMode="auto">
            <a:xfrm>
              <a:off x="6019800" y="2762250"/>
              <a:ext cx="21336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marL="285750" lvl="0" indent="-285750">
                <a:buFont typeface="Wingdings" pitchFamily="2" charset="2"/>
                <a:buChar char="Ø"/>
              </a:pPr>
              <a:r>
                <a:rPr lang="zh-CN" altLang="en-US" sz="1600" dirty="0"/>
                <a:t>费用总额</a:t>
              </a:r>
            </a:p>
            <a:p>
              <a:pPr marL="285750" lvl="0" indent="-285750">
                <a:buFont typeface="Wingdings" pitchFamily="2" charset="2"/>
                <a:buChar char="Ø"/>
              </a:pPr>
              <a:r>
                <a:rPr lang="zh-CN" altLang="en-US" sz="1600" dirty="0"/>
                <a:t>自理费用</a:t>
              </a:r>
            </a:p>
            <a:p>
              <a:pPr marL="285750" lvl="0" indent="-285750">
                <a:buFont typeface="Wingdings" pitchFamily="2" charset="2"/>
                <a:buChar char="Ø"/>
              </a:pPr>
              <a:r>
                <a:rPr lang="zh-CN" altLang="en-US" sz="1600" dirty="0"/>
                <a:t>自费费用</a:t>
              </a:r>
            </a:p>
            <a:p>
              <a:pPr marL="285750" lvl="0" indent="-285750">
                <a:buFont typeface="Wingdings" pitchFamily="2" charset="2"/>
                <a:buChar char="Ø"/>
              </a:pPr>
              <a:r>
                <a:rPr lang="zh-CN" altLang="en-US" sz="1600" dirty="0"/>
                <a:t>医保费用</a:t>
              </a:r>
            </a:p>
            <a:p>
              <a:pPr marL="285750" lvl="0" indent="-285750">
                <a:buFont typeface="Wingdings" pitchFamily="2" charset="2"/>
                <a:buChar char="Ø"/>
              </a:pPr>
              <a:r>
                <a:rPr lang="zh-CN" altLang="en-US" sz="1600" dirty="0"/>
                <a:t>起付线</a:t>
              </a:r>
            </a:p>
            <a:p>
              <a:pPr marL="285750" lvl="0" indent="-285750">
                <a:buFont typeface="Wingdings" pitchFamily="2" charset="2"/>
                <a:buChar char="Ø"/>
              </a:pPr>
              <a:r>
                <a:rPr lang="zh-CN" altLang="en-US" sz="1600" dirty="0"/>
                <a:t>合计报销金额</a:t>
              </a:r>
            </a:p>
            <a:p>
              <a:pPr marL="285750" lvl="0" indent="-285750">
                <a:buFont typeface="Wingdings" pitchFamily="2" charset="2"/>
                <a:buChar char="Ø"/>
              </a:pPr>
              <a:r>
                <a:rPr lang="zh-CN" altLang="en-US" sz="1600" dirty="0"/>
                <a:t>个人现金支付</a:t>
              </a:r>
            </a:p>
            <a:p>
              <a:pPr marL="285750" lvl="0" indent="-285750">
                <a:buFont typeface="Wingdings" pitchFamily="2" charset="2"/>
                <a:buChar char="Ø"/>
              </a:pPr>
              <a:r>
                <a:rPr lang="zh-CN" altLang="en-US" sz="1600" dirty="0"/>
                <a:t>个帐支付</a:t>
              </a:r>
            </a:p>
            <a:p>
              <a:pPr marL="285750" lvl="0" indent="-285750">
                <a:buFont typeface="Wingdings" pitchFamily="2" charset="2"/>
                <a:buChar char="Ø"/>
              </a:pPr>
              <a:r>
                <a:rPr lang="zh-CN" altLang="en-US" sz="1600" dirty="0"/>
                <a:t>统筹支付</a:t>
              </a:r>
            </a:p>
            <a:p>
              <a:pPr marL="285750" lvl="0" indent="-285750">
                <a:buFont typeface="Wingdings" pitchFamily="2" charset="2"/>
                <a:buChar char="Ø"/>
              </a:pPr>
              <a:r>
                <a:rPr lang="zh-CN" altLang="en-US" sz="1600" dirty="0"/>
                <a:t>大病支付</a:t>
              </a:r>
            </a:p>
            <a:p>
              <a:pPr marL="285750" lvl="0" indent="-285750">
                <a:buFont typeface="Wingdings" pitchFamily="2" charset="2"/>
                <a:buChar char="Ø"/>
              </a:pPr>
              <a:r>
                <a:rPr lang="zh-CN" altLang="en-US" sz="1600" dirty="0"/>
                <a:t>公务员补助支付</a:t>
              </a:r>
            </a:p>
            <a:p>
              <a:pPr marL="285750" lvl="0" indent="-285750">
                <a:buFont typeface="Wingdings" pitchFamily="2" charset="2"/>
                <a:buChar char="Ø"/>
              </a:pPr>
              <a:r>
                <a:rPr lang="zh-CN" altLang="en-US" sz="1600" dirty="0"/>
                <a:t>专项</a:t>
              </a:r>
              <a:r>
                <a:rPr lang="zh-CN" altLang="en-US" sz="1600" dirty="0" smtClean="0"/>
                <a:t>基金</a:t>
              </a:r>
              <a:endParaRPr lang="en-US" altLang="zh-CN" sz="1600" dirty="0" smtClean="0"/>
            </a:p>
            <a:p>
              <a:pPr lvl="0"/>
              <a:r>
                <a:rPr lang="zh-CN" altLang="en-US" sz="1600" dirty="0" smtClean="0"/>
                <a:t>。。</a:t>
              </a:r>
              <a:endParaRPr lang="zh-CN" altLang="en-US" sz="1600" dirty="0"/>
            </a:p>
          </p:txBody>
        </p:sp>
      </p:grpSp>
      <p:grpSp>
        <p:nvGrpSpPr>
          <p:cNvPr id="46" name="组合 24"/>
          <p:cNvGrpSpPr>
            <a:grpSpLocks/>
          </p:cNvGrpSpPr>
          <p:nvPr/>
        </p:nvGrpSpPr>
        <p:grpSpPr bwMode="auto">
          <a:xfrm>
            <a:off x="7913390" y="1298373"/>
            <a:ext cx="1948240" cy="4116220"/>
            <a:chOff x="3424238" y="2693988"/>
            <a:chExt cx="2295525" cy="3484562"/>
          </a:xfrm>
        </p:grpSpPr>
        <p:sp>
          <p:nvSpPr>
            <p:cNvPr id="47" name="AutoShape 4"/>
            <p:cNvSpPr>
              <a:spLocks noChangeArrowheads="1"/>
            </p:cNvSpPr>
            <p:nvPr/>
          </p:nvSpPr>
          <p:spPr bwMode="auto">
            <a:xfrm>
              <a:off x="3424238" y="2860675"/>
              <a:ext cx="2295525" cy="3317875"/>
            </a:xfrm>
            <a:prstGeom prst="roundRect">
              <a:avLst>
                <a:gd name="adj" fmla="val 4690"/>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48" name="AutoShape 5"/>
            <p:cNvSpPr>
              <a:spLocks noChangeArrowheads="1"/>
            </p:cNvSpPr>
            <p:nvPr/>
          </p:nvSpPr>
          <p:spPr bwMode="auto">
            <a:xfrm>
              <a:off x="3657600" y="2722563"/>
              <a:ext cx="1863725" cy="287337"/>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headEnd/>
              <a:tailEnd/>
            </a:ln>
            <a:effectLst/>
          </p:spPr>
          <p:txBody>
            <a:bodyPr/>
            <a:lstStyle/>
            <a:p>
              <a:pPr>
                <a:defRPr/>
              </a:pPr>
              <a:endParaRPr lang="zh-CN" altLang="en-US" sz="1800"/>
            </a:p>
          </p:txBody>
        </p:sp>
        <p:sp>
          <p:nvSpPr>
            <p:cNvPr id="49" name="AutoShape 6"/>
            <p:cNvSpPr>
              <a:spLocks noChangeArrowheads="1"/>
            </p:cNvSpPr>
            <p:nvPr/>
          </p:nvSpPr>
          <p:spPr bwMode="auto">
            <a:xfrm flipH="1">
              <a:off x="5334000" y="2798763"/>
              <a:ext cx="73025" cy="14446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50" name="AutoShape 7"/>
            <p:cNvSpPr>
              <a:spLocks noChangeArrowheads="1"/>
            </p:cNvSpPr>
            <p:nvPr/>
          </p:nvSpPr>
          <p:spPr bwMode="auto">
            <a:xfrm flipH="1">
              <a:off x="3743325" y="2789238"/>
              <a:ext cx="71438" cy="14446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51" name="Text Box 13"/>
            <p:cNvSpPr txBox="1">
              <a:spLocks noChangeArrowheads="1"/>
            </p:cNvSpPr>
            <p:nvPr/>
          </p:nvSpPr>
          <p:spPr bwMode="auto">
            <a:xfrm>
              <a:off x="4042510" y="2693988"/>
              <a:ext cx="1063742" cy="26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algn="ctr"/>
              <a:r>
                <a:rPr lang="zh-CN" altLang="en-US" sz="1400" dirty="0">
                  <a:solidFill>
                    <a:schemeClr val="bg1"/>
                  </a:solidFill>
                </a:rPr>
                <a:t>辅助</a:t>
              </a:r>
              <a:r>
                <a:rPr lang="zh-CN" altLang="en-US" sz="1400" dirty="0" smtClean="0">
                  <a:solidFill>
                    <a:schemeClr val="bg1"/>
                  </a:solidFill>
                </a:rPr>
                <a:t>信息</a:t>
              </a:r>
              <a:endParaRPr lang="zh-CN" sz="1400" dirty="0">
                <a:solidFill>
                  <a:schemeClr val="bg1"/>
                </a:solidFill>
              </a:endParaRPr>
            </a:p>
          </p:txBody>
        </p:sp>
        <p:sp>
          <p:nvSpPr>
            <p:cNvPr id="52" name="Text Box 22"/>
            <p:cNvSpPr txBox="1">
              <a:spLocks noChangeArrowheads="1"/>
            </p:cNvSpPr>
            <p:nvPr/>
          </p:nvSpPr>
          <p:spPr bwMode="auto">
            <a:xfrm>
              <a:off x="3505199" y="3094038"/>
              <a:ext cx="2133600" cy="49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Verdana" pitchFamily="34" charset="0"/>
                  <a:ea typeface="宋体" charset="-122"/>
                </a:defRPr>
              </a:lvl1pPr>
              <a:lvl2pPr marL="742950" indent="-285750" eaLnBrk="0" hangingPunct="0">
                <a:defRPr sz="2800">
                  <a:solidFill>
                    <a:schemeClr val="tx1"/>
                  </a:solidFill>
                  <a:latin typeface="Verdana" pitchFamily="34" charset="0"/>
                  <a:ea typeface="宋体" charset="-122"/>
                </a:defRPr>
              </a:lvl2pPr>
              <a:lvl3pPr marL="1143000" indent="-228600" eaLnBrk="0" hangingPunct="0">
                <a:defRPr sz="2800">
                  <a:solidFill>
                    <a:schemeClr val="tx1"/>
                  </a:solidFill>
                  <a:latin typeface="Verdana" pitchFamily="34" charset="0"/>
                  <a:ea typeface="宋体" charset="-122"/>
                </a:defRPr>
              </a:lvl3pPr>
              <a:lvl4pPr marL="1600200" indent="-228600" eaLnBrk="0" hangingPunct="0">
                <a:defRPr sz="2800">
                  <a:solidFill>
                    <a:schemeClr val="tx1"/>
                  </a:solidFill>
                  <a:latin typeface="Verdana" pitchFamily="34" charset="0"/>
                  <a:ea typeface="宋体" charset="-122"/>
                </a:defRPr>
              </a:lvl4pPr>
              <a:lvl5pPr marL="2057400" indent="-228600" eaLnBrk="0" hangingPunct="0">
                <a:defRPr sz="2800">
                  <a:solidFill>
                    <a:schemeClr val="tx1"/>
                  </a:solidFill>
                  <a:latin typeface="Verdana" pitchFamily="34" charset="0"/>
                  <a:ea typeface="宋体" charset="-122"/>
                </a:defRPr>
              </a:lvl5pPr>
              <a:lvl6pPr marL="2514600" indent="-228600" eaLnBrk="0" fontAlgn="base" hangingPunct="0">
                <a:spcBef>
                  <a:spcPct val="0"/>
                </a:spcBef>
                <a:spcAft>
                  <a:spcPct val="0"/>
                </a:spcAft>
                <a:defRPr sz="2800">
                  <a:solidFill>
                    <a:schemeClr val="tx1"/>
                  </a:solidFill>
                  <a:latin typeface="Verdana" pitchFamily="34" charset="0"/>
                  <a:ea typeface="宋体" charset="-122"/>
                </a:defRPr>
              </a:lvl6pPr>
              <a:lvl7pPr marL="2971800" indent="-228600" eaLnBrk="0" fontAlgn="base" hangingPunct="0">
                <a:spcBef>
                  <a:spcPct val="0"/>
                </a:spcBef>
                <a:spcAft>
                  <a:spcPct val="0"/>
                </a:spcAft>
                <a:defRPr sz="2800">
                  <a:solidFill>
                    <a:schemeClr val="tx1"/>
                  </a:solidFill>
                  <a:latin typeface="Verdana" pitchFamily="34" charset="0"/>
                  <a:ea typeface="宋体" charset="-122"/>
                </a:defRPr>
              </a:lvl7pPr>
              <a:lvl8pPr marL="3429000" indent="-228600" eaLnBrk="0" fontAlgn="base" hangingPunct="0">
                <a:spcBef>
                  <a:spcPct val="0"/>
                </a:spcBef>
                <a:spcAft>
                  <a:spcPct val="0"/>
                </a:spcAft>
                <a:defRPr sz="2800">
                  <a:solidFill>
                    <a:schemeClr val="tx1"/>
                  </a:solidFill>
                  <a:latin typeface="Verdana" pitchFamily="34" charset="0"/>
                  <a:ea typeface="宋体" charset="-122"/>
                </a:defRPr>
              </a:lvl8pPr>
              <a:lvl9pPr marL="3886200" indent="-228600" eaLnBrk="0" fontAlgn="base" hangingPunct="0">
                <a:spcBef>
                  <a:spcPct val="0"/>
                </a:spcBef>
                <a:spcAft>
                  <a:spcPct val="0"/>
                </a:spcAft>
                <a:defRPr sz="2800">
                  <a:solidFill>
                    <a:schemeClr val="tx1"/>
                  </a:solidFill>
                  <a:latin typeface="Verdana" pitchFamily="34" charset="0"/>
                  <a:ea typeface="宋体" charset="-122"/>
                </a:defRPr>
              </a:lvl9pPr>
            </a:lstStyle>
            <a:p>
              <a:pPr marL="285750" lvl="0" indent="-285750">
                <a:buFont typeface="Wingdings" pitchFamily="2" charset="2"/>
                <a:buChar char="Ø"/>
              </a:pPr>
              <a:r>
                <a:rPr lang="zh-CN" altLang="en-US" sz="1600" dirty="0" smtClean="0"/>
                <a:t>基金分段信息</a:t>
              </a:r>
              <a:endParaRPr lang="en-US" altLang="zh-CN" sz="1600" dirty="0" smtClean="0"/>
            </a:p>
            <a:p>
              <a:pPr marL="285750" lvl="0" indent="-285750">
                <a:buFont typeface="Wingdings" pitchFamily="2" charset="2"/>
                <a:buChar char="Ø"/>
              </a:pPr>
              <a:r>
                <a:rPr lang="zh-CN" altLang="en-US" sz="1600" dirty="0" smtClean="0"/>
                <a:t>项目汇总信息</a:t>
              </a:r>
              <a:endParaRPr lang="zh-CN" altLang="en-US" sz="1600" dirty="0"/>
            </a:p>
          </p:txBody>
        </p:sp>
      </p:grpSp>
    </p:spTree>
    <p:extLst>
      <p:ext uri="{BB962C8B-B14F-4D97-AF65-F5344CB8AC3E}">
        <p14:creationId xmlns:p14="http://schemas.microsoft.com/office/powerpoint/2010/main" val="157026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4227252" y="3588558"/>
            <a:ext cx="1957598" cy="679652"/>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a:lstStyle/>
          <a:p>
            <a:pPr>
              <a:defRPr/>
            </a:pPr>
            <a:endParaRPr lang="zh-CN" altLang="en-US"/>
          </a:p>
        </p:txBody>
      </p:sp>
      <p:sp>
        <p:nvSpPr>
          <p:cNvPr id="5" name="AutoShape 4"/>
          <p:cNvSpPr>
            <a:spLocks noChangeArrowheads="1"/>
          </p:cNvSpPr>
          <p:nvPr/>
        </p:nvSpPr>
        <p:spPr bwMode="auto">
          <a:xfrm>
            <a:off x="4226400" y="3071810"/>
            <a:ext cx="1957598" cy="679651"/>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a:lstStyle/>
          <a:p>
            <a:pPr>
              <a:defRPr/>
            </a:pPr>
            <a:endParaRPr lang="zh-CN" altLang="en-US"/>
          </a:p>
        </p:txBody>
      </p:sp>
      <p:sp>
        <p:nvSpPr>
          <p:cNvPr id="6" name="AutoShape 5"/>
          <p:cNvSpPr>
            <a:spLocks noChangeArrowheads="1"/>
          </p:cNvSpPr>
          <p:nvPr/>
        </p:nvSpPr>
        <p:spPr bwMode="auto">
          <a:xfrm>
            <a:off x="4227252" y="2546237"/>
            <a:ext cx="1957598" cy="679652"/>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a:lstStyle/>
          <a:p>
            <a:pPr>
              <a:defRPr/>
            </a:pPr>
            <a:endParaRPr lang="zh-CN" altLang="en-US"/>
          </a:p>
        </p:txBody>
      </p:sp>
      <p:sp>
        <p:nvSpPr>
          <p:cNvPr id="7" name="Text Box 6"/>
          <p:cNvSpPr txBox="1">
            <a:spLocks noChangeArrowheads="1"/>
          </p:cNvSpPr>
          <p:nvPr/>
        </p:nvSpPr>
        <p:spPr bwMode="auto">
          <a:xfrm>
            <a:off x="4228839" y="2780058"/>
            <a:ext cx="195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zh-CN" b="1" dirty="0"/>
              <a:t>参保人</a:t>
            </a:r>
          </a:p>
        </p:txBody>
      </p:sp>
      <p:sp>
        <p:nvSpPr>
          <p:cNvPr id="8" name="Text Box 7"/>
          <p:cNvSpPr txBox="1">
            <a:spLocks noChangeArrowheads="1"/>
          </p:cNvSpPr>
          <p:nvPr/>
        </p:nvSpPr>
        <p:spPr bwMode="auto">
          <a:xfrm>
            <a:off x="4228840" y="3286472"/>
            <a:ext cx="19560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zh-CN" b="1" dirty="0"/>
              <a:t>医师</a:t>
            </a:r>
          </a:p>
        </p:txBody>
      </p:sp>
      <p:sp>
        <p:nvSpPr>
          <p:cNvPr id="9" name="Text Box 8"/>
          <p:cNvSpPr txBox="1">
            <a:spLocks noChangeArrowheads="1"/>
          </p:cNvSpPr>
          <p:nvPr/>
        </p:nvSpPr>
        <p:spPr bwMode="auto">
          <a:xfrm>
            <a:off x="4228839" y="3792884"/>
            <a:ext cx="195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zh-CN" b="1" dirty="0"/>
              <a:t>医疗服务机构</a:t>
            </a:r>
          </a:p>
        </p:txBody>
      </p:sp>
      <p:grpSp>
        <p:nvGrpSpPr>
          <p:cNvPr id="2" name="组合 20"/>
          <p:cNvGrpSpPr>
            <a:grpSpLocks/>
          </p:cNvGrpSpPr>
          <p:nvPr/>
        </p:nvGrpSpPr>
        <p:grpSpPr bwMode="auto">
          <a:xfrm>
            <a:off x="1255068" y="1757028"/>
            <a:ext cx="2934391" cy="3482050"/>
            <a:chOff x="1295400" y="2320925"/>
            <a:chExt cx="2322513" cy="2968625"/>
          </a:xfrm>
        </p:grpSpPr>
        <p:sp>
          <p:nvSpPr>
            <p:cNvPr id="11" name="AutoShape 9"/>
            <p:cNvSpPr>
              <a:spLocks noChangeArrowheads="1"/>
            </p:cNvSpPr>
            <p:nvPr/>
          </p:nvSpPr>
          <p:spPr bwMode="auto">
            <a:xfrm>
              <a:off x="3125788" y="2827338"/>
              <a:ext cx="492125" cy="1954212"/>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w="9525">
              <a:noFill/>
              <a:miter lim="800000"/>
              <a:headEnd/>
              <a:tailEnd/>
            </a:ln>
            <a:effectLst/>
          </p:spPr>
          <p:txBody>
            <a:bodyPr/>
            <a:lstStyle/>
            <a:p>
              <a:pPr>
                <a:defRPr/>
              </a:pPr>
              <a:endParaRPr lang="zh-CN" altLang="en-US"/>
            </a:p>
          </p:txBody>
        </p:sp>
        <p:sp>
          <p:nvSpPr>
            <p:cNvPr id="12" name="AutoShape 10"/>
            <p:cNvSpPr>
              <a:spLocks noChangeArrowheads="1"/>
            </p:cNvSpPr>
            <p:nvPr/>
          </p:nvSpPr>
          <p:spPr bwMode="auto">
            <a:xfrm>
              <a:off x="1295400" y="2320925"/>
              <a:ext cx="1689100" cy="2968625"/>
            </a:xfrm>
            <a:prstGeom prst="roundRect">
              <a:avLst>
                <a:gd name="adj" fmla="val 16667"/>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a:p>
          </p:txBody>
        </p:sp>
        <p:sp>
          <p:nvSpPr>
            <p:cNvPr id="13" name="Text Box 11"/>
            <p:cNvSpPr txBox="1">
              <a:spLocks noChangeArrowheads="1"/>
            </p:cNvSpPr>
            <p:nvPr/>
          </p:nvSpPr>
          <p:spPr bwMode="auto">
            <a:xfrm>
              <a:off x="1365250" y="2420938"/>
              <a:ext cx="1549400" cy="25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zh-CN" sz="2000" b="1" dirty="0">
                  <a:solidFill>
                    <a:srgbClr val="001D3A"/>
                  </a:solidFill>
                </a:rPr>
                <a:t>过度医疗服务行为</a:t>
              </a:r>
            </a:p>
            <a:p>
              <a:pPr algn="ctr"/>
              <a:endParaRPr lang="zh-CN" altLang="zh-CN" dirty="0">
                <a:solidFill>
                  <a:srgbClr val="001D3A"/>
                </a:solidFill>
              </a:endParaRPr>
            </a:p>
            <a:p>
              <a:pPr>
                <a:buSzPct val="60000"/>
                <a:buFont typeface="Times New Roman" pitchFamily="18" charset="0"/>
                <a:buChar char="•"/>
              </a:pPr>
              <a:r>
                <a:rPr lang="zh-CN" sz="1600" dirty="0">
                  <a:solidFill>
                    <a:srgbClr val="001D3A"/>
                  </a:solidFill>
                </a:rPr>
                <a:t>频繁就医</a:t>
              </a:r>
            </a:p>
            <a:p>
              <a:pPr>
                <a:buSzPct val="60000"/>
                <a:buFont typeface="Times New Roman" pitchFamily="18" charset="0"/>
                <a:buChar char="•"/>
              </a:pPr>
              <a:r>
                <a:rPr lang="zh-CN" sz="1600" dirty="0">
                  <a:solidFill>
                    <a:srgbClr val="001D3A"/>
                  </a:solidFill>
                </a:rPr>
                <a:t>过度诊疗</a:t>
              </a:r>
            </a:p>
            <a:p>
              <a:pPr>
                <a:buSzPct val="60000"/>
                <a:buFont typeface="Times New Roman" pitchFamily="18" charset="0"/>
                <a:buChar char="•"/>
              </a:pPr>
              <a:r>
                <a:rPr lang="zh-CN" sz="1600" dirty="0">
                  <a:solidFill>
                    <a:srgbClr val="001D3A"/>
                  </a:solidFill>
                </a:rPr>
                <a:t>超量用药</a:t>
              </a:r>
            </a:p>
            <a:p>
              <a:pPr>
                <a:buSzPct val="60000"/>
                <a:buFont typeface="Times New Roman" pitchFamily="18" charset="0"/>
                <a:buChar char="•"/>
              </a:pPr>
              <a:r>
                <a:rPr lang="zh-CN" sz="1600" dirty="0">
                  <a:solidFill>
                    <a:srgbClr val="001D3A"/>
                  </a:solidFill>
                </a:rPr>
                <a:t>重复诊疗</a:t>
              </a:r>
            </a:p>
            <a:p>
              <a:pPr>
                <a:buSzPct val="60000"/>
                <a:buFont typeface="Times New Roman" pitchFamily="18" charset="0"/>
                <a:buChar char="•"/>
              </a:pPr>
              <a:r>
                <a:rPr lang="zh-CN" sz="1600" dirty="0">
                  <a:solidFill>
                    <a:srgbClr val="001D3A"/>
                  </a:solidFill>
                </a:rPr>
                <a:t>重复用药</a:t>
              </a:r>
            </a:p>
            <a:p>
              <a:pPr>
                <a:buSzPct val="60000"/>
                <a:buFont typeface="Times New Roman" pitchFamily="18" charset="0"/>
                <a:buChar char="•"/>
              </a:pPr>
              <a:r>
                <a:rPr lang="zh-CN" sz="1600" dirty="0">
                  <a:solidFill>
                    <a:srgbClr val="001D3A"/>
                  </a:solidFill>
                </a:rPr>
                <a:t>不合理用药</a:t>
              </a:r>
            </a:p>
            <a:p>
              <a:pPr>
                <a:buSzPct val="60000"/>
                <a:buFont typeface="Times New Roman" pitchFamily="18" charset="0"/>
                <a:buChar char="•"/>
              </a:pPr>
              <a:r>
                <a:rPr lang="zh-CN" sz="1600" dirty="0">
                  <a:solidFill>
                    <a:srgbClr val="001D3A"/>
                  </a:solidFill>
                </a:rPr>
                <a:t>不合理入院</a:t>
              </a:r>
            </a:p>
            <a:p>
              <a:pPr>
                <a:buSzPct val="60000"/>
                <a:buFont typeface="Times New Roman" pitchFamily="18" charset="0"/>
                <a:buChar char="•"/>
              </a:pPr>
              <a:r>
                <a:rPr lang="zh-CN" altLang="zh-CN" sz="1600" dirty="0">
                  <a:solidFill>
                    <a:srgbClr val="001D3A"/>
                  </a:solidFill>
                </a:rPr>
                <a:t>……</a:t>
              </a:r>
            </a:p>
          </p:txBody>
        </p:sp>
      </p:grpSp>
      <p:grpSp>
        <p:nvGrpSpPr>
          <p:cNvPr id="3" name="组合 21"/>
          <p:cNvGrpSpPr>
            <a:grpSpLocks/>
          </p:cNvGrpSpPr>
          <p:nvPr/>
        </p:nvGrpSpPr>
        <p:grpSpPr bwMode="auto">
          <a:xfrm>
            <a:off x="6315571" y="1757028"/>
            <a:ext cx="2932385" cy="3482050"/>
            <a:chOff x="5451475" y="2320925"/>
            <a:chExt cx="2320925" cy="2968625"/>
          </a:xfrm>
        </p:grpSpPr>
        <p:sp>
          <p:nvSpPr>
            <p:cNvPr id="15" name="AutoShape 12"/>
            <p:cNvSpPr>
              <a:spLocks noChangeArrowheads="1"/>
            </p:cNvSpPr>
            <p:nvPr/>
          </p:nvSpPr>
          <p:spPr bwMode="auto">
            <a:xfrm>
              <a:off x="6083300" y="2320925"/>
              <a:ext cx="1689100" cy="2968625"/>
            </a:xfrm>
            <a:prstGeom prst="roundRect">
              <a:avLst>
                <a:gd name="adj" fmla="val 16667"/>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zh-CN"/>
            </a:p>
          </p:txBody>
        </p:sp>
        <p:sp>
          <p:nvSpPr>
            <p:cNvPr id="16" name="Text Box 13"/>
            <p:cNvSpPr txBox="1">
              <a:spLocks noChangeArrowheads="1"/>
            </p:cNvSpPr>
            <p:nvPr/>
          </p:nvSpPr>
          <p:spPr bwMode="auto">
            <a:xfrm>
              <a:off x="6153150" y="2420938"/>
              <a:ext cx="1549400" cy="280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zh-CN" sz="2000" b="1" dirty="0">
                  <a:solidFill>
                    <a:srgbClr val="001D3A"/>
                  </a:solidFill>
                </a:rPr>
                <a:t>医保违规欺诈行为</a:t>
              </a:r>
            </a:p>
            <a:p>
              <a:pPr algn="ctr"/>
              <a:endParaRPr lang="zh-CN" altLang="zh-CN" dirty="0">
                <a:solidFill>
                  <a:srgbClr val="001D3A"/>
                </a:solidFill>
              </a:endParaRPr>
            </a:p>
            <a:p>
              <a:pPr>
                <a:buSzPct val="60000"/>
                <a:buFont typeface="Times New Roman" pitchFamily="18" charset="0"/>
                <a:buChar char="•"/>
              </a:pPr>
              <a:r>
                <a:rPr lang="zh-CN" sz="1600" dirty="0">
                  <a:solidFill>
                    <a:srgbClr val="001D3A"/>
                  </a:solidFill>
                </a:rPr>
                <a:t>冒名就医</a:t>
              </a:r>
            </a:p>
            <a:p>
              <a:pPr>
                <a:buSzPct val="60000"/>
                <a:buFont typeface="Times New Roman" pitchFamily="18" charset="0"/>
                <a:buChar char="•"/>
              </a:pPr>
              <a:r>
                <a:rPr lang="zh-CN" sz="1600" dirty="0">
                  <a:solidFill>
                    <a:srgbClr val="001D3A"/>
                  </a:solidFill>
                </a:rPr>
                <a:t>虚假就医</a:t>
              </a:r>
            </a:p>
            <a:p>
              <a:pPr>
                <a:buSzPct val="60000"/>
                <a:buFont typeface="Times New Roman" pitchFamily="18" charset="0"/>
                <a:buChar char="•"/>
              </a:pPr>
              <a:r>
                <a:rPr lang="zh-CN" sz="1600" dirty="0">
                  <a:solidFill>
                    <a:srgbClr val="001D3A"/>
                  </a:solidFill>
                </a:rPr>
                <a:t>挂床住院</a:t>
              </a:r>
            </a:p>
            <a:p>
              <a:pPr>
                <a:buSzPct val="60000"/>
                <a:buFont typeface="Times New Roman" pitchFamily="18" charset="0"/>
                <a:buChar char="•"/>
              </a:pPr>
              <a:r>
                <a:rPr lang="zh-CN" sz="1600" dirty="0">
                  <a:solidFill>
                    <a:srgbClr val="001D3A"/>
                  </a:solidFill>
                </a:rPr>
                <a:t>分解住院</a:t>
              </a:r>
            </a:p>
            <a:p>
              <a:pPr>
                <a:buSzPct val="60000"/>
                <a:buFont typeface="Times New Roman" pitchFamily="18" charset="0"/>
                <a:buChar char="•"/>
              </a:pPr>
              <a:r>
                <a:rPr lang="zh-CN" sz="1600" dirty="0">
                  <a:solidFill>
                    <a:srgbClr val="001D3A"/>
                  </a:solidFill>
                </a:rPr>
                <a:t>延迟出院</a:t>
              </a:r>
            </a:p>
            <a:p>
              <a:pPr>
                <a:buSzPct val="60000"/>
                <a:buFont typeface="Times New Roman" pitchFamily="18" charset="0"/>
                <a:buChar char="•"/>
              </a:pPr>
              <a:r>
                <a:rPr lang="zh-CN" sz="1600" dirty="0">
                  <a:solidFill>
                    <a:srgbClr val="001D3A"/>
                  </a:solidFill>
                </a:rPr>
                <a:t>刷卡套现</a:t>
              </a:r>
            </a:p>
            <a:p>
              <a:pPr>
                <a:buSzPct val="60000"/>
                <a:buFont typeface="Times New Roman" pitchFamily="18" charset="0"/>
                <a:buChar char="•"/>
              </a:pPr>
              <a:r>
                <a:rPr lang="zh-CN" sz="1600" dirty="0">
                  <a:solidFill>
                    <a:srgbClr val="001D3A"/>
                  </a:solidFill>
                </a:rPr>
                <a:t>倒卖药品</a:t>
              </a:r>
            </a:p>
            <a:p>
              <a:pPr>
                <a:buSzPct val="60000"/>
                <a:buFont typeface="Times New Roman" pitchFamily="18" charset="0"/>
                <a:buChar char="•"/>
              </a:pPr>
              <a:r>
                <a:rPr lang="zh-CN" altLang="zh-CN" sz="1600" dirty="0">
                  <a:solidFill>
                    <a:srgbClr val="001D3A"/>
                  </a:solidFill>
                </a:rPr>
                <a:t>……</a:t>
              </a:r>
            </a:p>
            <a:p>
              <a:pPr>
                <a:buSzPct val="60000"/>
                <a:buFont typeface="Times New Roman" pitchFamily="18" charset="0"/>
                <a:buChar char="•"/>
              </a:pPr>
              <a:endParaRPr lang="zh-CN" altLang="zh-CN" sz="1400" dirty="0">
                <a:solidFill>
                  <a:srgbClr val="001D3A"/>
                </a:solidFill>
              </a:endParaRPr>
            </a:p>
          </p:txBody>
        </p:sp>
        <p:sp>
          <p:nvSpPr>
            <p:cNvPr id="17" name="AutoShape 14"/>
            <p:cNvSpPr>
              <a:spLocks noChangeArrowheads="1"/>
            </p:cNvSpPr>
            <p:nvPr/>
          </p:nvSpPr>
          <p:spPr bwMode="auto">
            <a:xfrm>
              <a:off x="5451475" y="2827338"/>
              <a:ext cx="490538" cy="1954212"/>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w="9525">
              <a:noFill/>
              <a:miter lim="800000"/>
              <a:headEnd/>
              <a:tailEnd/>
            </a:ln>
            <a:effectLst/>
          </p:spPr>
          <p:txBody>
            <a:bodyPr/>
            <a:lstStyle/>
            <a:p>
              <a:pPr>
                <a:defRPr/>
              </a:pPr>
              <a:endParaRPr lang="zh-CN" altLang="en-US"/>
            </a:p>
          </p:txBody>
        </p:sp>
      </p:grpSp>
      <p:sp>
        <p:nvSpPr>
          <p:cNvPr id="18" name="AutoShape 15"/>
          <p:cNvSpPr>
            <a:spLocks noChangeArrowheads="1"/>
          </p:cNvSpPr>
          <p:nvPr/>
        </p:nvSpPr>
        <p:spPr bwMode="auto">
          <a:xfrm>
            <a:off x="3523990" y="1268760"/>
            <a:ext cx="3558175" cy="679652"/>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a:lstStyle/>
          <a:p>
            <a:pPr>
              <a:defRPr/>
            </a:pPr>
            <a:endParaRPr lang="zh-CN" altLang="en-US"/>
          </a:p>
        </p:txBody>
      </p:sp>
      <p:sp>
        <p:nvSpPr>
          <p:cNvPr id="19" name="AutoShape 16"/>
          <p:cNvSpPr>
            <a:spLocks noChangeArrowheads="1"/>
          </p:cNvSpPr>
          <p:nvPr/>
        </p:nvSpPr>
        <p:spPr bwMode="auto">
          <a:xfrm rot="10800000">
            <a:off x="4197088" y="1981546"/>
            <a:ext cx="2045850" cy="593996"/>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w="9525">
            <a:noFill/>
            <a:miter lim="800000"/>
            <a:headEnd/>
            <a:tailEnd/>
          </a:ln>
          <a:effectLst/>
        </p:spPr>
        <p:txBody>
          <a:bodyPr/>
          <a:lstStyle/>
          <a:p>
            <a:pPr>
              <a:defRPr/>
            </a:pPr>
            <a:endParaRPr lang="zh-CN" altLang="en-US"/>
          </a:p>
        </p:txBody>
      </p:sp>
      <p:sp>
        <p:nvSpPr>
          <p:cNvPr id="20" name="Text Box 17"/>
          <p:cNvSpPr txBox="1">
            <a:spLocks noChangeArrowheads="1"/>
          </p:cNvSpPr>
          <p:nvPr/>
        </p:nvSpPr>
        <p:spPr bwMode="auto">
          <a:xfrm>
            <a:off x="4531573" y="1479897"/>
            <a:ext cx="14040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zh-CN" b="1" dirty="0"/>
              <a:t>利益驱动</a:t>
            </a:r>
          </a:p>
        </p:txBody>
      </p:sp>
      <p:grpSp>
        <p:nvGrpSpPr>
          <p:cNvPr id="10" name="组合 22"/>
          <p:cNvGrpSpPr>
            <a:grpSpLocks/>
          </p:cNvGrpSpPr>
          <p:nvPr/>
        </p:nvGrpSpPr>
        <p:grpSpPr bwMode="auto">
          <a:xfrm>
            <a:off x="3487316" y="4265940"/>
            <a:ext cx="3558175" cy="1357440"/>
            <a:chOff x="3125788" y="4710113"/>
            <a:chExt cx="2816225" cy="1157287"/>
          </a:xfrm>
        </p:grpSpPr>
        <p:sp>
          <p:nvSpPr>
            <p:cNvPr id="22" name="AutoShape 18"/>
            <p:cNvSpPr>
              <a:spLocks noChangeArrowheads="1"/>
            </p:cNvSpPr>
            <p:nvPr/>
          </p:nvSpPr>
          <p:spPr bwMode="auto">
            <a:xfrm>
              <a:off x="3125788" y="5289550"/>
              <a:ext cx="2816225" cy="577850"/>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headEnd/>
              <a:tailEnd/>
            </a:ln>
            <a:effectLst/>
          </p:spPr>
          <p:txBody>
            <a:bodyPr/>
            <a:lstStyle/>
            <a:p>
              <a:pPr>
                <a:defRPr/>
              </a:pPr>
              <a:endParaRPr lang="zh-CN" altLang="en-US"/>
            </a:p>
          </p:txBody>
        </p:sp>
        <p:sp>
          <p:nvSpPr>
            <p:cNvPr id="23" name="Text Box 19"/>
            <p:cNvSpPr txBox="1">
              <a:spLocks noChangeArrowheads="1"/>
            </p:cNvSpPr>
            <p:nvPr/>
          </p:nvSpPr>
          <p:spPr bwMode="auto">
            <a:xfrm>
              <a:off x="3900979" y="5510213"/>
              <a:ext cx="1249967" cy="31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zh-CN" b="1" dirty="0"/>
                <a:t>监管力度不足</a:t>
              </a:r>
            </a:p>
          </p:txBody>
        </p:sp>
        <p:sp>
          <p:nvSpPr>
            <p:cNvPr id="24" name="AutoShape 20"/>
            <p:cNvSpPr>
              <a:spLocks noChangeArrowheads="1"/>
            </p:cNvSpPr>
            <p:nvPr/>
          </p:nvSpPr>
          <p:spPr bwMode="auto">
            <a:xfrm rot="10800000">
              <a:off x="3708400" y="4710113"/>
              <a:ext cx="1622425" cy="498475"/>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w="9525">
              <a:noFill/>
              <a:miter lim="800000"/>
              <a:headEnd/>
              <a:tailEnd/>
            </a:ln>
            <a:effectLst/>
          </p:spPr>
          <p:txBody>
            <a:bodyPr/>
            <a:lstStyle/>
            <a:p>
              <a:pPr>
                <a:defRPr/>
              </a:pPr>
              <a:endParaRPr lang="zh-CN" altLang="en-US"/>
            </a:p>
          </p:txBody>
        </p:sp>
      </p:grpSp>
      <p:sp>
        <p:nvSpPr>
          <p:cNvPr id="27" name="TextBox 98"/>
          <p:cNvSpPr txBox="1">
            <a:spLocks noChangeArrowheads="1"/>
          </p:cNvSpPr>
          <p:nvPr/>
        </p:nvSpPr>
        <p:spPr bwMode="auto">
          <a:xfrm>
            <a:off x="715008" y="368660"/>
            <a:ext cx="3571812"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a:latin typeface="黑体" charset="0"/>
                <a:ea typeface="黑体" charset="0"/>
                <a:cs typeface="黑体" charset="0"/>
              </a:rPr>
              <a:t>·</a:t>
            </a:r>
            <a:r>
              <a:rPr lang="zh-CN" altLang="en-US" sz="2400" b="1" dirty="0" smtClean="0">
                <a:effectLst>
                  <a:outerShdw blurRad="38100" dist="38100" dir="2700000" algn="tl">
                    <a:srgbClr val="DDDDDD"/>
                  </a:outerShdw>
                </a:effectLst>
                <a:latin typeface="微软雅黑" charset="0"/>
                <a:ea typeface="微软雅黑" charset="0"/>
                <a:cs typeface="微软雅黑" charset="0"/>
              </a:rPr>
              <a:t>各类问题</a:t>
            </a:r>
            <a:endParaRPr lang="zh-CN" altLang="en-US" sz="2400" b="1" dirty="0">
              <a:effectLst>
                <a:outerShdw blurRad="38100" dist="38100" dir="2700000" algn="tl">
                  <a:srgbClr val="DDDDDD"/>
                </a:outerShdw>
              </a:effectLst>
              <a:latin typeface="微软雅黑" charset="0"/>
              <a:ea typeface="微软雅黑" charset="0"/>
              <a:cs typeface="微软雅黑" charset="0"/>
            </a:endParaRPr>
          </a:p>
        </p:txBody>
      </p:sp>
      <p:cxnSp>
        <p:nvCxnSpPr>
          <p:cNvPr id="28" name="直接连接符 27"/>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637936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98"/>
          <p:cNvSpPr txBox="1">
            <a:spLocks noChangeArrowheads="1"/>
          </p:cNvSpPr>
          <p:nvPr/>
        </p:nvSpPr>
        <p:spPr bwMode="auto">
          <a:xfrm>
            <a:off x="715008" y="368660"/>
            <a:ext cx="5418471"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a:latin typeface="黑体" charset="0"/>
                <a:ea typeface="黑体" charset="0"/>
                <a:cs typeface="黑体" charset="0"/>
              </a:rPr>
              <a:t>·</a:t>
            </a:r>
            <a:r>
              <a:rPr lang="zh-CN" altLang="en-US" sz="2400" b="1" dirty="0" smtClean="0">
                <a:effectLst>
                  <a:outerShdw blurRad="38100" dist="38100" dir="2700000" algn="tl">
                    <a:srgbClr val="DDDDDD"/>
                  </a:outerShdw>
                </a:effectLst>
                <a:latin typeface="微软雅黑" charset="0"/>
                <a:ea typeface="微软雅黑" charset="0"/>
                <a:cs typeface="微软雅黑" charset="0"/>
              </a:rPr>
              <a:t>人工</a:t>
            </a:r>
            <a:r>
              <a:rPr lang="zh-CN" altLang="en-US" sz="2400" b="1" dirty="0">
                <a:effectLst>
                  <a:outerShdw blurRad="38100" dist="38100" dir="2700000" algn="tl">
                    <a:srgbClr val="DDDDDD"/>
                  </a:outerShdw>
                </a:effectLst>
                <a:latin typeface="微软雅黑" charset="0"/>
                <a:ea typeface="微软雅黑" charset="0"/>
                <a:cs typeface="微软雅黑" charset="0"/>
              </a:rPr>
              <a:t>监管模式面临困境</a:t>
            </a:r>
          </a:p>
        </p:txBody>
      </p:sp>
      <p:cxnSp>
        <p:nvCxnSpPr>
          <p:cNvPr id="83" name="直接连接符 82"/>
          <p:cNvCxnSpPr/>
          <p:nvPr/>
        </p:nvCxnSpPr>
        <p:spPr>
          <a:xfrm>
            <a:off x="427038" y="873125"/>
            <a:ext cx="464502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AutoShape 5"/>
          <p:cNvSpPr>
            <a:spLocks noChangeArrowheads="1"/>
          </p:cNvSpPr>
          <p:nvPr/>
        </p:nvSpPr>
        <p:spPr bwMode="gray">
          <a:xfrm rot="5432887">
            <a:off x="5624513" y="2581275"/>
            <a:ext cx="2060575" cy="1978025"/>
          </a:xfrm>
          <a:prstGeom prst="hexagon">
            <a:avLst>
              <a:gd name="adj" fmla="val 26487"/>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hlink"/>
            </a:extrusionClr>
          </a:sp3d>
        </p:spPr>
        <p:txBody>
          <a:bodyPr rot="10800000" vert="vert" wrap="none" anchor="ctr">
            <a:flatTx/>
          </a:bodyPr>
          <a:lstStyle/>
          <a:p>
            <a:pPr algn="ctr" eaLnBrk="0" hangingPunct="0">
              <a:defRPr/>
            </a:pPr>
            <a:r>
              <a:rPr lang="zh-CN" altLang="en-US" b="1" dirty="0">
                <a:solidFill>
                  <a:srgbClr val="FFFFFF"/>
                </a:solidFill>
                <a:ea typeface="宋体" pitchFamily="2" charset="-122"/>
              </a:rPr>
              <a:t>实时性</a:t>
            </a:r>
            <a:endParaRPr lang="en-US" altLang="zh-CN" b="1" dirty="0">
              <a:solidFill>
                <a:srgbClr val="FFFFFF"/>
              </a:solidFill>
              <a:ea typeface="宋体" pitchFamily="2" charset="-122"/>
            </a:endParaRPr>
          </a:p>
          <a:p>
            <a:pPr algn="ctr" eaLnBrk="0" hangingPunct="0">
              <a:defRPr/>
            </a:pPr>
            <a:r>
              <a:rPr lang="zh-CN" altLang="en-US" b="1" dirty="0">
                <a:solidFill>
                  <a:srgbClr val="FFFFFF"/>
                </a:solidFill>
                <a:ea typeface="宋体" pitchFamily="2" charset="-122"/>
              </a:rPr>
              <a:t>要求高</a:t>
            </a:r>
            <a:endParaRPr lang="en-US" altLang="zh-CN" b="1" dirty="0">
              <a:solidFill>
                <a:srgbClr val="FFFFFF"/>
              </a:solidFill>
              <a:ea typeface="宋体" pitchFamily="2" charset="-122"/>
            </a:endParaRPr>
          </a:p>
        </p:txBody>
      </p:sp>
      <p:sp>
        <p:nvSpPr>
          <p:cNvPr id="27" name="AutoShape 6"/>
          <p:cNvSpPr>
            <a:spLocks noChangeArrowheads="1"/>
          </p:cNvSpPr>
          <p:nvPr/>
        </p:nvSpPr>
        <p:spPr bwMode="gray">
          <a:xfrm rot="5432887">
            <a:off x="4648200" y="1041400"/>
            <a:ext cx="2060575" cy="1978025"/>
          </a:xfrm>
          <a:prstGeom prst="hexagon">
            <a:avLst>
              <a:gd name="adj" fmla="val 26487"/>
              <a:gd name="vf" fmla="val 115470"/>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2"/>
            </a:extrusionClr>
          </a:sp3d>
        </p:spPr>
        <p:txBody>
          <a:bodyPr rot="10800000" vert="vert" wrap="none" anchor="ctr">
            <a:flatTx/>
          </a:bodyPr>
          <a:lstStyle/>
          <a:p>
            <a:pPr algn="ctr" eaLnBrk="0" hangingPunct="0">
              <a:defRPr/>
            </a:pPr>
            <a:r>
              <a:rPr lang="zh-CN" altLang="en-US" b="1" dirty="0">
                <a:solidFill>
                  <a:srgbClr val="FFFFFF"/>
                </a:solidFill>
                <a:ea typeface="宋体" pitchFamily="2" charset="-122"/>
              </a:rPr>
              <a:t>分布</a:t>
            </a:r>
            <a:endParaRPr lang="en-US" altLang="zh-CN" b="1" dirty="0">
              <a:solidFill>
                <a:srgbClr val="FFFFFF"/>
              </a:solidFill>
              <a:ea typeface="宋体" pitchFamily="2" charset="-122"/>
            </a:endParaRPr>
          </a:p>
          <a:p>
            <a:pPr algn="ctr" eaLnBrk="0" hangingPunct="0">
              <a:defRPr/>
            </a:pPr>
            <a:r>
              <a:rPr lang="zh-CN" altLang="en-US" b="1" dirty="0">
                <a:solidFill>
                  <a:srgbClr val="FFFFFF"/>
                </a:solidFill>
                <a:ea typeface="宋体" pitchFamily="2" charset="-122"/>
              </a:rPr>
              <a:t>范围广</a:t>
            </a:r>
            <a:endParaRPr lang="en-US" altLang="zh-CN" b="1" dirty="0">
              <a:solidFill>
                <a:srgbClr val="FFFFFF"/>
              </a:solidFill>
              <a:ea typeface="宋体" pitchFamily="2" charset="-122"/>
            </a:endParaRPr>
          </a:p>
        </p:txBody>
      </p:sp>
      <p:sp>
        <p:nvSpPr>
          <p:cNvPr id="28" name="AutoShape 7"/>
          <p:cNvSpPr>
            <a:spLocks noChangeArrowheads="1"/>
          </p:cNvSpPr>
          <p:nvPr/>
        </p:nvSpPr>
        <p:spPr bwMode="gray">
          <a:xfrm rot="5432887">
            <a:off x="4752975" y="4189413"/>
            <a:ext cx="2060575" cy="1978025"/>
          </a:xfrm>
          <a:prstGeom prst="hexagon">
            <a:avLst>
              <a:gd name="adj" fmla="val 26487"/>
              <a:gd name="vf" fmla="val 115470"/>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2"/>
            </a:extrusionClr>
          </a:sp3d>
        </p:spPr>
        <p:txBody>
          <a:bodyPr rot="10800000" vert="vert" wrap="none" anchor="ctr">
            <a:flatTx/>
          </a:bodyPr>
          <a:lstStyle/>
          <a:p>
            <a:pPr algn="ctr" eaLnBrk="0" hangingPunct="0">
              <a:defRPr/>
            </a:pPr>
            <a:r>
              <a:rPr lang="zh-CN" altLang="en-US" b="1" dirty="0">
                <a:solidFill>
                  <a:srgbClr val="FFFFFF"/>
                </a:solidFill>
                <a:ea typeface="宋体" pitchFamily="2" charset="-122"/>
              </a:rPr>
              <a:t>专业性强</a:t>
            </a:r>
            <a:endParaRPr lang="en-US" altLang="zh-CN" b="1" dirty="0">
              <a:solidFill>
                <a:srgbClr val="FFFFFF"/>
              </a:solidFill>
              <a:ea typeface="宋体" pitchFamily="2" charset="-122"/>
            </a:endParaRPr>
          </a:p>
          <a:p>
            <a:pPr algn="ctr" eaLnBrk="0" hangingPunct="0">
              <a:defRPr/>
            </a:pPr>
            <a:r>
              <a:rPr lang="zh-CN" altLang="en-US" b="1" dirty="0">
                <a:solidFill>
                  <a:srgbClr val="FFFFFF"/>
                </a:solidFill>
                <a:ea typeface="宋体" pitchFamily="2" charset="-122"/>
              </a:rPr>
              <a:t>尺度把握难</a:t>
            </a:r>
            <a:endParaRPr lang="en-US" altLang="zh-CN" b="1" dirty="0">
              <a:solidFill>
                <a:srgbClr val="FFFFFF"/>
              </a:solidFill>
              <a:ea typeface="宋体" pitchFamily="2" charset="-122"/>
            </a:endParaRPr>
          </a:p>
        </p:txBody>
      </p:sp>
      <p:sp>
        <p:nvSpPr>
          <p:cNvPr id="29" name="AutoShape 8"/>
          <p:cNvSpPr>
            <a:spLocks noChangeArrowheads="1"/>
          </p:cNvSpPr>
          <p:nvPr/>
        </p:nvSpPr>
        <p:spPr bwMode="gray">
          <a:xfrm rot="5400000">
            <a:off x="3780631" y="2640807"/>
            <a:ext cx="2060575" cy="1979612"/>
          </a:xfrm>
          <a:prstGeom prst="hexagon">
            <a:avLst>
              <a:gd name="adj" fmla="val 26487"/>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1"/>
            </a:extrusionClr>
          </a:sp3d>
        </p:spPr>
        <p:txBody>
          <a:bodyPr rot="10800000" vert="eaVert" wrap="none" anchor="ctr">
            <a:flatTx/>
          </a:bodyPr>
          <a:lstStyle/>
          <a:p>
            <a:pPr algn="ctr" eaLnBrk="0" hangingPunct="0">
              <a:defRPr/>
            </a:pPr>
            <a:r>
              <a:rPr lang="zh-CN" altLang="en-US" sz="3200" b="1" dirty="0">
                <a:solidFill>
                  <a:srgbClr val="FFC000"/>
                </a:solidFill>
                <a:latin typeface="黑体" pitchFamily="49" charset="-122"/>
                <a:ea typeface="黑体" pitchFamily="49" charset="-122"/>
              </a:rPr>
              <a:t>人工</a:t>
            </a:r>
            <a:endParaRPr lang="en-US" altLang="zh-CN" sz="3200" b="1" dirty="0">
              <a:solidFill>
                <a:srgbClr val="FFC000"/>
              </a:solidFill>
              <a:latin typeface="黑体" pitchFamily="49" charset="-122"/>
              <a:ea typeface="黑体" pitchFamily="49" charset="-122"/>
            </a:endParaRPr>
          </a:p>
          <a:p>
            <a:pPr algn="ctr" eaLnBrk="0" hangingPunct="0">
              <a:defRPr/>
            </a:pPr>
            <a:r>
              <a:rPr lang="zh-CN" altLang="en-US" sz="3200" b="1" dirty="0">
                <a:solidFill>
                  <a:srgbClr val="FFC000"/>
                </a:solidFill>
                <a:latin typeface="黑体" pitchFamily="49" charset="-122"/>
                <a:ea typeface="黑体" pitchFamily="49" charset="-122"/>
              </a:rPr>
              <a:t>审核监管</a:t>
            </a:r>
            <a:endParaRPr lang="en-US" altLang="zh-CN" sz="3200" b="1" dirty="0">
              <a:solidFill>
                <a:srgbClr val="FFC000"/>
              </a:solidFill>
              <a:latin typeface="黑体" pitchFamily="49" charset="-122"/>
              <a:ea typeface="黑体" pitchFamily="49" charset="-122"/>
            </a:endParaRPr>
          </a:p>
          <a:p>
            <a:pPr algn="ctr" eaLnBrk="0" hangingPunct="0">
              <a:defRPr/>
            </a:pPr>
            <a:r>
              <a:rPr lang="zh-CN" altLang="en-US" sz="3200" b="1" dirty="0">
                <a:solidFill>
                  <a:srgbClr val="FFC000"/>
                </a:solidFill>
                <a:latin typeface="黑体" pitchFamily="49" charset="-122"/>
                <a:ea typeface="黑体" pitchFamily="49" charset="-122"/>
              </a:rPr>
              <a:t>模式</a:t>
            </a:r>
            <a:endParaRPr lang="en-US" altLang="zh-CN" sz="3200" b="1" dirty="0">
              <a:solidFill>
                <a:srgbClr val="FFC000"/>
              </a:solidFill>
              <a:latin typeface="黑体" pitchFamily="49" charset="-122"/>
              <a:ea typeface="黑体" pitchFamily="49" charset="-122"/>
            </a:endParaRPr>
          </a:p>
        </p:txBody>
      </p:sp>
      <p:sp>
        <p:nvSpPr>
          <p:cNvPr id="30" name="AutoShape 9"/>
          <p:cNvSpPr>
            <a:spLocks noChangeArrowheads="1"/>
          </p:cNvSpPr>
          <p:nvPr/>
        </p:nvSpPr>
        <p:spPr bwMode="gray">
          <a:xfrm rot="5432887">
            <a:off x="2844006" y="1124745"/>
            <a:ext cx="2060575" cy="1979612"/>
          </a:xfrm>
          <a:prstGeom prst="hexagon">
            <a:avLst>
              <a:gd name="adj" fmla="val 26487"/>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hlink"/>
            </a:extrusionClr>
          </a:sp3d>
        </p:spPr>
        <p:txBody>
          <a:bodyPr rot="10800000" vert="vert" wrap="none" anchor="ctr">
            <a:flatTx/>
          </a:bodyPr>
          <a:lstStyle/>
          <a:p>
            <a:pPr algn="ctr" eaLnBrk="0" hangingPunct="0">
              <a:defRPr/>
            </a:pPr>
            <a:r>
              <a:rPr lang="zh-CN" altLang="en-US" b="1" dirty="0">
                <a:solidFill>
                  <a:srgbClr val="FFFFFF"/>
                </a:solidFill>
                <a:latin typeface="宋体" pitchFamily="2" charset="-122"/>
                <a:ea typeface="宋体" pitchFamily="2" charset="-122"/>
              </a:rPr>
              <a:t>就医量大</a:t>
            </a:r>
            <a:endParaRPr lang="en-US" altLang="zh-CN" b="1" dirty="0">
              <a:solidFill>
                <a:srgbClr val="FFFFFF"/>
              </a:solidFill>
              <a:latin typeface="宋体" pitchFamily="2" charset="-122"/>
              <a:ea typeface="宋体" pitchFamily="2" charset="-122"/>
            </a:endParaRPr>
          </a:p>
        </p:txBody>
      </p:sp>
      <p:sp>
        <p:nvSpPr>
          <p:cNvPr id="31" name="AutoShape 10"/>
          <p:cNvSpPr>
            <a:spLocks noChangeArrowheads="1"/>
          </p:cNvSpPr>
          <p:nvPr/>
        </p:nvSpPr>
        <p:spPr bwMode="gray">
          <a:xfrm rot="5432887">
            <a:off x="2916238" y="4267200"/>
            <a:ext cx="2060575" cy="1978025"/>
          </a:xfrm>
          <a:prstGeom prst="hexagon">
            <a:avLst>
              <a:gd name="adj" fmla="val 26487"/>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hlink"/>
            </a:extrusionClr>
          </a:sp3d>
        </p:spPr>
        <p:txBody>
          <a:bodyPr rot="10800000" vert="vert" wrap="none" anchor="ctr">
            <a:flatTx/>
          </a:bodyPr>
          <a:lstStyle/>
          <a:p>
            <a:pPr algn="ctr" eaLnBrk="0" hangingPunct="0">
              <a:defRPr/>
            </a:pPr>
            <a:r>
              <a:rPr lang="zh-CN" altLang="en-US" b="1" dirty="0">
                <a:solidFill>
                  <a:srgbClr val="FFFFFF"/>
                </a:solidFill>
                <a:ea typeface="宋体" pitchFamily="2" charset="-122"/>
              </a:rPr>
              <a:t>违规欺诈</a:t>
            </a:r>
            <a:endParaRPr lang="en-US" altLang="zh-CN" b="1" dirty="0">
              <a:solidFill>
                <a:srgbClr val="FFFFFF"/>
              </a:solidFill>
              <a:ea typeface="宋体" pitchFamily="2" charset="-122"/>
            </a:endParaRPr>
          </a:p>
          <a:p>
            <a:pPr algn="ctr" eaLnBrk="0" hangingPunct="0">
              <a:defRPr/>
            </a:pPr>
            <a:r>
              <a:rPr lang="zh-CN" altLang="en-US" b="1" dirty="0">
                <a:solidFill>
                  <a:srgbClr val="FFFFFF"/>
                </a:solidFill>
                <a:ea typeface="宋体" pitchFamily="2" charset="-122"/>
              </a:rPr>
              <a:t>行为隐蔽</a:t>
            </a:r>
            <a:endParaRPr lang="en-US" altLang="zh-CN" b="1" dirty="0">
              <a:solidFill>
                <a:srgbClr val="FFFFFF"/>
              </a:solidFill>
              <a:ea typeface="宋体" pitchFamily="2" charset="-122"/>
            </a:endParaRPr>
          </a:p>
        </p:txBody>
      </p:sp>
      <p:sp>
        <p:nvSpPr>
          <p:cNvPr id="32" name="AutoShape 11"/>
          <p:cNvSpPr>
            <a:spLocks noChangeArrowheads="1"/>
          </p:cNvSpPr>
          <p:nvPr/>
        </p:nvSpPr>
        <p:spPr bwMode="gray">
          <a:xfrm rot="5432887">
            <a:off x="1958975" y="2728913"/>
            <a:ext cx="2060575" cy="1978025"/>
          </a:xfrm>
          <a:prstGeom prst="hexagon">
            <a:avLst>
              <a:gd name="adj" fmla="val 26487"/>
              <a:gd name="vf" fmla="val 115470"/>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2"/>
            </a:extrusionClr>
          </a:sp3d>
        </p:spPr>
        <p:txBody>
          <a:bodyPr rot="10800000" vert="vert" wrap="none" anchor="ctr">
            <a:flatTx/>
          </a:bodyPr>
          <a:lstStyle/>
          <a:p>
            <a:pPr algn="ctr" eaLnBrk="0" hangingPunct="0">
              <a:defRPr/>
            </a:pPr>
            <a:r>
              <a:rPr lang="zh-CN" altLang="en-US" b="1" dirty="0">
                <a:solidFill>
                  <a:srgbClr val="FFFFFF"/>
                </a:solidFill>
                <a:ea typeface="宋体" pitchFamily="2" charset="-122"/>
              </a:rPr>
              <a:t>监管人员</a:t>
            </a:r>
            <a:endParaRPr lang="en-US" altLang="zh-CN" b="1" dirty="0">
              <a:solidFill>
                <a:srgbClr val="FFFFFF"/>
              </a:solidFill>
              <a:ea typeface="宋体" pitchFamily="2" charset="-122"/>
            </a:endParaRPr>
          </a:p>
          <a:p>
            <a:pPr algn="ctr" eaLnBrk="0" hangingPunct="0">
              <a:defRPr/>
            </a:pPr>
            <a:r>
              <a:rPr lang="zh-CN" altLang="en-US" b="1" dirty="0">
                <a:solidFill>
                  <a:srgbClr val="FFFFFF"/>
                </a:solidFill>
                <a:ea typeface="宋体" pitchFamily="2" charset="-122"/>
              </a:rPr>
              <a:t>有限</a:t>
            </a:r>
            <a:endParaRPr lang="en-US" altLang="zh-CN" b="1" dirty="0">
              <a:solidFill>
                <a:srgbClr val="FFFFFF"/>
              </a:solidFill>
              <a:ea typeface="宋体" pitchFamily="2" charset="-122"/>
            </a:endParaRPr>
          </a:p>
        </p:txBody>
      </p:sp>
    </p:spTree>
    <p:extLst>
      <p:ext uri="{BB962C8B-B14F-4D97-AF65-F5344CB8AC3E}">
        <p14:creationId xmlns:p14="http://schemas.microsoft.com/office/powerpoint/2010/main" val="3911809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98"/>
          <p:cNvSpPr txBox="1">
            <a:spLocks noChangeArrowheads="1"/>
          </p:cNvSpPr>
          <p:nvPr/>
        </p:nvSpPr>
        <p:spPr bwMode="auto">
          <a:xfrm>
            <a:off x="715008" y="368660"/>
            <a:ext cx="6340197"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微软雅黑" charset="0"/>
              </a:rPr>
              <a:t>医保业务介绍</a:t>
            </a:r>
            <a:r>
              <a:rPr lang="en-US" altLang="zh-CN" sz="2400" dirty="0">
                <a:latin typeface="黑体" charset="0"/>
                <a:ea typeface="黑体" charset="0"/>
                <a:cs typeface="黑体" charset="0"/>
              </a:rPr>
              <a:t>·</a:t>
            </a:r>
            <a:r>
              <a:rPr lang="zh-CN" altLang="en-US" sz="2400" b="1" dirty="0" smtClean="0">
                <a:latin typeface="微软雅黑" charset="0"/>
                <a:ea typeface="微软雅黑" charset="0"/>
                <a:cs typeface="微软雅黑" charset="0"/>
              </a:rPr>
              <a:t>以“全程监控”作为</a:t>
            </a:r>
            <a:r>
              <a:rPr lang="en-US" altLang="en-US" sz="2400" b="1" dirty="0" smtClean="0">
                <a:latin typeface="微软雅黑" charset="0"/>
                <a:ea typeface="微软雅黑" charset="0"/>
                <a:cs typeface="微软雅黑" charset="0"/>
              </a:rPr>
              <a:t>监控目标</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83" name="直接连接符 82"/>
          <p:cNvCxnSpPr/>
          <p:nvPr/>
        </p:nvCxnSpPr>
        <p:spPr>
          <a:xfrm>
            <a:off x="427038" y="873125"/>
            <a:ext cx="464502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15"/>
          <p:cNvGrpSpPr>
            <a:grpSpLocks/>
          </p:cNvGrpSpPr>
          <p:nvPr/>
        </p:nvGrpSpPr>
        <p:grpSpPr bwMode="auto">
          <a:xfrm>
            <a:off x="1435100" y="1304925"/>
            <a:ext cx="3462338" cy="4579938"/>
            <a:chOff x="1435100" y="1304925"/>
            <a:chExt cx="3462338" cy="4579938"/>
          </a:xfrm>
        </p:grpSpPr>
        <p:sp>
          <p:nvSpPr>
            <p:cNvPr id="9" name="2 Marcador de contenido"/>
            <p:cNvSpPr txBox="1">
              <a:spLocks/>
            </p:cNvSpPr>
            <p:nvPr/>
          </p:nvSpPr>
          <p:spPr bwMode="auto">
            <a:xfrm>
              <a:off x="1890713" y="2478088"/>
              <a:ext cx="2557462" cy="34067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endParaRPr lang="en-US" sz="1600" dirty="0">
                <a:solidFill>
                  <a:schemeClr val="tx1">
                    <a:lumMod val="75000"/>
                    <a:lumOff val="25000"/>
                  </a:schemeClr>
                </a:solidFill>
                <a:latin typeface="微软雅黑" pitchFamily="34" charset="-122"/>
                <a:ea typeface="微软雅黑" pitchFamily="34" charset="-122"/>
              </a:endParaRPr>
            </a:p>
          </p:txBody>
        </p:sp>
        <p:pic>
          <p:nvPicPr>
            <p:cNvPr id="58" name="3 Imagen"/>
            <p:cNvPicPr>
              <a:picLocks noChangeAspect="1"/>
            </p:cNvPicPr>
            <p:nvPr/>
          </p:nvPicPr>
          <p:blipFill>
            <a:blip r:embed="rId3" cstate="print"/>
            <a:stretch>
              <a:fillRect/>
            </a:stretch>
          </p:blipFill>
          <p:spPr bwMode="auto">
            <a:xfrm>
              <a:off x="1435100" y="1304925"/>
              <a:ext cx="3462338" cy="3960813"/>
            </a:xfrm>
            <a:prstGeom prst="rect">
              <a:avLst/>
            </a:prstGeom>
            <a:ln>
              <a:noFill/>
            </a:ln>
            <a:effectLst>
              <a:outerShdw blurRad="292100" dist="139700" dir="2700000" algn="tl" rotWithShape="0">
                <a:srgbClr val="333333">
                  <a:alpha val="65000"/>
                </a:srgbClr>
              </a:outerShdw>
            </a:effectLst>
          </p:spPr>
        </p:pic>
        <p:pic>
          <p:nvPicPr>
            <p:cNvPr id="9232" name="Imagen 4" descr="C:\Users\Design\Documents\Edu\Product Launch\shadown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2725" y="2130425"/>
              <a:ext cx="12922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2 Marcador de contenido"/>
            <p:cNvSpPr txBox="1">
              <a:spLocks/>
            </p:cNvSpPr>
            <p:nvPr/>
          </p:nvSpPr>
          <p:spPr bwMode="auto">
            <a:xfrm>
              <a:off x="2767013" y="1700213"/>
              <a:ext cx="1332371" cy="396875"/>
            </a:xfrm>
            <a:prstGeom prst="rect">
              <a:avLst/>
            </a:prstGeom>
            <a:noFill/>
            <a:ln w="9525">
              <a:noFill/>
              <a:miter lim="800000"/>
              <a:headEnd/>
              <a:tailEnd/>
            </a:ln>
          </p:spPr>
          <p:txBody>
            <a:bodyPr/>
            <a:lstStyle/>
            <a:p>
              <a:pPr>
                <a:lnSpc>
                  <a:spcPct val="120000"/>
                </a:lnSpc>
                <a:spcBef>
                  <a:spcPct val="20000"/>
                </a:spcBef>
                <a:defRPr/>
              </a:pPr>
              <a:r>
                <a:rPr lang="zh-CN" altLang="en-US" sz="20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全程监控</a:t>
              </a:r>
              <a:endPar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9234" name="矩形 22"/>
            <p:cNvSpPr>
              <a:spLocks noChangeArrowheads="1"/>
            </p:cNvSpPr>
            <p:nvPr/>
          </p:nvSpPr>
          <p:spPr bwMode="auto">
            <a:xfrm>
              <a:off x="1759124" y="2672916"/>
              <a:ext cx="28083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b="1" dirty="0" smtClean="0">
                  <a:latin typeface="微软雅黑" charset="0"/>
                  <a:ea typeface="微软雅黑" charset="0"/>
                  <a:cs typeface="微软雅黑" charset="0"/>
                </a:rPr>
                <a:t>就医</a:t>
              </a:r>
              <a:r>
                <a:rPr lang="en-US" altLang="zh-CN" sz="2000" b="1" dirty="0" smtClean="0">
                  <a:latin typeface="微软雅黑" charset="0"/>
                  <a:ea typeface="微软雅黑" charset="0"/>
                  <a:cs typeface="微软雅黑" charset="0"/>
                </a:rPr>
                <a:t>+</a:t>
              </a:r>
              <a:r>
                <a:rPr lang="zh-CN" altLang="en-US" sz="2000" b="1" dirty="0">
                  <a:latin typeface="微软雅黑" charset="0"/>
                  <a:ea typeface="微软雅黑" charset="0"/>
                  <a:cs typeface="微软雅黑" charset="0"/>
                </a:rPr>
                <a:t>结算</a:t>
              </a:r>
              <a:r>
                <a:rPr lang="en-US" altLang="zh-CN" sz="2000" b="1" dirty="0" smtClean="0">
                  <a:latin typeface="微软雅黑" charset="0"/>
                  <a:ea typeface="微软雅黑" charset="0"/>
                  <a:cs typeface="微软雅黑" charset="0"/>
                </a:rPr>
                <a:t>+</a:t>
              </a:r>
              <a:r>
                <a:rPr lang="zh-CN" altLang="en-US" sz="2000" b="1" dirty="0" smtClean="0">
                  <a:latin typeface="微软雅黑" charset="0"/>
                  <a:ea typeface="微软雅黑" charset="0"/>
                  <a:cs typeface="微软雅黑" charset="0"/>
                </a:rPr>
                <a:t>稽核</a:t>
              </a:r>
              <a:endParaRPr lang="en-US" altLang="zh-CN" sz="2000" b="1" dirty="0" smtClean="0">
                <a:latin typeface="微软雅黑" charset="0"/>
                <a:ea typeface="微软雅黑" charset="0"/>
                <a:cs typeface="微软雅黑" charset="0"/>
              </a:endParaRPr>
            </a:p>
          </p:txBody>
        </p:sp>
        <p:pic>
          <p:nvPicPr>
            <p:cNvPr id="9235" name="Imagen 8" descr="C:\Users\Design\Documents\Edu\Product Launch\icons\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9925" y="1592263"/>
              <a:ext cx="53975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6"/>
          <p:cNvGrpSpPr>
            <a:grpSpLocks/>
          </p:cNvGrpSpPr>
          <p:nvPr/>
        </p:nvGrpSpPr>
        <p:grpSpPr bwMode="auto">
          <a:xfrm>
            <a:off x="4999038" y="1268760"/>
            <a:ext cx="3457575" cy="3995737"/>
            <a:chOff x="4999038" y="1233488"/>
            <a:chExt cx="3457575" cy="3995737"/>
          </a:xfrm>
        </p:grpSpPr>
        <p:pic>
          <p:nvPicPr>
            <p:cNvPr id="61" name="2 Imagen"/>
            <p:cNvPicPr>
              <a:picLocks noChangeAspect="1"/>
            </p:cNvPicPr>
            <p:nvPr/>
          </p:nvPicPr>
          <p:blipFill>
            <a:blip r:embed="rId6" cstate="print"/>
            <a:stretch>
              <a:fillRect/>
            </a:stretch>
          </p:blipFill>
          <p:spPr bwMode="auto">
            <a:xfrm>
              <a:off x="4999038" y="1233488"/>
              <a:ext cx="3457575" cy="3995737"/>
            </a:xfrm>
            <a:prstGeom prst="rect">
              <a:avLst/>
            </a:prstGeom>
            <a:ln>
              <a:noFill/>
            </a:ln>
            <a:effectLst>
              <a:outerShdw blurRad="292100" dist="139700" dir="2700000" algn="tl" rotWithShape="0">
                <a:srgbClr val="333333">
                  <a:alpha val="65000"/>
                </a:srgbClr>
              </a:outerShdw>
            </a:effectLst>
          </p:spPr>
        </p:pic>
        <p:pic>
          <p:nvPicPr>
            <p:cNvPr id="62" name="Imagen 4" descr="C:\Users\Design\Documents\Edu\Product Launch\shadown 2.png"/>
            <p:cNvPicPr>
              <a:picLocks noChangeAspect="1" noChangeArrowheads="1"/>
            </p:cNvPicPr>
            <p:nvPr/>
          </p:nvPicPr>
          <p:blipFill>
            <a:blip r:embed="rId4" cstate="print"/>
            <a:srcRect/>
            <a:stretch>
              <a:fillRect/>
            </a:stretch>
          </p:blipFill>
          <p:spPr bwMode="auto">
            <a:xfrm>
              <a:off x="5173663" y="2128838"/>
              <a:ext cx="1292225" cy="476250"/>
            </a:xfrm>
            <a:prstGeom prst="rect">
              <a:avLst/>
            </a:prstGeom>
            <a:ln>
              <a:noFill/>
            </a:ln>
            <a:effectLst>
              <a:outerShdw blurRad="292100" dist="139700" dir="2700000" algn="tl" rotWithShape="0">
                <a:srgbClr val="333333">
                  <a:alpha val="65000"/>
                </a:srgbClr>
              </a:outerShdw>
            </a:effectLst>
            <a:extLst/>
          </p:spPr>
        </p:pic>
        <p:pic>
          <p:nvPicPr>
            <p:cNvPr id="63" name="Imagen 6" descr="C:\Users\Design\Documents\Edu\Product Launch\icons\color_wheel.png"/>
            <p:cNvPicPr>
              <a:picLocks noChangeAspect="1" noChangeArrowheads="1"/>
            </p:cNvPicPr>
            <p:nvPr/>
          </p:nvPicPr>
          <p:blipFill>
            <a:blip r:embed="rId7" cstate="print"/>
            <a:srcRect/>
            <a:stretch>
              <a:fillRect/>
            </a:stretch>
          </p:blipFill>
          <p:spPr bwMode="auto">
            <a:xfrm>
              <a:off x="5465763" y="1592263"/>
              <a:ext cx="508000" cy="504825"/>
            </a:xfrm>
            <a:prstGeom prst="rect">
              <a:avLst/>
            </a:prstGeom>
            <a:ln>
              <a:noFill/>
            </a:ln>
            <a:effectLst>
              <a:outerShdw blurRad="292100" dist="139700" dir="2700000" algn="tl" rotWithShape="0">
                <a:srgbClr val="333333">
                  <a:alpha val="65000"/>
                </a:srgbClr>
              </a:outerShdw>
            </a:effectLst>
            <a:extLst/>
          </p:spPr>
        </p:pic>
        <p:sp>
          <p:nvSpPr>
            <p:cNvPr id="64" name="2 Marcador de contenido"/>
            <p:cNvSpPr txBox="1">
              <a:spLocks/>
            </p:cNvSpPr>
            <p:nvPr/>
          </p:nvSpPr>
          <p:spPr bwMode="auto">
            <a:xfrm>
              <a:off x="6223000" y="1665288"/>
              <a:ext cx="1296764" cy="403225"/>
            </a:xfrm>
            <a:prstGeom prst="rect">
              <a:avLst/>
            </a:prstGeom>
            <a:noFill/>
            <a:ln w="9525">
              <a:noFill/>
              <a:miter lim="800000"/>
              <a:headEnd/>
              <a:tailEnd/>
            </a:ln>
          </p:spPr>
          <p:txBody>
            <a:bodyPr/>
            <a:lstStyle/>
            <a:p>
              <a:pPr>
                <a:lnSpc>
                  <a:spcPct val="120000"/>
                </a:lnSpc>
                <a:spcBef>
                  <a:spcPct val="20000"/>
                </a:spcBef>
                <a:defRPr/>
              </a:pPr>
              <a:r>
                <a:rPr lang="zh-CN" altLang="en-US" sz="20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三阶段</a:t>
              </a:r>
              <a:endPar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9229" name="矩形 24"/>
            <p:cNvSpPr>
              <a:spLocks noChangeArrowheads="1"/>
            </p:cNvSpPr>
            <p:nvPr/>
          </p:nvSpPr>
          <p:spPr bwMode="auto">
            <a:xfrm>
              <a:off x="5323520" y="2644410"/>
              <a:ext cx="28918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Wingdings" charset="0"/>
                <a:buChar char="l"/>
              </a:pPr>
              <a:r>
                <a:rPr lang="zh-CN" altLang="en-US" sz="2000" b="1" dirty="0" smtClean="0">
                  <a:latin typeface="微软雅黑" charset="0"/>
                  <a:ea typeface="微软雅黑" charset="0"/>
                  <a:cs typeface="微软雅黑" charset="0"/>
                </a:rPr>
                <a:t>就医，医师开具处方</a:t>
              </a:r>
              <a:r>
                <a:rPr lang="en-US" altLang="zh-CN" sz="2000" b="1" dirty="0">
                  <a:latin typeface="微软雅黑" charset="0"/>
                  <a:ea typeface="微软雅黑" charset="0"/>
                  <a:cs typeface="微软雅黑" charset="0"/>
                </a:rPr>
                <a:t>   </a:t>
              </a:r>
            </a:p>
            <a:p>
              <a:pPr>
                <a:lnSpc>
                  <a:spcPct val="150000"/>
                </a:lnSpc>
                <a:buFont typeface="Wingdings" charset="0"/>
                <a:buChar char="l"/>
              </a:pPr>
              <a:r>
                <a:rPr lang="zh-CN" altLang="en-US" sz="2000" b="1" dirty="0">
                  <a:latin typeface="微软雅黑" charset="0"/>
                  <a:ea typeface="微软雅黑" charset="0"/>
                  <a:cs typeface="微软雅黑" charset="0"/>
                </a:rPr>
                <a:t>结算</a:t>
              </a:r>
              <a:r>
                <a:rPr lang="zh-CN" altLang="en-US" sz="2000" b="1" dirty="0" smtClean="0">
                  <a:latin typeface="微软雅黑" charset="0"/>
                  <a:ea typeface="微软雅黑" charset="0"/>
                  <a:cs typeface="微软雅黑" charset="0"/>
                </a:rPr>
                <a:t>，窗口费用结算</a:t>
              </a:r>
              <a:endParaRPr lang="en-US" altLang="zh-CN" sz="2000" b="1" dirty="0">
                <a:latin typeface="微软雅黑" charset="0"/>
                <a:ea typeface="微软雅黑" charset="0"/>
                <a:cs typeface="微软雅黑" charset="0"/>
              </a:endParaRPr>
            </a:p>
            <a:p>
              <a:pPr>
                <a:lnSpc>
                  <a:spcPct val="150000"/>
                </a:lnSpc>
                <a:buFont typeface="Wingdings" charset="0"/>
                <a:buChar char="l"/>
              </a:pPr>
              <a:r>
                <a:rPr lang="zh-CN" altLang="en-US" sz="2000" b="1" dirty="0">
                  <a:latin typeface="微软雅黑" charset="0"/>
                  <a:ea typeface="微软雅黑" charset="0"/>
                  <a:cs typeface="微软雅黑" charset="0"/>
                </a:rPr>
                <a:t>稽核</a:t>
              </a:r>
              <a:r>
                <a:rPr lang="zh-CN" altLang="en-US" sz="2000" b="1" dirty="0" smtClean="0">
                  <a:latin typeface="微软雅黑" charset="0"/>
                  <a:ea typeface="微软雅黑" charset="0"/>
                  <a:cs typeface="微软雅黑" charset="0"/>
                </a:rPr>
                <a:t>，筛查分析稽核</a:t>
              </a:r>
              <a:endParaRPr lang="en-US" altLang="zh-CN" sz="2000" b="1" dirty="0">
                <a:latin typeface="微软雅黑" charset="0"/>
                <a:ea typeface="微软雅黑" charset="0"/>
                <a:cs typeface="微软雅黑" charset="0"/>
              </a:endParaRPr>
            </a:p>
            <a:p>
              <a:pPr>
                <a:lnSpc>
                  <a:spcPct val="150000"/>
                </a:lnSpc>
              </a:pPr>
              <a:endParaRPr lang="en-US" altLang="zh-CN" b="1" dirty="0">
                <a:latin typeface="微软雅黑" charset="0"/>
                <a:ea typeface="微软雅黑" charset="0"/>
                <a:cs typeface="微软雅黑" charset="0"/>
              </a:endParaRPr>
            </a:p>
            <a:p>
              <a:pPr>
                <a:lnSpc>
                  <a:spcPct val="150000"/>
                </a:lnSpc>
              </a:pPr>
              <a:endParaRPr lang="zh-CN" dirty="0">
                <a:latin typeface="微软雅黑" charset="0"/>
                <a:ea typeface="微软雅黑" charset="0"/>
                <a:cs typeface="微软雅黑" charset="0"/>
              </a:endParaRPr>
            </a:p>
          </p:txBody>
        </p:sp>
      </p:grpSp>
    </p:spTree>
    <p:extLst>
      <p:ext uri="{BB962C8B-B14F-4D97-AF65-F5344CB8AC3E}">
        <p14:creationId xmlns:p14="http://schemas.microsoft.com/office/powerpoint/2010/main" val="2369033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3576620" cy="830997"/>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微软雅黑" charset="0"/>
              </a:rPr>
              <a:t>医保业务介绍</a:t>
            </a:r>
            <a:r>
              <a:rPr lang="en-US" altLang="zh-CN" sz="2400" dirty="0" smtClean="0">
                <a:latin typeface="黑体" charset="0"/>
                <a:ea typeface="黑体" charset="0"/>
                <a:cs typeface="黑体" charset="0"/>
              </a:rPr>
              <a:t>·</a:t>
            </a:r>
            <a:r>
              <a:rPr lang="zh-CN" altLang="en-US" sz="2400" b="1" dirty="0" smtClean="0">
                <a:latin typeface="黑体" charset="0"/>
                <a:ea typeface="黑体" charset="0"/>
                <a:cs typeface="黑体" charset="0"/>
              </a:rPr>
              <a:t>关键因素</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a:p>
            <a:pPr eaLnBrk="1" hangingPunct="1"/>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70" name="图示 69"/>
          <p:cNvGraphicFramePr/>
          <p:nvPr>
            <p:extLst>
              <p:ext uri="{D42A27DB-BD31-4B8C-83A1-F6EECF244321}">
                <p14:modId xmlns:p14="http://schemas.microsoft.com/office/powerpoint/2010/main" val="4110807634"/>
              </p:ext>
            </p:extLst>
          </p:nvPr>
        </p:nvGraphicFramePr>
        <p:xfrm>
          <a:off x="131023" y="1235661"/>
          <a:ext cx="7700292"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线形标注 1(带强调线) 3"/>
          <p:cNvSpPr/>
          <p:nvPr/>
        </p:nvSpPr>
        <p:spPr>
          <a:xfrm>
            <a:off x="5235662" y="457626"/>
            <a:ext cx="1764580" cy="830997"/>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宋体" pitchFamily="2" charset="-122"/>
                <a:ea typeface="宋体" pitchFamily="2" charset="-122"/>
              </a:rPr>
              <a:t>年龄性别结构</a:t>
            </a:r>
            <a:endParaRPr lang="en-US" altLang="zh-CN" sz="1400" dirty="0" smtClean="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老龄化指数</a:t>
            </a:r>
            <a:endParaRPr lang="zh-CN" altLang="en-US" sz="1400" dirty="0">
              <a:solidFill>
                <a:schemeClr val="tx1"/>
              </a:solidFill>
              <a:latin typeface="宋体" pitchFamily="2" charset="-122"/>
              <a:ea typeface="宋体" pitchFamily="2" charset="-122"/>
            </a:endParaRPr>
          </a:p>
        </p:txBody>
      </p:sp>
      <p:sp>
        <p:nvSpPr>
          <p:cNvPr id="71" name="线形标注 1(带强调线) 70"/>
          <p:cNvSpPr/>
          <p:nvPr/>
        </p:nvSpPr>
        <p:spPr>
          <a:xfrm>
            <a:off x="7159724" y="1628800"/>
            <a:ext cx="2479204" cy="830997"/>
          </a:xfrm>
          <a:prstGeom prst="accentCallout1">
            <a:avLst>
              <a:gd name="adj1" fmla="val 18750"/>
              <a:gd name="adj2" fmla="val -8333"/>
              <a:gd name="adj3" fmla="val 112500"/>
              <a:gd name="adj4" fmla="val -29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宋体" pitchFamily="2" charset="-122"/>
                <a:ea typeface="宋体" pitchFamily="2" charset="-122"/>
              </a:rPr>
              <a:t>居民住院率、就诊率</a:t>
            </a:r>
            <a:endParaRPr lang="en-US" altLang="zh-CN" sz="1400" dirty="0" smtClean="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慢性病患病率、疾病谱</a:t>
            </a:r>
            <a:endParaRPr lang="en-US" altLang="zh-CN" sz="1400" dirty="0" smtClean="0">
              <a:solidFill>
                <a:schemeClr val="tx1"/>
              </a:solidFill>
              <a:latin typeface="宋体" pitchFamily="2" charset="-122"/>
              <a:ea typeface="宋体" pitchFamily="2" charset="-122"/>
            </a:endParaRPr>
          </a:p>
        </p:txBody>
      </p:sp>
      <p:sp>
        <p:nvSpPr>
          <p:cNvPr id="72" name="线形标注 1(带强调线) 71"/>
          <p:cNvSpPr/>
          <p:nvPr/>
        </p:nvSpPr>
        <p:spPr>
          <a:xfrm>
            <a:off x="7632366" y="3645024"/>
            <a:ext cx="2047156" cy="830997"/>
          </a:xfrm>
          <a:prstGeom prst="accentCallout1">
            <a:avLst>
              <a:gd name="adj1" fmla="val 18750"/>
              <a:gd name="adj2" fmla="val -8333"/>
              <a:gd name="adj3" fmla="val 99220"/>
              <a:gd name="adj4" fmla="val -34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宋体" pitchFamily="2" charset="-122"/>
                <a:ea typeface="宋体" pitchFamily="2" charset="-122"/>
              </a:rPr>
              <a:t>覆盖面、起付线、给付比例、封顶线、人群划分、慢病谱的定义</a:t>
            </a:r>
            <a:endParaRPr lang="en-US" altLang="zh-CN" sz="1400" dirty="0" smtClean="0">
              <a:solidFill>
                <a:schemeClr val="tx1"/>
              </a:solidFill>
              <a:latin typeface="宋体" pitchFamily="2" charset="-122"/>
              <a:ea typeface="宋体" pitchFamily="2" charset="-122"/>
            </a:endParaRPr>
          </a:p>
        </p:txBody>
      </p:sp>
      <p:sp>
        <p:nvSpPr>
          <p:cNvPr id="73" name="线形标注 1(带强调线) 72"/>
          <p:cNvSpPr/>
          <p:nvPr/>
        </p:nvSpPr>
        <p:spPr>
          <a:xfrm>
            <a:off x="6289106" y="5589240"/>
            <a:ext cx="2110220" cy="830997"/>
          </a:xfrm>
          <a:prstGeom prst="accentCallout1">
            <a:avLst>
              <a:gd name="adj1" fmla="val 18750"/>
              <a:gd name="adj2" fmla="val -8333"/>
              <a:gd name="adj3" fmla="val 47996"/>
              <a:gd name="adj4" fmla="val -340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宋体" pitchFamily="2" charset="-122"/>
                <a:ea typeface="宋体" pitchFamily="2" charset="-122"/>
              </a:rPr>
              <a:t>住院门诊就医行为特征、病例综合指数、</a:t>
            </a:r>
            <a:r>
              <a:rPr lang="en-US" altLang="zh-CN" sz="1400" dirty="0" smtClean="0">
                <a:solidFill>
                  <a:schemeClr val="tx1"/>
                </a:solidFill>
                <a:latin typeface="宋体" pitchFamily="2" charset="-122"/>
                <a:ea typeface="宋体" pitchFamily="2" charset="-122"/>
              </a:rPr>
              <a:t>DRGS</a:t>
            </a:r>
            <a:r>
              <a:rPr lang="zh-CN" altLang="en-US" sz="1400" dirty="0" smtClean="0">
                <a:solidFill>
                  <a:schemeClr val="tx1"/>
                </a:solidFill>
                <a:latin typeface="宋体" pitchFamily="2" charset="-122"/>
                <a:ea typeface="宋体" pitchFamily="2" charset="-122"/>
              </a:rPr>
              <a:t>、临床路径、医生行为跟踪、药店处方处配</a:t>
            </a:r>
            <a:endParaRPr lang="en-US" altLang="zh-CN" sz="1400" dirty="0" smtClean="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649934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2957861" cy="830997"/>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微软雅黑" charset="0"/>
              </a:rPr>
              <a:t>医保业务介绍</a:t>
            </a:r>
            <a:r>
              <a:rPr lang="en-US" altLang="zh-CN" sz="2400" dirty="0" smtClean="0">
                <a:latin typeface="黑体" charset="0"/>
                <a:ea typeface="黑体" charset="0"/>
                <a:cs typeface="黑体" charset="0"/>
              </a:rPr>
              <a:t>·</a:t>
            </a:r>
            <a:r>
              <a:rPr lang="zh-CN" altLang="en-US" sz="2400" b="1" dirty="0">
                <a:latin typeface="黑体" charset="0"/>
                <a:ea typeface="黑体" charset="0"/>
                <a:cs typeface="黑体" charset="0"/>
              </a:rPr>
              <a:t>特点</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a:p>
            <a:pPr eaLnBrk="1" hangingPunct="1"/>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22" y="2455371"/>
            <a:ext cx="2340195" cy="178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2659063" y="873125"/>
            <a:ext cx="720080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时间（年、季度、月、日）</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科室（内科：心血管内科、神经内科、消化内科等；外科：胸外科、心脏外科、心血管外科、神经外科等；儿科；妇产科；等等）</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a:latin typeface="微软雅黑" charset="0"/>
                <a:ea typeface="微软雅黑" charset="0"/>
                <a:cs typeface="Times New Roman" charset="0"/>
              </a:rPr>
              <a:t>参</a:t>
            </a:r>
            <a:r>
              <a:rPr lang="zh-CN" altLang="en-US" dirty="0" smtClean="0">
                <a:latin typeface="微软雅黑" charset="0"/>
                <a:ea typeface="微软雅黑" charset="0"/>
                <a:cs typeface="Times New Roman" charset="0"/>
              </a:rPr>
              <a:t>保人（年龄、</a:t>
            </a:r>
            <a:r>
              <a:rPr lang="zh-CN" altLang="en-US" dirty="0">
                <a:latin typeface="微软雅黑" charset="0"/>
                <a:ea typeface="微软雅黑" charset="0"/>
                <a:cs typeface="Times New Roman" charset="0"/>
              </a:rPr>
              <a:t>性别、 民族</a:t>
            </a:r>
            <a:r>
              <a:rPr lang="zh-CN" altLang="en-US" dirty="0" smtClean="0">
                <a:latin typeface="微软雅黑" charset="0"/>
                <a:ea typeface="微软雅黑" charset="0"/>
                <a:cs typeface="Times New Roman" charset="0"/>
              </a:rPr>
              <a:t>、身份、职务职位、地域等）</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a:latin typeface="微软雅黑" charset="0"/>
                <a:ea typeface="微软雅黑" charset="0"/>
                <a:cs typeface="Times New Roman" charset="0"/>
              </a:rPr>
              <a:t>参</a:t>
            </a:r>
            <a:r>
              <a:rPr lang="zh-CN" altLang="en-US" dirty="0" smtClean="0">
                <a:latin typeface="微软雅黑" charset="0"/>
                <a:ea typeface="微软雅黑" charset="0"/>
                <a:cs typeface="Times New Roman" charset="0"/>
              </a:rPr>
              <a:t>保单位（单位类别、经济类型）</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参保险种、医保待遇类别、基金类别</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就医方式（门诊、住院等）</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疾病（</a:t>
            </a:r>
            <a:r>
              <a:rPr lang="en-US" altLang="zh-CN" dirty="0" smtClean="0">
                <a:latin typeface="微软雅黑" charset="0"/>
                <a:ea typeface="微软雅黑" charset="0"/>
                <a:cs typeface="Times New Roman" charset="0"/>
              </a:rPr>
              <a:t>ICD-10</a:t>
            </a:r>
            <a:r>
              <a:rPr lang="zh-CN" altLang="en-US" dirty="0" smtClean="0">
                <a:latin typeface="微软雅黑" charset="0"/>
                <a:ea typeface="微软雅黑" charset="0"/>
                <a:cs typeface="Times New Roman" charset="0"/>
              </a:rPr>
              <a:t>）；</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医院类别、等级</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药品（发票归类、药理三级分类）</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诊疗（发票归类）</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endParaRPr lang="en-US" altLang="zh-CN" dirty="0" smtClean="0">
              <a:latin typeface="微软雅黑" charset="0"/>
              <a:ea typeface="微软雅黑" charset="0"/>
              <a:cs typeface="Times New Roman" charset="0"/>
            </a:endParaRPr>
          </a:p>
        </p:txBody>
      </p:sp>
      <p:sp>
        <p:nvSpPr>
          <p:cNvPr id="8" name="Rectangle 2"/>
          <p:cNvSpPr>
            <a:spLocks noChangeArrowheads="1"/>
          </p:cNvSpPr>
          <p:nvPr/>
        </p:nvSpPr>
        <p:spPr bwMode="auto">
          <a:xfrm>
            <a:off x="306122" y="4394345"/>
            <a:ext cx="2113665" cy="83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2983" tIns="0" bIns="96807" anchor="ctr">
            <a:spAutoFit/>
          </a:bodyPr>
          <a:lstStyle/>
          <a:p>
            <a:pPr latinLnBrk="1"/>
            <a:r>
              <a:rPr lang="zh-CN" altLang="en-US" sz="2400" b="1" dirty="0">
                <a:solidFill>
                  <a:srgbClr val="800000"/>
                </a:solidFill>
                <a:latin typeface="微软雅黑" charset="0"/>
                <a:ea typeface="微软雅黑" charset="0"/>
                <a:cs typeface="微软雅黑" charset="0"/>
              </a:rPr>
              <a:t>维</a:t>
            </a:r>
            <a:r>
              <a:rPr lang="zh-CN" altLang="en-US" sz="2400" b="1" dirty="0" smtClean="0">
                <a:solidFill>
                  <a:srgbClr val="800000"/>
                </a:solidFill>
                <a:latin typeface="微软雅黑" charset="0"/>
                <a:ea typeface="微软雅黑" charset="0"/>
                <a:cs typeface="微软雅黑" charset="0"/>
              </a:rPr>
              <a:t>度多</a:t>
            </a:r>
            <a:endParaRPr lang="en-US" altLang="zh-CN" sz="2400" b="1" dirty="0" smtClean="0">
              <a:solidFill>
                <a:srgbClr val="800000"/>
              </a:solidFill>
              <a:latin typeface="微软雅黑" charset="0"/>
              <a:ea typeface="微软雅黑" charset="0"/>
              <a:cs typeface="微软雅黑" charset="0"/>
            </a:endParaRPr>
          </a:p>
          <a:p>
            <a:pPr latinLnBrk="1"/>
            <a:r>
              <a:rPr lang="zh-CN" altLang="en-US" sz="2400" b="1" dirty="0">
                <a:solidFill>
                  <a:srgbClr val="800000"/>
                </a:solidFill>
                <a:latin typeface="微软雅黑" charset="0"/>
                <a:ea typeface="微软雅黑" charset="0"/>
                <a:cs typeface="微软雅黑" charset="0"/>
              </a:rPr>
              <a:t>维</a:t>
            </a:r>
            <a:r>
              <a:rPr lang="zh-CN" altLang="en-US" sz="2400" b="1" dirty="0" smtClean="0">
                <a:solidFill>
                  <a:srgbClr val="800000"/>
                </a:solidFill>
                <a:latin typeface="微软雅黑" charset="0"/>
                <a:ea typeface="微软雅黑" charset="0"/>
                <a:cs typeface="微软雅黑" charset="0"/>
              </a:rPr>
              <a:t>度的层次多</a:t>
            </a:r>
            <a:endParaRPr lang="zh-CN" altLang="en-US" sz="2400" b="1" dirty="0">
              <a:solidFill>
                <a:srgbClr val="800000"/>
              </a:solidFill>
              <a:latin typeface="微软雅黑" charset="0"/>
              <a:ea typeface="微软雅黑" charset="0"/>
              <a:cs typeface="微软雅黑" charset="0"/>
            </a:endParaRPr>
          </a:p>
        </p:txBody>
      </p:sp>
    </p:spTree>
    <p:extLst>
      <p:ext uri="{BB962C8B-B14F-4D97-AF65-F5344CB8AC3E}">
        <p14:creationId xmlns:p14="http://schemas.microsoft.com/office/powerpoint/2010/main" val="2871463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2957861" cy="830997"/>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微软雅黑" charset="0"/>
              </a:rPr>
              <a:t>医保业务介绍</a:t>
            </a:r>
            <a:r>
              <a:rPr lang="en-US" altLang="zh-CN" sz="2400" dirty="0" smtClean="0">
                <a:latin typeface="黑体" charset="0"/>
                <a:ea typeface="黑体" charset="0"/>
                <a:cs typeface="黑体" charset="0"/>
              </a:rPr>
              <a:t>·</a:t>
            </a:r>
            <a:r>
              <a:rPr lang="zh-CN" altLang="en-US" sz="2400" b="1" dirty="0">
                <a:latin typeface="黑体" charset="0"/>
                <a:ea typeface="黑体" charset="0"/>
                <a:cs typeface="黑体" charset="0"/>
              </a:rPr>
              <a:t>特点</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a:p>
            <a:pPr eaLnBrk="1" hangingPunct="1"/>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312" y="1477113"/>
            <a:ext cx="952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圆角矩形 13"/>
          <p:cNvSpPr/>
          <p:nvPr/>
        </p:nvSpPr>
        <p:spPr>
          <a:xfrm>
            <a:off x="606996" y="1785916"/>
            <a:ext cx="2898570" cy="620721"/>
          </a:xfrm>
          <a:prstGeom prst="roundRect">
            <a:avLst/>
          </a:prstGeom>
          <a:solidFill>
            <a:schemeClr val="accent6">
              <a:lumMod val="40000"/>
              <a:lumOff val="6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医保联网实时结算系统</a:t>
            </a:r>
            <a:endParaRPr lang="en-US" dirty="0"/>
          </a:p>
        </p:txBody>
      </p:sp>
      <p:sp>
        <p:nvSpPr>
          <p:cNvPr id="15" name="剪去对角的矩形 14"/>
          <p:cNvSpPr/>
          <p:nvPr/>
        </p:nvSpPr>
        <p:spPr>
          <a:xfrm>
            <a:off x="1752943" y="2990844"/>
            <a:ext cx="438156" cy="365130"/>
          </a:xfrm>
          <a:prstGeom prst="snip2DiagRect">
            <a:avLst/>
          </a:prstGeom>
          <a:solidFill>
            <a:srgbClr val="92D05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等腰三角形 15"/>
          <p:cNvSpPr/>
          <p:nvPr/>
        </p:nvSpPr>
        <p:spPr>
          <a:xfrm>
            <a:off x="2730367" y="2990845"/>
            <a:ext cx="404452" cy="365130"/>
          </a:xfrm>
          <a:prstGeom prst="triangle">
            <a:avLst/>
          </a:prstGeom>
          <a:solidFill>
            <a:srgbClr val="1C1C1C"/>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平行四边形 20"/>
          <p:cNvSpPr/>
          <p:nvPr/>
        </p:nvSpPr>
        <p:spPr>
          <a:xfrm>
            <a:off x="775518" y="3830643"/>
            <a:ext cx="404452" cy="438156"/>
          </a:xfrm>
          <a:prstGeom prst="parallelogram">
            <a:avLst/>
          </a:prstGeom>
          <a:solidFill>
            <a:srgbClr val="660066"/>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六边形 21"/>
          <p:cNvSpPr/>
          <p:nvPr/>
        </p:nvSpPr>
        <p:spPr>
          <a:xfrm>
            <a:off x="1752942" y="3867156"/>
            <a:ext cx="404452" cy="365130"/>
          </a:xfrm>
          <a:prstGeom prst="hexagon">
            <a:avLst/>
          </a:prstGeom>
          <a:solidFill>
            <a:srgbClr val="0070C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泪滴形 22"/>
          <p:cNvSpPr/>
          <p:nvPr/>
        </p:nvSpPr>
        <p:spPr>
          <a:xfrm>
            <a:off x="2696663" y="3830643"/>
            <a:ext cx="404452" cy="438156"/>
          </a:xfrm>
          <a:prstGeom prst="teardrop">
            <a:avLst/>
          </a:prstGeom>
          <a:solidFill>
            <a:srgbClr val="990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梯形 23"/>
          <p:cNvSpPr/>
          <p:nvPr/>
        </p:nvSpPr>
        <p:spPr>
          <a:xfrm>
            <a:off x="775518" y="4487877"/>
            <a:ext cx="404452" cy="365130"/>
          </a:xfrm>
          <a:prstGeom prst="trapezoid">
            <a:avLst/>
          </a:prstGeom>
          <a:solidFill>
            <a:srgbClr val="5D7AB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流程图: 决策 24"/>
          <p:cNvSpPr/>
          <p:nvPr/>
        </p:nvSpPr>
        <p:spPr>
          <a:xfrm>
            <a:off x="1719238" y="4524390"/>
            <a:ext cx="471860" cy="292104"/>
          </a:xfrm>
          <a:prstGeom prst="flowChartDecision">
            <a:avLst/>
          </a:prstGeom>
          <a:solidFill>
            <a:srgbClr val="00B05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六角星 25"/>
          <p:cNvSpPr/>
          <p:nvPr/>
        </p:nvSpPr>
        <p:spPr>
          <a:xfrm>
            <a:off x="2730368" y="4451364"/>
            <a:ext cx="370747" cy="438156"/>
          </a:xfrm>
          <a:prstGeom prst="star6">
            <a:avLst/>
          </a:prstGeom>
          <a:solidFill>
            <a:srgbClr val="FFC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流程图: 延期 26"/>
          <p:cNvSpPr/>
          <p:nvPr/>
        </p:nvSpPr>
        <p:spPr>
          <a:xfrm>
            <a:off x="809222" y="2990844"/>
            <a:ext cx="438156" cy="365130"/>
          </a:xfrm>
          <a:prstGeom prst="flowChartDelay">
            <a:avLst/>
          </a:prstGeom>
          <a:solidFill>
            <a:srgbClr val="FF0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圆角矩形 27"/>
          <p:cNvSpPr/>
          <p:nvPr/>
        </p:nvSpPr>
        <p:spPr>
          <a:xfrm>
            <a:off x="640701" y="2735254"/>
            <a:ext cx="2898570" cy="2373345"/>
          </a:xfrm>
          <a:prstGeom prst="roundRect">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1314787" y="2990844"/>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0" name="圆角矩形 29"/>
          <p:cNvSpPr/>
          <p:nvPr/>
        </p:nvSpPr>
        <p:spPr>
          <a:xfrm>
            <a:off x="1314787" y="3867156"/>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1" name="圆角矩形 30"/>
          <p:cNvSpPr/>
          <p:nvPr/>
        </p:nvSpPr>
        <p:spPr>
          <a:xfrm>
            <a:off x="1314787" y="4487877"/>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2" name="圆角矩形 31"/>
          <p:cNvSpPr/>
          <p:nvPr/>
        </p:nvSpPr>
        <p:spPr>
          <a:xfrm>
            <a:off x="2292212" y="2990844"/>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3" name="圆角矩形 32"/>
          <p:cNvSpPr/>
          <p:nvPr/>
        </p:nvSpPr>
        <p:spPr>
          <a:xfrm>
            <a:off x="2292212" y="3867156"/>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4" name="圆角矩形 33"/>
          <p:cNvSpPr/>
          <p:nvPr/>
        </p:nvSpPr>
        <p:spPr>
          <a:xfrm>
            <a:off x="2292212" y="4487877"/>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5" name="圆角矩形 34"/>
          <p:cNvSpPr/>
          <p:nvPr/>
        </p:nvSpPr>
        <p:spPr>
          <a:xfrm>
            <a:off x="3235932" y="2990844"/>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6" name="圆角矩形 35"/>
          <p:cNvSpPr/>
          <p:nvPr/>
        </p:nvSpPr>
        <p:spPr>
          <a:xfrm>
            <a:off x="3235932" y="3867156"/>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7" name="圆角矩形 36"/>
          <p:cNvSpPr/>
          <p:nvPr/>
        </p:nvSpPr>
        <p:spPr>
          <a:xfrm>
            <a:off x="3235932" y="4487877"/>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cxnSp>
        <p:nvCxnSpPr>
          <p:cNvPr id="38" name="直接连接符 37"/>
          <p:cNvCxnSpPr>
            <a:stCxn id="27" idx="3"/>
            <a:endCxn id="29" idx="1"/>
          </p:cNvCxnSpPr>
          <p:nvPr/>
        </p:nvCxnSpPr>
        <p:spPr>
          <a:xfrm>
            <a:off x="1247378" y="3173409"/>
            <a:ext cx="67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1" idx="2"/>
            <a:endCxn id="30" idx="1"/>
          </p:cNvCxnSpPr>
          <p:nvPr/>
        </p:nvCxnSpPr>
        <p:spPr>
          <a:xfrm>
            <a:off x="1129414" y="4049721"/>
            <a:ext cx="185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3"/>
            <a:endCxn id="31" idx="1"/>
          </p:cNvCxnSpPr>
          <p:nvPr/>
        </p:nvCxnSpPr>
        <p:spPr>
          <a:xfrm>
            <a:off x="1137840" y="4670442"/>
            <a:ext cx="176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2" idx="0"/>
            <a:endCxn id="33" idx="1"/>
          </p:cNvCxnSpPr>
          <p:nvPr/>
        </p:nvCxnSpPr>
        <p:spPr>
          <a:xfrm>
            <a:off x="2157394" y="4049721"/>
            <a:ext cx="134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0"/>
            <a:endCxn id="32" idx="1"/>
          </p:cNvCxnSpPr>
          <p:nvPr/>
        </p:nvCxnSpPr>
        <p:spPr>
          <a:xfrm>
            <a:off x="2191099" y="3173409"/>
            <a:ext cx="101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5" idx="3"/>
            <a:endCxn id="34" idx="1"/>
          </p:cNvCxnSpPr>
          <p:nvPr/>
        </p:nvCxnSpPr>
        <p:spPr>
          <a:xfrm>
            <a:off x="2191099" y="4670442"/>
            <a:ext cx="101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6" idx="5"/>
            <a:endCxn id="35" idx="1"/>
          </p:cNvCxnSpPr>
          <p:nvPr/>
        </p:nvCxnSpPr>
        <p:spPr>
          <a:xfrm flipV="1">
            <a:off x="3033706" y="3173410"/>
            <a:ext cx="2022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3" idx="0"/>
            <a:endCxn id="36" idx="1"/>
          </p:cNvCxnSpPr>
          <p:nvPr/>
        </p:nvCxnSpPr>
        <p:spPr>
          <a:xfrm>
            <a:off x="3101115" y="4049721"/>
            <a:ext cx="134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37" idx="1"/>
          </p:cNvCxnSpPr>
          <p:nvPr/>
        </p:nvCxnSpPr>
        <p:spPr>
          <a:xfrm>
            <a:off x="3033706" y="4670442"/>
            <a:ext cx="202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1" idx="0"/>
            <a:endCxn id="30" idx="2"/>
          </p:cNvCxnSpPr>
          <p:nvPr/>
        </p:nvCxnSpPr>
        <p:spPr>
          <a:xfrm rot="5400000" flipH="1" flipV="1">
            <a:off x="1271253" y="4360082"/>
            <a:ext cx="2555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0" idx="0"/>
            <a:endCxn id="29" idx="2"/>
          </p:cNvCxnSpPr>
          <p:nvPr/>
        </p:nvCxnSpPr>
        <p:spPr>
          <a:xfrm rot="5400000" flipH="1" flipV="1">
            <a:off x="1143457" y="3611565"/>
            <a:ext cx="511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4" idx="0"/>
            <a:endCxn id="33" idx="2"/>
          </p:cNvCxnSpPr>
          <p:nvPr/>
        </p:nvCxnSpPr>
        <p:spPr>
          <a:xfrm rot="5400000" flipH="1" flipV="1">
            <a:off x="2248678" y="4360082"/>
            <a:ext cx="2555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3" idx="0"/>
            <a:endCxn id="32" idx="2"/>
          </p:cNvCxnSpPr>
          <p:nvPr/>
        </p:nvCxnSpPr>
        <p:spPr>
          <a:xfrm rot="5400000" flipH="1" flipV="1">
            <a:off x="2120882" y="3611565"/>
            <a:ext cx="511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7" idx="0"/>
            <a:endCxn id="36" idx="2"/>
          </p:cNvCxnSpPr>
          <p:nvPr/>
        </p:nvCxnSpPr>
        <p:spPr>
          <a:xfrm rot="5400000" flipH="1" flipV="1">
            <a:off x="3192399" y="4360082"/>
            <a:ext cx="2555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6" idx="0"/>
            <a:endCxn id="35" idx="2"/>
          </p:cNvCxnSpPr>
          <p:nvPr/>
        </p:nvCxnSpPr>
        <p:spPr>
          <a:xfrm rot="5400000" flipH="1" flipV="1">
            <a:off x="3064602" y="3611565"/>
            <a:ext cx="511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110"/>
          <p:cNvCxnSpPr>
            <a:stCxn id="29" idx="0"/>
          </p:cNvCxnSpPr>
          <p:nvPr/>
        </p:nvCxnSpPr>
        <p:spPr>
          <a:xfrm rot="5400000" flipH="1" flipV="1">
            <a:off x="1115371" y="2690313"/>
            <a:ext cx="584208" cy="168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接连接符 121"/>
          <p:cNvCxnSpPr>
            <a:stCxn id="32" idx="0"/>
          </p:cNvCxnSpPr>
          <p:nvPr/>
        </p:nvCxnSpPr>
        <p:spPr>
          <a:xfrm rot="5400000" flipH="1" flipV="1">
            <a:off x="2092795" y="2690314"/>
            <a:ext cx="584208" cy="168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5" name="直接连接符 123"/>
          <p:cNvCxnSpPr>
            <a:stCxn id="35" idx="0"/>
          </p:cNvCxnSpPr>
          <p:nvPr/>
        </p:nvCxnSpPr>
        <p:spPr>
          <a:xfrm rot="5400000" flipH="1" flipV="1">
            <a:off x="3036515" y="2690314"/>
            <a:ext cx="584208" cy="168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983" y="1331987"/>
            <a:ext cx="1419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右箭头 56"/>
          <p:cNvSpPr/>
          <p:nvPr/>
        </p:nvSpPr>
        <p:spPr>
          <a:xfrm>
            <a:off x="3707879" y="1989453"/>
            <a:ext cx="936104" cy="302570"/>
          </a:xfrm>
          <a:prstGeom prst="rightArrow">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右箭头 57"/>
          <p:cNvSpPr/>
          <p:nvPr/>
        </p:nvSpPr>
        <p:spPr>
          <a:xfrm>
            <a:off x="6063208" y="1974302"/>
            <a:ext cx="936104" cy="302570"/>
          </a:xfrm>
          <a:prstGeom prst="rightArrow">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4909254" y="2636912"/>
            <a:ext cx="1005403" cy="338554"/>
          </a:xfrm>
          <a:prstGeom prst="rect">
            <a:avLst/>
          </a:prstGeom>
          <a:noFill/>
        </p:spPr>
        <p:txBody>
          <a:bodyPr wrap="none" rtlCol="0">
            <a:spAutoFit/>
          </a:bodyPr>
          <a:lstStyle/>
          <a:p>
            <a:r>
              <a:rPr lang="zh-CN" altLang="en-US" sz="1600" dirty="0" smtClean="0">
                <a:solidFill>
                  <a:schemeClr val="tx2">
                    <a:lumMod val="95000"/>
                    <a:lumOff val="5000"/>
                  </a:schemeClr>
                </a:solidFill>
              </a:rPr>
              <a:t>智能转换</a:t>
            </a:r>
            <a:endParaRPr lang="zh-CN" altLang="en-US" sz="1600" dirty="0">
              <a:solidFill>
                <a:schemeClr val="tx2">
                  <a:lumMod val="95000"/>
                  <a:lumOff val="5000"/>
                </a:schemeClr>
              </a:solidFill>
            </a:endParaRPr>
          </a:p>
        </p:txBody>
      </p:sp>
      <p:grpSp>
        <p:nvGrpSpPr>
          <p:cNvPr id="60" name="组合 59"/>
          <p:cNvGrpSpPr/>
          <p:nvPr/>
        </p:nvGrpSpPr>
        <p:grpSpPr>
          <a:xfrm>
            <a:off x="8980802" y="1552743"/>
            <a:ext cx="1039652" cy="1343242"/>
            <a:chOff x="6611466" y="5049738"/>
            <a:chExt cx="1039652" cy="1343242"/>
          </a:xfrm>
        </p:grpSpPr>
        <p:pic>
          <p:nvPicPr>
            <p:cNvPr id="6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1466" y="5049738"/>
              <a:ext cx="8572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6645715" y="6054426"/>
              <a:ext cx="1005403" cy="338554"/>
            </a:xfrm>
            <a:prstGeom prst="rect">
              <a:avLst/>
            </a:prstGeom>
            <a:noFill/>
          </p:spPr>
          <p:txBody>
            <a:bodyPr wrap="none" rtlCol="0">
              <a:spAutoFit/>
            </a:bodyPr>
            <a:lstStyle/>
            <a:p>
              <a:r>
                <a:rPr lang="zh-CN" altLang="en-US" sz="1600" dirty="0" smtClean="0">
                  <a:solidFill>
                    <a:schemeClr val="tx2">
                      <a:lumMod val="95000"/>
                      <a:lumOff val="5000"/>
                    </a:schemeClr>
                  </a:solidFill>
                </a:rPr>
                <a:t>数据仓库</a:t>
              </a:r>
              <a:endParaRPr lang="zh-CN" altLang="en-US" sz="1600" dirty="0">
                <a:solidFill>
                  <a:schemeClr val="tx2">
                    <a:lumMod val="95000"/>
                    <a:lumOff val="5000"/>
                  </a:schemeClr>
                </a:solidFill>
              </a:endParaRPr>
            </a:p>
          </p:txBody>
        </p:sp>
      </p:grpSp>
      <p:sp>
        <p:nvSpPr>
          <p:cNvPr id="63" name="TextBox 62"/>
          <p:cNvSpPr txBox="1"/>
          <p:nvPr/>
        </p:nvSpPr>
        <p:spPr>
          <a:xfrm>
            <a:off x="6891936" y="2564904"/>
            <a:ext cx="1415772" cy="338554"/>
          </a:xfrm>
          <a:prstGeom prst="rect">
            <a:avLst/>
          </a:prstGeom>
          <a:noFill/>
        </p:spPr>
        <p:txBody>
          <a:bodyPr wrap="none" rtlCol="0">
            <a:spAutoFit/>
          </a:bodyPr>
          <a:lstStyle/>
          <a:p>
            <a:r>
              <a:rPr lang="zh-CN" altLang="en-US" sz="1600" dirty="0" smtClean="0">
                <a:solidFill>
                  <a:schemeClr val="tx2">
                    <a:lumMod val="95000"/>
                    <a:lumOff val="5000"/>
                  </a:schemeClr>
                </a:solidFill>
              </a:rPr>
              <a:t>智能数据清洗</a:t>
            </a:r>
            <a:endParaRPr lang="zh-CN" altLang="en-US" sz="1600" dirty="0">
              <a:solidFill>
                <a:schemeClr val="tx2">
                  <a:lumMod val="95000"/>
                  <a:lumOff val="5000"/>
                </a:schemeClr>
              </a:solidFill>
            </a:endParaRPr>
          </a:p>
        </p:txBody>
      </p:sp>
      <p:sp>
        <p:nvSpPr>
          <p:cNvPr id="64" name="右箭头 63"/>
          <p:cNvSpPr/>
          <p:nvPr/>
        </p:nvSpPr>
        <p:spPr>
          <a:xfrm>
            <a:off x="7924617" y="1989453"/>
            <a:ext cx="936104" cy="302570"/>
          </a:xfrm>
          <a:prstGeom prst="rightArrow">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rot="5400000">
            <a:off x="6257588" y="3100383"/>
            <a:ext cx="876312" cy="1533546"/>
          </a:xfrm>
          <a:prstGeom prst="rightArrow">
            <a:avLst/>
          </a:prstGeom>
          <a:solidFill>
            <a:schemeClr val="bg1">
              <a:lumMod val="65000"/>
            </a:schemeClr>
          </a:solidFill>
          <a:ln w="12700">
            <a:solidFill>
              <a:schemeClr val="bg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圆角矩形 65"/>
          <p:cNvSpPr/>
          <p:nvPr/>
        </p:nvSpPr>
        <p:spPr>
          <a:xfrm>
            <a:off x="5503540" y="4579159"/>
            <a:ext cx="2317536" cy="620721"/>
          </a:xfrm>
          <a:prstGeom prst="roundRect">
            <a:avLst/>
          </a:prstGeom>
          <a:solidFill>
            <a:schemeClr val="accent5">
              <a:lumMod val="9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信息不确定性</a:t>
            </a:r>
            <a:endParaRPr lang="en-US" altLang="zh-CN" dirty="0" smtClean="0">
              <a:solidFill>
                <a:schemeClr val="tx1"/>
              </a:solidFill>
            </a:endParaRPr>
          </a:p>
          <a:p>
            <a:pPr algn="ctr"/>
            <a:r>
              <a:rPr lang="zh-CN" altLang="en-US" dirty="0" smtClean="0">
                <a:solidFill>
                  <a:schemeClr val="tx1"/>
                </a:solidFill>
              </a:rPr>
              <a:t>信息不规范性</a:t>
            </a:r>
            <a:endParaRPr lang="en-US" dirty="0">
              <a:solidFill>
                <a:schemeClr val="tx1"/>
              </a:solidFill>
            </a:endParaRPr>
          </a:p>
        </p:txBody>
      </p:sp>
      <p:sp>
        <p:nvSpPr>
          <p:cNvPr id="67" name="圆角矩形标注 66"/>
          <p:cNvSpPr/>
          <p:nvPr/>
        </p:nvSpPr>
        <p:spPr>
          <a:xfrm>
            <a:off x="1301972" y="5344386"/>
            <a:ext cx="2102481" cy="474669"/>
          </a:xfrm>
          <a:prstGeom prst="wedgeRoundRectCallout">
            <a:avLst>
              <a:gd name="adj1" fmla="val -8701"/>
              <a:gd name="adj2" fmla="val -106889"/>
              <a:gd name="adj3" fmla="val 16667"/>
            </a:avLst>
          </a:prstGeom>
          <a:solidFill>
            <a:schemeClr val="accent1">
              <a:alpha val="3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宋体" pitchFamily="2" charset="-122"/>
                <a:ea typeface="宋体" pitchFamily="2" charset="-122"/>
              </a:rPr>
              <a:t>各定点单位</a:t>
            </a:r>
            <a:r>
              <a:rPr lang="en-US" altLang="zh-CN" sz="1600" dirty="0" smtClean="0">
                <a:solidFill>
                  <a:schemeClr val="tx1"/>
                </a:solidFill>
                <a:latin typeface="宋体" pitchFamily="2" charset="-122"/>
                <a:ea typeface="宋体" pitchFamily="2" charset="-122"/>
              </a:rPr>
              <a:t>HIS</a:t>
            </a:r>
            <a:r>
              <a:rPr lang="zh-CN" altLang="en-US" sz="1600" dirty="0" smtClean="0">
                <a:solidFill>
                  <a:schemeClr val="tx1"/>
                </a:solidFill>
                <a:latin typeface="宋体" pitchFamily="2" charset="-122"/>
                <a:ea typeface="宋体" pitchFamily="2" charset="-122"/>
              </a:rPr>
              <a:t>系统</a:t>
            </a:r>
            <a:endParaRPr lang="en-US" sz="16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398033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组合 39"/>
          <p:cNvGrpSpPr>
            <a:grpSpLocks/>
          </p:cNvGrpSpPr>
          <p:nvPr/>
        </p:nvGrpSpPr>
        <p:grpSpPr bwMode="auto">
          <a:xfrm>
            <a:off x="0" y="631825"/>
            <a:ext cx="10260013" cy="6226175"/>
            <a:chOff x="0" y="118442"/>
            <a:chExt cx="10260013" cy="6226882"/>
          </a:xfrm>
        </p:grpSpPr>
        <p:pic>
          <p:nvPicPr>
            <p:cNvPr id="6176" name="Picture 42" descr="F:\网新简介版本\网新公司PPT\底图3.jpg"/>
            <p:cNvPicPr>
              <a:picLocks noChangeAspect="1" noChangeArrowheads="1"/>
            </p:cNvPicPr>
            <p:nvPr/>
          </p:nvPicPr>
          <p:blipFill>
            <a:blip r:embed="rId3" cstate="email">
              <a:extLst>
                <a:ext uri="{28A0092B-C50C-407E-A947-70E740481C1C}">
                  <a14:useLocalDpi xmlns:a14="http://schemas.microsoft.com/office/drawing/2010/main" val="0"/>
                </a:ext>
              </a:extLst>
            </a:blip>
            <a:srcRect t="8949"/>
            <a:stretch>
              <a:fillRect/>
            </a:stretch>
          </p:blipFill>
          <p:spPr bwMode="auto">
            <a:xfrm>
              <a:off x="0" y="118442"/>
              <a:ext cx="10260013" cy="622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a:stCxn id="23" idx="6"/>
              <a:endCxn id="25" idx="3"/>
            </p:cNvCxnSpPr>
            <p:nvPr/>
          </p:nvCxnSpPr>
          <p:spPr>
            <a:xfrm flipV="1">
              <a:off x="5611813" y="1607686"/>
              <a:ext cx="2468562" cy="363579"/>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5" idx="3"/>
              <a:endCxn id="34" idx="1"/>
            </p:cNvCxnSpPr>
            <p:nvPr/>
          </p:nvCxnSpPr>
          <p:spPr>
            <a:xfrm rot="16200000" flipH="1">
              <a:off x="7861224" y="1826837"/>
              <a:ext cx="1333651" cy="89535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5" idx="3"/>
              <a:endCxn id="50" idx="0"/>
            </p:cNvCxnSpPr>
            <p:nvPr/>
          </p:nvCxnSpPr>
          <p:spPr>
            <a:xfrm rot="5400000">
              <a:off x="6495112" y="2564299"/>
              <a:ext cx="2541877" cy="62865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5" idx="3"/>
              <a:endCxn id="24" idx="6"/>
            </p:cNvCxnSpPr>
            <p:nvPr/>
          </p:nvCxnSpPr>
          <p:spPr>
            <a:xfrm rot="5400000">
              <a:off x="5918876" y="1524460"/>
              <a:ext cx="2078274" cy="2244725"/>
            </a:xfrm>
            <a:prstGeom prst="line">
              <a:avLst/>
            </a:prstGeom>
            <a:ln w="1270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3" idx="4"/>
              <a:endCxn id="24" idx="0"/>
            </p:cNvCxnSpPr>
            <p:nvPr/>
          </p:nvCxnSpPr>
          <p:spPr>
            <a:xfrm rot="16200000" flipH="1">
              <a:off x="4866391" y="2715109"/>
              <a:ext cx="1584505" cy="27463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4" idx="6"/>
              <a:endCxn id="50" idx="2"/>
            </p:cNvCxnSpPr>
            <p:nvPr/>
          </p:nvCxnSpPr>
          <p:spPr>
            <a:xfrm>
              <a:off x="5835650" y="3685960"/>
              <a:ext cx="1576388" cy="503294"/>
            </a:xfrm>
            <a:prstGeom prst="line">
              <a:avLst/>
            </a:prstGeom>
            <a:ln w="1270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0" idx="6"/>
            </p:cNvCxnSpPr>
            <p:nvPr/>
          </p:nvCxnSpPr>
          <p:spPr>
            <a:xfrm flipV="1">
              <a:off x="7491413" y="2996907"/>
              <a:ext cx="1468437" cy="1193936"/>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3" idx="5"/>
              <a:endCxn id="34" idx="2"/>
            </p:cNvCxnSpPr>
            <p:nvPr/>
          </p:nvCxnSpPr>
          <p:spPr>
            <a:xfrm rot="16200000" flipH="1">
              <a:off x="6799209" y="818800"/>
              <a:ext cx="946257" cy="337502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5"/>
              <a:endCxn id="50" idx="1"/>
            </p:cNvCxnSpPr>
            <p:nvPr/>
          </p:nvCxnSpPr>
          <p:spPr>
            <a:xfrm rot="16200000" flipH="1">
              <a:off x="5440242" y="2177767"/>
              <a:ext cx="2127492" cy="183832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5430838" y="1880767"/>
              <a:ext cx="180975" cy="179408"/>
            </a:xfrm>
            <a:prstGeom prst="ellipse">
              <a:avLst/>
            </a:prstGeom>
            <a:solidFill>
              <a:schemeClr val="bg2">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p:cNvSpPr/>
            <p:nvPr/>
          </p:nvSpPr>
          <p:spPr>
            <a:xfrm>
              <a:off x="5756275" y="3644680"/>
              <a:ext cx="79375" cy="80971"/>
            </a:xfrm>
            <a:prstGeom prst="ellipse">
              <a:avLst/>
            </a:prstGeom>
            <a:solidFill>
              <a:schemeClr val="bg2">
                <a:lumMod val="20000"/>
                <a:lumOff val="8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24"/>
            <p:cNvSpPr/>
            <p:nvPr/>
          </p:nvSpPr>
          <p:spPr>
            <a:xfrm>
              <a:off x="8059738" y="1483847"/>
              <a:ext cx="144462" cy="144479"/>
            </a:xfrm>
            <a:prstGeom prst="ellipse">
              <a:avLst/>
            </a:prstGeom>
            <a:solidFill>
              <a:schemeClr val="bg2">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椭圆 33"/>
            <p:cNvSpPr/>
            <p:nvPr/>
          </p:nvSpPr>
          <p:spPr>
            <a:xfrm>
              <a:off x="8959850" y="2923874"/>
              <a:ext cx="107950" cy="109549"/>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椭圆 49"/>
            <p:cNvSpPr/>
            <p:nvPr/>
          </p:nvSpPr>
          <p:spPr>
            <a:xfrm>
              <a:off x="7412038" y="4149563"/>
              <a:ext cx="79375" cy="80971"/>
            </a:xfrm>
            <a:prstGeom prst="ellipse">
              <a:avLst/>
            </a:prstGeom>
            <a:solidFill>
              <a:schemeClr val="bg2">
                <a:lumMod val="20000"/>
                <a:lumOff val="80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6147" name="Picture 3" descr="F:\网新简介版本\网新公司PPT\字.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 y="2243138"/>
            <a:ext cx="36512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40"/>
          <p:cNvGrpSpPr>
            <a:grpSpLocks/>
          </p:cNvGrpSpPr>
          <p:nvPr/>
        </p:nvGrpSpPr>
        <p:grpSpPr bwMode="auto">
          <a:xfrm>
            <a:off x="0" y="4689475"/>
            <a:ext cx="5130006" cy="2168525"/>
            <a:chOff x="0" y="4689475"/>
            <a:chExt cx="3272199" cy="2168525"/>
          </a:xfrm>
        </p:grpSpPr>
        <p:sp>
          <p:nvSpPr>
            <p:cNvPr id="35" name="矩形 34"/>
            <p:cNvSpPr/>
            <p:nvPr/>
          </p:nvSpPr>
          <p:spPr>
            <a:xfrm>
              <a:off x="0" y="5309828"/>
              <a:ext cx="3272199" cy="1548172"/>
            </a:xfrm>
            <a:prstGeom prst="rect">
              <a:avLst/>
            </a:prstGeom>
            <a:gradFill flip="none" rotWithShape="1">
              <a:gsLst>
                <a:gs pos="50000">
                  <a:srgbClr val="990000"/>
                </a:gs>
                <a:gs pos="100000">
                  <a:srgbClr val="CC0000"/>
                </a:gs>
              </a:gsLst>
              <a:lin ang="13500000" scaled="1"/>
              <a:tileRect/>
            </a:gradFill>
            <a:ln w="57150">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9" name="TextBox 38"/>
            <p:cNvSpPr txBox="1"/>
            <p:nvPr/>
          </p:nvSpPr>
          <p:spPr>
            <a:xfrm>
              <a:off x="787618" y="5562600"/>
              <a:ext cx="1724027" cy="677108"/>
            </a:xfrm>
            <a:prstGeom prst="rect">
              <a:avLst/>
            </a:prstGeom>
            <a:noFill/>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000" b="1" dirty="0">
                  <a:solidFill>
                    <a:schemeClr val="bg1"/>
                  </a:solidFill>
                  <a:effectLst>
                    <a:outerShdw blurRad="38100" dist="38100" dir="2700000" algn="tl">
                      <a:srgbClr val="DDDDDD"/>
                    </a:outerShdw>
                  </a:effectLst>
                  <a:latin typeface="微软雅黑" charset="0"/>
                  <a:ea typeface="微软雅黑" charset="0"/>
                  <a:cs typeface="微软雅黑" charset="0"/>
                </a:rPr>
                <a:t>医</a:t>
              </a:r>
              <a:r>
                <a:rPr lang="zh-CN" altLang="en-US" sz="2000" b="1" dirty="0" smtClean="0">
                  <a:solidFill>
                    <a:schemeClr val="bg1"/>
                  </a:solidFill>
                  <a:effectLst>
                    <a:outerShdw blurRad="38100" dist="38100" dir="2700000" algn="tl">
                      <a:srgbClr val="DDDDDD"/>
                    </a:outerShdw>
                  </a:effectLst>
                  <a:latin typeface="微软雅黑" charset="0"/>
                  <a:ea typeface="微软雅黑" charset="0"/>
                  <a:cs typeface="微软雅黑" charset="0"/>
                </a:rPr>
                <a:t>保业务介绍</a:t>
              </a:r>
              <a:endParaRPr lang="en-US" altLang="zh-CN" sz="2000" b="1" dirty="0">
                <a:solidFill>
                  <a:schemeClr val="bg1"/>
                </a:solidFill>
                <a:effectLst>
                  <a:outerShdw blurRad="38100" dist="38100" dir="2700000" algn="tl">
                    <a:srgbClr val="DDDDDD"/>
                  </a:outerShdw>
                </a:effectLst>
                <a:latin typeface="微软雅黑" charset="0"/>
                <a:ea typeface="微软雅黑" charset="0"/>
                <a:cs typeface="微软雅黑" charset="0"/>
              </a:endParaRPr>
            </a:p>
            <a:p>
              <a:pPr eaLnBrk="1" hangingPunct="1"/>
              <a:endParaRPr lang="en-US" altLang="zh-CN" dirty="0">
                <a:solidFill>
                  <a:schemeClr val="bg1"/>
                </a:solidFill>
                <a:effectLst>
                  <a:outerShdw blurRad="38100" dist="38100" dir="2700000" algn="tl">
                    <a:srgbClr val="DDDDDD"/>
                  </a:outerShdw>
                </a:effectLst>
              </a:endParaRPr>
            </a:p>
          </p:txBody>
        </p:sp>
        <p:sp>
          <p:nvSpPr>
            <p:cNvPr id="6174" name="TextBox 43"/>
            <p:cNvSpPr txBox="1">
              <a:spLocks noChangeArrowheads="1"/>
            </p:cNvSpPr>
            <p:nvPr/>
          </p:nvSpPr>
          <p:spPr bwMode="auto">
            <a:xfrm>
              <a:off x="787400" y="6173788"/>
              <a:ext cx="13684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1200" dirty="0">
                  <a:solidFill>
                    <a:schemeClr val="bg1"/>
                  </a:solidFill>
                  <a:latin typeface="微软雅黑" charset="0"/>
                  <a:ea typeface="微软雅黑" charset="0"/>
                  <a:cs typeface="微软雅黑" charset="0"/>
                </a:rPr>
                <a:t> </a:t>
              </a:r>
              <a:r>
                <a:rPr lang="en-US" altLang="zh-CN" sz="1200" dirty="0" smtClean="0">
                  <a:solidFill>
                    <a:schemeClr val="bg1"/>
                  </a:solidFill>
                  <a:latin typeface="微软雅黑" charset="0"/>
                  <a:ea typeface="微软雅黑" charset="0"/>
                  <a:cs typeface="微软雅黑" charset="0"/>
                </a:rPr>
                <a:t> </a:t>
              </a:r>
              <a:endParaRPr lang="zh-CN" altLang="en-US" sz="1200" dirty="0">
                <a:solidFill>
                  <a:schemeClr val="bg1"/>
                </a:solidFill>
                <a:latin typeface="微软雅黑" charset="0"/>
                <a:ea typeface="微软雅黑" charset="0"/>
                <a:cs typeface="微软雅黑" charset="0"/>
              </a:endParaRPr>
            </a:p>
          </p:txBody>
        </p:sp>
        <p:sp>
          <p:nvSpPr>
            <p:cNvPr id="54" name="TextBox 53"/>
            <p:cNvSpPr txBox="1"/>
            <p:nvPr/>
          </p:nvSpPr>
          <p:spPr>
            <a:xfrm>
              <a:off x="0" y="4689475"/>
              <a:ext cx="762211" cy="1570038"/>
            </a:xfrm>
            <a:prstGeom prst="rect">
              <a:avLst/>
            </a:prstGeom>
            <a:noFill/>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9600" i="1" dirty="0">
                  <a:solidFill>
                    <a:srgbClr val="606060"/>
                  </a:solidFill>
                  <a:latin typeface="华文宋体" charset="0"/>
                  <a:ea typeface="华文宋体" charset="0"/>
                  <a:cs typeface="华文宋体" charset="0"/>
                </a:rPr>
                <a:t>1</a:t>
              </a:r>
              <a:endParaRPr lang="zh-CN" altLang="en-US" sz="9600" i="1" dirty="0">
                <a:solidFill>
                  <a:srgbClr val="606060"/>
                </a:solidFill>
                <a:latin typeface="华文宋体" charset="0"/>
                <a:ea typeface="华文宋体" charset="0"/>
                <a:cs typeface="华文宋体" charset="0"/>
              </a:endParaRPr>
            </a:p>
          </p:txBody>
        </p:sp>
      </p:grpSp>
      <p:grpSp>
        <p:nvGrpSpPr>
          <p:cNvPr id="4" name="组合 43"/>
          <p:cNvGrpSpPr>
            <a:grpSpLocks/>
          </p:cNvGrpSpPr>
          <p:nvPr/>
        </p:nvGrpSpPr>
        <p:grpSpPr bwMode="auto">
          <a:xfrm>
            <a:off x="5143500" y="4797425"/>
            <a:ext cx="5130007" cy="2060575"/>
            <a:chOff x="2551113" y="4797425"/>
            <a:chExt cx="3527382" cy="2060575"/>
          </a:xfrm>
        </p:grpSpPr>
        <p:sp>
          <p:nvSpPr>
            <p:cNvPr id="36" name="矩形 35"/>
            <p:cNvSpPr/>
            <p:nvPr/>
          </p:nvSpPr>
          <p:spPr>
            <a:xfrm>
              <a:off x="2551212" y="5309828"/>
              <a:ext cx="3527283" cy="1548172"/>
            </a:xfrm>
            <a:prstGeom prst="rect">
              <a:avLst/>
            </a:prstGeom>
            <a:gradFill flip="none" rotWithShape="1">
              <a:gsLst>
                <a:gs pos="31000">
                  <a:srgbClr val="FFC000"/>
                </a:gs>
                <a:gs pos="100000">
                  <a:srgbClr val="E27100"/>
                </a:gs>
              </a:gsLst>
              <a:path path="circle">
                <a:fillToRect r="100000" b="100000"/>
              </a:path>
              <a:tileRect l="-100000" t="-100000"/>
            </a:gradFill>
            <a:ln w="5715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TextBox 42"/>
            <p:cNvSpPr txBox="1"/>
            <p:nvPr/>
          </p:nvSpPr>
          <p:spPr>
            <a:xfrm>
              <a:off x="3222414" y="5562600"/>
              <a:ext cx="1723007" cy="400110"/>
            </a:xfrm>
            <a:prstGeom prst="rect">
              <a:avLst/>
            </a:prstGeom>
            <a:noFill/>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000" b="1" dirty="0" smtClean="0">
                  <a:solidFill>
                    <a:srgbClr val="404040"/>
                  </a:solidFill>
                  <a:effectLst>
                    <a:outerShdw blurRad="38100" dist="38100" dir="2700000" algn="tl">
                      <a:srgbClr val="DDDDDD"/>
                    </a:outerShdw>
                  </a:effectLst>
                  <a:latin typeface="微软雅黑" charset="0"/>
                  <a:ea typeface="微软雅黑" charset="0"/>
                  <a:cs typeface="微软雅黑" charset="0"/>
                </a:rPr>
                <a:t>数据挖掘应用</a:t>
              </a:r>
              <a:endParaRPr lang="en-US" altLang="zh-CN" sz="2000" b="1" dirty="0" smtClean="0">
                <a:solidFill>
                  <a:srgbClr val="404040"/>
                </a:solidFill>
                <a:effectLst>
                  <a:outerShdw blurRad="38100" dist="38100" dir="2700000" algn="tl">
                    <a:srgbClr val="DDDDDD"/>
                  </a:outerShdw>
                </a:effectLst>
                <a:latin typeface="微软雅黑" charset="0"/>
                <a:ea typeface="微软雅黑" charset="0"/>
                <a:cs typeface="微软雅黑" charset="0"/>
              </a:endParaRPr>
            </a:p>
          </p:txBody>
        </p:sp>
        <p:sp>
          <p:nvSpPr>
            <p:cNvPr id="6168" name="TextBox 24"/>
            <p:cNvSpPr txBox="1">
              <a:spLocks noChangeArrowheads="1"/>
            </p:cNvSpPr>
            <p:nvPr/>
          </p:nvSpPr>
          <p:spPr bwMode="auto">
            <a:xfrm>
              <a:off x="3222625" y="6210300"/>
              <a:ext cx="1846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1200" dirty="0">
                  <a:solidFill>
                    <a:schemeClr val="bg1"/>
                  </a:solidFill>
                  <a:latin typeface="微软雅黑" charset="0"/>
                  <a:ea typeface="微软雅黑" charset="0"/>
                  <a:cs typeface="微软雅黑" charset="0"/>
                </a:rPr>
                <a:t> </a:t>
              </a:r>
              <a:r>
                <a:rPr lang="en-US" altLang="zh-CN" sz="1200" dirty="0" smtClean="0">
                  <a:solidFill>
                    <a:schemeClr val="bg1"/>
                  </a:solidFill>
                  <a:latin typeface="微软雅黑" charset="0"/>
                  <a:ea typeface="微软雅黑" charset="0"/>
                  <a:cs typeface="微软雅黑" charset="0"/>
                </a:rPr>
                <a:t> </a:t>
              </a:r>
              <a:endParaRPr lang="zh-CN" altLang="en-US" sz="1200" dirty="0">
                <a:solidFill>
                  <a:schemeClr val="bg1"/>
                </a:solidFill>
                <a:latin typeface="微软雅黑" charset="0"/>
                <a:ea typeface="微软雅黑" charset="0"/>
                <a:cs typeface="微软雅黑" charset="0"/>
              </a:endParaRPr>
            </a:p>
          </p:txBody>
        </p:sp>
        <p:sp>
          <p:nvSpPr>
            <p:cNvPr id="55" name="TextBox 54"/>
            <p:cNvSpPr txBox="1"/>
            <p:nvPr/>
          </p:nvSpPr>
          <p:spPr>
            <a:xfrm>
              <a:off x="2551113" y="4797425"/>
              <a:ext cx="761760" cy="1570038"/>
            </a:xfrm>
            <a:prstGeom prst="rect">
              <a:avLst/>
            </a:prstGeom>
            <a:noFill/>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9600" i="1">
                  <a:solidFill>
                    <a:srgbClr val="606060"/>
                  </a:solidFill>
                  <a:latin typeface="华文宋体" charset="0"/>
                  <a:ea typeface="华文宋体" charset="0"/>
                  <a:cs typeface="华文宋体" charset="0"/>
                </a:rPr>
                <a:t>2</a:t>
              </a:r>
              <a:endParaRPr lang="zh-CN" altLang="en-US" sz="9600" i="1">
                <a:solidFill>
                  <a:srgbClr val="606060"/>
                </a:solidFill>
                <a:latin typeface="华文宋体" charset="0"/>
                <a:ea typeface="华文宋体" charset="0"/>
                <a:cs typeface="华文宋体"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2031325"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微软雅黑" charset="0"/>
              </a:rPr>
              <a:t>系统数据情况</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p:cNvSpPr/>
          <p:nvPr/>
        </p:nvSpPr>
        <p:spPr>
          <a:xfrm>
            <a:off x="679450" y="1556792"/>
            <a:ext cx="2317536" cy="620721"/>
          </a:xfrm>
          <a:prstGeom prst="roundRect">
            <a:avLst/>
          </a:prstGeom>
          <a:solidFill>
            <a:schemeClr val="accent5">
              <a:lumMod val="9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关系型数据库</a:t>
            </a:r>
            <a:endParaRPr lang="en-US" sz="2000" dirty="0">
              <a:solidFill>
                <a:schemeClr val="tx1"/>
              </a:solidFill>
            </a:endParaRPr>
          </a:p>
        </p:txBody>
      </p:sp>
      <p:sp>
        <p:nvSpPr>
          <p:cNvPr id="8" name="圆角矩形 7"/>
          <p:cNvSpPr/>
          <p:nvPr/>
        </p:nvSpPr>
        <p:spPr>
          <a:xfrm>
            <a:off x="606425" y="3212976"/>
            <a:ext cx="2317536" cy="620721"/>
          </a:xfrm>
          <a:prstGeom prst="roundRect">
            <a:avLst/>
          </a:prstGeom>
          <a:solidFill>
            <a:schemeClr val="accent3">
              <a:lumMod val="75000"/>
            </a:schemeClr>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a:t>
            </a:r>
            <a:r>
              <a:rPr lang="zh-CN" altLang="en-US" sz="2000" dirty="0" smtClean="0">
                <a:solidFill>
                  <a:schemeClr val="tx1"/>
                </a:solidFill>
              </a:rPr>
              <a:t>几年的历史数据</a:t>
            </a:r>
            <a:endParaRPr lang="en-US" sz="2000" dirty="0">
              <a:solidFill>
                <a:schemeClr val="tx1"/>
              </a:solidFill>
            </a:endParaRPr>
          </a:p>
        </p:txBody>
      </p:sp>
      <p:sp>
        <p:nvSpPr>
          <p:cNvPr id="9" name="圆角矩形 8"/>
          <p:cNvSpPr/>
          <p:nvPr/>
        </p:nvSpPr>
        <p:spPr>
          <a:xfrm>
            <a:off x="3870875" y="1556792"/>
            <a:ext cx="2317536" cy="620721"/>
          </a:xfrm>
          <a:prstGeom prst="roundRect">
            <a:avLst/>
          </a:prstGeom>
          <a:solidFill>
            <a:schemeClr val="accent2">
              <a:lumMod val="20000"/>
              <a:lumOff val="8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涉及表约</a:t>
            </a:r>
            <a:r>
              <a:rPr lang="en-US" altLang="zh-CN" sz="2000" dirty="0" smtClean="0">
                <a:solidFill>
                  <a:schemeClr val="tx1"/>
                </a:solidFill>
              </a:rPr>
              <a:t>80</a:t>
            </a:r>
            <a:r>
              <a:rPr lang="zh-CN" altLang="en-US" sz="2000" dirty="0" smtClean="0">
                <a:solidFill>
                  <a:schemeClr val="tx1"/>
                </a:solidFill>
              </a:rPr>
              <a:t>张</a:t>
            </a:r>
            <a:endParaRPr lang="en-US" sz="2000" dirty="0">
              <a:solidFill>
                <a:schemeClr val="tx1"/>
              </a:solidFill>
            </a:endParaRPr>
          </a:p>
        </p:txBody>
      </p:sp>
      <p:sp>
        <p:nvSpPr>
          <p:cNvPr id="10" name="圆角矩形 9"/>
          <p:cNvSpPr/>
          <p:nvPr/>
        </p:nvSpPr>
        <p:spPr>
          <a:xfrm>
            <a:off x="3559324" y="3068960"/>
            <a:ext cx="3240360" cy="1224136"/>
          </a:xfrm>
          <a:prstGeom prst="roundRect">
            <a:avLst/>
          </a:prstGeom>
          <a:solidFill>
            <a:srgbClr val="DCF0C6"/>
          </a:solidFill>
          <a:ln w="63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100</a:t>
            </a:r>
            <a:r>
              <a:rPr lang="zh-CN" altLang="en-US" sz="2000" dirty="0" smtClean="0">
                <a:solidFill>
                  <a:schemeClr val="tx1"/>
                </a:solidFill>
              </a:rPr>
              <a:t>万参保人：一年</a:t>
            </a:r>
            <a:r>
              <a:rPr lang="zh-CN" altLang="zh-CN" sz="2000" dirty="0">
                <a:solidFill>
                  <a:schemeClr val="tx1"/>
                </a:solidFill>
              </a:rPr>
              <a:t>约</a:t>
            </a:r>
            <a:r>
              <a:rPr lang="en-US" altLang="zh-CN" sz="2000" dirty="0">
                <a:solidFill>
                  <a:schemeClr val="tx1"/>
                </a:solidFill>
              </a:rPr>
              <a:t>720</a:t>
            </a:r>
            <a:r>
              <a:rPr lang="zh-CN" altLang="zh-CN" sz="2000" dirty="0">
                <a:solidFill>
                  <a:schemeClr val="tx1"/>
                </a:solidFill>
              </a:rPr>
              <a:t>万就诊人次，约</a:t>
            </a:r>
            <a:r>
              <a:rPr lang="en-US" altLang="zh-CN" sz="2000" dirty="0">
                <a:solidFill>
                  <a:schemeClr val="tx1"/>
                </a:solidFill>
              </a:rPr>
              <a:t>1</a:t>
            </a:r>
            <a:r>
              <a:rPr lang="zh-CN" altLang="zh-CN" sz="2000" dirty="0">
                <a:solidFill>
                  <a:schemeClr val="tx1"/>
                </a:solidFill>
              </a:rPr>
              <a:t>亿条处方明细记录</a:t>
            </a:r>
            <a:endParaRPr lang="en-US" sz="2000" dirty="0">
              <a:solidFill>
                <a:schemeClr val="tx1"/>
              </a:solidFill>
            </a:endParaRPr>
          </a:p>
        </p:txBody>
      </p:sp>
      <p:sp>
        <p:nvSpPr>
          <p:cNvPr id="11" name="圆角矩形 10"/>
          <p:cNvSpPr/>
          <p:nvPr/>
        </p:nvSpPr>
        <p:spPr>
          <a:xfrm>
            <a:off x="6943700" y="1395065"/>
            <a:ext cx="2695228" cy="936105"/>
          </a:xfrm>
          <a:prstGeom prst="roundRect">
            <a:avLst/>
          </a:prstGeom>
          <a:solidFill>
            <a:srgbClr val="FFEEB9"/>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指标约</a:t>
            </a:r>
            <a:r>
              <a:rPr lang="en-US" altLang="zh-CN" sz="2000" dirty="0" smtClean="0">
                <a:solidFill>
                  <a:schemeClr val="tx1"/>
                </a:solidFill>
              </a:rPr>
              <a:t>2K</a:t>
            </a:r>
            <a:r>
              <a:rPr lang="zh-CN" altLang="en-US" sz="2000" dirty="0" smtClean="0">
                <a:solidFill>
                  <a:schemeClr val="tx1"/>
                </a:solidFill>
              </a:rPr>
              <a:t>个，其中数值型的指标约</a:t>
            </a:r>
            <a:r>
              <a:rPr lang="en-US" altLang="zh-CN" sz="2000" dirty="0" smtClean="0">
                <a:solidFill>
                  <a:schemeClr val="tx1"/>
                </a:solidFill>
              </a:rPr>
              <a:t>1K</a:t>
            </a:r>
            <a:r>
              <a:rPr lang="zh-CN" altLang="en-US" sz="2000" dirty="0" smtClean="0">
                <a:solidFill>
                  <a:schemeClr val="tx1"/>
                </a:solidFill>
              </a:rPr>
              <a:t>个</a:t>
            </a:r>
            <a:endParaRPr lang="en-US" sz="2000" dirty="0">
              <a:solidFill>
                <a:schemeClr val="tx1"/>
              </a:solidFill>
            </a:endParaRPr>
          </a:p>
        </p:txBody>
      </p:sp>
      <p:sp>
        <p:nvSpPr>
          <p:cNvPr id="13" name="圆角矩形 12"/>
          <p:cNvSpPr/>
          <p:nvPr/>
        </p:nvSpPr>
        <p:spPr>
          <a:xfrm>
            <a:off x="7306043" y="3257082"/>
            <a:ext cx="2317536" cy="620721"/>
          </a:xfrm>
          <a:prstGeom prst="roundRect">
            <a:avLst/>
          </a:prstGeom>
          <a:solidFill>
            <a:srgbClr val="FFB7B7"/>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2</a:t>
            </a:r>
            <a:r>
              <a:rPr lang="zh-CN" altLang="en-US" sz="2000" dirty="0" smtClean="0">
                <a:solidFill>
                  <a:schemeClr val="tx1"/>
                </a:solidFill>
              </a:rPr>
              <a:t>次数据迁移</a:t>
            </a:r>
            <a:endParaRPr lang="en-US" sz="2000" dirty="0">
              <a:solidFill>
                <a:schemeClr val="tx1"/>
              </a:solidFill>
            </a:endParaRPr>
          </a:p>
        </p:txBody>
      </p:sp>
    </p:spTree>
    <p:extLst>
      <p:ext uri="{BB962C8B-B14F-4D97-AF65-F5344CB8AC3E}">
        <p14:creationId xmlns:p14="http://schemas.microsoft.com/office/powerpoint/2010/main" val="3880661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8" descr="F:\网新简介版本\网新公司PPT\2 [转换].jpg"/>
          <p:cNvPicPr>
            <a:picLocks noChangeAspect="1" noChangeArrowheads="1"/>
          </p:cNvPicPr>
          <p:nvPr/>
        </p:nvPicPr>
        <p:blipFill>
          <a:blip r:embed="rId3" cstate="email">
            <a:extLst>
              <a:ext uri="{28A0092B-C50C-407E-A947-70E740481C1C}">
                <a14:useLocalDpi xmlns:a14="http://schemas.microsoft.com/office/drawing/2010/main" val="0"/>
              </a:ext>
            </a:extLst>
          </a:blip>
          <a:srcRect t="6213" b="7771"/>
          <a:stretch>
            <a:fillRect/>
          </a:stretch>
        </p:blipFill>
        <p:spPr bwMode="auto">
          <a:xfrm>
            <a:off x="0" y="0"/>
            <a:ext cx="10287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5309828"/>
            <a:ext cx="10287000" cy="1548172"/>
          </a:xfrm>
          <a:prstGeom prst="rect">
            <a:avLst/>
          </a:prstGeom>
          <a:gradFill flip="none" rotWithShape="1">
            <a:gsLst>
              <a:gs pos="31000">
                <a:srgbClr val="FFC000"/>
              </a:gs>
              <a:gs pos="100000">
                <a:srgbClr val="E27100"/>
              </a:gs>
            </a:gsLst>
            <a:path path="circle">
              <a:fillToRect r="100000" b="100000"/>
            </a:path>
            <a:tileRect l="-100000" t="-100000"/>
          </a:gradFill>
          <a:ln w="57150">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p:nvPr/>
        </p:nvSpPr>
        <p:spPr>
          <a:xfrm>
            <a:off x="1290638" y="5516563"/>
            <a:ext cx="2339102" cy="523220"/>
          </a:xfrm>
          <a:prstGeom prst="rect">
            <a:avLst/>
          </a:prstGeom>
          <a:noFill/>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800" b="1" dirty="0" smtClean="0">
                <a:solidFill>
                  <a:srgbClr val="404040"/>
                </a:solidFill>
                <a:effectLst>
                  <a:outerShdw blurRad="38100" dist="38100" dir="2700000" algn="tl">
                    <a:srgbClr val="DDDDDD"/>
                  </a:outerShdw>
                </a:effectLst>
                <a:latin typeface="微软雅黑" charset="0"/>
                <a:ea typeface="微软雅黑" charset="0"/>
                <a:cs typeface="微软雅黑" charset="0"/>
              </a:rPr>
              <a:t>数据挖掘应用</a:t>
            </a:r>
            <a:endParaRPr lang="en-US" altLang="zh-CN" sz="2800" b="1" dirty="0">
              <a:solidFill>
                <a:srgbClr val="404040"/>
              </a:solidFill>
              <a:effectLst>
                <a:outerShdw blurRad="38100" dist="38100" dir="2700000" algn="tl">
                  <a:srgbClr val="DDDDDD"/>
                </a:outerShdw>
              </a:effectLst>
              <a:latin typeface="微软雅黑" charset="0"/>
              <a:ea typeface="微软雅黑" charset="0"/>
              <a:cs typeface="微软雅黑" charset="0"/>
            </a:endParaRPr>
          </a:p>
        </p:txBody>
      </p:sp>
      <p:sp>
        <p:nvSpPr>
          <p:cNvPr id="11" name="TextBox 10"/>
          <p:cNvSpPr txBox="1"/>
          <p:nvPr/>
        </p:nvSpPr>
        <p:spPr>
          <a:xfrm>
            <a:off x="0" y="4457700"/>
            <a:ext cx="1249363" cy="2400300"/>
          </a:xfrm>
          <a:prstGeom prst="rect">
            <a:avLst/>
          </a:prstGeom>
          <a:noFill/>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15000" i="1">
                <a:solidFill>
                  <a:srgbClr val="404040"/>
                </a:solidFill>
                <a:latin typeface="Cambria Math" charset="0"/>
                <a:cs typeface="Cambria Math" charset="0"/>
              </a:rPr>
              <a:t>2</a:t>
            </a:r>
            <a:endParaRPr lang="zh-CN" altLang="en-US" sz="15000" i="1">
              <a:solidFill>
                <a:srgbClr val="404040"/>
              </a:solidFill>
              <a:latin typeface="Cambria Math" charset="0"/>
              <a:ea typeface="华文宋体" charset="0"/>
              <a:cs typeface="华文宋体" charset="0"/>
            </a:endParaRPr>
          </a:p>
        </p:txBody>
      </p:sp>
      <p:sp>
        <p:nvSpPr>
          <p:cNvPr id="2" name="矩形 1"/>
          <p:cNvSpPr/>
          <p:nvPr/>
        </p:nvSpPr>
        <p:spPr>
          <a:xfrm>
            <a:off x="4704918" y="3244334"/>
            <a:ext cx="877163" cy="369332"/>
          </a:xfrm>
          <a:prstGeom prst="rect">
            <a:avLst/>
          </a:prstGeom>
        </p:spPr>
        <p:txBody>
          <a:bodyPr wrap="none">
            <a:spAutoFit/>
          </a:bodyPr>
          <a:lstStyle/>
          <a:p>
            <a:r>
              <a:rPr lang="zh-CN" altLang="en-US" dirty="0"/>
              <a:t>据挖掘</a:t>
            </a:r>
          </a:p>
        </p:txBody>
      </p:sp>
    </p:spTree>
    <p:extLst>
      <p:ext uri="{BB962C8B-B14F-4D97-AF65-F5344CB8AC3E}">
        <p14:creationId xmlns:p14="http://schemas.microsoft.com/office/powerpoint/2010/main" val="1274982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4493538"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微软雅黑" charset="0"/>
              </a:rPr>
              <a:t>数据挖掘在医疗保险行业的应用</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 name="图示 2"/>
          <p:cNvGraphicFramePr/>
          <p:nvPr>
            <p:extLst>
              <p:ext uri="{D42A27DB-BD31-4B8C-83A1-F6EECF244321}">
                <p14:modId xmlns:p14="http://schemas.microsoft.com/office/powerpoint/2010/main" val="1103446340"/>
              </p:ext>
            </p:extLst>
          </p:nvPr>
        </p:nvGraphicFramePr>
        <p:xfrm>
          <a:off x="673124" y="1052736"/>
          <a:ext cx="871884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02940" y="4149080"/>
            <a:ext cx="1441789" cy="233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409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4493538"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微软雅黑" charset="0"/>
              </a:rPr>
              <a:t>医</a:t>
            </a:r>
            <a:r>
              <a:rPr lang="zh-CN" altLang="en-US" sz="2400" b="1" dirty="0" smtClean="0">
                <a:latin typeface="微软雅黑" charset="0"/>
                <a:ea typeface="微软雅黑" charset="0"/>
                <a:cs typeface="微软雅黑" charset="0"/>
              </a:rPr>
              <a:t>保数据具有的科研和社会价值</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6" name="图示 5"/>
          <p:cNvGraphicFramePr/>
          <p:nvPr>
            <p:extLst>
              <p:ext uri="{D42A27DB-BD31-4B8C-83A1-F6EECF244321}">
                <p14:modId xmlns:p14="http://schemas.microsoft.com/office/powerpoint/2010/main" val="1667197436"/>
              </p:ext>
            </p:extLst>
          </p:nvPr>
        </p:nvGraphicFramePr>
        <p:xfrm>
          <a:off x="673124" y="1052736"/>
          <a:ext cx="871884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02940" y="4149080"/>
            <a:ext cx="1441789" cy="233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9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5431295"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微软雅黑" charset="0"/>
              </a:rPr>
              <a:t>数据挖掘具体应用</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医疗保险决策支持</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Rectangle 2"/>
          <p:cNvSpPr>
            <a:spLocks noChangeArrowheads="1"/>
          </p:cNvSpPr>
          <p:nvPr/>
        </p:nvSpPr>
        <p:spPr bwMode="auto">
          <a:xfrm>
            <a:off x="-42170" y="1143132"/>
            <a:ext cx="10731408" cy="1205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2983" tIns="0" bIns="96807" anchor="ctr">
            <a:spAutoFit/>
          </a:bodyPr>
          <a:lstStyle/>
          <a:p>
            <a:pPr latinLnBrk="1"/>
            <a:r>
              <a:rPr lang="zh-CN" altLang="zh-CN" sz="2400" b="1" dirty="0" smtClean="0">
                <a:solidFill>
                  <a:srgbClr val="800000"/>
                </a:solidFill>
                <a:latin typeface="微软雅黑" charset="0"/>
                <a:ea typeface="微软雅黑" charset="0"/>
                <a:cs typeface="微软雅黑" charset="0"/>
              </a:rPr>
              <a:t>针对</a:t>
            </a:r>
            <a:r>
              <a:rPr lang="zh-CN" altLang="zh-CN" sz="2400" b="1" dirty="0">
                <a:solidFill>
                  <a:srgbClr val="800000"/>
                </a:solidFill>
                <a:latin typeface="微软雅黑" charset="0"/>
                <a:ea typeface="微软雅黑" charset="0"/>
                <a:cs typeface="微软雅黑" charset="0"/>
              </a:rPr>
              <a:t>医疗保险积累的大量数据，建立医保政策测算模型，监测基金收支情况</a:t>
            </a:r>
            <a:r>
              <a:rPr lang="zh-CN" altLang="zh-CN" sz="2400" dirty="0" smtClean="0"/>
              <a:t>，</a:t>
            </a:r>
            <a:endParaRPr lang="en-US" altLang="zh-CN" sz="2400" dirty="0" smtClean="0"/>
          </a:p>
          <a:p>
            <a:pPr latinLnBrk="1"/>
            <a:r>
              <a:rPr lang="zh-CN" altLang="zh-CN" sz="2400" b="1" dirty="0">
                <a:solidFill>
                  <a:srgbClr val="800000"/>
                </a:solidFill>
                <a:latin typeface="微软雅黑" charset="0"/>
                <a:ea typeface="微软雅黑" charset="0"/>
                <a:cs typeface="微软雅黑" charset="0"/>
              </a:rPr>
              <a:t>预测未来一段时间内的基金收支和结余，用于医保新政策的测算及老政策</a:t>
            </a:r>
            <a:r>
              <a:rPr lang="zh-CN" altLang="zh-CN" sz="2400" b="1" dirty="0" smtClean="0">
                <a:solidFill>
                  <a:srgbClr val="800000"/>
                </a:solidFill>
                <a:latin typeface="微软雅黑" charset="0"/>
                <a:ea typeface="微软雅黑" charset="0"/>
                <a:cs typeface="微软雅黑" charset="0"/>
              </a:rPr>
              <a:t>的</a:t>
            </a:r>
            <a:endParaRPr lang="en-US" altLang="zh-CN" sz="2400" b="1" dirty="0" smtClean="0">
              <a:solidFill>
                <a:srgbClr val="800000"/>
              </a:solidFill>
              <a:latin typeface="微软雅黑" charset="0"/>
              <a:ea typeface="微软雅黑" charset="0"/>
              <a:cs typeface="微软雅黑" charset="0"/>
            </a:endParaRPr>
          </a:p>
          <a:p>
            <a:pPr latinLnBrk="1"/>
            <a:r>
              <a:rPr lang="zh-CN" altLang="zh-CN" sz="2400" b="1" dirty="0" smtClean="0">
                <a:solidFill>
                  <a:srgbClr val="800000"/>
                </a:solidFill>
                <a:latin typeface="微软雅黑" charset="0"/>
                <a:ea typeface="微软雅黑" charset="0"/>
                <a:cs typeface="微软雅黑" charset="0"/>
              </a:rPr>
              <a:t>调整</a:t>
            </a:r>
            <a:r>
              <a:rPr lang="zh-CN" altLang="zh-CN" sz="2400" b="1" dirty="0">
                <a:solidFill>
                  <a:srgbClr val="800000"/>
                </a:solidFill>
                <a:latin typeface="微软雅黑" charset="0"/>
                <a:ea typeface="微软雅黑" charset="0"/>
                <a:cs typeface="微软雅黑" charset="0"/>
              </a:rPr>
              <a:t>测算</a:t>
            </a:r>
            <a:endParaRPr lang="zh-CN" altLang="en-US" sz="2400" b="1" dirty="0">
              <a:solidFill>
                <a:srgbClr val="800000"/>
              </a:solidFill>
              <a:latin typeface="微软雅黑" charset="0"/>
              <a:ea typeface="微软雅黑" charset="0"/>
              <a:cs typeface="微软雅黑" charset="0"/>
            </a:endParaRPr>
          </a:p>
        </p:txBody>
      </p:sp>
      <p:sp>
        <p:nvSpPr>
          <p:cNvPr id="9" name="Rectangle 3"/>
          <p:cNvSpPr>
            <a:spLocks noChangeArrowheads="1"/>
          </p:cNvSpPr>
          <p:nvPr/>
        </p:nvSpPr>
        <p:spPr bwMode="auto">
          <a:xfrm>
            <a:off x="516731" y="2636912"/>
            <a:ext cx="5724525" cy="187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基金收入预测模型</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基金支付预测模型</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基金收支平衡测算</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其它的分析</a:t>
            </a:r>
            <a:endParaRPr lang="en-US" altLang="zh-CN" dirty="0" smtClean="0">
              <a:latin typeface="微软雅黑" charset="0"/>
              <a:ea typeface="微软雅黑" charset="0"/>
              <a:cs typeface="Times New Roman" charset="0"/>
            </a:endParaRPr>
          </a:p>
        </p:txBody>
      </p:sp>
    </p:spTree>
    <p:extLst>
      <p:ext uri="{BB962C8B-B14F-4D97-AF65-F5344CB8AC3E}">
        <p14:creationId xmlns:p14="http://schemas.microsoft.com/office/powerpoint/2010/main" val="415170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6051657"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微软雅黑" charset="0"/>
              </a:rPr>
              <a:t>数据挖掘具体应用</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医疗保险监管稽核</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一</a:t>
            </a:r>
            <a:r>
              <a:rPr lang="en-US" altLang="zh-CN" sz="2400" b="1" dirty="0" smtClean="0">
                <a:latin typeface="黑体" charset="0"/>
                <a:ea typeface="黑体" charset="0"/>
                <a:cs typeface="黑体" charset="0"/>
              </a:rPr>
              <a:t>)</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ectangle 3"/>
          <p:cNvSpPr>
            <a:spLocks noChangeArrowheads="1"/>
          </p:cNvSpPr>
          <p:nvPr/>
        </p:nvSpPr>
        <p:spPr bwMode="auto">
          <a:xfrm>
            <a:off x="823020" y="1533788"/>
            <a:ext cx="8406680" cy="399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63538" indent="-363538" eaLnBrk="0" hangingPunct="0">
              <a:lnSpc>
                <a:spcPct val="150000"/>
              </a:lnSpc>
              <a:spcAft>
                <a:spcPct val="15000"/>
              </a:spcAft>
              <a:buClr>
                <a:srgbClr val="0066CC"/>
              </a:buClr>
              <a:buSzPct val="80000"/>
              <a:buFont typeface="Wingdings" charset="0"/>
              <a:buChar char="l"/>
            </a:pPr>
            <a:r>
              <a:rPr lang="zh-CN" altLang="zh-CN" dirty="0" smtClean="0">
                <a:latin typeface="微软雅黑" charset="0"/>
                <a:ea typeface="微软雅黑" charset="0"/>
                <a:cs typeface="Times New Roman" charset="0"/>
              </a:rPr>
              <a:t>就医</a:t>
            </a:r>
            <a:r>
              <a:rPr lang="zh-CN" altLang="zh-CN" dirty="0">
                <a:latin typeface="微软雅黑" charset="0"/>
                <a:ea typeface="微软雅黑" charset="0"/>
                <a:cs typeface="Times New Roman" charset="0"/>
              </a:rPr>
              <a:t>行为分析：通过就医</a:t>
            </a:r>
            <a:r>
              <a:rPr lang="zh-CN" altLang="zh-CN" dirty="0" smtClean="0">
                <a:latin typeface="微软雅黑" charset="0"/>
                <a:ea typeface="微软雅黑" charset="0"/>
                <a:cs typeface="Times New Roman" charset="0"/>
              </a:rPr>
              <a:t>行为模式</a:t>
            </a:r>
            <a:r>
              <a:rPr lang="zh-CN" altLang="en-US" dirty="0" smtClean="0">
                <a:latin typeface="微软雅黑" charset="0"/>
                <a:ea typeface="微软雅黑" charset="0"/>
                <a:cs typeface="Times New Roman" charset="0"/>
              </a:rPr>
              <a:t>的挖掘</a:t>
            </a:r>
            <a:r>
              <a:rPr lang="zh-CN" altLang="zh-CN" dirty="0" smtClean="0">
                <a:latin typeface="微软雅黑" charset="0"/>
                <a:ea typeface="微软雅黑" charset="0"/>
                <a:cs typeface="Times New Roman" charset="0"/>
              </a:rPr>
              <a:t>，</a:t>
            </a:r>
            <a:r>
              <a:rPr lang="zh-CN" altLang="zh-CN" dirty="0">
                <a:latin typeface="微软雅黑" charset="0"/>
                <a:ea typeface="微软雅黑" charset="0"/>
                <a:cs typeface="Times New Roman" charset="0"/>
              </a:rPr>
              <a:t>可以得出疾病的发病规律；划分易患人群，提前做好准备工作；还可以筛查出就医行为异常的参保人，为审核稽核提供重点的监控对象</a:t>
            </a:r>
            <a:r>
              <a:rPr lang="zh-CN" altLang="zh-CN" dirty="0" smtClean="0">
                <a:latin typeface="微软雅黑" charset="0"/>
                <a:ea typeface="微软雅黑" charset="0"/>
                <a:cs typeface="Times New Roman" charset="0"/>
              </a:rPr>
              <a:t>；</a:t>
            </a:r>
            <a:endParaRPr lang="en-US" altLang="zh-CN" dirty="0" smtClean="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疾病的就诊规律、用药规律分析：可选择几种医保费用较大的疾病进行分析，得出就诊规律和用药模式，并以此筛查出异常的就诊行为、异常处方；</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zh-CN" dirty="0" smtClean="0">
                <a:latin typeface="微软雅黑" charset="0"/>
                <a:ea typeface="微软雅黑" charset="0"/>
                <a:cs typeface="Times New Roman" charset="0"/>
              </a:rPr>
              <a:t>分析</a:t>
            </a:r>
            <a:r>
              <a:rPr lang="zh-CN" altLang="zh-CN" dirty="0">
                <a:latin typeface="微软雅黑" charset="0"/>
                <a:ea typeface="微软雅黑" charset="0"/>
                <a:cs typeface="Times New Roman" charset="0"/>
              </a:rPr>
              <a:t>医院、科室、疾病和住院天数的关系，以此发现疾病的住院规律，发现过度医疗或分解住院</a:t>
            </a:r>
            <a:r>
              <a:rPr lang="zh-CN" altLang="zh-CN" dirty="0" smtClean="0">
                <a:latin typeface="微软雅黑" charset="0"/>
                <a:ea typeface="微软雅黑" charset="0"/>
                <a:cs typeface="Times New Roman" charset="0"/>
              </a:rPr>
              <a:t>现象</a:t>
            </a:r>
            <a:r>
              <a:rPr lang="en-US" altLang="zh-CN" dirty="0" smtClean="0">
                <a:latin typeface="微软雅黑" charset="0"/>
                <a:ea typeface="微软雅黑" charset="0"/>
                <a:cs typeface="Times New Roman" charset="0"/>
              </a:rPr>
              <a:t>;</a:t>
            </a:r>
          </a:p>
          <a:p>
            <a:pPr marL="363538" indent="-363538" eaLnBrk="0" hangingPunct="0">
              <a:lnSpc>
                <a:spcPct val="150000"/>
              </a:lnSpc>
              <a:spcAft>
                <a:spcPct val="15000"/>
              </a:spcAft>
              <a:buClr>
                <a:srgbClr val="0066CC"/>
              </a:buClr>
              <a:buSzPct val="80000"/>
              <a:buFont typeface="Wingdings" charset="0"/>
              <a:buChar char="l"/>
            </a:pP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endParaRPr lang="en-US" altLang="zh-CN" dirty="0" smtClean="0">
              <a:latin typeface="微软雅黑" charset="0"/>
              <a:ea typeface="微软雅黑" charset="0"/>
              <a:cs typeface="Times New Roman" charset="0"/>
            </a:endParaRPr>
          </a:p>
        </p:txBody>
      </p:sp>
    </p:spTree>
    <p:extLst>
      <p:ext uri="{BB962C8B-B14F-4D97-AF65-F5344CB8AC3E}">
        <p14:creationId xmlns:p14="http://schemas.microsoft.com/office/powerpoint/2010/main" val="238720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635943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微软雅黑" charset="0"/>
              </a:rPr>
              <a:t>数据挖掘具体应用</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医疗保险监管稽核（二）</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ectangle 3"/>
          <p:cNvSpPr>
            <a:spLocks noChangeArrowheads="1"/>
          </p:cNvSpPr>
          <p:nvPr/>
        </p:nvSpPr>
        <p:spPr bwMode="auto">
          <a:xfrm>
            <a:off x="687748" y="1327525"/>
            <a:ext cx="8560208"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费用</a:t>
            </a:r>
            <a:r>
              <a:rPr lang="zh-CN" altLang="en-US" dirty="0">
                <a:latin typeface="微软雅黑" charset="0"/>
                <a:ea typeface="微软雅黑" charset="0"/>
                <a:cs typeface="Times New Roman" charset="0"/>
              </a:rPr>
              <a:t>影响因素分析：</a:t>
            </a:r>
            <a:r>
              <a:rPr lang="zh-CN" altLang="zh-CN" dirty="0">
                <a:latin typeface="微软雅黑" charset="0"/>
                <a:ea typeface="微软雅黑" charset="0"/>
                <a:cs typeface="Times New Roman" charset="0"/>
              </a:rPr>
              <a:t>分析哪些因素（病人身份、</a:t>
            </a:r>
            <a:r>
              <a:rPr lang="zh-CN" altLang="en-US" dirty="0">
                <a:latin typeface="微软雅黑" charset="0"/>
                <a:ea typeface="微软雅黑" charset="0"/>
                <a:cs typeface="Times New Roman" charset="0"/>
              </a:rPr>
              <a:t>年龄、性别、</a:t>
            </a:r>
            <a:r>
              <a:rPr lang="zh-CN" altLang="zh-CN" dirty="0">
                <a:latin typeface="微软雅黑" charset="0"/>
                <a:ea typeface="微软雅黑" charset="0"/>
                <a:cs typeface="Times New Roman" charset="0"/>
              </a:rPr>
              <a:t>疾病、科室、住院天数等）</a:t>
            </a:r>
            <a:r>
              <a:rPr lang="zh-CN" altLang="zh-CN" dirty="0" smtClean="0">
                <a:latin typeface="微软雅黑" charset="0"/>
                <a:ea typeface="微软雅黑" charset="0"/>
                <a:cs typeface="Times New Roman" charset="0"/>
              </a:rPr>
              <a:t>对费用</a:t>
            </a:r>
            <a:r>
              <a:rPr lang="zh-CN" altLang="zh-CN" dirty="0">
                <a:latin typeface="微软雅黑" charset="0"/>
                <a:ea typeface="微软雅黑" charset="0"/>
                <a:cs typeface="Times New Roman" charset="0"/>
              </a:rPr>
              <a:t>影响</a:t>
            </a:r>
            <a:r>
              <a:rPr lang="zh-CN" altLang="zh-CN" dirty="0" smtClean="0">
                <a:latin typeface="微软雅黑" charset="0"/>
                <a:ea typeface="微软雅黑" charset="0"/>
                <a:cs typeface="Times New Roman" charset="0"/>
              </a:rPr>
              <a:t>最大</a:t>
            </a:r>
            <a:r>
              <a:rPr lang="zh-CN" altLang="en-US" dirty="0" smtClean="0">
                <a:latin typeface="微软雅黑" charset="0"/>
                <a:ea typeface="微软雅黑" charset="0"/>
                <a:cs typeface="Times New Roman" charset="0"/>
              </a:rPr>
              <a:t>，对具有这些因素的人员进行重点监控；也可以在零星报销审核时给予提示，让操作人员重点关注重点审核；费用指标可以是</a:t>
            </a:r>
            <a:r>
              <a:rPr lang="zh-CN" altLang="zh-CN" dirty="0">
                <a:latin typeface="微软雅黑" charset="0"/>
                <a:ea typeface="微软雅黑" charset="0"/>
                <a:cs typeface="Times New Roman" charset="0"/>
              </a:rPr>
              <a:t>医疗费用、医疗报销费用、个人负担费用、个人账户支付、统筹基金支付等</a:t>
            </a:r>
            <a:r>
              <a:rPr lang="zh-CN" altLang="zh-CN" dirty="0" smtClean="0">
                <a:latin typeface="微软雅黑" charset="0"/>
                <a:ea typeface="微软雅黑" charset="0"/>
                <a:cs typeface="Times New Roman" charset="0"/>
              </a:rPr>
              <a:t>费用</a:t>
            </a:r>
            <a:r>
              <a:rPr lang="zh-CN" altLang="en-US" dirty="0">
                <a:latin typeface="微软雅黑" charset="0"/>
                <a:ea typeface="微软雅黑" charset="0"/>
                <a:cs typeface="Times New Roman" charset="0"/>
              </a:rPr>
              <a:t>；</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建立</a:t>
            </a:r>
            <a:r>
              <a:rPr lang="en-US" altLang="zh-CN" dirty="0">
                <a:latin typeface="微软雅黑" charset="0"/>
                <a:ea typeface="微软雅黑" charset="0"/>
                <a:cs typeface="Times New Roman" charset="0"/>
              </a:rPr>
              <a:t>DRGS</a:t>
            </a:r>
            <a:r>
              <a:rPr lang="zh-CN" altLang="en-US" dirty="0">
                <a:latin typeface="微软雅黑" charset="0"/>
                <a:ea typeface="微软雅黑" charset="0"/>
                <a:cs typeface="Times New Roman" charset="0"/>
              </a:rPr>
              <a:t>病例分组模型以及各组</a:t>
            </a:r>
            <a:r>
              <a:rPr lang="en-US" altLang="zh-CN" dirty="0">
                <a:latin typeface="微软雅黑" charset="0"/>
                <a:ea typeface="微软雅黑" charset="0"/>
                <a:cs typeface="Times New Roman" charset="0"/>
              </a:rPr>
              <a:t>DRGS</a:t>
            </a:r>
            <a:r>
              <a:rPr lang="zh-CN" altLang="en-US" dirty="0">
                <a:latin typeface="微软雅黑" charset="0"/>
                <a:ea typeface="微软雅黑" charset="0"/>
                <a:cs typeface="Times New Roman" charset="0"/>
              </a:rPr>
              <a:t>的参考标准费用和超标费用的阈值，以此模型规则可进一步筛查出异常的住院</a:t>
            </a:r>
            <a:r>
              <a:rPr lang="zh-CN" altLang="en-US" dirty="0" smtClean="0">
                <a:latin typeface="微软雅黑" charset="0"/>
                <a:ea typeface="微软雅黑" charset="0"/>
                <a:cs typeface="Times New Roman" charset="0"/>
              </a:rPr>
              <a:t>记录；为按病种结算提供参考标准；</a:t>
            </a:r>
            <a:r>
              <a:rPr lang="zh-CN" altLang="zh-CN" dirty="0" smtClean="0">
                <a:latin typeface="微软雅黑" charset="0"/>
                <a:ea typeface="微软雅黑" charset="0"/>
                <a:cs typeface="Times New Roman" charset="0"/>
              </a:rPr>
              <a:t>建立</a:t>
            </a:r>
            <a:r>
              <a:rPr lang="zh-CN" altLang="zh-CN" dirty="0">
                <a:latin typeface="微软雅黑" charset="0"/>
                <a:ea typeface="微软雅黑" charset="0"/>
                <a:cs typeface="Times New Roman" charset="0"/>
              </a:rPr>
              <a:t>一个疾病信息样本数据表，然后用该数据表的数据作参考，帮助操作员</a:t>
            </a:r>
            <a:r>
              <a:rPr lang="zh-CN" altLang="zh-CN" dirty="0" smtClean="0">
                <a:latin typeface="微软雅黑" charset="0"/>
                <a:ea typeface="微软雅黑" charset="0"/>
                <a:cs typeface="Times New Roman" charset="0"/>
              </a:rPr>
              <a:t>审核</a:t>
            </a:r>
            <a:r>
              <a:rPr lang="zh-CN" altLang="en-US" dirty="0">
                <a:latin typeface="微软雅黑" charset="0"/>
                <a:ea typeface="微软雅黑" charset="0"/>
                <a:cs typeface="Times New Roman" charset="0"/>
              </a:rPr>
              <a:t>零星</a:t>
            </a:r>
            <a:r>
              <a:rPr lang="zh-CN" altLang="zh-CN" dirty="0" smtClean="0">
                <a:latin typeface="微软雅黑" charset="0"/>
                <a:ea typeface="微软雅黑" charset="0"/>
                <a:cs typeface="Times New Roman" charset="0"/>
              </a:rPr>
              <a:t>报销</a:t>
            </a:r>
            <a:r>
              <a:rPr lang="zh-CN" altLang="zh-CN" dirty="0">
                <a:latin typeface="微软雅黑" charset="0"/>
                <a:ea typeface="微软雅黑" charset="0"/>
                <a:cs typeface="Times New Roman" charset="0"/>
              </a:rPr>
              <a:t>的</a:t>
            </a:r>
            <a:r>
              <a:rPr lang="zh-CN" altLang="zh-CN" dirty="0" smtClean="0">
                <a:latin typeface="微软雅黑" charset="0"/>
                <a:ea typeface="微软雅黑" charset="0"/>
                <a:cs typeface="Times New Roman" charset="0"/>
              </a:rPr>
              <a:t>合理性</a:t>
            </a:r>
            <a:r>
              <a:rPr lang="zh-CN" altLang="en-US" dirty="0" smtClean="0">
                <a:latin typeface="微软雅黑" charset="0"/>
                <a:ea typeface="微软雅黑" charset="0"/>
                <a:cs typeface="Times New Roman" charset="0"/>
              </a:rPr>
              <a:t>；</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endParaRPr lang="en-US" altLang="zh-CN" dirty="0" smtClean="0">
              <a:latin typeface="微软雅黑" charset="0"/>
              <a:ea typeface="微软雅黑" charset="0"/>
              <a:cs typeface="Times New Roman" charset="0"/>
            </a:endParaRPr>
          </a:p>
        </p:txBody>
      </p:sp>
      <p:sp>
        <p:nvSpPr>
          <p:cNvPr id="2" name="圆角矩形标注 1"/>
          <p:cNvSpPr/>
          <p:nvPr/>
        </p:nvSpPr>
        <p:spPr>
          <a:xfrm>
            <a:off x="2335188" y="3284984"/>
            <a:ext cx="7704856" cy="2736304"/>
          </a:xfrm>
          <a:prstGeom prst="wedgeRoundRectCallout">
            <a:avLst>
              <a:gd name="adj1" fmla="val -52490"/>
              <a:gd name="adj2" fmla="val -403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C00000"/>
                </a:solidFill>
              </a:rPr>
              <a:t>DRGs(Diagnosis Related Groups)</a:t>
            </a:r>
            <a:r>
              <a:rPr lang="zh-CN" altLang="en-US" b="1" dirty="0">
                <a:solidFill>
                  <a:srgbClr val="C00000"/>
                </a:solidFill>
              </a:rPr>
              <a:t>中文翻译为（疾病）诊断相关分类</a:t>
            </a:r>
            <a:endParaRPr lang="en-US" altLang="zh-CN" b="1" dirty="0" smtClean="0">
              <a:solidFill>
                <a:srgbClr val="C00000"/>
              </a:solidFill>
            </a:endParaRPr>
          </a:p>
          <a:p>
            <a:r>
              <a:rPr lang="en-US" altLang="zh-CN" dirty="0" smtClean="0">
                <a:solidFill>
                  <a:schemeClr val="tx1"/>
                </a:solidFill>
              </a:rPr>
              <a:t>DRGs</a:t>
            </a:r>
            <a:r>
              <a:rPr lang="zh-CN" altLang="en-US" dirty="0">
                <a:solidFill>
                  <a:schemeClr val="tx1"/>
                </a:solidFill>
              </a:rPr>
              <a:t>最初产生于美国，是当今世界公认的比较先进的医疗费用支付方式</a:t>
            </a:r>
            <a:r>
              <a:rPr lang="zh-CN" altLang="en-US" dirty="0" smtClean="0">
                <a:solidFill>
                  <a:schemeClr val="tx1"/>
                </a:solidFill>
              </a:rPr>
              <a:t>之一。</a:t>
            </a:r>
            <a:endParaRPr lang="en-US" altLang="zh-CN" dirty="0" smtClean="0">
              <a:solidFill>
                <a:schemeClr val="tx1"/>
              </a:solidFill>
            </a:endParaRPr>
          </a:p>
          <a:p>
            <a:r>
              <a:rPr lang="en-US" altLang="zh-CN" dirty="0" smtClean="0">
                <a:solidFill>
                  <a:schemeClr val="tx1"/>
                </a:solidFill>
              </a:rPr>
              <a:t>DRGs</a:t>
            </a:r>
            <a:r>
              <a:rPr lang="zh-CN" altLang="en-US" dirty="0" smtClean="0">
                <a:solidFill>
                  <a:schemeClr val="tx1"/>
                </a:solidFill>
              </a:rPr>
              <a:t>支付方式：医疗</a:t>
            </a:r>
            <a:r>
              <a:rPr lang="zh-CN" altLang="en-US" dirty="0">
                <a:solidFill>
                  <a:schemeClr val="tx1"/>
                </a:solidFill>
              </a:rPr>
              <a:t>保险的给付方不是按照病人在院的实际花费（即按服务项目）付账，而是按照病人疾病种类、严重程度、治疗手段等条件所分入的疾病相关分组</a:t>
            </a:r>
            <a:r>
              <a:rPr lang="zh-CN" altLang="en-US" dirty="0" smtClean="0">
                <a:solidFill>
                  <a:schemeClr val="tx1"/>
                </a:solidFill>
              </a:rPr>
              <a:t>付账；</a:t>
            </a:r>
            <a:endParaRPr lang="en-US" altLang="zh-CN" dirty="0" smtClean="0">
              <a:solidFill>
                <a:schemeClr val="tx1"/>
              </a:solidFill>
            </a:endParaRPr>
          </a:p>
          <a:p>
            <a:r>
              <a:rPr lang="zh-CN" altLang="en-US" dirty="0" smtClean="0">
                <a:solidFill>
                  <a:schemeClr val="tx1"/>
                </a:solidFill>
              </a:rPr>
              <a:t>迫使</a:t>
            </a:r>
            <a:r>
              <a:rPr lang="zh-CN" altLang="en-US" dirty="0">
                <a:solidFill>
                  <a:schemeClr val="tx1"/>
                </a:solidFill>
              </a:rPr>
              <a:t>医院为获得利润主动降低成本，缩短住院天数，减少诱导性医疗费用支付，有利于费用</a:t>
            </a:r>
            <a:r>
              <a:rPr lang="zh-CN" altLang="en-US" dirty="0" smtClean="0">
                <a:solidFill>
                  <a:schemeClr val="tx1"/>
                </a:solidFill>
              </a:rPr>
              <a:t>控制</a:t>
            </a:r>
            <a:r>
              <a:rPr lang="en-US" altLang="zh-CN" dirty="0" smtClean="0">
                <a:solidFill>
                  <a:schemeClr val="tx1"/>
                </a:solidFill>
              </a:rPr>
              <a:t>;</a:t>
            </a:r>
          </a:p>
          <a:p>
            <a:endParaRPr lang="zh-CN" altLang="en-US" dirty="0">
              <a:solidFill>
                <a:schemeClr val="tx1"/>
              </a:solidFill>
            </a:endParaRPr>
          </a:p>
        </p:txBody>
      </p:sp>
    </p:spTree>
    <p:extLst>
      <p:ext uri="{BB962C8B-B14F-4D97-AF65-F5344CB8AC3E}">
        <p14:creationId xmlns:p14="http://schemas.microsoft.com/office/powerpoint/2010/main" val="198660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635943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微软雅黑" charset="0"/>
              </a:rPr>
              <a:t>数据挖掘具体应用</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医疗保险监管稽核（三）</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Rectangle 3"/>
          <p:cNvSpPr>
            <a:spLocks noChangeArrowheads="1"/>
          </p:cNvSpPr>
          <p:nvPr/>
        </p:nvSpPr>
        <p:spPr bwMode="auto">
          <a:xfrm>
            <a:off x="687748" y="1327525"/>
            <a:ext cx="8560208"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费用</a:t>
            </a:r>
            <a:r>
              <a:rPr lang="zh-CN" altLang="en-US" dirty="0">
                <a:latin typeface="微软雅黑" charset="0"/>
                <a:ea typeface="微软雅黑" charset="0"/>
                <a:cs typeface="Times New Roman" charset="0"/>
              </a:rPr>
              <a:t>影响因素分析：</a:t>
            </a:r>
            <a:r>
              <a:rPr lang="zh-CN" altLang="zh-CN" dirty="0">
                <a:latin typeface="微软雅黑" charset="0"/>
                <a:ea typeface="微软雅黑" charset="0"/>
                <a:cs typeface="Times New Roman" charset="0"/>
              </a:rPr>
              <a:t>分析哪些因素（病人身份、</a:t>
            </a:r>
            <a:r>
              <a:rPr lang="zh-CN" altLang="en-US" dirty="0">
                <a:latin typeface="微软雅黑" charset="0"/>
                <a:ea typeface="微软雅黑" charset="0"/>
                <a:cs typeface="Times New Roman" charset="0"/>
              </a:rPr>
              <a:t>年龄、性别、</a:t>
            </a:r>
            <a:r>
              <a:rPr lang="zh-CN" altLang="zh-CN" dirty="0">
                <a:latin typeface="微软雅黑" charset="0"/>
                <a:ea typeface="微软雅黑" charset="0"/>
                <a:cs typeface="Times New Roman" charset="0"/>
              </a:rPr>
              <a:t>疾病、科室、住院天数等）</a:t>
            </a:r>
            <a:r>
              <a:rPr lang="zh-CN" altLang="zh-CN" dirty="0" smtClean="0">
                <a:latin typeface="微软雅黑" charset="0"/>
                <a:ea typeface="微软雅黑" charset="0"/>
                <a:cs typeface="Times New Roman" charset="0"/>
              </a:rPr>
              <a:t>对费用</a:t>
            </a:r>
            <a:r>
              <a:rPr lang="zh-CN" altLang="zh-CN" dirty="0">
                <a:latin typeface="微软雅黑" charset="0"/>
                <a:ea typeface="微软雅黑" charset="0"/>
                <a:cs typeface="Times New Roman" charset="0"/>
              </a:rPr>
              <a:t>影响</a:t>
            </a:r>
            <a:r>
              <a:rPr lang="zh-CN" altLang="zh-CN" dirty="0" smtClean="0">
                <a:latin typeface="微软雅黑" charset="0"/>
                <a:ea typeface="微软雅黑" charset="0"/>
                <a:cs typeface="Times New Roman" charset="0"/>
              </a:rPr>
              <a:t>最大</a:t>
            </a:r>
            <a:r>
              <a:rPr lang="zh-CN" altLang="en-US" dirty="0" smtClean="0">
                <a:latin typeface="微软雅黑" charset="0"/>
                <a:ea typeface="微软雅黑" charset="0"/>
                <a:cs typeface="Times New Roman" charset="0"/>
              </a:rPr>
              <a:t>，对具有这些因素的人员进行重点监控；也可以在零星报销审核时给予提示，让操作人员重点关注重点审核；费用指标可以是</a:t>
            </a:r>
            <a:r>
              <a:rPr lang="zh-CN" altLang="zh-CN" dirty="0">
                <a:latin typeface="微软雅黑" charset="0"/>
                <a:ea typeface="微软雅黑" charset="0"/>
                <a:cs typeface="Times New Roman" charset="0"/>
              </a:rPr>
              <a:t>医疗费用、医疗报销费用、个人负担费用、个人账户支付、统筹基金支付等</a:t>
            </a:r>
            <a:r>
              <a:rPr lang="zh-CN" altLang="zh-CN" dirty="0" smtClean="0">
                <a:latin typeface="微软雅黑" charset="0"/>
                <a:ea typeface="微软雅黑" charset="0"/>
                <a:cs typeface="Times New Roman" charset="0"/>
              </a:rPr>
              <a:t>费用</a:t>
            </a:r>
            <a:r>
              <a:rPr lang="zh-CN" altLang="en-US" dirty="0">
                <a:latin typeface="微软雅黑" charset="0"/>
                <a:ea typeface="微软雅黑" charset="0"/>
                <a:cs typeface="Times New Roman" charset="0"/>
              </a:rPr>
              <a:t>；</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en-US" dirty="0" smtClean="0">
                <a:latin typeface="微软雅黑" charset="0"/>
                <a:ea typeface="微软雅黑" charset="0"/>
                <a:cs typeface="Times New Roman" charset="0"/>
              </a:rPr>
              <a:t>建立</a:t>
            </a:r>
            <a:r>
              <a:rPr lang="en-US" altLang="zh-CN" dirty="0">
                <a:latin typeface="微软雅黑" charset="0"/>
                <a:ea typeface="微软雅黑" charset="0"/>
                <a:cs typeface="Times New Roman" charset="0"/>
              </a:rPr>
              <a:t>DRGS</a:t>
            </a:r>
            <a:r>
              <a:rPr lang="zh-CN" altLang="en-US" dirty="0">
                <a:latin typeface="微软雅黑" charset="0"/>
                <a:ea typeface="微软雅黑" charset="0"/>
                <a:cs typeface="Times New Roman" charset="0"/>
              </a:rPr>
              <a:t>病例分组模型以及各组</a:t>
            </a:r>
            <a:r>
              <a:rPr lang="en-US" altLang="zh-CN" dirty="0">
                <a:latin typeface="微软雅黑" charset="0"/>
                <a:ea typeface="微软雅黑" charset="0"/>
                <a:cs typeface="Times New Roman" charset="0"/>
              </a:rPr>
              <a:t>DRGS</a:t>
            </a:r>
            <a:r>
              <a:rPr lang="zh-CN" altLang="en-US" dirty="0">
                <a:latin typeface="微软雅黑" charset="0"/>
                <a:ea typeface="微软雅黑" charset="0"/>
                <a:cs typeface="Times New Roman" charset="0"/>
              </a:rPr>
              <a:t>的参考标准费用和超标费用的阈值，以此模型规则可进一步筛查出异常的住院</a:t>
            </a:r>
            <a:r>
              <a:rPr lang="zh-CN" altLang="en-US" dirty="0" smtClean="0">
                <a:latin typeface="微软雅黑" charset="0"/>
                <a:ea typeface="微软雅黑" charset="0"/>
                <a:cs typeface="Times New Roman" charset="0"/>
              </a:rPr>
              <a:t>记录；为按病种结算提供参考标准；</a:t>
            </a:r>
            <a:r>
              <a:rPr lang="zh-CN" altLang="zh-CN" dirty="0" smtClean="0">
                <a:latin typeface="微软雅黑" charset="0"/>
                <a:ea typeface="微软雅黑" charset="0"/>
                <a:cs typeface="Times New Roman" charset="0"/>
              </a:rPr>
              <a:t>建立</a:t>
            </a:r>
            <a:r>
              <a:rPr lang="zh-CN" altLang="zh-CN" dirty="0">
                <a:latin typeface="微软雅黑" charset="0"/>
                <a:ea typeface="微软雅黑" charset="0"/>
                <a:cs typeface="Times New Roman" charset="0"/>
              </a:rPr>
              <a:t>一个疾病信息样本数据表，然后用该数据表的数据作参考，帮助操作员</a:t>
            </a:r>
            <a:r>
              <a:rPr lang="zh-CN" altLang="zh-CN" dirty="0" smtClean="0">
                <a:latin typeface="微软雅黑" charset="0"/>
                <a:ea typeface="微软雅黑" charset="0"/>
                <a:cs typeface="Times New Roman" charset="0"/>
              </a:rPr>
              <a:t>审核</a:t>
            </a:r>
            <a:r>
              <a:rPr lang="zh-CN" altLang="en-US" dirty="0">
                <a:latin typeface="微软雅黑" charset="0"/>
                <a:ea typeface="微软雅黑" charset="0"/>
                <a:cs typeface="Times New Roman" charset="0"/>
              </a:rPr>
              <a:t>零星</a:t>
            </a:r>
            <a:r>
              <a:rPr lang="zh-CN" altLang="zh-CN" dirty="0" smtClean="0">
                <a:latin typeface="微软雅黑" charset="0"/>
                <a:ea typeface="微软雅黑" charset="0"/>
                <a:cs typeface="Times New Roman" charset="0"/>
              </a:rPr>
              <a:t>报销</a:t>
            </a:r>
            <a:r>
              <a:rPr lang="zh-CN" altLang="zh-CN" dirty="0">
                <a:latin typeface="微软雅黑" charset="0"/>
                <a:ea typeface="微软雅黑" charset="0"/>
                <a:cs typeface="Times New Roman" charset="0"/>
              </a:rPr>
              <a:t>的</a:t>
            </a:r>
            <a:r>
              <a:rPr lang="zh-CN" altLang="zh-CN" dirty="0" smtClean="0">
                <a:latin typeface="微软雅黑" charset="0"/>
                <a:ea typeface="微软雅黑" charset="0"/>
                <a:cs typeface="Times New Roman" charset="0"/>
              </a:rPr>
              <a:t>合理性</a:t>
            </a:r>
            <a:r>
              <a:rPr lang="zh-CN" altLang="en-US" dirty="0" smtClean="0">
                <a:latin typeface="微软雅黑" charset="0"/>
                <a:ea typeface="微软雅黑" charset="0"/>
                <a:cs typeface="Times New Roman" charset="0"/>
              </a:rPr>
              <a:t>；</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endParaRPr lang="en-US" altLang="zh-CN" dirty="0" smtClean="0">
              <a:latin typeface="微软雅黑" charset="0"/>
              <a:ea typeface="微软雅黑" charset="0"/>
              <a:cs typeface="Times New Roman" charset="0"/>
            </a:endParaRPr>
          </a:p>
        </p:txBody>
      </p:sp>
      <p:sp>
        <p:nvSpPr>
          <p:cNvPr id="2" name="圆角矩形标注 1"/>
          <p:cNvSpPr/>
          <p:nvPr/>
        </p:nvSpPr>
        <p:spPr>
          <a:xfrm>
            <a:off x="2335188" y="3284984"/>
            <a:ext cx="7704856" cy="2736304"/>
          </a:xfrm>
          <a:prstGeom prst="wedgeRoundRectCallout">
            <a:avLst>
              <a:gd name="adj1" fmla="val -54127"/>
              <a:gd name="adj2" fmla="val -501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C00000"/>
                </a:solidFill>
              </a:rPr>
              <a:t>DRGs(Diagnosis Related Groups)</a:t>
            </a:r>
            <a:r>
              <a:rPr lang="zh-CN" altLang="en-US" b="1" dirty="0">
                <a:solidFill>
                  <a:srgbClr val="C00000"/>
                </a:solidFill>
              </a:rPr>
              <a:t>中文翻译为（疾病）诊断相关分类</a:t>
            </a:r>
            <a:endParaRPr lang="en-US" altLang="zh-CN" b="1" dirty="0" smtClean="0">
              <a:solidFill>
                <a:srgbClr val="C00000"/>
              </a:solidFill>
            </a:endParaRPr>
          </a:p>
          <a:p>
            <a:r>
              <a:rPr lang="en-US" altLang="zh-CN" dirty="0" smtClean="0">
                <a:solidFill>
                  <a:schemeClr val="tx1"/>
                </a:solidFill>
              </a:rPr>
              <a:t>1</a:t>
            </a:r>
            <a:r>
              <a:rPr lang="zh-CN" altLang="en-US" dirty="0" smtClean="0">
                <a:solidFill>
                  <a:schemeClr val="tx1"/>
                </a:solidFill>
              </a:rPr>
              <a:t>、它是一种病人分类的</a:t>
            </a:r>
            <a:r>
              <a:rPr lang="zh-CN" altLang="en-US" dirty="0">
                <a:solidFill>
                  <a:schemeClr val="tx1"/>
                </a:solidFill>
              </a:rPr>
              <a:t>方案</a:t>
            </a:r>
            <a:r>
              <a:rPr lang="zh-CN" altLang="en-US" dirty="0" smtClean="0">
                <a:solidFill>
                  <a:schemeClr val="tx1"/>
                </a:solidFill>
              </a:rPr>
              <a:t>；</a:t>
            </a:r>
            <a:r>
              <a:rPr lang="en-US" altLang="zh-CN" dirty="0" smtClean="0">
                <a:solidFill>
                  <a:schemeClr val="tx1"/>
                </a:solidFill>
              </a:rPr>
              <a:t>DRGs</a:t>
            </a:r>
            <a:r>
              <a:rPr lang="zh-CN" altLang="en-US" dirty="0">
                <a:solidFill>
                  <a:schemeClr val="tx1"/>
                </a:solidFill>
              </a:rPr>
              <a:t>的核心思想是将具有某一方面相同特征的病例归为一组，以方便</a:t>
            </a:r>
            <a:r>
              <a:rPr lang="zh-CN" altLang="en-US" dirty="0" smtClean="0">
                <a:solidFill>
                  <a:schemeClr val="tx1"/>
                </a:solidFill>
              </a:rPr>
              <a:t>管理；</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a:t>
            </a:r>
            <a:r>
              <a:rPr lang="en-US" altLang="zh-CN" dirty="0">
                <a:solidFill>
                  <a:schemeClr val="tx1"/>
                </a:solidFill>
              </a:rPr>
              <a:t>DRGs</a:t>
            </a:r>
            <a:r>
              <a:rPr lang="zh-CN" altLang="en-US" dirty="0">
                <a:solidFill>
                  <a:schemeClr val="tx1"/>
                </a:solidFill>
              </a:rPr>
              <a:t>分类的基础是病人的诊断。在此基础上考虑患者的</a:t>
            </a:r>
            <a:r>
              <a:rPr lang="zh-CN" altLang="en-US" dirty="0" smtClean="0">
                <a:solidFill>
                  <a:schemeClr val="tx1"/>
                </a:solidFill>
              </a:rPr>
              <a:t>年龄、</a:t>
            </a:r>
            <a:r>
              <a:rPr lang="zh-CN" altLang="en-US" dirty="0">
                <a:solidFill>
                  <a:schemeClr val="tx1"/>
                </a:solidFill>
              </a:rPr>
              <a:t>手术与否、并发症及合并症等情况的</a:t>
            </a:r>
            <a:r>
              <a:rPr lang="zh-CN" altLang="en-US" dirty="0" smtClean="0">
                <a:solidFill>
                  <a:schemeClr val="tx1"/>
                </a:solidFill>
              </a:rPr>
              <a:t>影响；</a:t>
            </a:r>
            <a:endParaRPr lang="en-US" altLang="zh-CN" dirty="0" smtClean="0">
              <a:solidFill>
                <a:schemeClr val="tx1"/>
              </a:solidFill>
            </a:endParaRPr>
          </a:p>
          <a:p>
            <a:r>
              <a:rPr lang="en-US" altLang="zh-CN" dirty="0" smtClean="0">
                <a:solidFill>
                  <a:schemeClr val="tx1"/>
                </a:solidFill>
              </a:rPr>
              <a:t>3</a:t>
            </a:r>
            <a:r>
              <a:rPr lang="zh-CN" altLang="en-US" dirty="0" smtClean="0">
                <a:solidFill>
                  <a:schemeClr val="tx1"/>
                </a:solidFill>
              </a:rPr>
              <a:t>、它</a:t>
            </a:r>
            <a:r>
              <a:rPr lang="zh-CN" altLang="en-US" dirty="0">
                <a:solidFill>
                  <a:schemeClr val="tx1"/>
                </a:solidFill>
              </a:rPr>
              <a:t>把医院对病人的治疗和所发生的费用联系起来，从而为付费标准的制定尤其是预付费的实施提供了基础</a:t>
            </a:r>
          </a:p>
        </p:txBody>
      </p:sp>
    </p:spTree>
    <p:extLst>
      <p:ext uri="{BB962C8B-B14F-4D97-AF65-F5344CB8AC3E}">
        <p14:creationId xmlns:p14="http://schemas.microsoft.com/office/powerpoint/2010/main" val="3353638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635943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微软雅黑" charset="0"/>
              </a:rPr>
              <a:t>数据挖掘具体应用</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医疗保险监管稽核（四）</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ectangle 3"/>
          <p:cNvSpPr>
            <a:spLocks noChangeArrowheads="1"/>
          </p:cNvSpPr>
          <p:nvPr/>
        </p:nvSpPr>
        <p:spPr bwMode="auto">
          <a:xfrm>
            <a:off x="748718" y="1145344"/>
            <a:ext cx="8406680" cy="478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63538" indent="-363538" eaLnBrk="0" hangingPunct="0">
              <a:lnSpc>
                <a:spcPct val="150000"/>
              </a:lnSpc>
              <a:spcAft>
                <a:spcPct val="15000"/>
              </a:spcAft>
              <a:buClr>
                <a:srgbClr val="0066CC"/>
              </a:buClr>
              <a:buSzPct val="80000"/>
              <a:buFont typeface="Wingdings" charset="0"/>
              <a:buChar char="l"/>
            </a:pPr>
            <a:r>
              <a:rPr lang="zh-CN" altLang="zh-CN" dirty="0">
                <a:latin typeface="微软雅黑" charset="0"/>
                <a:ea typeface="微软雅黑" charset="0"/>
                <a:cs typeface="Times New Roman" charset="0"/>
              </a:rPr>
              <a:t>使用聚类分析算法对参加医疗保险的单位及个人数据进行分析，根据影响参保缴费的几个因素（如企业经济类型、组织类型、企业规模、行业风险等），将参加保险的单位和个人分成几种类别，并给</a:t>
            </a:r>
            <a:r>
              <a:rPr lang="zh-CN" altLang="zh-CN" dirty="0" smtClean="0">
                <a:latin typeface="微软雅黑" charset="0"/>
                <a:ea typeface="微软雅黑" charset="0"/>
                <a:cs typeface="Times New Roman" charset="0"/>
              </a:rPr>
              <a:t>出各个</a:t>
            </a:r>
            <a:r>
              <a:rPr lang="zh-CN" altLang="zh-CN" dirty="0">
                <a:latin typeface="微软雅黑" charset="0"/>
                <a:ea typeface="微软雅黑" charset="0"/>
                <a:cs typeface="Times New Roman" charset="0"/>
              </a:rPr>
              <a:t>类别的特征，便于管理者对这些</a:t>
            </a:r>
            <a:r>
              <a:rPr lang="zh-CN" altLang="zh-CN" dirty="0" smtClean="0">
                <a:latin typeface="微软雅黑" charset="0"/>
                <a:ea typeface="微软雅黑" charset="0"/>
                <a:cs typeface="Times New Roman" charset="0"/>
              </a:rPr>
              <a:t>单位</a:t>
            </a:r>
            <a:r>
              <a:rPr lang="zh-CN" altLang="en-US" dirty="0" smtClean="0">
                <a:latin typeface="微软雅黑" charset="0"/>
                <a:ea typeface="微软雅黑" charset="0"/>
                <a:cs typeface="Times New Roman" charset="0"/>
              </a:rPr>
              <a:t>或个人</a:t>
            </a:r>
            <a:r>
              <a:rPr lang="zh-CN" altLang="zh-CN" dirty="0" smtClean="0">
                <a:latin typeface="微软雅黑" charset="0"/>
                <a:ea typeface="微软雅黑" charset="0"/>
                <a:cs typeface="Times New Roman" charset="0"/>
              </a:rPr>
              <a:t>进行</a:t>
            </a:r>
            <a:r>
              <a:rPr lang="zh-CN" altLang="zh-CN" dirty="0">
                <a:latin typeface="微软雅黑" charset="0"/>
                <a:ea typeface="微软雅黑" charset="0"/>
                <a:cs typeface="Times New Roman" charset="0"/>
              </a:rPr>
              <a:t>管理</a:t>
            </a:r>
            <a:r>
              <a:rPr lang="zh-CN" altLang="en-US" dirty="0">
                <a:latin typeface="微软雅黑" charset="0"/>
                <a:ea typeface="微软雅黑" charset="0"/>
                <a:cs typeface="Times New Roman" charset="0"/>
              </a:rPr>
              <a:t>；</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zh-CN" dirty="0">
                <a:latin typeface="微软雅黑" charset="0"/>
                <a:ea typeface="微软雅黑" charset="0"/>
                <a:cs typeface="Times New Roman" charset="0"/>
              </a:rPr>
              <a:t>分析缴费基数申报情况与行业、年龄等的关系，以此发现重点监控对象，防止少报漏报的出现</a:t>
            </a:r>
            <a:r>
              <a:rPr lang="zh-CN" altLang="en-US" dirty="0">
                <a:latin typeface="微软雅黑" charset="0"/>
                <a:ea typeface="微软雅黑" charset="0"/>
                <a:cs typeface="Times New Roman" charset="0"/>
              </a:rPr>
              <a:t>；</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r>
              <a:rPr lang="zh-CN" altLang="zh-CN" dirty="0">
                <a:latin typeface="微软雅黑" charset="0"/>
                <a:ea typeface="微软雅黑" charset="0"/>
                <a:cs typeface="Times New Roman" charset="0"/>
              </a:rPr>
              <a:t>通过门诊量（日均门诊人次）和住院量</a:t>
            </a:r>
            <a:r>
              <a:rPr lang="en-US" altLang="zh-CN" dirty="0">
                <a:latin typeface="微软雅黑" charset="0"/>
                <a:ea typeface="微软雅黑" charset="0"/>
                <a:cs typeface="Times New Roman" charset="0"/>
              </a:rPr>
              <a:t>(</a:t>
            </a:r>
            <a:r>
              <a:rPr lang="zh-CN" altLang="zh-CN" dirty="0">
                <a:latin typeface="微软雅黑" charset="0"/>
                <a:ea typeface="微软雅黑" charset="0"/>
                <a:cs typeface="Times New Roman" charset="0"/>
              </a:rPr>
              <a:t>日均住院人次</a:t>
            </a:r>
            <a:r>
              <a:rPr lang="en-US" altLang="zh-CN" dirty="0">
                <a:latin typeface="微软雅黑" charset="0"/>
                <a:ea typeface="微软雅黑" charset="0"/>
                <a:cs typeface="Times New Roman" charset="0"/>
              </a:rPr>
              <a:t>)</a:t>
            </a:r>
            <a:r>
              <a:rPr lang="zh-CN" altLang="zh-CN" dirty="0">
                <a:latin typeface="微软雅黑" charset="0"/>
                <a:ea typeface="微软雅黑" charset="0"/>
                <a:cs typeface="Times New Roman" charset="0"/>
              </a:rPr>
              <a:t>等度量自动的将定点医院或参保单位分为不同的类别，以便对定点医院或参保单位进行监督。接下来可以利用决策树对参保单位的特征进行分析，找出影响参保单位平均住院人次的原因</a:t>
            </a:r>
            <a:r>
              <a:rPr lang="zh-CN" altLang="en-US" dirty="0">
                <a:latin typeface="微软雅黑" charset="0"/>
                <a:ea typeface="微软雅黑" charset="0"/>
                <a:cs typeface="Times New Roman" charset="0"/>
              </a:rPr>
              <a:t>；</a:t>
            </a:r>
            <a:endParaRPr lang="en-US" altLang="zh-CN" dirty="0">
              <a:latin typeface="微软雅黑" charset="0"/>
              <a:ea typeface="微软雅黑" charset="0"/>
              <a:cs typeface="Times New Roman" charset="0"/>
            </a:endParaRPr>
          </a:p>
          <a:p>
            <a:pPr marL="363538" indent="-363538" eaLnBrk="0" hangingPunct="0">
              <a:lnSpc>
                <a:spcPct val="150000"/>
              </a:lnSpc>
              <a:spcAft>
                <a:spcPct val="15000"/>
              </a:spcAft>
              <a:buClr>
                <a:srgbClr val="0066CC"/>
              </a:buClr>
              <a:buSzPct val="80000"/>
              <a:buFont typeface="Wingdings" charset="0"/>
              <a:buChar char="l"/>
            </a:pPr>
            <a:endParaRPr lang="en-US" altLang="zh-CN" dirty="0" smtClean="0">
              <a:latin typeface="微软雅黑" charset="0"/>
              <a:ea typeface="微软雅黑" charset="0"/>
              <a:cs typeface="Times New Roman" charset="0"/>
            </a:endParaRPr>
          </a:p>
        </p:txBody>
      </p:sp>
    </p:spTree>
    <p:extLst>
      <p:ext uri="{BB962C8B-B14F-4D97-AF65-F5344CB8AC3E}">
        <p14:creationId xmlns:p14="http://schemas.microsoft.com/office/powerpoint/2010/main" val="3585041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6" descr="封面.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287000" cy="782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520825"/>
            <a:ext cx="10287000" cy="4716463"/>
          </a:xfrm>
          <a:prstGeom prst="rect">
            <a:avLst/>
          </a:prstGeom>
          <a:solidFill>
            <a:schemeClr val="accent5">
              <a:lumMod val="2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76" name="Rectangle 2"/>
          <p:cNvSpPr>
            <a:spLocks noChangeArrowheads="1"/>
          </p:cNvSpPr>
          <p:nvPr/>
        </p:nvSpPr>
        <p:spPr bwMode="auto">
          <a:xfrm>
            <a:off x="1336675" y="2636838"/>
            <a:ext cx="78549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spcBef>
                <a:spcPct val="20000"/>
              </a:spcBef>
            </a:pPr>
            <a:r>
              <a:rPr lang="en-US" altLang="zh-CN" sz="2000">
                <a:latin typeface="方正大黑简体" charset="0"/>
                <a:ea typeface="方正大黑简体" charset="0"/>
                <a:cs typeface="方正大黑简体" charset="0"/>
              </a:rPr>
              <a:t>       </a:t>
            </a:r>
          </a:p>
        </p:txBody>
      </p:sp>
      <p:sp>
        <p:nvSpPr>
          <p:cNvPr id="826372" name="Rectangle 4"/>
          <p:cNvSpPr>
            <a:spLocks noChangeArrowheads="1"/>
          </p:cNvSpPr>
          <p:nvPr/>
        </p:nvSpPr>
        <p:spPr bwMode="auto">
          <a:xfrm>
            <a:off x="1147056" y="2600908"/>
            <a:ext cx="8136904" cy="1584176"/>
          </a:xfrm>
          <a:prstGeom prst="rect">
            <a:avLst/>
          </a:prstGeom>
          <a:noFill/>
          <a:ln w="9525">
            <a:noFill/>
            <a:miter lim="800000"/>
            <a:headEnd/>
            <a:tailEnd/>
          </a:ln>
        </p:spPr>
        <p:txBody>
          <a:bodyPr anchor="ctr"/>
          <a:lstStyle/>
          <a:p>
            <a:r>
              <a:rPr lang="zh-CN" altLang="en-US" sz="4000" b="1" i="1" dirty="0">
                <a:solidFill>
                  <a:schemeClr val="bg1"/>
                </a:solidFill>
                <a:effectLst>
                  <a:outerShdw blurRad="38100" dist="38100" dir="2700000" algn="tl">
                    <a:srgbClr val="DDDDDD"/>
                  </a:outerShdw>
                </a:effectLst>
                <a:latin typeface="微软雅黑" charset="0"/>
                <a:ea typeface="微软雅黑" charset="0"/>
                <a:cs typeface="微软雅黑" charset="0"/>
              </a:rPr>
              <a:t>源自教育，投身科技，回报社会</a:t>
            </a:r>
          </a:p>
        </p:txBody>
      </p:sp>
      <p:sp>
        <p:nvSpPr>
          <p:cNvPr id="826373" name="WordArt 5"/>
          <p:cNvSpPr>
            <a:spLocks noChangeArrowheads="1" noChangeShapeType="1" noTextEdit="1"/>
          </p:cNvSpPr>
          <p:nvPr/>
        </p:nvSpPr>
        <p:spPr bwMode="auto">
          <a:xfrm>
            <a:off x="5791200" y="5049838"/>
            <a:ext cx="3051175" cy="533400"/>
          </a:xfrm>
          <a:prstGeom prst="rect">
            <a:avLst/>
          </a:prstGeom>
        </p:spPr>
        <p:txBody>
          <a:bodyPr wrap="none" fromWordArt="1">
            <a:prstTxWarp prst="textPlain">
              <a:avLst>
                <a:gd name="adj" fmla="val 50000"/>
              </a:avLst>
            </a:prstTxWarp>
          </a:bodyPr>
          <a:lstStyle/>
          <a:p>
            <a:pPr algn="ctr"/>
            <a:r>
              <a:rPr lang="en-US" altLang="zh-CN" sz="3600" kern="10">
                <a:ln w="18415">
                  <a:solidFill>
                    <a:srgbClr val="FFFFFF"/>
                  </a:solidFill>
                  <a:round/>
                  <a:headEnd/>
                  <a:tailEnd/>
                </a:ln>
                <a:solidFill>
                  <a:srgbClr val="FFFFFF"/>
                </a:solidFill>
                <a:effectLst>
                  <a:outerShdw blurRad="63500" algn="tl" rotWithShape="0">
                    <a:srgbClr val="000000">
                      <a:alpha val="70000"/>
                    </a:srgbClr>
                  </a:outerShdw>
                </a:effectLst>
                <a:latin typeface="Arial"/>
                <a:ea typeface="Arial"/>
                <a:cs typeface="Arial"/>
              </a:rPr>
              <a:t>Thank you!</a:t>
            </a:r>
            <a:endParaRPr lang="zh-CN" altLang="en-US" sz="3600" kern="10">
              <a:ln w="18415">
                <a:solidFill>
                  <a:srgbClr val="FFFFFF"/>
                </a:solidFill>
                <a:round/>
                <a:headEnd/>
                <a:tailEnd/>
              </a:ln>
              <a:solidFill>
                <a:srgbClr val="FFFFFF"/>
              </a:solidFill>
              <a:effectLst>
                <a:outerShdw blurRad="63500" algn="tl" rotWithShape="0">
                  <a:srgbClr val="000000">
                    <a:alpha val="70000"/>
                  </a:srgbClr>
                </a:outerShdw>
              </a:effectLst>
              <a:latin typeface="Arial"/>
              <a:ea typeface="Arial"/>
              <a:cs typeface="Arial"/>
            </a:endParaRPr>
          </a:p>
        </p:txBody>
      </p:sp>
    </p:spTree>
    <p:extLst>
      <p:ext uri="{BB962C8B-B14F-4D97-AF65-F5344CB8AC3E}">
        <p14:creationId xmlns:p14="http://schemas.microsoft.com/office/powerpoint/2010/main" val="2854731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26372"/>
                                        </p:tgtEl>
                                        <p:attrNameLst>
                                          <p:attrName>style.visibility</p:attrName>
                                        </p:attrNameLst>
                                      </p:cBhvr>
                                      <p:to>
                                        <p:strVal val="visible"/>
                                      </p:to>
                                    </p:set>
                                    <p:anim calcmode="lin" valueType="num">
                                      <p:cBhvr additive="base">
                                        <p:cTn id="7" dur="500" fill="hold"/>
                                        <p:tgtEl>
                                          <p:spTgt spid="826372"/>
                                        </p:tgtEl>
                                        <p:attrNameLst>
                                          <p:attrName>ppt_x</p:attrName>
                                        </p:attrNameLst>
                                      </p:cBhvr>
                                      <p:tavLst>
                                        <p:tav tm="0">
                                          <p:val>
                                            <p:strVal val="0-#ppt_w/2"/>
                                          </p:val>
                                        </p:tav>
                                        <p:tav tm="100000">
                                          <p:val>
                                            <p:strVal val="#ppt_x"/>
                                          </p:val>
                                        </p:tav>
                                      </p:tavLst>
                                    </p:anim>
                                    <p:anim calcmode="lin" valueType="num">
                                      <p:cBhvr additive="base">
                                        <p:cTn id="8" dur="500" fill="hold"/>
                                        <p:tgtEl>
                                          <p:spTgt spid="8263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26373"/>
                                        </p:tgtEl>
                                        <p:attrNameLst>
                                          <p:attrName>style.visibility</p:attrName>
                                        </p:attrNameLst>
                                      </p:cBhvr>
                                      <p:to>
                                        <p:strVal val="visible"/>
                                      </p:to>
                                    </p:set>
                                    <p:animEffect transition="in" filter="dissolve">
                                      <p:cBhvr>
                                        <p:cTn id="12" dur="1000"/>
                                        <p:tgtEl>
                                          <p:spTgt spid="826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8846"/>
            <a:ext cx="10269752" cy="6534190"/>
          </a:xfrm>
          <a:prstGeom prst="rect">
            <a:avLst/>
          </a:prstGeom>
        </p:spPr>
      </p:pic>
      <p:sp>
        <p:nvSpPr>
          <p:cNvPr id="6" name="矩形 5"/>
          <p:cNvSpPr/>
          <p:nvPr/>
        </p:nvSpPr>
        <p:spPr>
          <a:xfrm>
            <a:off x="0" y="5309828"/>
            <a:ext cx="10287000" cy="1548172"/>
          </a:xfrm>
          <a:prstGeom prst="rect">
            <a:avLst/>
          </a:prstGeom>
          <a:solidFill>
            <a:schemeClr val="tx1">
              <a:lumMod val="85000"/>
              <a:lumOff val="15000"/>
            </a:schemeClr>
          </a:solidFill>
          <a:ln w="57150">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 name="TextBox 6"/>
          <p:cNvSpPr txBox="1"/>
          <p:nvPr/>
        </p:nvSpPr>
        <p:spPr>
          <a:xfrm>
            <a:off x="1219200" y="5265738"/>
            <a:ext cx="3005138" cy="1200329"/>
          </a:xfrm>
          <a:prstGeom prst="rect">
            <a:avLst/>
          </a:prstGeom>
          <a:noFill/>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3600" b="1" dirty="0">
                <a:solidFill>
                  <a:srgbClr val="D9D9D9"/>
                </a:solidFill>
                <a:effectLst>
                  <a:outerShdw blurRad="38100" dist="38100" dir="2700000" algn="tl">
                    <a:srgbClr val="DDDDDD"/>
                  </a:outerShdw>
                </a:effectLst>
                <a:latin typeface="微软雅黑" charset="0"/>
                <a:ea typeface="微软雅黑" charset="0"/>
                <a:cs typeface="微软雅黑" charset="0"/>
              </a:rPr>
              <a:t>医</a:t>
            </a:r>
            <a:r>
              <a:rPr lang="zh-CN" altLang="en-US" sz="3600" b="1" dirty="0" smtClean="0">
                <a:solidFill>
                  <a:srgbClr val="D9D9D9"/>
                </a:solidFill>
                <a:effectLst>
                  <a:outerShdw blurRad="38100" dist="38100" dir="2700000" algn="tl">
                    <a:srgbClr val="DDDDDD"/>
                  </a:outerShdw>
                </a:effectLst>
                <a:latin typeface="微软雅黑" charset="0"/>
                <a:ea typeface="微软雅黑" charset="0"/>
                <a:cs typeface="微软雅黑" charset="0"/>
              </a:rPr>
              <a:t>保业务介绍</a:t>
            </a:r>
            <a:endParaRPr lang="en-US" altLang="zh-CN" sz="3600" b="1" dirty="0">
              <a:solidFill>
                <a:srgbClr val="D9D9D9"/>
              </a:solidFill>
              <a:effectLst>
                <a:outerShdw blurRad="38100" dist="38100" dir="2700000" algn="tl">
                  <a:srgbClr val="DDDDDD"/>
                </a:outerShdw>
              </a:effectLst>
              <a:latin typeface="微软雅黑" charset="0"/>
              <a:ea typeface="微软雅黑" charset="0"/>
              <a:cs typeface="微软雅黑" charset="0"/>
            </a:endParaRPr>
          </a:p>
          <a:p>
            <a:pPr eaLnBrk="1" hangingPunct="1"/>
            <a:endParaRPr lang="en-US" altLang="zh-CN" sz="3600" dirty="0">
              <a:solidFill>
                <a:srgbClr val="D9D9D9"/>
              </a:solidFill>
              <a:effectLst>
                <a:outerShdw blurRad="38100" dist="38100" dir="2700000" algn="tl">
                  <a:srgbClr val="DDDDDD"/>
                </a:outerShdw>
              </a:effectLst>
            </a:endParaRPr>
          </a:p>
        </p:txBody>
      </p:sp>
      <p:sp>
        <p:nvSpPr>
          <p:cNvPr id="8" name="TextBox 9"/>
          <p:cNvSpPr txBox="1">
            <a:spLocks noChangeArrowheads="1"/>
          </p:cNvSpPr>
          <p:nvPr/>
        </p:nvSpPr>
        <p:spPr bwMode="auto">
          <a:xfrm>
            <a:off x="0" y="4457700"/>
            <a:ext cx="1249363" cy="2400300"/>
          </a:xfrm>
          <a:prstGeom prst="rect">
            <a:avLst/>
          </a:prstGeom>
          <a:noFill/>
          <a:ln>
            <a:noFill/>
          </a:ln>
          <a:effectLst>
            <a:outerShdw blurRad="635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15000" i="1">
                <a:solidFill>
                  <a:srgbClr val="D9D9D9"/>
                </a:solidFill>
                <a:latin typeface="Cambria Math" charset="0"/>
              </a:rPr>
              <a:t>1</a:t>
            </a:r>
            <a:endParaRPr lang="zh-CN" altLang="en-US" sz="15000" i="1">
              <a:solidFill>
                <a:srgbClr val="D9D9D9"/>
              </a:solidFill>
              <a:latin typeface="Cambria Math" charset="0"/>
              <a:ea typeface="华文宋体" charset="0"/>
              <a:cs typeface="华文宋体" charset="0"/>
            </a:endParaRPr>
          </a:p>
        </p:txBody>
      </p:sp>
    </p:spTree>
    <p:extLst>
      <p:ext uri="{BB962C8B-B14F-4D97-AF65-F5344CB8AC3E}">
        <p14:creationId xmlns:p14="http://schemas.microsoft.com/office/powerpoint/2010/main" val="3435529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497123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a:t>
            </a:r>
            <a:r>
              <a:rPr lang="zh-CN" altLang="en-US" sz="2400" b="1" dirty="0" smtClean="0">
                <a:latin typeface="微软雅黑" charset="0"/>
                <a:ea typeface="微软雅黑" charset="0"/>
                <a:cs typeface="黑体" charset="0"/>
              </a:rPr>
              <a:t>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a:t>
            </a:r>
            <a:r>
              <a:rPr lang="zh-CN" altLang="zh-CN" sz="2400" b="1" dirty="0" smtClean="0">
                <a:latin typeface="黑体" charset="0"/>
                <a:ea typeface="黑体" charset="0"/>
                <a:cs typeface="黑体" charset="0"/>
              </a:rPr>
              <a:t>医</a:t>
            </a:r>
            <a:r>
              <a:rPr lang="zh-CN" altLang="zh-CN" sz="2400" b="1" dirty="0">
                <a:latin typeface="黑体" charset="0"/>
                <a:ea typeface="黑体" charset="0"/>
                <a:cs typeface="黑体" charset="0"/>
              </a:rPr>
              <a:t>保事业</a:t>
            </a:r>
            <a:r>
              <a:rPr lang="zh-CN" altLang="en-US" sz="2400" b="1" dirty="0">
                <a:latin typeface="黑体" charset="0"/>
                <a:ea typeface="黑体" charset="0"/>
                <a:cs typeface="黑体" charset="0"/>
              </a:rPr>
              <a:t>飞速发展</a:t>
            </a: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8" name="Group 3"/>
          <p:cNvGrpSpPr>
            <a:grpSpLocks/>
          </p:cNvGrpSpPr>
          <p:nvPr/>
        </p:nvGrpSpPr>
        <p:grpSpPr bwMode="auto">
          <a:xfrm>
            <a:off x="1525860" y="2060848"/>
            <a:ext cx="6858000" cy="3429000"/>
            <a:chOff x="624" y="1344"/>
            <a:chExt cx="4320" cy="2160"/>
          </a:xfrm>
        </p:grpSpPr>
        <p:sp>
          <p:nvSpPr>
            <p:cNvPr id="9" name="AutoShape 4"/>
            <p:cNvSpPr>
              <a:spLocks noChangeArrowheads="1"/>
            </p:cNvSpPr>
            <p:nvPr/>
          </p:nvSpPr>
          <p:spPr bwMode="auto">
            <a:xfrm>
              <a:off x="3329" y="1829"/>
              <a:ext cx="1615" cy="1675"/>
            </a:xfrm>
            <a:prstGeom prst="chevron">
              <a:avLst>
                <a:gd name="adj" fmla="val 16468"/>
              </a:avLst>
            </a:prstGeom>
            <a:solidFill>
              <a:srgbClr val="E27100"/>
            </a:solidFill>
            <a:ln w="38100" cmpd="sng">
              <a:solidFill>
                <a:srgbClr val="EAEAEA"/>
              </a:solidFill>
              <a:prstDash val="solid"/>
              <a:miter lim="800000"/>
              <a:headEnd/>
              <a:tailEnd/>
            </a:ln>
            <a:effectLst>
              <a:outerShdw dist="109250" dir="3267739" algn="ctr" rotWithShape="0">
                <a:srgbClr val="333333">
                  <a:alpha val="50000"/>
                </a:srgbClr>
              </a:outerShdw>
            </a:effectLst>
          </p:spPr>
          <p:txBody>
            <a:bodyPr/>
            <a:lstStyle/>
            <a:p>
              <a:pPr>
                <a:defRPr/>
              </a:pPr>
              <a:endParaRPr lang="zh-CN" altLang="en-US">
                <a:ea typeface="宋体" charset="-122"/>
              </a:endParaRPr>
            </a:p>
          </p:txBody>
        </p:sp>
        <p:sp>
          <p:nvSpPr>
            <p:cNvPr id="10" name="AutoShape 5"/>
            <p:cNvSpPr>
              <a:spLocks noChangeArrowheads="1"/>
            </p:cNvSpPr>
            <p:nvPr/>
          </p:nvSpPr>
          <p:spPr bwMode="auto">
            <a:xfrm>
              <a:off x="1977" y="1829"/>
              <a:ext cx="1702" cy="1675"/>
            </a:xfrm>
            <a:prstGeom prst="chevron">
              <a:avLst>
                <a:gd name="adj" fmla="val 17664"/>
              </a:avLst>
            </a:prstGeom>
            <a:solidFill>
              <a:srgbClr val="92D050"/>
            </a:solidFill>
            <a:ln w="38100" cmpd="sng">
              <a:solidFill>
                <a:srgbClr val="EAEAEA"/>
              </a:solidFill>
              <a:prstDash val="solid"/>
              <a:miter lim="800000"/>
              <a:headEnd/>
              <a:tailEnd/>
            </a:ln>
            <a:effectLst>
              <a:outerShdw dist="109250" dir="3267739" algn="ctr" rotWithShape="0">
                <a:srgbClr val="333333">
                  <a:alpha val="50000"/>
                </a:srgbClr>
              </a:outerShdw>
            </a:effectLst>
          </p:spPr>
          <p:txBody>
            <a:bodyPr/>
            <a:lstStyle/>
            <a:p>
              <a:pPr>
                <a:defRPr/>
              </a:pPr>
              <a:endParaRPr lang="zh-CN" altLang="en-US">
                <a:ea typeface="宋体" charset="-122"/>
              </a:endParaRPr>
            </a:p>
          </p:txBody>
        </p:sp>
        <p:sp>
          <p:nvSpPr>
            <p:cNvPr id="11" name="AutoShape 6"/>
            <p:cNvSpPr>
              <a:spLocks noChangeArrowheads="1"/>
            </p:cNvSpPr>
            <p:nvPr/>
          </p:nvSpPr>
          <p:spPr bwMode="auto">
            <a:xfrm>
              <a:off x="624" y="1829"/>
              <a:ext cx="1702" cy="1675"/>
            </a:xfrm>
            <a:prstGeom prst="chevron">
              <a:avLst>
                <a:gd name="adj" fmla="val 17664"/>
              </a:avLst>
            </a:prstGeom>
            <a:solidFill>
              <a:schemeClr val="accent1"/>
            </a:solidFill>
            <a:ln w="38100" cmpd="sng">
              <a:solidFill>
                <a:srgbClr val="EAEAEA"/>
              </a:solidFill>
              <a:prstDash val="solid"/>
              <a:miter lim="800000"/>
              <a:headEnd/>
              <a:tailEnd/>
            </a:ln>
            <a:effectLst>
              <a:outerShdw dist="109250" dir="3267739" algn="ctr" rotWithShape="0">
                <a:srgbClr val="333333">
                  <a:alpha val="50000"/>
                </a:srgbClr>
              </a:outerShdw>
            </a:effectLst>
          </p:spPr>
          <p:txBody>
            <a:bodyPr/>
            <a:lstStyle/>
            <a:p>
              <a:pPr>
                <a:defRPr/>
              </a:pPr>
              <a:endParaRPr lang="zh-CN" altLang="en-US">
                <a:ea typeface="宋体" charset="-122"/>
              </a:endParaRPr>
            </a:p>
          </p:txBody>
        </p:sp>
        <p:sp>
          <p:nvSpPr>
            <p:cNvPr id="12" name="AutoShape 7"/>
            <p:cNvSpPr>
              <a:spLocks noChangeArrowheads="1"/>
            </p:cNvSpPr>
            <p:nvPr/>
          </p:nvSpPr>
          <p:spPr bwMode="auto">
            <a:xfrm>
              <a:off x="755" y="1344"/>
              <a:ext cx="1178" cy="332"/>
            </a:xfrm>
            <a:prstGeom prst="roundRect">
              <a:avLst>
                <a:gd name="adj" fmla="val 50000"/>
              </a:avLst>
            </a:prstGeom>
            <a:solidFill>
              <a:schemeClr val="accent1"/>
            </a:solidFill>
            <a:ln w="38100" cmpd="sng">
              <a:solidFill>
                <a:srgbClr val="FFFFFF"/>
              </a:solidFill>
              <a:prstDash val="solid"/>
              <a:round/>
              <a:headEnd/>
              <a:tailEnd/>
            </a:ln>
            <a:effectLst>
              <a:outerShdw dist="63500" dir="3187806" algn="ctr" rotWithShape="0">
                <a:srgbClr val="001D3A"/>
              </a:outerShdw>
            </a:effectLst>
          </p:spPr>
          <p:txBody>
            <a:bodyPr wrap="none" anchor="ctr"/>
            <a:lstStyle/>
            <a:p>
              <a:pPr algn="ctr" eaLnBrk="0" hangingPunct="0">
                <a:defRPr/>
              </a:pPr>
              <a:r>
                <a:rPr lang="zh-CN" altLang="en-US" sz="2000" b="1" dirty="0">
                  <a:solidFill>
                    <a:schemeClr val="bg1"/>
                  </a:solidFill>
                  <a:ea typeface="宋体" charset="-122"/>
                </a:rPr>
                <a:t>覆盖面扩大</a:t>
              </a:r>
              <a:endParaRPr lang="zh-CN" sz="2000" b="1" dirty="0">
                <a:solidFill>
                  <a:schemeClr val="bg1"/>
                </a:solidFill>
                <a:ea typeface="宋体" charset="-122"/>
              </a:endParaRPr>
            </a:p>
          </p:txBody>
        </p:sp>
        <p:sp>
          <p:nvSpPr>
            <p:cNvPr id="13" name="AutoShape 8"/>
            <p:cNvSpPr>
              <a:spLocks noChangeArrowheads="1"/>
            </p:cNvSpPr>
            <p:nvPr/>
          </p:nvSpPr>
          <p:spPr bwMode="auto">
            <a:xfrm>
              <a:off x="2083" y="1344"/>
              <a:ext cx="1178" cy="332"/>
            </a:xfrm>
            <a:prstGeom prst="roundRect">
              <a:avLst>
                <a:gd name="adj" fmla="val 50000"/>
              </a:avLst>
            </a:prstGeom>
            <a:solidFill>
              <a:srgbClr val="92D050"/>
            </a:solidFill>
            <a:ln w="38100" cmpd="sng">
              <a:solidFill>
                <a:srgbClr val="FFFFFF"/>
              </a:solidFill>
              <a:prstDash val="solid"/>
              <a:round/>
              <a:headEnd/>
              <a:tailEnd/>
            </a:ln>
            <a:effectLst>
              <a:outerShdw dist="63500" dir="3187806" algn="ctr" rotWithShape="0">
                <a:srgbClr val="001D3A"/>
              </a:outerShdw>
            </a:effectLst>
          </p:spPr>
          <p:txBody>
            <a:bodyPr wrap="none" anchor="ctr"/>
            <a:lstStyle/>
            <a:p>
              <a:pPr algn="ctr">
                <a:defRPr/>
              </a:pPr>
              <a:r>
                <a:rPr lang="zh-CN" altLang="en-US" sz="2000" b="1" dirty="0">
                  <a:solidFill>
                    <a:schemeClr val="bg1"/>
                  </a:solidFill>
                  <a:ea typeface="宋体" charset="-122"/>
                </a:rPr>
                <a:t>待遇水平提升</a:t>
              </a:r>
              <a:endParaRPr lang="zh-CN" sz="2000" b="1" dirty="0">
                <a:solidFill>
                  <a:schemeClr val="bg1"/>
                </a:solidFill>
                <a:ea typeface="宋体" charset="-122"/>
              </a:endParaRPr>
            </a:p>
          </p:txBody>
        </p:sp>
        <p:sp>
          <p:nvSpPr>
            <p:cNvPr id="14" name="AutoShape 9"/>
            <p:cNvSpPr>
              <a:spLocks noChangeArrowheads="1"/>
            </p:cNvSpPr>
            <p:nvPr/>
          </p:nvSpPr>
          <p:spPr bwMode="auto">
            <a:xfrm>
              <a:off x="3417" y="1344"/>
              <a:ext cx="1178" cy="332"/>
            </a:xfrm>
            <a:prstGeom prst="roundRect">
              <a:avLst>
                <a:gd name="adj" fmla="val 50000"/>
              </a:avLst>
            </a:prstGeom>
            <a:solidFill>
              <a:srgbClr val="E27100"/>
            </a:solidFill>
            <a:ln w="38100" cmpd="sng">
              <a:solidFill>
                <a:srgbClr val="FFFFFF"/>
              </a:solidFill>
              <a:prstDash val="solid"/>
              <a:round/>
              <a:headEnd/>
              <a:tailEnd/>
            </a:ln>
            <a:effectLst>
              <a:outerShdw dist="63500" dir="3187806" algn="ctr" rotWithShape="0">
                <a:srgbClr val="001D3A"/>
              </a:outerShdw>
            </a:effectLst>
          </p:spPr>
          <p:txBody>
            <a:bodyPr wrap="none" anchor="ctr"/>
            <a:lstStyle/>
            <a:p>
              <a:pPr algn="ctr">
                <a:defRPr/>
              </a:pPr>
              <a:r>
                <a:rPr lang="zh-CN" sz="2000" b="1">
                  <a:solidFill>
                    <a:schemeClr val="bg1"/>
                  </a:solidFill>
                  <a:ea typeface="宋体" charset="-122"/>
                </a:rPr>
                <a:t>服务提升</a:t>
              </a:r>
            </a:p>
          </p:txBody>
        </p:sp>
      </p:grpSp>
      <p:sp>
        <p:nvSpPr>
          <p:cNvPr id="15" name="Rectangle 10"/>
          <p:cNvSpPr>
            <a:spLocks noChangeArrowheads="1"/>
          </p:cNvSpPr>
          <p:nvPr/>
        </p:nvSpPr>
        <p:spPr bwMode="auto">
          <a:xfrm>
            <a:off x="4383360" y="3070498"/>
            <a:ext cx="15875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a:t>普遍开展门诊统筹，报销比例、支付限额大幅提升</a:t>
            </a:r>
            <a:endParaRPr lang="zh-CN" b="1">
              <a:latin typeface="Arial" charset="0"/>
            </a:endParaRPr>
          </a:p>
        </p:txBody>
      </p:sp>
      <p:sp>
        <p:nvSpPr>
          <p:cNvPr id="21" name="Rectangle 11"/>
          <p:cNvSpPr>
            <a:spLocks noChangeArrowheads="1"/>
          </p:cNvSpPr>
          <p:nvPr/>
        </p:nvSpPr>
        <p:spPr bwMode="auto">
          <a:xfrm>
            <a:off x="2151335" y="3103836"/>
            <a:ext cx="158750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t>从覆盖城镇职工发展到覆盖全体城乡居民</a:t>
            </a:r>
            <a:endParaRPr lang="zh-CN" b="1">
              <a:latin typeface="Arial" charset="0"/>
            </a:endParaRPr>
          </a:p>
        </p:txBody>
      </p:sp>
      <p:sp>
        <p:nvSpPr>
          <p:cNvPr id="22" name="Rectangle 12"/>
          <p:cNvSpPr>
            <a:spLocks noChangeArrowheads="1"/>
          </p:cNvSpPr>
          <p:nvPr/>
        </p:nvSpPr>
        <p:spPr bwMode="auto">
          <a:xfrm>
            <a:off x="6470923" y="3140348"/>
            <a:ext cx="15890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dirty="0"/>
              <a:t>普遍实现前台刷卡结算，异地医保结算已推行</a:t>
            </a:r>
            <a:endParaRPr lang="zh-CN" b="1" dirty="0">
              <a:latin typeface="Arial" charset="0"/>
            </a:endParaRPr>
          </a:p>
        </p:txBody>
      </p:sp>
    </p:spTree>
    <p:extLst>
      <p:ext uri="{BB962C8B-B14F-4D97-AF65-F5344CB8AC3E}">
        <p14:creationId xmlns:p14="http://schemas.microsoft.com/office/powerpoint/2010/main" val="714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gray">
          <a:xfrm>
            <a:off x="5314950" y="1878360"/>
            <a:ext cx="4526280" cy="2918792"/>
          </a:xfrm>
          <a:prstGeom prst="roundRect">
            <a:avLst>
              <a:gd name="adj" fmla="val 10347"/>
            </a:avLst>
          </a:prstGeom>
          <a:solidFill>
            <a:schemeClr val="bg1"/>
          </a:solidFill>
          <a:ln w="50800">
            <a:solidFill>
              <a:schemeClr val="accent1"/>
            </a:solidFill>
            <a:round/>
            <a:headEnd/>
            <a:tailEnd/>
          </a:ln>
          <a:effectLst>
            <a:outerShdw dist="107763" dir="2700000" algn="ctr" rotWithShape="0">
              <a:srgbClr val="808080">
                <a:alpha val="50000"/>
              </a:srgbClr>
            </a:outerShdw>
          </a:effectLst>
        </p:spPr>
        <p:txBody>
          <a:bodyPr wrap="none" anchor="ctr"/>
          <a:lstStyle/>
          <a:p>
            <a:endParaRPr lang="zh-CN" altLang="en-US"/>
          </a:p>
        </p:txBody>
      </p:sp>
      <p:sp>
        <p:nvSpPr>
          <p:cNvPr id="5" name="AutoShape 4"/>
          <p:cNvSpPr>
            <a:spLocks noChangeArrowheads="1"/>
          </p:cNvSpPr>
          <p:nvPr/>
        </p:nvSpPr>
        <p:spPr bwMode="gray">
          <a:xfrm>
            <a:off x="553245" y="1878360"/>
            <a:ext cx="4565254" cy="2918792"/>
          </a:xfrm>
          <a:prstGeom prst="roundRect">
            <a:avLst>
              <a:gd name="adj" fmla="val 10347"/>
            </a:avLst>
          </a:prstGeom>
          <a:solidFill>
            <a:schemeClr val="bg1"/>
          </a:solidFill>
          <a:ln w="50800">
            <a:solidFill>
              <a:schemeClr val="folHlink"/>
            </a:solidFill>
            <a:round/>
            <a:headEnd/>
            <a:tailEnd/>
          </a:ln>
          <a:effectLst>
            <a:outerShdw dist="107763" dir="8100000" algn="ctr" rotWithShape="0">
              <a:srgbClr val="808080">
                <a:alpha val="50000"/>
              </a:srgbClr>
            </a:outerShdw>
          </a:effectLst>
        </p:spPr>
        <p:txBody>
          <a:bodyPr wrap="none" anchor="ctr"/>
          <a:lstStyle/>
          <a:p>
            <a:endParaRPr lang="zh-CN" altLang="en-US" dirty="0"/>
          </a:p>
        </p:txBody>
      </p:sp>
      <p:grpSp>
        <p:nvGrpSpPr>
          <p:cNvPr id="6" name="Group 5"/>
          <p:cNvGrpSpPr>
            <a:grpSpLocks/>
          </p:cNvGrpSpPr>
          <p:nvPr/>
        </p:nvGrpSpPr>
        <p:grpSpPr bwMode="auto">
          <a:xfrm>
            <a:off x="4286251" y="1268760"/>
            <a:ext cx="889397" cy="1976438"/>
            <a:chOff x="2304" y="1344"/>
            <a:chExt cx="498" cy="1245"/>
          </a:xfrm>
        </p:grpSpPr>
        <p:sp>
          <p:nvSpPr>
            <p:cNvPr id="7" name="Freeform 6"/>
            <p:cNvSpPr>
              <a:spLocks/>
            </p:cNvSpPr>
            <p:nvPr/>
          </p:nvSpPr>
          <p:spPr bwMode="gray">
            <a:xfrm>
              <a:off x="2425" y="134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prstDash val="solid"/>
              <a:round/>
              <a:headEnd/>
              <a:tailEnd/>
            </a:ln>
            <a:effectLst/>
          </p:spPr>
          <p:txBody>
            <a:bodyPr/>
            <a:lstStyle/>
            <a:p>
              <a:endParaRPr lang="zh-CN" altLang="en-US"/>
            </a:p>
          </p:txBody>
        </p:sp>
        <p:sp>
          <p:nvSpPr>
            <p:cNvPr id="8" name="Freeform 7"/>
            <p:cNvSpPr>
              <a:spLocks/>
            </p:cNvSpPr>
            <p:nvPr/>
          </p:nvSpPr>
          <p:spPr bwMode="gray">
            <a:xfrm>
              <a:off x="2304" y="1625"/>
              <a:ext cx="498" cy="964"/>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chemeClr val="folHlink"/>
            </a:solidFill>
            <a:ln w="0">
              <a:noFill/>
              <a:prstDash val="solid"/>
              <a:round/>
              <a:headEnd/>
              <a:tailEnd/>
            </a:ln>
            <a:effectLst/>
          </p:spPr>
          <p:txBody>
            <a:bodyPr/>
            <a:lstStyle/>
            <a:p>
              <a:endParaRPr lang="zh-CN" altLang="en-US"/>
            </a:p>
          </p:txBody>
        </p:sp>
      </p:grpSp>
      <p:sp>
        <p:nvSpPr>
          <p:cNvPr id="9" name="Text Box 8"/>
          <p:cNvSpPr txBox="1">
            <a:spLocks noChangeArrowheads="1"/>
          </p:cNvSpPr>
          <p:nvPr/>
        </p:nvSpPr>
        <p:spPr bwMode="gray">
          <a:xfrm>
            <a:off x="1043769" y="2829937"/>
            <a:ext cx="3232547" cy="1323439"/>
          </a:xfrm>
          <a:prstGeom prst="rect">
            <a:avLst/>
          </a:prstGeom>
          <a:noFill/>
          <a:ln w="9525" algn="ctr">
            <a:noFill/>
            <a:miter lim="800000"/>
            <a:headEnd/>
            <a:tailEnd/>
          </a:ln>
          <a:effectLst/>
        </p:spPr>
        <p:txBody>
          <a:bodyPr wrap="square">
            <a:spAutoFit/>
          </a:bodyPr>
          <a:lstStyle/>
          <a:p>
            <a:pPr eaLnBrk="0" hangingPunct="0"/>
            <a:r>
              <a:rPr lang="zh-CN" altLang="en-US" sz="2000" dirty="0">
                <a:solidFill>
                  <a:srgbClr val="000000"/>
                </a:solidFill>
                <a:latin typeface="黑体" pitchFamily="49" charset="-122"/>
                <a:ea typeface="黑体" pitchFamily="49" charset="-122"/>
              </a:rPr>
              <a:t>就医发生的医疗费</a:t>
            </a:r>
            <a:r>
              <a:rPr lang="zh-CN" altLang="en-US" sz="2000" dirty="0" smtClean="0">
                <a:solidFill>
                  <a:srgbClr val="000000"/>
                </a:solidFill>
                <a:latin typeface="黑体" pitchFamily="49" charset="-122"/>
                <a:ea typeface="黑体" pitchFamily="49" charset="-122"/>
              </a:rPr>
              <a:t>用参</a:t>
            </a:r>
            <a:r>
              <a:rPr lang="zh-CN" altLang="en-US" sz="2000" dirty="0">
                <a:solidFill>
                  <a:srgbClr val="000000"/>
                </a:solidFill>
                <a:latin typeface="黑体" pitchFamily="49" charset="-122"/>
                <a:ea typeface="黑体" pitchFamily="49" charset="-122"/>
              </a:rPr>
              <a:t>保人先自行</a:t>
            </a:r>
            <a:r>
              <a:rPr lang="zh-CN" altLang="en-US" sz="2000" dirty="0" smtClean="0">
                <a:solidFill>
                  <a:srgbClr val="000000"/>
                </a:solidFill>
                <a:latin typeface="黑体" pitchFamily="49" charset="-122"/>
                <a:ea typeface="黑体" pitchFamily="49" charset="-122"/>
              </a:rPr>
              <a:t>垫付，事后参保人携带</a:t>
            </a:r>
            <a:r>
              <a:rPr lang="zh-CN" altLang="en-US" sz="2000" dirty="0">
                <a:solidFill>
                  <a:srgbClr val="000000"/>
                </a:solidFill>
                <a:latin typeface="黑体" pitchFamily="49" charset="-122"/>
                <a:ea typeface="黑体" pitchFamily="49" charset="-122"/>
              </a:rPr>
              <a:t>相关</a:t>
            </a:r>
            <a:r>
              <a:rPr lang="zh-CN" altLang="en-US" sz="2000" dirty="0" smtClean="0">
                <a:solidFill>
                  <a:srgbClr val="000000"/>
                </a:solidFill>
                <a:latin typeface="黑体" pitchFamily="49" charset="-122"/>
                <a:ea typeface="黑体" pitchFamily="49" charset="-122"/>
              </a:rPr>
              <a:t>票据材料到社保机构报销。</a:t>
            </a:r>
            <a:endParaRPr lang="en-US" altLang="zh-CN" sz="2000" dirty="0">
              <a:solidFill>
                <a:srgbClr val="000000"/>
              </a:solidFill>
              <a:latin typeface="黑体" pitchFamily="49" charset="-122"/>
              <a:ea typeface="黑体" pitchFamily="49" charset="-122"/>
            </a:endParaRPr>
          </a:p>
        </p:txBody>
      </p:sp>
      <p:grpSp>
        <p:nvGrpSpPr>
          <p:cNvPr id="10" name="Group 10"/>
          <p:cNvGrpSpPr>
            <a:grpSpLocks/>
          </p:cNvGrpSpPr>
          <p:nvPr/>
        </p:nvGrpSpPr>
        <p:grpSpPr bwMode="auto">
          <a:xfrm>
            <a:off x="5229226" y="1268760"/>
            <a:ext cx="889397" cy="1976438"/>
            <a:chOff x="2880" y="1344"/>
            <a:chExt cx="498" cy="1245"/>
          </a:xfrm>
        </p:grpSpPr>
        <p:sp>
          <p:nvSpPr>
            <p:cNvPr id="11" name="Freeform 11"/>
            <p:cNvSpPr>
              <a:spLocks/>
            </p:cNvSpPr>
            <p:nvPr/>
          </p:nvSpPr>
          <p:spPr bwMode="gray">
            <a:xfrm>
              <a:off x="3001" y="134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prstDash val="solid"/>
              <a:round/>
              <a:headEnd/>
              <a:tailEnd/>
            </a:ln>
            <a:effectLst/>
          </p:spPr>
          <p:txBody>
            <a:bodyPr/>
            <a:lstStyle/>
            <a:p>
              <a:endParaRPr lang="zh-CN" altLang="en-US"/>
            </a:p>
          </p:txBody>
        </p:sp>
        <p:sp>
          <p:nvSpPr>
            <p:cNvPr id="12" name="Freeform 12"/>
            <p:cNvSpPr>
              <a:spLocks/>
            </p:cNvSpPr>
            <p:nvPr/>
          </p:nvSpPr>
          <p:spPr bwMode="gray">
            <a:xfrm>
              <a:off x="2880" y="1625"/>
              <a:ext cx="498" cy="964"/>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chemeClr val="accent1"/>
            </a:solidFill>
            <a:ln w="0">
              <a:noFill/>
              <a:prstDash val="solid"/>
              <a:round/>
              <a:headEnd/>
              <a:tailEnd/>
            </a:ln>
            <a:effectLst/>
          </p:spPr>
          <p:txBody>
            <a:bodyPr/>
            <a:lstStyle/>
            <a:p>
              <a:endParaRPr lang="zh-CN" altLang="en-US"/>
            </a:p>
          </p:txBody>
        </p:sp>
      </p:grpSp>
      <p:sp>
        <p:nvSpPr>
          <p:cNvPr id="13" name="Text Box 8"/>
          <p:cNvSpPr txBox="1">
            <a:spLocks noChangeArrowheads="1"/>
          </p:cNvSpPr>
          <p:nvPr/>
        </p:nvSpPr>
        <p:spPr bwMode="gray">
          <a:xfrm>
            <a:off x="6231822" y="2682568"/>
            <a:ext cx="3232547" cy="1938992"/>
          </a:xfrm>
          <a:prstGeom prst="rect">
            <a:avLst/>
          </a:prstGeom>
          <a:noFill/>
          <a:ln w="9525" algn="ctr">
            <a:noFill/>
            <a:miter lim="800000"/>
            <a:headEnd/>
            <a:tailEnd/>
          </a:ln>
          <a:effectLst/>
        </p:spPr>
        <p:txBody>
          <a:bodyPr wrap="square">
            <a:spAutoFit/>
          </a:bodyPr>
          <a:lstStyle/>
          <a:p>
            <a:pPr eaLnBrk="0" hangingPunct="0"/>
            <a:r>
              <a:rPr lang="zh-CN" altLang="zh-CN" sz="2000" dirty="0" smtClean="0">
                <a:solidFill>
                  <a:srgbClr val="000000"/>
                </a:solidFill>
                <a:latin typeface="黑体" pitchFamily="49" charset="-122"/>
                <a:ea typeface="黑体" pitchFamily="49" charset="-122"/>
              </a:rPr>
              <a:t>实现</a:t>
            </a:r>
            <a:r>
              <a:rPr lang="zh-CN" altLang="en-US" sz="2000" dirty="0">
                <a:solidFill>
                  <a:srgbClr val="000000"/>
                </a:solidFill>
                <a:latin typeface="黑体" pitchFamily="49" charset="-122"/>
                <a:ea typeface="黑体" pitchFamily="49" charset="-122"/>
              </a:rPr>
              <a:t>即时</a:t>
            </a:r>
            <a:r>
              <a:rPr lang="zh-CN" altLang="zh-CN" sz="2000" dirty="0">
                <a:solidFill>
                  <a:srgbClr val="000000"/>
                </a:solidFill>
                <a:latin typeface="黑体" pitchFamily="49" charset="-122"/>
                <a:ea typeface="黑体" pitchFamily="49" charset="-122"/>
              </a:rPr>
              <a:t>刷卡结算医疗费用</a:t>
            </a:r>
            <a:r>
              <a:rPr lang="zh-CN" altLang="en-US" sz="2000" dirty="0">
                <a:solidFill>
                  <a:srgbClr val="000000"/>
                </a:solidFill>
                <a:latin typeface="黑体" pitchFamily="49" charset="-122"/>
                <a:ea typeface="黑体" pitchFamily="49" charset="-122"/>
              </a:rPr>
              <a:t>，应由医疗保险基金支付的医疗费用由两定机构与医疗保险经办机构进行结算，其余自付和自费的医疗费用由参保人员现金支付</a:t>
            </a:r>
            <a:endParaRPr lang="en-US" altLang="zh-CN" sz="2000" dirty="0">
              <a:solidFill>
                <a:srgbClr val="000000"/>
              </a:solidFill>
              <a:latin typeface="黑体" pitchFamily="49" charset="-122"/>
              <a:ea typeface="黑体" pitchFamily="49" charset="-122"/>
            </a:endParaRPr>
          </a:p>
        </p:txBody>
      </p:sp>
      <p:sp>
        <p:nvSpPr>
          <p:cNvPr id="14" name="TextBox 13"/>
          <p:cNvSpPr txBox="1"/>
          <p:nvPr/>
        </p:nvSpPr>
        <p:spPr>
          <a:xfrm>
            <a:off x="6592253" y="2106960"/>
            <a:ext cx="2511687" cy="461665"/>
          </a:xfrm>
          <a:prstGeom prst="rect">
            <a:avLst/>
          </a:prstGeom>
          <a:noFill/>
        </p:spPr>
        <p:txBody>
          <a:bodyPr wrap="square" rtlCol="0">
            <a:spAutoFit/>
          </a:bodyPr>
          <a:lstStyle/>
          <a:p>
            <a:r>
              <a:rPr lang="zh-CN" altLang="en-US" sz="2400" dirty="0" smtClean="0">
                <a:solidFill>
                  <a:srgbClr val="C00000"/>
                </a:solidFill>
                <a:latin typeface="黑体" pitchFamily="49" charset="-122"/>
                <a:ea typeface="黑体" pitchFamily="49" charset="-122"/>
              </a:rPr>
              <a:t>联网实时结算</a:t>
            </a:r>
            <a:endParaRPr lang="zh-CN" altLang="en-US" sz="2400" dirty="0">
              <a:solidFill>
                <a:srgbClr val="C00000"/>
              </a:solidFill>
              <a:latin typeface="黑体" pitchFamily="49" charset="-122"/>
              <a:ea typeface="黑体" pitchFamily="49" charset="-122"/>
            </a:endParaRPr>
          </a:p>
        </p:txBody>
      </p:sp>
      <p:sp>
        <p:nvSpPr>
          <p:cNvPr id="15" name="TextBox 14"/>
          <p:cNvSpPr txBox="1"/>
          <p:nvPr/>
        </p:nvSpPr>
        <p:spPr>
          <a:xfrm>
            <a:off x="1148421" y="2110801"/>
            <a:ext cx="2396624" cy="461665"/>
          </a:xfrm>
          <a:prstGeom prst="rect">
            <a:avLst/>
          </a:prstGeom>
          <a:noFill/>
        </p:spPr>
        <p:txBody>
          <a:bodyPr wrap="square" rtlCol="0">
            <a:spAutoFit/>
          </a:bodyPr>
          <a:lstStyle/>
          <a:p>
            <a:r>
              <a:rPr lang="zh-CN" altLang="en-US" sz="2400" dirty="0" smtClean="0">
                <a:solidFill>
                  <a:srgbClr val="C00000"/>
                </a:solidFill>
                <a:latin typeface="黑体" pitchFamily="49" charset="-122"/>
                <a:ea typeface="黑体" pitchFamily="49" charset="-122"/>
              </a:rPr>
              <a:t>机构零星报销</a:t>
            </a:r>
            <a:endParaRPr lang="zh-CN" altLang="en-US" sz="2400" dirty="0">
              <a:solidFill>
                <a:srgbClr val="C00000"/>
              </a:solidFill>
              <a:latin typeface="黑体" pitchFamily="49" charset="-122"/>
              <a:ea typeface="黑体" pitchFamily="49" charset="-122"/>
            </a:endParaRPr>
          </a:p>
        </p:txBody>
      </p:sp>
      <p:sp>
        <p:nvSpPr>
          <p:cNvPr id="16" name="TextBox 98"/>
          <p:cNvSpPr txBox="1">
            <a:spLocks noChangeArrowheads="1"/>
          </p:cNvSpPr>
          <p:nvPr/>
        </p:nvSpPr>
        <p:spPr bwMode="auto">
          <a:xfrm>
            <a:off x="715008" y="368660"/>
            <a:ext cx="497123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a:t>
            </a:r>
            <a:r>
              <a:rPr lang="zh-CN" altLang="en-US" sz="2400" b="1" dirty="0" smtClean="0">
                <a:latin typeface="微软雅黑" charset="0"/>
                <a:ea typeface="微软雅黑" charset="0"/>
                <a:cs typeface="黑体" charset="0"/>
              </a:rPr>
              <a:t>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医疗费用报销方式</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4094388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5589992"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a:t>
            </a:r>
            <a:r>
              <a:rPr lang="zh-CN" altLang="en-US" sz="2400" b="1" dirty="0" smtClean="0">
                <a:latin typeface="微软雅黑" charset="0"/>
                <a:ea typeface="微软雅黑" charset="0"/>
                <a:cs typeface="黑体" charset="0"/>
              </a:rPr>
              <a:t>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医疗保险中的三方关系</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1" name="图片 2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12162" y="1075283"/>
            <a:ext cx="776938" cy="1171775"/>
          </a:xfrm>
          <a:prstGeom prst="rect">
            <a:avLst/>
          </a:prstGeom>
        </p:spPr>
      </p:pic>
      <p:sp>
        <p:nvSpPr>
          <p:cNvPr id="22" name="圆角矩形 21"/>
          <p:cNvSpPr/>
          <p:nvPr/>
        </p:nvSpPr>
        <p:spPr>
          <a:xfrm>
            <a:off x="6258118" y="4994917"/>
            <a:ext cx="1919120" cy="390333"/>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“两定”</a:t>
            </a:r>
            <a:r>
              <a:rPr lang="zh-CN" altLang="en-US" dirty="0"/>
              <a:t>单位</a:t>
            </a:r>
            <a:endParaRPr lang="en-US" dirty="0"/>
          </a:p>
        </p:txBody>
      </p:sp>
      <p:pic>
        <p:nvPicPr>
          <p:cNvPr id="23" name="图片 2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86051" y="3919012"/>
            <a:ext cx="2246035" cy="1466238"/>
          </a:xfrm>
          <a:prstGeom prst="rect">
            <a:avLst/>
          </a:prstGeom>
        </p:spPr>
      </p:pic>
      <p:sp>
        <p:nvSpPr>
          <p:cNvPr id="25" name="弧形 24"/>
          <p:cNvSpPr/>
          <p:nvPr/>
        </p:nvSpPr>
        <p:spPr>
          <a:xfrm rot="13077610">
            <a:off x="3076190" y="1286420"/>
            <a:ext cx="1355354" cy="3019553"/>
          </a:xfrm>
          <a:prstGeom prst="arc">
            <a:avLst>
              <a:gd name="adj1" fmla="val 16621781"/>
              <a:gd name="adj2" fmla="val 5013646"/>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4" name="图片 23" descr="3.png"/>
          <p:cNvPicPr>
            <a:picLocks noChangeAspect="1"/>
          </p:cNvPicPr>
          <p:nvPr/>
        </p:nvPicPr>
        <p:blipFill>
          <a:blip r:embed="rId5" cstate="print"/>
          <a:stretch>
            <a:fillRect/>
          </a:stretch>
        </p:blipFill>
        <p:spPr>
          <a:xfrm>
            <a:off x="1975148" y="3671337"/>
            <a:ext cx="1032575" cy="1184885"/>
          </a:xfrm>
          <a:prstGeom prst="rect">
            <a:avLst/>
          </a:prstGeom>
        </p:spPr>
      </p:pic>
      <p:sp>
        <p:nvSpPr>
          <p:cNvPr id="26" name="弧形 25"/>
          <p:cNvSpPr/>
          <p:nvPr/>
        </p:nvSpPr>
        <p:spPr>
          <a:xfrm rot="5400000">
            <a:off x="4471409" y="3899669"/>
            <a:ext cx="900764" cy="2766418"/>
          </a:xfrm>
          <a:prstGeom prst="arc">
            <a:avLst>
              <a:gd name="adj1" fmla="val 16200000"/>
              <a:gd name="adj2" fmla="val 5260947"/>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圆角矩形 26"/>
          <p:cNvSpPr/>
          <p:nvPr/>
        </p:nvSpPr>
        <p:spPr>
          <a:xfrm>
            <a:off x="1685293" y="4856222"/>
            <a:ext cx="1612283" cy="433299"/>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经办机构</a:t>
            </a:r>
            <a:endParaRPr lang="en-US" dirty="0"/>
          </a:p>
        </p:txBody>
      </p:sp>
      <p:sp>
        <p:nvSpPr>
          <p:cNvPr id="28" name="圆角矩形 27"/>
          <p:cNvSpPr/>
          <p:nvPr/>
        </p:nvSpPr>
        <p:spPr>
          <a:xfrm>
            <a:off x="4094490" y="2247058"/>
            <a:ext cx="1612283" cy="433299"/>
          </a:xfrm>
          <a:prstGeom prst="roundRect">
            <a:avLst/>
          </a:prstGeom>
          <a:solidFill>
            <a:schemeClr val="accent1">
              <a:alpha val="60000"/>
            </a:schemeClr>
          </a:solidFill>
          <a:ln w="635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参保人</a:t>
            </a:r>
            <a:endParaRPr lang="en-US" dirty="0"/>
          </a:p>
        </p:txBody>
      </p:sp>
      <p:sp>
        <p:nvSpPr>
          <p:cNvPr id="29" name="弧形 28"/>
          <p:cNvSpPr/>
          <p:nvPr/>
        </p:nvSpPr>
        <p:spPr>
          <a:xfrm rot="8820435" flipH="1">
            <a:off x="5968130" y="1149085"/>
            <a:ext cx="1316040" cy="2998120"/>
          </a:xfrm>
          <a:prstGeom prst="arc">
            <a:avLst>
              <a:gd name="adj1" fmla="val 16200000"/>
              <a:gd name="adj2" fmla="val 5469453"/>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rot="19348603" flipH="1">
            <a:off x="6001976" y="1139516"/>
            <a:ext cx="1236726" cy="2998120"/>
          </a:xfrm>
          <a:prstGeom prst="arc">
            <a:avLst>
              <a:gd name="adj1" fmla="val 16200000"/>
              <a:gd name="adj2" fmla="val 4799236"/>
            </a:avLst>
          </a:prstGeom>
          <a:ln w="57150">
            <a:solidFill>
              <a:schemeClr val="accent6"/>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2198201" y="1936394"/>
            <a:ext cx="1107996" cy="369332"/>
          </a:xfrm>
          <a:prstGeom prst="rect">
            <a:avLst/>
          </a:prstGeom>
          <a:noFill/>
        </p:spPr>
        <p:txBody>
          <a:bodyPr wrap="none" rtlCol="0">
            <a:spAutoFit/>
          </a:bodyPr>
          <a:lstStyle/>
          <a:p>
            <a:r>
              <a:rPr lang="zh-CN" altLang="en-US" b="1" dirty="0" smtClean="0">
                <a:solidFill>
                  <a:schemeClr val="tx1">
                    <a:lumMod val="95000"/>
                    <a:lumOff val="5000"/>
                  </a:schemeClr>
                </a:solidFill>
              </a:rPr>
              <a:t>保险费用</a:t>
            </a:r>
            <a:endParaRPr lang="zh-CN" altLang="en-US" b="1" dirty="0">
              <a:solidFill>
                <a:schemeClr val="tx1">
                  <a:lumMod val="95000"/>
                  <a:lumOff val="5000"/>
                </a:schemeClr>
              </a:solidFill>
            </a:endParaRPr>
          </a:p>
        </p:txBody>
      </p:sp>
      <p:sp>
        <p:nvSpPr>
          <p:cNvPr id="32" name="TextBox 31"/>
          <p:cNvSpPr txBox="1"/>
          <p:nvPr/>
        </p:nvSpPr>
        <p:spPr>
          <a:xfrm>
            <a:off x="4282419" y="5200584"/>
            <a:ext cx="1114408" cy="369332"/>
          </a:xfrm>
          <a:prstGeom prst="rect">
            <a:avLst/>
          </a:prstGeom>
          <a:noFill/>
        </p:spPr>
        <p:txBody>
          <a:bodyPr wrap="none" rtlCol="0">
            <a:spAutoFit/>
          </a:bodyPr>
          <a:lstStyle/>
          <a:p>
            <a:r>
              <a:rPr lang="zh-CN" altLang="en-US" b="1" dirty="0">
                <a:solidFill>
                  <a:schemeClr val="tx1">
                    <a:lumMod val="95000"/>
                    <a:lumOff val="5000"/>
                  </a:schemeClr>
                </a:solidFill>
              </a:rPr>
              <a:t>医</a:t>
            </a:r>
            <a:r>
              <a:rPr lang="zh-CN" altLang="en-US" b="1" dirty="0" smtClean="0">
                <a:solidFill>
                  <a:schemeClr val="tx1">
                    <a:lumMod val="95000"/>
                    <a:lumOff val="5000"/>
                  </a:schemeClr>
                </a:solidFill>
              </a:rPr>
              <a:t>保费用</a:t>
            </a:r>
            <a:endParaRPr lang="zh-CN" altLang="en-US" b="1" dirty="0">
              <a:solidFill>
                <a:schemeClr val="tx1">
                  <a:lumMod val="95000"/>
                  <a:lumOff val="5000"/>
                </a:schemeClr>
              </a:solidFill>
            </a:endParaRPr>
          </a:p>
        </p:txBody>
      </p:sp>
      <p:sp>
        <p:nvSpPr>
          <p:cNvPr id="33" name="TextBox 32"/>
          <p:cNvSpPr txBox="1"/>
          <p:nvPr/>
        </p:nvSpPr>
        <p:spPr>
          <a:xfrm>
            <a:off x="7217678" y="1845001"/>
            <a:ext cx="1114408" cy="369332"/>
          </a:xfrm>
          <a:prstGeom prst="rect">
            <a:avLst/>
          </a:prstGeom>
          <a:noFill/>
        </p:spPr>
        <p:txBody>
          <a:bodyPr wrap="none" rtlCol="0">
            <a:spAutoFit/>
          </a:bodyPr>
          <a:lstStyle/>
          <a:p>
            <a:r>
              <a:rPr lang="zh-CN" altLang="en-US" b="1" dirty="0">
                <a:solidFill>
                  <a:schemeClr val="tx1">
                    <a:lumMod val="95000"/>
                    <a:lumOff val="5000"/>
                  </a:schemeClr>
                </a:solidFill>
              </a:rPr>
              <a:t>自付</a:t>
            </a:r>
            <a:r>
              <a:rPr lang="zh-CN" altLang="en-US" b="1" dirty="0" smtClean="0">
                <a:solidFill>
                  <a:schemeClr val="tx1">
                    <a:lumMod val="95000"/>
                    <a:lumOff val="5000"/>
                  </a:schemeClr>
                </a:solidFill>
              </a:rPr>
              <a:t>费用</a:t>
            </a:r>
            <a:endParaRPr lang="zh-CN" altLang="en-US" b="1" dirty="0">
              <a:solidFill>
                <a:schemeClr val="tx1">
                  <a:lumMod val="95000"/>
                  <a:lumOff val="5000"/>
                </a:schemeClr>
              </a:solidFill>
            </a:endParaRPr>
          </a:p>
        </p:txBody>
      </p:sp>
      <p:sp>
        <p:nvSpPr>
          <p:cNvPr id="34" name="TextBox 33"/>
          <p:cNvSpPr txBox="1"/>
          <p:nvPr/>
        </p:nvSpPr>
        <p:spPr>
          <a:xfrm>
            <a:off x="5072058" y="3109610"/>
            <a:ext cx="1114408" cy="369332"/>
          </a:xfrm>
          <a:prstGeom prst="rect">
            <a:avLst/>
          </a:prstGeom>
          <a:noFill/>
        </p:spPr>
        <p:txBody>
          <a:bodyPr wrap="none" rtlCol="0">
            <a:spAutoFit/>
          </a:bodyPr>
          <a:lstStyle/>
          <a:p>
            <a:r>
              <a:rPr lang="zh-CN" altLang="en-US" b="1" dirty="0" smtClean="0">
                <a:solidFill>
                  <a:schemeClr val="tx1">
                    <a:lumMod val="95000"/>
                    <a:lumOff val="5000"/>
                  </a:schemeClr>
                </a:solidFill>
              </a:rPr>
              <a:t>医疗服务</a:t>
            </a:r>
            <a:endParaRPr lang="zh-CN" altLang="en-US" b="1" dirty="0">
              <a:solidFill>
                <a:schemeClr val="tx1">
                  <a:lumMod val="95000"/>
                  <a:lumOff val="5000"/>
                </a:schemeClr>
              </a:solidFill>
            </a:endParaRPr>
          </a:p>
        </p:txBody>
      </p:sp>
    </p:spTree>
    <p:extLst>
      <p:ext uri="{BB962C8B-B14F-4D97-AF65-F5344CB8AC3E}">
        <p14:creationId xmlns:p14="http://schemas.microsoft.com/office/powerpoint/2010/main" val="159513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P spid="30" grpId="0" animBg="1"/>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5589992"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医保联网实时结算场景</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 name="图片 21" descr="1.jpg"/>
          <p:cNvPicPr>
            <a:picLocks noChangeAspect="1"/>
          </p:cNvPicPr>
          <p:nvPr/>
        </p:nvPicPr>
        <p:blipFill>
          <a:blip r:embed="rId3" cstate="print"/>
          <a:stretch>
            <a:fillRect/>
          </a:stretch>
        </p:blipFill>
        <p:spPr>
          <a:xfrm>
            <a:off x="1475818" y="1066381"/>
            <a:ext cx="1773848" cy="1354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图片 22" descr="５修改图.jpg"/>
          <p:cNvPicPr>
            <a:picLocks noChangeAspect="1"/>
          </p:cNvPicPr>
          <p:nvPr/>
        </p:nvPicPr>
        <p:blipFill>
          <a:blip r:embed="rId4" cstate="print"/>
          <a:stretch>
            <a:fillRect/>
          </a:stretch>
        </p:blipFill>
        <p:spPr>
          <a:xfrm>
            <a:off x="7051786" y="2947164"/>
            <a:ext cx="1670978"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图片 23" descr="6.jpg"/>
          <p:cNvPicPr>
            <a:picLocks noChangeAspect="1"/>
          </p:cNvPicPr>
          <p:nvPr/>
        </p:nvPicPr>
        <p:blipFill>
          <a:blip r:embed="rId5" cstate="print"/>
          <a:stretch>
            <a:fillRect/>
          </a:stretch>
        </p:blipFill>
        <p:spPr>
          <a:xfrm>
            <a:off x="6376797" y="4835848"/>
            <a:ext cx="1673616" cy="1360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 name="图片 24" descr="7.jpg"/>
          <p:cNvPicPr>
            <a:picLocks noChangeAspect="1"/>
          </p:cNvPicPr>
          <p:nvPr/>
        </p:nvPicPr>
        <p:blipFill>
          <a:blip r:embed="rId6" cstate="print"/>
          <a:stretch>
            <a:fillRect/>
          </a:stretch>
        </p:blipFill>
        <p:spPr>
          <a:xfrm>
            <a:off x="3924270" y="4864174"/>
            <a:ext cx="1672297"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图片 25" descr="8.jpg"/>
          <p:cNvPicPr>
            <a:picLocks noChangeAspect="1"/>
          </p:cNvPicPr>
          <p:nvPr/>
        </p:nvPicPr>
        <p:blipFill>
          <a:blip r:embed="rId7" cstate="print"/>
          <a:stretch>
            <a:fillRect/>
          </a:stretch>
        </p:blipFill>
        <p:spPr>
          <a:xfrm>
            <a:off x="1295587" y="4851438"/>
            <a:ext cx="1673616"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图片 26" descr="10.jpg"/>
          <p:cNvPicPr>
            <a:picLocks noChangeAspect="1"/>
          </p:cNvPicPr>
          <p:nvPr/>
        </p:nvPicPr>
        <p:blipFill>
          <a:blip r:embed="rId8" cstate="print"/>
          <a:stretch>
            <a:fillRect/>
          </a:stretch>
        </p:blipFill>
        <p:spPr>
          <a:xfrm>
            <a:off x="1069811" y="2947163"/>
            <a:ext cx="1670978" cy="1358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右箭头 27"/>
          <p:cNvSpPr/>
          <p:nvPr/>
        </p:nvSpPr>
        <p:spPr>
          <a:xfrm>
            <a:off x="3363540" y="1581051"/>
            <a:ext cx="201613" cy="328612"/>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右箭头 28"/>
          <p:cNvSpPr/>
          <p:nvPr/>
        </p:nvSpPr>
        <p:spPr>
          <a:xfrm>
            <a:off x="5901976" y="1553551"/>
            <a:ext cx="203200" cy="3286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右箭头 29"/>
          <p:cNvSpPr/>
          <p:nvPr/>
        </p:nvSpPr>
        <p:spPr>
          <a:xfrm rot="5400000">
            <a:off x="7718709" y="2529510"/>
            <a:ext cx="219075" cy="303212"/>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右箭头 30"/>
          <p:cNvSpPr/>
          <p:nvPr/>
        </p:nvSpPr>
        <p:spPr>
          <a:xfrm rot="5400000">
            <a:off x="7696644" y="4464234"/>
            <a:ext cx="219075" cy="3032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右箭头 31"/>
          <p:cNvSpPr/>
          <p:nvPr/>
        </p:nvSpPr>
        <p:spPr>
          <a:xfrm rot="10800000">
            <a:off x="5828678" y="5338788"/>
            <a:ext cx="203200" cy="3286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右箭头 32"/>
          <p:cNvSpPr/>
          <p:nvPr/>
        </p:nvSpPr>
        <p:spPr>
          <a:xfrm rot="10800000">
            <a:off x="3363540" y="5411812"/>
            <a:ext cx="201613" cy="3286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右箭头 33"/>
          <p:cNvSpPr/>
          <p:nvPr/>
        </p:nvSpPr>
        <p:spPr>
          <a:xfrm rot="16200000">
            <a:off x="1795762" y="4464000"/>
            <a:ext cx="219075" cy="303213"/>
          </a:xfrm>
          <a:prstGeom prst="rightArrow">
            <a:avLst/>
          </a:prstGeom>
          <a:solidFill>
            <a:schemeClr val="tx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3360729" y="3364923"/>
            <a:ext cx="3254417" cy="523220"/>
          </a:xfrm>
          <a:prstGeom prst="rect">
            <a:avLst/>
          </a:prstGeom>
          <a:noFill/>
        </p:spPr>
        <p:txBody>
          <a:bodyPr wrap="square">
            <a:spAutoFit/>
          </a:bodyPr>
          <a:lstStyle/>
          <a:p>
            <a:pPr>
              <a:defRPr/>
            </a:pPr>
            <a:r>
              <a:rPr lang="zh-CN" altLang="en-US" sz="2800" b="1"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医保联网实时结算</a:t>
            </a:r>
            <a:endParaRPr lang="en-US" altLang="zh-CN" sz="2800" b="1"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pic>
        <p:nvPicPr>
          <p:cNvPr id="36" name="Picture 3"/>
          <p:cNvPicPr>
            <a:picLocks noChangeAspect="1" noChangeArrowheads="1"/>
          </p:cNvPicPr>
          <p:nvPr/>
        </p:nvPicPr>
        <p:blipFill>
          <a:blip r:embed="rId9" cstate="print"/>
          <a:srcRect/>
          <a:stretch>
            <a:fillRect/>
          </a:stretch>
        </p:blipFill>
        <p:spPr bwMode="auto">
          <a:xfrm>
            <a:off x="3889067" y="1100666"/>
            <a:ext cx="1677858" cy="1285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7" name="Picture 4"/>
          <p:cNvPicPr>
            <a:picLocks noChangeAspect="1" noChangeArrowheads="1"/>
          </p:cNvPicPr>
          <p:nvPr/>
        </p:nvPicPr>
        <p:blipFill>
          <a:blip r:embed="rId10" cstate="print"/>
          <a:srcRect/>
          <a:stretch>
            <a:fillRect/>
          </a:stretch>
        </p:blipFill>
        <p:spPr bwMode="auto">
          <a:xfrm>
            <a:off x="6363376" y="1100666"/>
            <a:ext cx="1671127" cy="1285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TextBox 37"/>
          <p:cNvSpPr txBox="1"/>
          <p:nvPr/>
        </p:nvSpPr>
        <p:spPr>
          <a:xfrm>
            <a:off x="1905300" y="2458610"/>
            <a:ext cx="914883" cy="369332"/>
          </a:xfrm>
          <a:prstGeom prst="rect">
            <a:avLst/>
          </a:prstGeom>
          <a:noFill/>
        </p:spPr>
        <p:txBody>
          <a:bodyPr wrap="square">
            <a:spAutoFit/>
          </a:bodyPr>
          <a:lstStyle/>
          <a:p>
            <a:pPr>
              <a:defRPr/>
            </a:pP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参保</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39" name="TextBox 38"/>
          <p:cNvSpPr txBox="1"/>
          <p:nvPr/>
        </p:nvSpPr>
        <p:spPr>
          <a:xfrm>
            <a:off x="4302976" y="2496450"/>
            <a:ext cx="914883" cy="369332"/>
          </a:xfrm>
          <a:prstGeom prst="rect">
            <a:avLst/>
          </a:prstGeom>
          <a:noFill/>
        </p:spPr>
        <p:txBody>
          <a:bodyPr wrap="square">
            <a:spAutoFit/>
          </a:bodyPr>
          <a:lstStyle/>
          <a:p>
            <a:pPr>
              <a:defRPr/>
            </a:pPr>
            <a:r>
              <a:rPr lang="zh-CN" altLang="en-US"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就医</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0" name="TextBox 39"/>
          <p:cNvSpPr txBox="1"/>
          <p:nvPr/>
        </p:nvSpPr>
        <p:spPr>
          <a:xfrm>
            <a:off x="6821199" y="2496450"/>
            <a:ext cx="914883" cy="369332"/>
          </a:xfrm>
          <a:prstGeom prst="rect">
            <a:avLst/>
          </a:prstGeom>
          <a:noFill/>
        </p:spPr>
        <p:txBody>
          <a:bodyPr wrap="square">
            <a:spAutoFit/>
          </a:bodyPr>
          <a:lstStyle/>
          <a:p>
            <a:pPr>
              <a:defRPr/>
            </a:pP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开医嘱</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
        <p:nvSpPr>
          <p:cNvPr id="41" name="TextBox 40"/>
          <p:cNvSpPr txBox="1"/>
          <p:nvPr/>
        </p:nvSpPr>
        <p:spPr>
          <a:xfrm>
            <a:off x="8959924" y="3382661"/>
            <a:ext cx="1327076" cy="369332"/>
          </a:xfrm>
          <a:prstGeom prst="rect">
            <a:avLst/>
          </a:prstGeom>
          <a:noFill/>
        </p:spPr>
        <p:txBody>
          <a:bodyPr wrap="square">
            <a:spAutoFit/>
          </a:bodyPr>
          <a:lstStyle/>
          <a:p>
            <a:pPr>
              <a:defRPr/>
            </a:pPr>
            <a:r>
              <a:rPr lang="zh-CN" altLang="en-US" dirty="0" smtClean="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rPr>
              <a:t>划账收费</a:t>
            </a:r>
            <a:endParaRPr lang="en-US" altLang="zh-CN" dirty="0">
              <a:ln w="1905"/>
              <a:solidFill>
                <a:schemeClr val="tx1">
                  <a:lumMod val="60000"/>
                  <a:lumOff val="40000"/>
                </a:schemeClr>
              </a:solidFill>
              <a:effectLst>
                <a:innerShdw blurRad="69850" dist="43180" dir="5400000">
                  <a:srgbClr val="000000">
                    <a:alpha val="65000"/>
                  </a:srgbClr>
                </a:innerShdw>
              </a:effectLst>
              <a:latin typeface="黑体" pitchFamily="2" charset="-122"/>
              <a:ea typeface="黑体" pitchFamily="2" charset="-122"/>
            </a:endParaRPr>
          </a:p>
        </p:txBody>
      </p:sp>
    </p:spTree>
    <p:extLst>
      <p:ext uri="{BB962C8B-B14F-4D97-AF65-F5344CB8AC3E}">
        <p14:creationId xmlns:p14="http://schemas.microsoft.com/office/powerpoint/2010/main" val="10781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98"/>
          <p:cNvSpPr txBox="1">
            <a:spLocks noChangeArrowheads="1"/>
          </p:cNvSpPr>
          <p:nvPr/>
        </p:nvSpPr>
        <p:spPr bwMode="auto">
          <a:xfrm>
            <a:off x="715008" y="368660"/>
            <a:ext cx="528061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smtClean="0">
                <a:latin typeface="微软雅黑" charset="0"/>
                <a:ea typeface="微软雅黑" charset="0"/>
                <a:cs typeface="黑体" charset="0"/>
              </a:rPr>
              <a:t>医</a:t>
            </a:r>
            <a:r>
              <a:rPr lang="zh-CN" altLang="en-US" sz="2400" b="1" dirty="0">
                <a:latin typeface="微软雅黑" charset="0"/>
                <a:ea typeface="微软雅黑" charset="0"/>
                <a:cs typeface="黑体" charset="0"/>
              </a:rPr>
              <a:t>保业务介绍</a:t>
            </a:r>
            <a:r>
              <a:rPr lang="en-US" altLang="zh-CN" sz="2400" b="1" dirty="0">
                <a:latin typeface="黑体" charset="0"/>
                <a:ea typeface="黑体" charset="0"/>
                <a:cs typeface="黑体" charset="0"/>
              </a:rPr>
              <a:t>·</a:t>
            </a:r>
            <a:r>
              <a:rPr lang="zh-CN" altLang="en-US" sz="2400" b="1" dirty="0">
                <a:latin typeface="黑体" charset="0"/>
                <a:ea typeface="黑体" charset="0"/>
                <a:cs typeface="黑体" charset="0"/>
              </a:rPr>
              <a:t> </a:t>
            </a:r>
            <a:r>
              <a:rPr lang="zh-CN" altLang="en-US" sz="2400" b="1" dirty="0" smtClean="0">
                <a:latin typeface="黑体" charset="0"/>
                <a:ea typeface="黑体" charset="0"/>
                <a:cs typeface="黑体" charset="0"/>
              </a:rPr>
              <a:t>各定点单位接入模式</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flipV="1">
            <a:off x="427038" y="873125"/>
            <a:ext cx="446405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剪去对角的矩形 5"/>
          <p:cNvSpPr/>
          <p:nvPr/>
        </p:nvSpPr>
        <p:spPr>
          <a:xfrm>
            <a:off x="1538613" y="2846829"/>
            <a:ext cx="438156" cy="328617"/>
          </a:xfrm>
          <a:prstGeom prst="snip2DiagRect">
            <a:avLst/>
          </a:prstGeom>
          <a:solidFill>
            <a:srgbClr val="92D05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等腰三角形 6"/>
          <p:cNvSpPr/>
          <p:nvPr/>
        </p:nvSpPr>
        <p:spPr>
          <a:xfrm>
            <a:off x="2246403" y="2810316"/>
            <a:ext cx="471860" cy="401643"/>
          </a:xfrm>
          <a:prstGeom prst="triangle">
            <a:avLst/>
          </a:prstGeom>
          <a:solidFill>
            <a:srgbClr val="1C1C1C"/>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平行四边形 7"/>
          <p:cNvSpPr/>
          <p:nvPr/>
        </p:nvSpPr>
        <p:spPr>
          <a:xfrm>
            <a:off x="830823" y="3723141"/>
            <a:ext cx="370747" cy="401643"/>
          </a:xfrm>
          <a:prstGeom prst="parallelogram">
            <a:avLst/>
          </a:prstGeom>
          <a:solidFill>
            <a:srgbClr val="660066"/>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六边形 8"/>
          <p:cNvSpPr/>
          <p:nvPr/>
        </p:nvSpPr>
        <p:spPr>
          <a:xfrm>
            <a:off x="1538612" y="3723140"/>
            <a:ext cx="404452" cy="365130"/>
          </a:xfrm>
          <a:prstGeom prst="hexagon">
            <a:avLst/>
          </a:prstGeom>
          <a:solidFill>
            <a:srgbClr val="0070C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泪滴形 9"/>
          <p:cNvSpPr/>
          <p:nvPr/>
        </p:nvSpPr>
        <p:spPr>
          <a:xfrm>
            <a:off x="2347516" y="3686627"/>
            <a:ext cx="404452" cy="438156"/>
          </a:xfrm>
          <a:prstGeom prst="teardrop">
            <a:avLst/>
          </a:prstGeom>
          <a:solidFill>
            <a:srgbClr val="990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梯形 10"/>
          <p:cNvSpPr/>
          <p:nvPr/>
        </p:nvSpPr>
        <p:spPr>
          <a:xfrm>
            <a:off x="797118" y="4343862"/>
            <a:ext cx="337043" cy="328617"/>
          </a:xfrm>
          <a:prstGeom prst="trapezoid">
            <a:avLst/>
          </a:prstGeom>
          <a:solidFill>
            <a:srgbClr val="5D7AB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流程图: 决策 11"/>
          <p:cNvSpPr/>
          <p:nvPr/>
        </p:nvSpPr>
        <p:spPr>
          <a:xfrm>
            <a:off x="1538612" y="4343861"/>
            <a:ext cx="471860" cy="292104"/>
          </a:xfrm>
          <a:prstGeom prst="flowChartDecision">
            <a:avLst/>
          </a:prstGeom>
          <a:solidFill>
            <a:srgbClr val="00B05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六角星 12"/>
          <p:cNvSpPr/>
          <p:nvPr/>
        </p:nvSpPr>
        <p:spPr>
          <a:xfrm>
            <a:off x="2381221" y="4270835"/>
            <a:ext cx="370747" cy="438156"/>
          </a:xfrm>
          <a:prstGeom prst="star6">
            <a:avLst/>
          </a:prstGeom>
          <a:solidFill>
            <a:srgbClr val="FFC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流程图: 延期 13"/>
          <p:cNvSpPr/>
          <p:nvPr/>
        </p:nvSpPr>
        <p:spPr>
          <a:xfrm>
            <a:off x="830822" y="2846828"/>
            <a:ext cx="438156" cy="365130"/>
          </a:xfrm>
          <a:prstGeom prst="flowChartDelay">
            <a:avLst/>
          </a:prstGeom>
          <a:solidFill>
            <a:srgbClr val="FF0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圆角矩形 14"/>
          <p:cNvSpPr/>
          <p:nvPr/>
        </p:nvSpPr>
        <p:spPr>
          <a:xfrm>
            <a:off x="696005" y="2591238"/>
            <a:ext cx="2224484" cy="2373345"/>
          </a:xfrm>
          <a:prstGeom prst="round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圆角矩形标注 15"/>
          <p:cNvSpPr/>
          <p:nvPr/>
        </p:nvSpPr>
        <p:spPr>
          <a:xfrm>
            <a:off x="965639" y="1844824"/>
            <a:ext cx="2389675" cy="636875"/>
          </a:xfrm>
          <a:prstGeom prst="wedgeRoundRectCallout">
            <a:avLst/>
          </a:prstGeom>
          <a:solidFill>
            <a:schemeClr val="accent1">
              <a:alpha val="3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宋体" pitchFamily="2" charset="-122"/>
                <a:ea typeface="宋体" pitchFamily="2" charset="-122"/>
              </a:rPr>
              <a:t>不统一的医院管理信息系统</a:t>
            </a:r>
            <a:endParaRPr lang="en-US" sz="1600" dirty="0">
              <a:solidFill>
                <a:schemeClr val="tx1"/>
              </a:solidFill>
              <a:latin typeface="宋体" pitchFamily="2" charset="-122"/>
              <a:ea typeface="宋体" pitchFamily="2" charset="-122"/>
            </a:endParaRPr>
          </a:p>
        </p:txBody>
      </p:sp>
      <p:sp>
        <p:nvSpPr>
          <p:cNvPr id="21" name="右箭头 20"/>
          <p:cNvSpPr/>
          <p:nvPr/>
        </p:nvSpPr>
        <p:spPr>
          <a:xfrm>
            <a:off x="3875628" y="2954332"/>
            <a:ext cx="876312" cy="1533546"/>
          </a:xfrm>
          <a:prstGeom prst="rightArrow">
            <a:avLst/>
          </a:prstGeom>
          <a:solidFill>
            <a:schemeClr val="bg1">
              <a:lumMod val="65000"/>
            </a:schemeClr>
          </a:solidFill>
          <a:ln w="12700">
            <a:solidFill>
              <a:schemeClr val="bg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圆角矩形 21"/>
          <p:cNvSpPr/>
          <p:nvPr/>
        </p:nvSpPr>
        <p:spPr>
          <a:xfrm>
            <a:off x="5246086" y="1785916"/>
            <a:ext cx="2898570" cy="620721"/>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医保联网实时结算系统</a:t>
            </a:r>
            <a:endParaRPr lang="en-US" dirty="0">
              <a:solidFill>
                <a:schemeClr val="tx1"/>
              </a:solidFill>
            </a:endParaRPr>
          </a:p>
        </p:txBody>
      </p:sp>
      <p:sp>
        <p:nvSpPr>
          <p:cNvPr id="23" name="剪去对角的矩形 22"/>
          <p:cNvSpPr/>
          <p:nvPr/>
        </p:nvSpPr>
        <p:spPr>
          <a:xfrm>
            <a:off x="6392033" y="2990844"/>
            <a:ext cx="438156" cy="365130"/>
          </a:xfrm>
          <a:prstGeom prst="snip2DiagRect">
            <a:avLst/>
          </a:prstGeom>
          <a:solidFill>
            <a:srgbClr val="92D05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等腰三角形 23"/>
          <p:cNvSpPr/>
          <p:nvPr/>
        </p:nvSpPr>
        <p:spPr>
          <a:xfrm>
            <a:off x="7369457" y="2990845"/>
            <a:ext cx="404452" cy="365130"/>
          </a:xfrm>
          <a:prstGeom prst="triangle">
            <a:avLst/>
          </a:prstGeom>
          <a:solidFill>
            <a:srgbClr val="1C1C1C"/>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平行四边形 24"/>
          <p:cNvSpPr/>
          <p:nvPr/>
        </p:nvSpPr>
        <p:spPr>
          <a:xfrm>
            <a:off x="5414608" y="3830643"/>
            <a:ext cx="404452" cy="438156"/>
          </a:xfrm>
          <a:prstGeom prst="parallelogram">
            <a:avLst/>
          </a:prstGeom>
          <a:solidFill>
            <a:srgbClr val="660066"/>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六边形 25"/>
          <p:cNvSpPr/>
          <p:nvPr/>
        </p:nvSpPr>
        <p:spPr>
          <a:xfrm>
            <a:off x="6392032" y="3867156"/>
            <a:ext cx="404452" cy="365130"/>
          </a:xfrm>
          <a:prstGeom prst="hexagon">
            <a:avLst/>
          </a:prstGeom>
          <a:solidFill>
            <a:srgbClr val="0070C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泪滴形 26"/>
          <p:cNvSpPr/>
          <p:nvPr/>
        </p:nvSpPr>
        <p:spPr>
          <a:xfrm>
            <a:off x="7335753" y="3830643"/>
            <a:ext cx="404452" cy="438156"/>
          </a:xfrm>
          <a:prstGeom prst="teardrop">
            <a:avLst/>
          </a:prstGeom>
          <a:solidFill>
            <a:srgbClr val="990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梯形 27"/>
          <p:cNvSpPr/>
          <p:nvPr/>
        </p:nvSpPr>
        <p:spPr>
          <a:xfrm>
            <a:off x="5414608" y="4487877"/>
            <a:ext cx="404452" cy="365130"/>
          </a:xfrm>
          <a:prstGeom prst="trapezoid">
            <a:avLst/>
          </a:prstGeom>
          <a:solidFill>
            <a:srgbClr val="5D7AB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流程图: 决策 28"/>
          <p:cNvSpPr/>
          <p:nvPr/>
        </p:nvSpPr>
        <p:spPr>
          <a:xfrm>
            <a:off x="6358328" y="4524390"/>
            <a:ext cx="471860" cy="292104"/>
          </a:xfrm>
          <a:prstGeom prst="flowChartDecision">
            <a:avLst/>
          </a:prstGeom>
          <a:solidFill>
            <a:srgbClr val="00B05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六角星 29"/>
          <p:cNvSpPr/>
          <p:nvPr/>
        </p:nvSpPr>
        <p:spPr>
          <a:xfrm>
            <a:off x="7369458" y="4451364"/>
            <a:ext cx="370747" cy="438156"/>
          </a:xfrm>
          <a:prstGeom prst="star6">
            <a:avLst/>
          </a:prstGeom>
          <a:solidFill>
            <a:srgbClr val="FFC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流程图: 延期 30"/>
          <p:cNvSpPr/>
          <p:nvPr/>
        </p:nvSpPr>
        <p:spPr>
          <a:xfrm>
            <a:off x="5448312" y="2990844"/>
            <a:ext cx="438156" cy="365130"/>
          </a:xfrm>
          <a:prstGeom prst="flowChartDelay">
            <a:avLst/>
          </a:prstGeom>
          <a:solidFill>
            <a:srgbClr val="FF0000"/>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5279791" y="2735254"/>
            <a:ext cx="2898570" cy="2373345"/>
          </a:xfrm>
          <a:prstGeom prst="roundRect">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圆角矩形 32"/>
          <p:cNvSpPr/>
          <p:nvPr/>
        </p:nvSpPr>
        <p:spPr>
          <a:xfrm>
            <a:off x="5953877" y="2990844"/>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4" name="圆角矩形 33"/>
          <p:cNvSpPr/>
          <p:nvPr/>
        </p:nvSpPr>
        <p:spPr>
          <a:xfrm>
            <a:off x="5953877" y="3867156"/>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5" name="圆角矩形 34"/>
          <p:cNvSpPr/>
          <p:nvPr/>
        </p:nvSpPr>
        <p:spPr>
          <a:xfrm>
            <a:off x="5953877" y="4487877"/>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6" name="圆角矩形 35"/>
          <p:cNvSpPr/>
          <p:nvPr/>
        </p:nvSpPr>
        <p:spPr>
          <a:xfrm>
            <a:off x="6931302" y="2990844"/>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7" name="圆角矩形 36"/>
          <p:cNvSpPr/>
          <p:nvPr/>
        </p:nvSpPr>
        <p:spPr>
          <a:xfrm>
            <a:off x="6931302" y="3867156"/>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8" name="圆角矩形 37"/>
          <p:cNvSpPr/>
          <p:nvPr/>
        </p:nvSpPr>
        <p:spPr>
          <a:xfrm>
            <a:off x="6931302" y="4487877"/>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39" name="圆角矩形 38"/>
          <p:cNvSpPr/>
          <p:nvPr/>
        </p:nvSpPr>
        <p:spPr>
          <a:xfrm>
            <a:off x="7875022" y="2990844"/>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40" name="圆角矩形 39"/>
          <p:cNvSpPr/>
          <p:nvPr/>
        </p:nvSpPr>
        <p:spPr>
          <a:xfrm>
            <a:off x="7875022" y="3867156"/>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sp>
        <p:nvSpPr>
          <p:cNvPr id="41" name="圆角矩形 40"/>
          <p:cNvSpPr/>
          <p:nvPr/>
        </p:nvSpPr>
        <p:spPr>
          <a:xfrm>
            <a:off x="7875022" y="4487877"/>
            <a:ext cx="168522" cy="365130"/>
          </a:xfrm>
          <a:prstGeom prst="roundRect">
            <a:avLst/>
          </a:prstGeom>
          <a:solidFill>
            <a:schemeClr val="accent1">
              <a:lumMod val="60000"/>
              <a:lumOff val="40000"/>
            </a:schemeClr>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dirty="0" smtClean="0"/>
          </a:p>
        </p:txBody>
      </p:sp>
      <p:cxnSp>
        <p:nvCxnSpPr>
          <p:cNvPr id="42" name="直接连接符 41"/>
          <p:cNvCxnSpPr>
            <a:stCxn id="31" idx="3"/>
            <a:endCxn id="33" idx="1"/>
          </p:cNvCxnSpPr>
          <p:nvPr/>
        </p:nvCxnSpPr>
        <p:spPr>
          <a:xfrm>
            <a:off x="5886468" y="3173409"/>
            <a:ext cx="67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5" idx="2"/>
            <a:endCxn id="34" idx="1"/>
          </p:cNvCxnSpPr>
          <p:nvPr/>
        </p:nvCxnSpPr>
        <p:spPr>
          <a:xfrm>
            <a:off x="5768504" y="4049721"/>
            <a:ext cx="185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8" idx="3"/>
            <a:endCxn id="35" idx="1"/>
          </p:cNvCxnSpPr>
          <p:nvPr/>
        </p:nvCxnSpPr>
        <p:spPr>
          <a:xfrm>
            <a:off x="5776930" y="4670442"/>
            <a:ext cx="176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6" idx="0"/>
            <a:endCxn id="37" idx="1"/>
          </p:cNvCxnSpPr>
          <p:nvPr/>
        </p:nvCxnSpPr>
        <p:spPr>
          <a:xfrm>
            <a:off x="6796484" y="4049721"/>
            <a:ext cx="134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3" idx="0"/>
            <a:endCxn id="36" idx="1"/>
          </p:cNvCxnSpPr>
          <p:nvPr/>
        </p:nvCxnSpPr>
        <p:spPr>
          <a:xfrm>
            <a:off x="6830189" y="3173409"/>
            <a:ext cx="101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9" idx="3"/>
            <a:endCxn id="38" idx="1"/>
          </p:cNvCxnSpPr>
          <p:nvPr/>
        </p:nvCxnSpPr>
        <p:spPr>
          <a:xfrm>
            <a:off x="6830189" y="4670442"/>
            <a:ext cx="101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5"/>
            <a:endCxn id="39" idx="1"/>
          </p:cNvCxnSpPr>
          <p:nvPr/>
        </p:nvCxnSpPr>
        <p:spPr>
          <a:xfrm flipV="1">
            <a:off x="7672796" y="3173410"/>
            <a:ext cx="2022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7" idx="0"/>
            <a:endCxn id="40" idx="1"/>
          </p:cNvCxnSpPr>
          <p:nvPr/>
        </p:nvCxnSpPr>
        <p:spPr>
          <a:xfrm>
            <a:off x="7740205" y="4049721"/>
            <a:ext cx="134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1" idx="1"/>
          </p:cNvCxnSpPr>
          <p:nvPr/>
        </p:nvCxnSpPr>
        <p:spPr>
          <a:xfrm>
            <a:off x="7672796" y="4670442"/>
            <a:ext cx="202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5" idx="0"/>
            <a:endCxn id="34" idx="2"/>
          </p:cNvCxnSpPr>
          <p:nvPr/>
        </p:nvCxnSpPr>
        <p:spPr>
          <a:xfrm rot="5400000" flipH="1" flipV="1">
            <a:off x="5910343" y="4360082"/>
            <a:ext cx="2555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4" idx="0"/>
            <a:endCxn id="33" idx="2"/>
          </p:cNvCxnSpPr>
          <p:nvPr/>
        </p:nvCxnSpPr>
        <p:spPr>
          <a:xfrm rot="5400000" flipH="1" flipV="1">
            <a:off x="5782547" y="3611565"/>
            <a:ext cx="511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8" idx="0"/>
            <a:endCxn id="37" idx="2"/>
          </p:cNvCxnSpPr>
          <p:nvPr/>
        </p:nvCxnSpPr>
        <p:spPr>
          <a:xfrm rot="5400000" flipH="1" flipV="1">
            <a:off x="6887768" y="4360082"/>
            <a:ext cx="2555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7" idx="0"/>
            <a:endCxn id="36" idx="2"/>
          </p:cNvCxnSpPr>
          <p:nvPr/>
        </p:nvCxnSpPr>
        <p:spPr>
          <a:xfrm rot="5400000" flipH="1" flipV="1">
            <a:off x="6759972" y="3611565"/>
            <a:ext cx="511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1" idx="0"/>
            <a:endCxn id="40" idx="2"/>
          </p:cNvCxnSpPr>
          <p:nvPr/>
        </p:nvCxnSpPr>
        <p:spPr>
          <a:xfrm rot="5400000" flipH="1" flipV="1">
            <a:off x="7831489" y="4360082"/>
            <a:ext cx="2555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0" idx="0"/>
            <a:endCxn id="39" idx="2"/>
          </p:cNvCxnSpPr>
          <p:nvPr/>
        </p:nvCxnSpPr>
        <p:spPr>
          <a:xfrm rot="5400000" flipH="1" flipV="1">
            <a:off x="7703692" y="3611565"/>
            <a:ext cx="511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110"/>
          <p:cNvCxnSpPr>
            <a:stCxn id="33" idx="0"/>
          </p:cNvCxnSpPr>
          <p:nvPr/>
        </p:nvCxnSpPr>
        <p:spPr>
          <a:xfrm rot="5400000" flipH="1" flipV="1">
            <a:off x="5754461" y="2690313"/>
            <a:ext cx="584208" cy="168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8" name="直接连接符 121"/>
          <p:cNvCxnSpPr>
            <a:stCxn id="36" idx="0"/>
          </p:cNvCxnSpPr>
          <p:nvPr/>
        </p:nvCxnSpPr>
        <p:spPr>
          <a:xfrm rot="5400000" flipH="1" flipV="1">
            <a:off x="6731885" y="2690314"/>
            <a:ext cx="584208" cy="168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直接连接符 123"/>
          <p:cNvCxnSpPr>
            <a:stCxn id="39" idx="0"/>
          </p:cNvCxnSpPr>
          <p:nvPr/>
        </p:nvCxnSpPr>
        <p:spPr>
          <a:xfrm rot="5400000" flipH="1" flipV="1">
            <a:off x="7675605" y="2690314"/>
            <a:ext cx="584208" cy="168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679004" y="2636912"/>
            <a:ext cx="2224484" cy="2373345"/>
          </a:xfrm>
          <a:prstGeom prst="roundRect">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矩形 60"/>
          <p:cNvSpPr/>
          <p:nvPr/>
        </p:nvSpPr>
        <p:spPr>
          <a:xfrm>
            <a:off x="319088" y="5326609"/>
            <a:ext cx="9144000" cy="1073123"/>
          </a:xfrm>
          <a:prstGeom prst="rect">
            <a:avLst/>
          </a:prstGeom>
          <a:gradFill>
            <a:gsLst>
              <a:gs pos="30000">
                <a:srgbClr val="5D7AB3">
                  <a:alpha val="40000"/>
                </a:srgbClr>
              </a:gs>
              <a:gs pos="80000">
                <a:schemeClr val="accent1">
                  <a:tint val="23500"/>
                  <a:satMod val="160000"/>
                  <a:alpha val="0"/>
                </a:schemeClr>
              </a:gs>
            </a:gsLst>
            <a:lin ang="0" scaled="1"/>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marL="0" lvl="1" eaLnBrk="0" hangingPunct="0">
              <a:spcBef>
                <a:spcPts val="0"/>
              </a:spcBef>
            </a:pPr>
            <a:r>
              <a:rPr lang="zh-CN" altLang="en-US" kern="0" dirty="0">
                <a:solidFill>
                  <a:schemeClr val="tx1"/>
                </a:solidFill>
              </a:rPr>
              <a:t>在</a:t>
            </a:r>
            <a:r>
              <a:rPr lang="zh-CN" altLang="en-US" kern="0" dirty="0" smtClean="0">
                <a:solidFill>
                  <a:schemeClr val="tx1"/>
                </a:solidFill>
              </a:rPr>
              <a:t>不影响现有医疗管理信息系统（</a:t>
            </a:r>
            <a:r>
              <a:rPr lang="en-US" altLang="zh-CN" kern="0" dirty="0" smtClean="0">
                <a:solidFill>
                  <a:schemeClr val="tx1"/>
                </a:solidFill>
              </a:rPr>
              <a:t>HIS</a:t>
            </a:r>
            <a:r>
              <a:rPr lang="zh-CN" altLang="en-US" kern="0" dirty="0" smtClean="0">
                <a:solidFill>
                  <a:schemeClr val="tx1"/>
                </a:solidFill>
              </a:rPr>
              <a:t>）的原则下，医保联网实时结算系统采用“外挂”接口接入的方式。这种模式的特点是能够最大限度不影响原有医院的业务，并将改造工作量降到最低。</a:t>
            </a:r>
          </a:p>
        </p:txBody>
      </p:sp>
    </p:spTree>
    <p:extLst>
      <p:ext uri="{BB962C8B-B14F-4D97-AF65-F5344CB8AC3E}">
        <p14:creationId xmlns:p14="http://schemas.microsoft.com/office/powerpoint/2010/main" val="1507047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98"/>
          <p:cNvSpPr txBox="1">
            <a:spLocks noChangeArrowheads="1"/>
          </p:cNvSpPr>
          <p:nvPr/>
        </p:nvSpPr>
        <p:spPr bwMode="auto">
          <a:xfrm>
            <a:off x="715008" y="368660"/>
            <a:ext cx="4971233" cy="461665"/>
          </a:xfrm>
          <a:prstGeom prst="rect">
            <a:avLst/>
          </a:prstGeom>
          <a:noFill/>
          <a:ln w="9525">
            <a:noFill/>
            <a:miter lim="800000"/>
            <a:headEnd/>
            <a:tailEnd/>
          </a:ln>
          <a:effectLst>
            <a:innerShdw blurRad="63500" dist="50800" dir="16200000">
              <a:prstClr val="black">
                <a:alpha val="50000"/>
              </a:prstClr>
            </a:inn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400" b="1" dirty="0">
                <a:latin typeface="微软雅黑" charset="0"/>
                <a:ea typeface="微软雅黑" charset="0"/>
                <a:cs typeface="黑体" charset="0"/>
              </a:rPr>
              <a:t>医保业务介绍</a:t>
            </a:r>
            <a:r>
              <a:rPr lang="en-US" altLang="zh-CN" sz="2400" b="1" dirty="0" smtClean="0">
                <a:latin typeface="黑体" charset="0"/>
                <a:ea typeface="黑体" charset="0"/>
                <a:cs typeface="黑体" charset="0"/>
              </a:rPr>
              <a:t>·</a:t>
            </a:r>
            <a:r>
              <a:rPr lang="zh-CN" altLang="en-US" sz="2400" b="1" dirty="0" smtClean="0">
                <a:latin typeface="黑体" charset="0"/>
                <a:ea typeface="黑体" charset="0"/>
                <a:cs typeface="黑体" charset="0"/>
              </a:rPr>
              <a:t> 医保实时结算流程</a:t>
            </a:r>
            <a:endParaRPr lang="zh-CN" altLang="en-US" sz="2400" b="1" dirty="0">
              <a:solidFill>
                <a:srgbClr val="800000"/>
              </a:solidFill>
              <a:effectLst>
                <a:outerShdw blurRad="38100" dist="38100" dir="2700000" algn="tl">
                  <a:srgbClr val="DDDDDD"/>
                </a:outerShdw>
              </a:effectLst>
              <a:latin typeface="微软雅黑" charset="0"/>
              <a:ea typeface="微软雅黑" charset="0"/>
              <a:cs typeface="微软雅黑" charset="0"/>
            </a:endParaRPr>
          </a:p>
        </p:txBody>
      </p:sp>
      <p:cxnSp>
        <p:nvCxnSpPr>
          <p:cNvPr id="17" name="直接连接符 16"/>
          <p:cNvCxnSpPr/>
          <p:nvPr/>
        </p:nvCxnSpPr>
        <p:spPr>
          <a:xfrm>
            <a:off x="427038" y="873125"/>
            <a:ext cx="6264275"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27038" y="692150"/>
            <a:ext cx="179387" cy="1809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p:nvPr/>
        </p:nvCxnSpPr>
        <p:spPr>
          <a:xfrm>
            <a:off x="427038" y="873125"/>
            <a:ext cx="3492500" cy="0"/>
          </a:xfrm>
          <a:prstGeom prst="line">
            <a:avLst/>
          </a:prstGeom>
          <a:ln w="12700">
            <a:solidFill>
              <a:srgbClr val="8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27038" y="584200"/>
            <a:ext cx="252412" cy="28892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5" name="组合 44"/>
          <p:cNvGrpSpPr/>
          <p:nvPr/>
        </p:nvGrpSpPr>
        <p:grpSpPr>
          <a:xfrm>
            <a:off x="739029" y="1126001"/>
            <a:ext cx="7882199" cy="5448208"/>
            <a:chOff x="892102" y="1354739"/>
            <a:chExt cx="7882199" cy="5833697"/>
          </a:xfrm>
        </p:grpSpPr>
        <p:sp>
          <p:nvSpPr>
            <p:cNvPr id="46" name="矩形 45"/>
            <p:cNvSpPr/>
            <p:nvPr/>
          </p:nvSpPr>
          <p:spPr>
            <a:xfrm>
              <a:off x="892102" y="1354739"/>
              <a:ext cx="7882199" cy="5832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医院医保广域网</a:t>
              </a:r>
            </a:p>
          </p:txBody>
        </p:sp>
        <p:sp>
          <p:nvSpPr>
            <p:cNvPr id="47" name="矩形 46"/>
            <p:cNvSpPr/>
            <p:nvPr/>
          </p:nvSpPr>
          <p:spPr>
            <a:xfrm>
              <a:off x="6390942" y="1355789"/>
              <a:ext cx="2212918" cy="5832647"/>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50000"/>
                  </a:schemeClr>
                </a:solidFill>
              </a:endParaRPr>
            </a:p>
          </p:txBody>
        </p:sp>
        <p:sp>
          <p:nvSpPr>
            <p:cNvPr id="48" name="矩形 47"/>
            <p:cNvSpPr/>
            <p:nvPr/>
          </p:nvSpPr>
          <p:spPr>
            <a:xfrm>
              <a:off x="6735486" y="1478390"/>
              <a:ext cx="1629916" cy="41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医保中心</a:t>
              </a:r>
              <a:endParaRPr lang="zh-CN" altLang="en-US" dirty="0">
                <a:solidFill>
                  <a:schemeClr val="accent6">
                    <a:lumMod val="50000"/>
                  </a:schemeClr>
                </a:solidFill>
              </a:endParaRPr>
            </a:p>
          </p:txBody>
        </p:sp>
        <p:sp>
          <p:nvSpPr>
            <p:cNvPr id="49" name="矩形 48"/>
            <p:cNvSpPr/>
            <p:nvPr/>
          </p:nvSpPr>
          <p:spPr>
            <a:xfrm>
              <a:off x="1025685" y="1414180"/>
              <a:ext cx="3029491" cy="2307356"/>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0" name="组合 49"/>
            <p:cNvGrpSpPr/>
            <p:nvPr/>
          </p:nvGrpSpPr>
          <p:grpSpPr>
            <a:xfrm>
              <a:off x="1169701" y="1437350"/>
              <a:ext cx="493589" cy="770588"/>
              <a:chOff x="3491880" y="1657970"/>
              <a:chExt cx="493589" cy="770588"/>
            </a:xfrm>
          </p:grpSpPr>
          <p:pic>
            <p:nvPicPr>
              <p:cNvPr id="78" name="Picture 7"/>
              <p:cNvPicPr>
                <a:picLocks noChangeAspect="1" noChangeArrowheads="1"/>
              </p:cNvPicPr>
              <p:nvPr/>
            </p:nvPicPr>
            <p:blipFill>
              <a:blip r:embed="rId3" cstate="print"/>
              <a:srcRect/>
              <a:stretch>
                <a:fillRect/>
              </a:stretch>
            </p:blipFill>
            <p:spPr bwMode="auto">
              <a:xfrm>
                <a:off x="3491880" y="1657970"/>
                <a:ext cx="493589" cy="493589"/>
              </a:xfrm>
              <a:prstGeom prst="rect">
                <a:avLst/>
              </a:prstGeom>
              <a:noFill/>
              <a:ln w="25400" cap="flat" cmpd="sng" algn="ctr">
                <a:noFill/>
                <a:prstDash val="solid"/>
                <a:miter lim="800000"/>
                <a:headEnd/>
                <a:tailEnd/>
              </a:ln>
              <a:effectLst/>
            </p:spPr>
          </p:pic>
          <p:sp>
            <p:nvSpPr>
              <p:cNvPr id="79" name="TextBox 78"/>
              <p:cNvSpPr txBox="1"/>
              <p:nvPr/>
            </p:nvSpPr>
            <p:spPr>
              <a:xfrm>
                <a:off x="3491880" y="2151559"/>
                <a:ext cx="493589" cy="276999"/>
              </a:xfrm>
              <a:prstGeom prst="rect">
                <a:avLst/>
              </a:prstGeom>
              <a:noFill/>
            </p:spPr>
            <p:txBody>
              <a:bodyPr wrap="square" rtlCol="0">
                <a:spAutoFit/>
              </a:bodyPr>
              <a:lstStyle/>
              <a:p>
                <a:r>
                  <a:rPr lang="zh-CN" altLang="en-US" sz="1200" dirty="0" smtClean="0"/>
                  <a:t>医院</a:t>
                </a:r>
                <a:endParaRPr lang="zh-CN" altLang="en-US" sz="1200" dirty="0"/>
              </a:p>
            </p:txBody>
          </p:sp>
        </p:grpSp>
        <p:sp>
          <p:nvSpPr>
            <p:cNvPr id="51" name="圆角矩形 50"/>
            <p:cNvSpPr/>
            <p:nvPr/>
          </p:nvSpPr>
          <p:spPr>
            <a:xfrm>
              <a:off x="1112362" y="2301015"/>
              <a:ext cx="605214" cy="372107"/>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accent6">
                      <a:lumMod val="50000"/>
                    </a:schemeClr>
                  </a:solidFill>
                </a:rPr>
                <a:t>HIS</a:t>
              </a:r>
              <a:endParaRPr lang="zh-CN" altLang="en-US" sz="1200" dirty="0">
                <a:solidFill>
                  <a:schemeClr val="accent6">
                    <a:lumMod val="50000"/>
                  </a:schemeClr>
                </a:solidFill>
              </a:endParaRPr>
            </a:p>
          </p:txBody>
        </p:sp>
        <p:sp>
          <p:nvSpPr>
            <p:cNvPr id="52" name="流程图: 磁盘 51"/>
            <p:cNvSpPr/>
            <p:nvPr/>
          </p:nvSpPr>
          <p:spPr>
            <a:xfrm>
              <a:off x="1151551" y="3011973"/>
              <a:ext cx="535067" cy="436513"/>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6">
                      <a:lumMod val="50000"/>
                    </a:schemeClr>
                  </a:solidFill>
                </a:rPr>
                <a:t>DB</a:t>
              </a:r>
              <a:endParaRPr lang="zh-CN" altLang="en-US" sz="1400" dirty="0">
                <a:solidFill>
                  <a:schemeClr val="accent6">
                    <a:lumMod val="50000"/>
                  </a:schemeClr>
                </a:solidFill>
              </a:endParaRPr>
            </a:p>
          </p:txBody>
        </p:sp>
        <p:sp>
          <p:nvSpPr>
            <p:cNvPr id="53" name="矩形 52"/>
            <p:cNvSpPr/>
            <p:nvPr/>
          </p:nvSpPr>
          <p:spPr>
            <a:xfrm>
              <a:off x="2062855" y="2301015"/>
              <a:ext cx="576064" cy="3721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6">
                      <a:lumMod val="50000"/>
                    </a:schemeClr>
                  </a:solidFill>
                </a:rPr>
                <a:t>DLL</a:t>
              </a:r>
              <a:endParaRPr lang="zh-CN" altLang="en-US" sz="1400" dirty="0">
                <a:solidFill>
                  <a:schemeClr val="accent6">
                    <a:lumMod val="50000"/>
                  </a:schemeClr>
                </a:solidFill>
              </a:endParaRPr>
            </a:p>
          </p:txBody>
        </p:sp>
        <p:cxnSp>
          <p:nvCxnSpPr>
            <p:cNvPr id="54" name="直接连接符 53"/>
            <p:cNvCxnSpPr>
              <a:stCxn id="51" idx="2"/>
              <a:endCxn id="52" idx="1"/>
            </p:cNvCxnSpPr>
            <p:nvPr/>
          </p:nvCxnSpPr>
          <p:spPr>
            <a:xfrm>
              <a:off x="1414969" y="2673122"/>
              <a:ext cx="4116" cy="33885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3"/>
              <a:endCxn id="53" idx="1"/>
            </p:cNvCxnSpPr>
            <p:nvPr/>
          </p:nvCxnSpPr>
          <p:spPr>
            <a:xfrm>
              <a:off x="1717576" y="2487069"/>
              <a:ext cx="345279" cy="0"/>
            </a:xfrm>
            <a:prstGeom prst="straightConnector1">
              <a:avLst/>
            </a:prstGeom>
            <a:ln>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25685" y="4659840"/>
              <a:ext cx="3029492" cy="2307356"/>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1149807" y="4786312"/>
              <a:ext cx="493589" cy="770588"/>
              <a:chOff x="3491880" y="1657970"/>
              <a:chExt cx="493589" cy="770588"/>
            </a:xfrm>
          </p:grpSpPr>
          <p:pic>
            <p:nvPicPr>
              <p:cNvPr id="76" name="Picture 7"/>
              <p:cNvPicPr>
                <a:picLocks noChangeAspect="1" noChangeArrowheads="1"/>
              </p:cNvPicPr>
              <p:nvPr/>
            </p:nvPicPr>
            <p:blipFill>
              <a:blip r:embed="rId3" cstate="print"/>
              <a:srcRect/>
              <a:stretch>
                <a:fillRect/>
              </a:stretch>
            </p:blipFill>
            <p:spPr bwMode="auto">
              <a:xfrm>
                <a:off x="3491880" y="1657970"/>
                <a:ext cx="493589" cy="493589"/>
              </a:xfrm>
              <a:prstGeom prst="rect">
                <a:avLst/>
              </a:prstGeom>
              <a:noFill/>
              <a:ln w="25400" cap="flat" cmpd="sng" algn="ctr">
                <a:noFill/>
                <a:prstDash val="solid"/>
                <a:miter lim="800000"/>
                <a:headEnd/>
                <a:tailEnd/>
              </a:ln>
              <a:effectLst/>
            </p:spPr>
          </p:pic>
          <p:sp>
            <p:nvSpPr>
              <p:cNvPr id="77" name="TextBox 76"/>
              <p:cNvSpPr txBox="1"/>
              <p:nvPr/>
            </p:nvSpPr>
            <p:spPr>
              <a:xfrm>
                <a:off x="3491880" y="2151559"/>
                <a:ext cx="493589" cy="276999"/>
              </a:xfrm>
              <a:prstGeom prst="rect">
                <a:avLst/>
              </a:prstGeom>
              <a:noFill/>
            </p:spPr>
            <p:txBody>
              <a:bodyPr wrap="square" rtlCol="0">
                <a:spAutoFit/>
              </a:bodyPr>
              <a:lstStyle/>
              <a:p>
                <a:r>
                  <a:rPr lang="zh-CN" altLang="en-US" sz="1200" dirty="0"/>
                  <a:t>药店</a:t>
                </a:r>
              </a:p>
            </p:txBody>
          </p:sp>
        </p:grpSp>
        <p:sp>
          <p:nvSpPr>
            <p:cNvPr id="58" name="圆角矩形 57"/>
            <p:cNvSpPr/>
            <p:nvPr/>
          </p:nvSpPr>
          <p:spPr>
            <a:xfrm>
              <a:off x="1093994" y="5660461"/>
              <a:ext cx="605214" cy="372107"/>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accent6">
                      <a:lumMod val="50000"/>
                    </a:schemeClr>
                  </a:solidFill>
                </a:rPr>
                <a:t>HIS</a:t>
              </a:r>
              <a:endParaRPr lang="zh-CN" altLang="en-US" sz="1200" dirty="0">
                <a:solidFill>
                  <a:schemeClr val="accent6">
                    <a:lumMod val="50000"/>
                  </a:schemeClr>
                </a:solidFill>
              </a:endParaRPr>
            </a:p>
          </p:txBody>
        </p:sp>
        <p:sp>
          <p:nvSpPr>
            <p:cNvPr id="59" name="流程图: 磁盘 58"/>
            <p:cNvSpPr/>
            <p:nvPr/>
          </p:nvSpPr>
          <p:spPr>
            <a:xfrm>
              <a:off x="1112362" y="6332264"/>
              <a:ext cx="535067" cy="436513"/>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6">
                      <a:lumMod val="50000"/>
                    </a:schemeClr>
                  </a:solidFill>
                </a:rPr>
                <a:t>DB</a:t>
              </a:r>
              <a:endParaRPr lang="zh-CN" altLang="en-US" sz="1400" dirty="0">
                <a:solidFill>
                  <a:schemeClr val="accent6">
                    <a:lumMod val="50000"/>
                  </a:schemeClr>
                </a:solidFill>
              </a:endParaRPr>
            </a:p>
          </p:txBody>
        </p:sp>
        <p:sp>
          <p:nvSpPr>
            <p:cNvPr id="60" name="矩形 59"/>
            <p:cNvSpPr/>
            <p:nvPr/>
          </p:nvSpPr>
          <p:spPr>
            <a:xfrm>
              <a:off x="2062855" y="5661117"/>
              <a:ext cx="576064" cy="3721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6">
                      <a:lumMod val="50000"/>
                    </a:schemeClr>
                  </a:solidFill>
                </a:rPr>
                <a:t>DLL</a:t>
              </a:r>
              <a:endParaRPr lang="zh-CN" altLang="en-US" sz="1400" dirty="0">
                <a:solidFill>
                  <a:schemeClr val="accent6">
                    <a:lumMod val="50000"/>
                  </a:schemeClr>
                </a:solidFill>
              </a:endParaRPr>
            </a:p>
          </p:txBody>
        </p:sp>
        <p:cxnSp>
          <p:nvCxnSpPr>
            <p:cNvPr id="61" name="直接连接符 60"/>
            <p:cNvCxnSpPr>
              <a:stCxn id="58" idx="2"/>
              <a:endCxn id="59" idx="1"/>
            </p:cNvCxnSpPr>
            <p:nvPr/>
          </p:nvCxnSpPr>
          <p:spPr>
            <a:xfrm flipH="1">
              <a:off x="1379896" y="6032568"/>
              <a:ext cx="16705" cy="2996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8" idx="3"/>
              <a:endCxn id="60" idx="1"/>
            </p:cNvCxnSpPr>
            <p:nvPr/>
          </p:nvCxnSpPr>
          <p:spPr>
            <a:xfrm>
              <a:off x="1699208" y="5846515"/>
              <a:ext cx="363647" cy="656"/>
            </a:xfrm>
            <a:prstGeom prst="straightConnector1">
              <a:avLst/>
            </a:prstGeom>
            <a:ln>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399755" y="2187066"/>
              <a:ext cx="799437" cy="986611"/>
              <a:chOff x="2793143" y="1668881"/>
              <a:chExt cx="799437" cy="986611"/>
            </a:xfrm>
          </p:grpSpPr>
          <p:pic>
            <p:nvPicPr>
              <p:cNvPr id="74" name="Picture 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4236" y="1668881"/>
                <a:ext cx="296050" cy="615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793143" y="2347715"/>
                <a:ext cx="799437" cy="307777"/>
              </a:xfrm>
              <a:prstGeom prst="rect">
                <a:avLst/>
              </a:prstGeom>
              <a:noFill/>
            </p:spPr>
            <p:txBody>
              <a:bodyPr wrap="square" rtlCol="0">
                <a:spAutoFit/>
              </a:bodyPr>
              <a:lstStyle/>
              <a:p>
                <a:r>
                  <a:rPr lang="zh-CN" altLang="en-US" sz="1400" dirty="0" smtClean="0"/>
                  <a:t>前置机</a:t>
                </a:r>
                <a:endParaRPr lang="zh-CN" altLang="en-US" sz="1400" dirty="0"/>
              </a:p>
            </p:txBody>
          </p:sp>
        </p:grpSp>
        <p:grpSp>
          <p:nvGrpSpPr>
            <p:cNvPr id="64" name="组合 63"/>
            <p:cNvGrpSpPr/>
            <p:nvPr/>
          </p:nvGrpSpPr>
          <p:grpSpPr>
            <a:xfrm>
              <a:off x="3327747" y="5532253"/>
              <a:ext cx="799437" cy="903816"/>
              <a:chOff x="2793143" y="1751676"/>
              <a:chExt cx="799437" cy="903816"/>
            </a:xfrm>
          </p:grpSpPr>
          <p:pic>
            <p:nvPicPr>
              <p:cNvPr id="72" name="Picture 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4236" y="1751676"/>
                <a:ext cx="296050" cy="615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Box 72"/>
              <p:cNvSpPr txBox="1"/>
              <p:nvPr/>
            </p:nvSpPr>
            <p:spPr>
              <a:xfrm>
                <a:off x="2793143" y="2347715"/>
                <a:ext cx="799437" cy="307777"/>
              </a:xfrm>
              <a:prstGeom prst="rect">
                <a:avLst/>
              </a:prstGeom>
              <a:noFill/>
            </p:spPr>
            <p:txBody>
              <a:bodyPr wrap="square" rtlCol="0">
                <a:spAutoFit/>
              </a:bodyPr>
              <a:lstStyle/>
              <a:p>
                <a:r>
                  <a:rPr lang="zh-CN" altLang="en-US" sz="1400" dirty="0" smtClean="0"/>
                  <a:t>前置机</a:t>
                </a:r>
                <a:endParaRPr lang="zh-CN" altLang="en-US" sz="1400" dirty="0"/>
              </a:p>
            </p:txBody>
          </p:sp>
        </p:grpSp>
        <p:pic>
          <p:nvPicPr>
            <p:cNvPr id="65" name="Picture 1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33003" y="2359461"/>
              <a:ext cx="9334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15"/>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761566" y="5205724"/>
              <a:ext cx="10763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7" name="直接箭头连接符 66"/>
            <p:cNvCxnSpPr>
              <a:stCxn id="66" idx="0"/>
              <a:endCxn id="65" idx="2"/>
            </p:cNvCxnSpPr>
            <p:nvPr/>
          </p:nvCxnSpPr>
          <p:spPr>
            <a:xfrm flipH="1" flipV="1">
              <a:off x="7299728" y="3721536"/>
              <a:ext cx="1" cy="1484188"/>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3" idx="3"/>
              <a:endCxn id="74" idx="1"/>
            </p:cNvCxnSpPr>
            <p:nvPr/>
          </p:nvCxnSpPr>
          <p:spPr>
            <a:xfrm>
              <a:off x="2638919" y="2487069"/>
              <a:ext cx="991929" cy="7889"/>
            </a:xfrm>
            <a:prstGeom prst="straightConnector1">
              <a:avLst/>
            </a:prstGeom>
            <a:ln>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0" idx="3"/>
              <a:endCxn id="72" idx="1"/>
            </p:cNvCxnSpPr>
            <p:nvPr/>
          </p:nvCxnSpPr>
          <p:spPr>
            <a:xfrm flipV="1">
              <a:off x="2638919" y="5840145"/>
              <a:ext cx="919921" cy="7026"/>
            </a:xfrm>
            <a:prstGeom prst="straightConnector1">
              <a:avLst/>
            </a:prstGeom>
            <a:ln>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72" idx="3"/>
              <a:endCxn id="66" idx="1"/>
            </p:cNvCxnSpPr>
            <p:nvPr/>
          </p:nvCxnSpPr>
          <p:spPr>
            <a:xfrm flipV="1">
              <a:off x="3854890" y="5801037"/>
              <a:ext cx="2906676" cy="39108"/>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74" idx="3"/>
            </p:cNvCxnSpPr>
            <p:nvPr/>
          </p:nvCxnSpPr>
          <p:spPr>
            <a:xfrm>
              <a:off x="3926898" y="2494958"/>
              <a:ext cx="1381330" cy="3348700"/>
            </a:xfrm>
            <a:prstGeom prst="bentConnector2">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80" name="圆角矩形标注 79"/>
          <p:cNvSpPr/>
          <p:nvPr/>
        </p:nvSpPr>
        <p:spPr>
          <a:xfrm>
            <a:off x="740500" y="1076395"/>
            <a:ext cx="1693992" cy="846426"/>
          </a:xfrm>
          <a:prstGeom prst="wedgeRoundRectCallout">
            <a:avLst/>
          </a:prstGeom>
          <a:solidFill>
            <a:srgbClr val="4F81BD">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smtClean="0">
                <a:latin typeface="楷体_GB2312" pitchFamily="49" charset="-122"/>
                <a:ea typeface="楷体_GB2312" pitchFamily="49" charset="-122"/>
              </a:rPr>
              <a:t>1</a:t>
            </a:r>
            <a:r>
              <a:rPr lang="zh-CN" altLang="en-US" sz="2000" dirty="0" smtClean="0">
                <a:latin typeface="楷体_GB2312" pitchFamily="49" charset="-122"/>
                <a:ea typeface="楷体_GB2312" pitchFamily="49" charset="-122"/>
              </a:rPr>
              <a:t>、生成就诊和医疗费用明细</a:t>
            </a:r>
            <a:endParaRPr lang="zh-CN" altLang="en-US" sz="2000" dirty="0">
              <a:latin typeface="楷体_GB2312" pitchFamily="49" charset="-122"/>
              <a:ea typeface="楷体_GB2312" pitchFamily="49" charset="-122"/>
            </a:endParaRPr>
          </a:p>
        </p:txBody>
      </p:sp>
      <p:sp>
        <p:nvSpPr>
          <p:cNvPr id="81" name="圆角矩形标注 80"/>
          <p:cNvSpPr/>
          <p:nvPr/>
        </p:nvSpPr>
        <p:spPr>
          <a:xfrm>
            <a:off x="339524" y="2622020"/>
            <a:ext cx="1571636" cy="714380"/>
          </a:xfrm>
          <a:prstGeom prst="wedgeRoundRectCallout">
            <a:avLst>
              <a:gd name="adj1" fmla="val 12695"/>
              <a:gd name="adj2" fmla="val -104550"/>
              <a:gd name="adj3" fmla="val 16667"/>
            </a:avLst>
          </a:prstGeom>
          <a:solidFill>
            <a:srgbClr val="4F81BD">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latin typeface="楷体_GB2312" pitchFamily="49" charset="-122"/>
                <a:ea typeface="楷体_GB2312" pitchFamily="49" charset="-122"/>
              </a:rPr>
              <a:t>7</a:t>
            </a:r>
            <a:r>
              <a:rPr lang="zh-CN" altLang="en-US" sz="2000" dirty="0" smtClean="0">
                <a:latin typeface="楷体_GB2312" pitchFamily="49" charset="-122"/>
                <a:ea typeface="楷体_GB2312" pitchFamily="49" charset="-122"/>
              </a:rPr>
              <a:t>、完成待遇结算</a:t>
            </a:r>
            <a:endParaRPr lang="zh-CN" altLang="en-US" sz="2000" dirty="0">
              <a:latin typeface="楷体_GB2312" pitchFamily="49" charset="-122"/>
              <a:ea typeface="楷体_GB2312" pitchFamily="49" charset="-122"/>
            </a:endParaRPr>
          </a:p>
        </p:txBody>
      </p:sp>
      <p:sp>
        <p:nvSpPr>
          <p:cNvPr id="82" name="圆角矩形标注 81"/>
          <p:cNvSpPr/>
          <p:nvPr/>
        </p:nvSpPr>
        <p:spPr>
          <a:xfrm>
            <a:off x="5751236" y="1114812"/>
            <a:ext cx="1857388" cy="1357322"/>
          </a:xfrm>
          <a:prstGeom prst="wedgeRoundRectCallout">
            <a:avLst>
              <a:gd name="adj1" fmla="val 26523"/>
              <a:gd name="adj2" fmla="val 69053"/>
              <a:gd name="adj3" fmla="val 16667"/>
            </a:avLst>
          </a:prstGeom>
          <a:solidFill>
            <a:srgbClr val="4F81BD">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smtClean="0">
                <a:latin typeface="楷体_GB2312" pitchFamily="49" charset="-122"/>
                <a:ea typeface="楷体_GB2312" pitchFamily="49" charset="-122"/>
              </a:rPr>
              <a:t>4</a:t>
            </a:r>
            <a:r>
              <a:rPr lang="zh-CN" altLang="en-US" sz="2000" dirty="0" smtClean="0">
                <a:latin typeface="楷体_GB2312" pitchFamily="49" charset="-122"/>
                <a:ea typeface="楷体_GB2312" pitchFamily="49" charset="-122"/>
              </a:rPr>
              <a:t>、判断就医合法性，并计算实时就医待遇</a:t>
            </a:r>
            <a:endParaRPr lang="zh-CN" altLang="en-US" sz="2000" dirty="0">
              <a:latin typeface="楷体_GB2312" pitchFamily="49" charset="-122"/>
              <a:ea typeface="楷体_GB2312" pitchFamily="49" charset="-122"/>
            </a:endParaRPr>
          </a:p>
        </p:txBody>
      </p:sp>
      <p:sp>
        <p:nvSpPr>
          <p:cNvPr id="83" name="圆角矩形标注 82"/>
          <p:cNvSpPr/>
          <p:nvPr/>
        </p:nvSpPr>
        <p:spPr>
          <a:xfrm>
            <a:off x="2773123" y="1035261"/>
            <a:ext cx="1857388" cy="928694"/>
          </a:xfrm>
          <a:prstGeom prst="wedgeRoundRectCallout">
            <a:avLst>
              <a:gd name="adj1" fmla="val -1466"/>
              <a:gd name="adj2" fmla="val 94208"/>
              <a:gd name="adj3" fmla="val 16667"/>
            </a:avLst>
          </a:prstGeom>
          <a:solidFill>
            <a:srgbClr val="4F81BD">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latin typeface="楷体_GB2312" pitchFamily="49" charset="-122"/>
                <a:ea typeface="楷体_GB2312" pitchFamily="49" charset="-122"/>
              </a:rPr>
              <a:t>2</a:t>
            </a:r>
            <a:r>
              <a:rPr lang="zh-CN" altLang="en-US" sz="2000" dirty="0" smtClean="0">
                <a:latin typeface="楷体_GB2312" pitchFamily="49" charset="-122"/>
                <a:ea typeface="楷体_GB2312" pitchFamily="49" charset="-122"/>
              </a:rPr>
              <a:t>、传递就诊和医疗费用明细等信息</a:t>
            </a:r>
            <a:endParaRPr lang="zh-CN" altLang="en-US" sz="2000" dirty="0">
              <a:latin typeface="楷体_GB2312" pitchFamily="49" charset="-122"/>
              <a:ea typeface="楷体_GB2312" pitchFamily="49" charset="-122"/>
            </a:endParaRPr>
          </a:p>
        </p:txBody>
      </p:sp>
      <p:sp>
        <p:nvSpPr>
          <p:cNvPr id="84" name="圆角矩形标注 83"/>
          <p:cNvSpPr/>
          <p:nvPr/>
        </p:nvSpPr>
        <p:spPr>
          <a:xfrm>
            <a:off x="6077463" y="3821689"/>
            <a:ext cx="1857388" cy="928694"/>
          </a:xfrm>
          <a:prstGeom prst="wedgeRoundRectCallout">
            <a:avLst>
              <a:gd name="adj1" fmla="val -1466"/>
              <a:gd name="adj2" fmla="val 94208"/>
              <a:gd name="adj3" fmla="val 16667"/>
            </a:avLst>
          </a:prstGeom>
          <a:solidFill>
            <a:srgbClr val="4F81BD">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latin typeface="楷体_GB2312" pitchFamily="49" charset="-122"/>
                <a:ea typeface="楷体_GB2312" pitchFamily="49" charset="-122"/>
              </a:rPr>
              <a:t>3</a:t>
            </a:r>
            <a:r>
              <a:rPr lang="zh-CN" altLang="en-US" sz="2000" dirty="0" smtClean="0">
                <a:latin typeface="楷体_GB2312" pitchFamily="49" charset="-122"/>
                <a:ea typeface="楷体_GB2312" pitchFamily="49" charset="-122"/>
              </a:rPr>
              <a:t>、</a:t>
            </a:r>
            <a:r>
              <a:rPr lang="zh-CN" altLang="en-US" sz="2000" dirty="0">
                <a:latin typeface="楷体_GB2312" pitchFamily="49" charset="-122"/>
                <a:ea typeface="楷体_GB2312" pitchFamily="49" charset="-122"/>
              </a:rPr>
              <a:t>传递就诊和医疗费用明细等</a:t>
            </a:r>
            <a:r>
              <a:rPr lang="zh-CN" altLang="en-US" sz="2000" dirty="0" smtClean="0">
                <a:latin typeface="楷体_GB2312" pitchFamily="49" charset="-122"/>
                <a:ea typeface="楷体_GB2312" pitchFamily="49" charset="-122"/>
              </a:rPr>
              <a:t>信息</a:t>
            </a:r>
            <a:endParaRPr lang="zh-CN" altLang="en-US" sz="2000" dirty="0">
              <a:latin typeface="楷体_GB2312" pitchFamily="49" charset="-122"/>
              <a:ea typeface="楷体_GB2312" pitchFamily="49" charset="-122"/>
            </a:endParaRPr>
          </a:p>
        </p:txBody>
      </p:sp>
      <p:sp>
        <p:nvSpPr>
          <p:cNvPr id="85" name="圆角矩形标注 84"/>
          <p:cNvSpPr/>
          <p:nvPr/>
        </p:nvSpPr>
        <p:spPr>
          <a:xfrm>
            <a:off x="5903752" y="5494720"/>
            <a:ext cx="1357322" cy="928694"/>
          </a:xfrm>
          <a:prstGeom prst="wedgeRoundRectCallout">
            <a:avLst>
              <a:gd name="adj1" fmla="val 40826"/>
              <a:gd name="adj2" fmla="val -76013"/>
              <a:gd name="adj3" fmla="val 16667"/>
            </a:avLst>
          </a:prstGeom>
          <a:solidFill>
            <a:srgbClr val="4F81BD">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smtClean="0">
                <a:latin typeface="楷体_GB2312" pitchFamily="49" charset="-122"/>
                <a:ea typeface="楷体_GB2312" pitchFamily="49" charset="-122"/>
              </a:rPr>
              <a:t>5</a:t>
            </a:r>
            <a:r>
              <a:rPr lang="zh-CN" altLang="en-US" sz="2000" dirty="0" smtClean="0">
                <a:latin typeface="楷体_GB2312" pitchFamily="49" charset="-122"/>
                <a:ea typeface="楷体_GB2312" pitchFamily="49" charset="-122"/>
              </a:rPr>
              <a:t>、返回待遇计算结果</a:t>
            </a:r>
            <a:endParaRPr lang="zh-CN" altLang="en-US" sz="2000" dirty="0">
              <a:latin typeface="楷体_GB2312" pitchFamily="49" charset="-122"/>
              <a:ea typeface="楷体_GB2312" pitchFamily="49" charset="-122"/>
            </a:endParaRPr>
          </a:p>
        </p:txBody>
      </p:sp>
      <p:sp>
        <p:nvSpPr>
          <p:cNvPr id="86" name="圆角矩形标注 85"/>
          <p:cNvSpPr/>
          <p:nvPr/>
        </p:nvSpPr>
        <p:spPr>
          <a:xfrm>
            <a:off x="2416503" y="2673725"/>
            <a:ext cx="1357322" cy="928694"/>
          </a:xfrm>
          <a:prstGeom prst="wedgeRoundRectCallout">
            <a:avLst>
              <a:gd name="adj1" fmla="val 40826"/>
              <a:gd name="adj2" fmla="val -76013"/>
              <a:gd name="adj3" fmla="val 16667"/>
            </a:avLst>
          </a:prstGeom>
          <a:solidFill>
            <a:srgbClr val="4F81BD">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latin typeface="楷体_GB2312" pitchFamily="49" charset="-122"/>
                <a:ea typeface="楷体_GB2312" pitchFamily="49" charset="-122"/>
              </a:rPr>
              <a:t>6</a:t>
            </a:r>
            <a:r>
              <a:rPr lang="zh-CN" altLang="en-US" sz="2000" dirty="0" smtClean="0">
                <a:latin typeface="楷体_GB2312" pitchFamily="49" charset="-122"/>
                <a:ea typeface="楷体_GB2312" pitchFamily="49" charset="-122"/>
              </a:rPr>
              <a:t>、返回待遇计算结果</a:t>
            </a:r>
            <a:endParaRPr lang="zh-CN" altLang="en-US" sz="2000" dirty="0">
              <a:latin typeface="楷体_GB2312" pitchFamily="49" charset="-122"/>
              <a:ea typeface="楷体_GB2312" pitchFamily="49" charset="-122"/>
            </a:endParaRPr>
          </a:p>
        </p:txBody>
      </p:sp>
    </p:spTree>
    <p:extLst>
      <p:ext uri="{BB962C8B-B14F-4D97-AF65-F5344CB8AC3E}">
        <p14:creationId xmlns:p14="http://schemas.microsoft.com/office/powerpoint/2010/main" val="26384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childTnLst>
                                </p:cTn>
                              </p:par>
                              <p:par>
                                <p:cTn id="12" presetID="10" presetClass="exit" presetSubtype="0" fill="hold" grpId="1" nodeType="withEffect">
                                  <p:stCondLst>
                                    <p:cond delay="0"/>
                                  </p:stCondLst>
                                  <p:childTnLst>
                                    <p:animEffect transition="out" filter="fade">
                                      <p:cBhvr>
                                        <p:cTn id="13" dur="500"/>
                                        <p:tgtEl>
                                          <p:spTgt spid="80"/>
                                        </p:tgtEl>
                                      </p:cBhvr>
                                    </p:animEffect>
                                    <p:set>
                                      <p:cBhvr>
                                        <p:cTn id="14" dur="1" fill="hold">
                                          <p:stCondLst>
                                            <p:cond delay="499"/>
                                          </p:stCondLst>
                                        </p:cTn>
                                        <p:tgtEl>
                                          <p:spTgt spid="8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83"/>
                                        </p:tgtEl>
                                      </p:cBhvr>
                                    </p:animEffect>
                                    <p:set>
                                      <p:cBhvr>
                                        <p:cTn id="21" dur="1" fill="hold">
                                          <p:stCondLst>
                                            <p:cond delay="499"/>
                                          </p:stCondLst>
                                        </p:cTn>
                                        <p:tgtEl>
                                          <p:spTgt spid="8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2"/>
                                        </p:tgtEl>
                                        <p:attrNameLst>
                                          <p:attrName>style.visibility</p:attrName>
                                        </p:attrNameLst>
                                      </p:cBhvr>
                                      <p:to>
                                        <p:strVal val="visible"/>
                                      </p:to>
                                    </p:set>
                                  </p:childTnLst>
                                </p:cTn>
                              </p:par>
                              <p:par>
                                <p:cTn id="26" presetID="10" presetClass="exit" presetSubtype="0" fill="hold" grpId="1" nodeType="withEffect">
                                  <p:stCondLst>
                                    <p:cond delay="0"/>
                                  </p:stCondLst>
                                  <p:childTnLst>
                                    <p:animEffect transition="out" filter="fade">
                                      <p:cBhvr>
                                        <p:cTn id="27" dur="500"/>
                                        <p:tgtEl>
                                          <p:spTgt spid="84"/>
                                        </p:tgtEl>
                                      </p:cBhvr>
                                    </p:animEffect>
                                    <p:set>
                                      <p:cBhvr>
                                        <p:cTn id="28" dur="1" fill="hold">
                                          <p:stCondLst>
                                            <p:cond delay="499"/>
                                          </p:stCondLst>
                                        </p:cTn>
                                        <p:tgtEl>
                                          <p:spTgt spid="8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0" presetClass="exit" presetSubtype="0" fill="hold" grpId="1" nodeType="withEffect">
                                  <p:stCondLst>
                                    <p:cond delay="0"/>
                                  </p:stCondLst>
                                  <p:childTnLst>
                                    <p:animEffect transition="out" filter="fade">
                                      <p:cBhvr>
                                        <p:cTn id="34" dur="500"/>
                                        <p:tgtEl>
                                          <p:spTgt spid="82"/>
                                        </p:tgtEl>
                                      </p:cBhvr>
                                    </p:animEffect>
                                    <p:set>
                                      <p:cBhvr>
                                        <p:cTn id="35" dur="1" fill="hold">
                                          <p:stCondLst>
                                            <p:cond delay="499"/>
                                          </p:stCondLst>
                                        </p:cTn>
                                        <p:tgtEl>
                                          <p:spTgt spid="8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6"/>
                                        </p:tgtEl>
                                        <p:attrNameLst>
                                          <p:attrName>style.visibility</p:attrName>
                                        </p:attrNameLst>
                                      </p:cBhvr>
                                      <p:to>
                                        <p:strVal val="visible"/>
                                      </p:to>
                                    </p:set>
                                  </p:childTnLst>
                                </p:cTn>
                              </p:par>
                              <p:par>
                                <p:cTn id="40" presetID="10" presetClass="exit" presetSubtype="0" fill="hold" grpId="1" nodeType="withEffect">
                                  <p:stCondLst>
                                    <p:cond delay="0"/>
                                  </p:stCondLst>
                                  <p:childTnLst>
                                    <p:animEffect transition="out" filter="fade">
                                      <p:cBhvr>
                                        <p:cTn id="41" dur="500"/>
                                        <p:tgtEl>
                                          <p:spTgt spid="85"/>
                                        </p:tgtEl>
                                      </p:cBhvr>
                                    </p:animEffect>
                                    <p:set>
                                      <p:cBhvr>
                                        <p:cTn id="42" dur="1" fill="hold">
                                          <p:stCondLst>
                                            <p:cond delay="499"/>
                                          </p:stCondLst>
                                        </p:cTn>
                                        <p:tgtEl>
                                          <p:spTgt spid="8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0" presetClass="exit" presetSubtype="0" fill="hold" grpId="1" nodeType="withEffect">
                                  <p:stCondLst>
                                    <p:cond delay="0"/>
                                  </p:stCondLst>
                                  <p:childTnLst>
                                    <p:animEffect transition="out" filter="fade">
                                      <p:cBhvr>
                                        <p:cTn id="48" dur="500"/>
                                        <p:tgtEl>
                                          <p:spTgt spid="86"/>
                                        </p:tgtEl>
                                      </p:cBhvr>
                                    </p:animEffect>
                                    <p:set>
                                      <p:cBhvr>
                                        <p:cTn id="49"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14095</TotalTime>
  <Words>4268</Words>
  <Application>Microsoft Office PowerPoint</Application>
  <PresentationFormat>35 毫米幻灯片</PresentationFormat>
  <Paragraphs>354</Paragraphs>
  <Slides>29</Slides>
  <Notes>25</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Wo</dc:creator>
  <cp:lastModifiedBy>luobo</cp:lastModifiedBy>
  <cp:revision>1775</cp:revision>
  <dcterms:created xsi:type="dcterms:W3CDTF">2005-03-08T15:08:23Z</dcterms:created>
  <dcterms:modified xsi:type="dcterms:W3CDTF">2013-05-22T03:20:42Z</dcterms:modified>
</cp:coreProperties>
</file>