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9880" y="168120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9880" y="211176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988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348300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988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258372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432720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988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258372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432720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subTitle"/>
          </p:nvPr>
        </p:nvSpPr>
        <p:spPr>
          <a:xfrm>
            <a:off x="839880" y="1681200"/>
            <a:ext cx="5157360" cy="82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2" name="PlaceHolder 2"/>
          <p:cNvSpPr>
            <a:spLocks noGrp="1"/>
          </p:cNvSpPr>
          <p:nvPr>
            <p:ph type="body"/>
          </p:nvPr>
        </p:nvSpPr>
        <p:spPr>
          <a:xfrm>
            <a:off x="839880" y="1681200"/>
            <a:ext cx="5157360" cy="8236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4" name="PlaceHolder 2"/>
          <p:cNvSpPr>
            <a:spLocks noGrp="1"/>
          </p:cNvSpPr>
          <p:nvPr>
            <p:ph type="body"/>
          </p:nvPr>
        </p:nvSpPr>
        <p:spPr>
          <a:xfrm>
            <a:off x="83988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55" name="PlaceHolder 3"/>
          <p:cNvSpPr>
            <a:spLocks noGrp="1"/>
          </p:cNvSpPr>
          <p:nvPr>
            <p:ph type="body"/>
          </p:nvPr>
        </p:nvSpPr>
        <p:spPr>
          <a:xfrm>
            <a:off x="348300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39880" y="365040"/>
            <a:ext cx="1051524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9"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60" name="PlaceHolder 3"/>
          <p:cNvSpPr>
            <a:spLocks noGrp="1"/>
          </p:cNvSpPr>
          <p:nvPr>
            <p:ph type="body"/>
          </p:nvPr>
        </p:nvSpPr>
        <p:spPr>
          <a:xfrm>
            <a:off x="348300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4"/>
          <p:cNvSpPr>
            <a:spLocks noGrp="1"/>
          </p:cNvSpPr>
          <p:nvPr>
            <p:ph type="body"/>
          </p:nvPr>
        </p:nvSpPr>
        <p:spPr>
          <a:xfrm>
            <a:off x="83988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9880" y="1681200"/>
            <a:ext cx="5157360" cy="82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83988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4"/>
          <p:cNvSpPr>
            <a:spLocks noGrp="1"/>
          </p:cNvSpPr>
          <p:nvPr>
            <p:ph type="body"/>
          </p:nvPr>
        </p:nvSpPr>
        <p:spPr>
          <a:xfrm>
            <a:off x="348300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7"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4"/>
          <p:cNvSpPr>
            <a:spLocks noGrp="1"/>
          </p:cNvSpPr>
          <p:nvPr>
            <p:ph type="body"/>
          </p:nvPr>
        </p:nvSpPr>
        <p:spPr>
          <a:xfrm>
            <a:off x="839880" y="211176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9880" y="168120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839880" y="211176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4"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4"/>
          <p:cNvSpPr>
            <a:spLocks noGrp="1"/>
          </p:cNvSpPr>
          <p:nvPr>
            <p:ph type="body"/>
          </p:nvPr>
        </p:nvSpPr>
        <p:spPr>
          <a:xfrm>
            <a:off x="83988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5"/>
          <p:cNvSpPr>
            <a:spLocks noGrp="1"/>
          </p:cNvSpPr>
          <p:nvPr>
            <p:ph type="body"/>
          </p:nvPr>
        </p:nvSpPr>
        <p:spPr>
          <a:xfrm>
            <a:off x="348300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9" name="PlaceHolder 2"/>
          <p:cNvSpPr>
            <a:spLocks noGrp="1"/>
          </p:cNvSpPr>
          <p:nvPr>
            <p:ph type="body"/>
          </p:nvPr>
        </p:nvSpPr>
        <p:spPr>
          <a:xfrm>
            <a:off x="83988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3"/>
          <p:cNvSpPr>
            <a:spLocks noGrp="1"/>
          </p:cNvSpPr>
          <p:nvPr>
            <p:ph type="body"/>
          </p:nvPr>
        </p:nvSpPr>
        <p:spPr>
          <a:xfrm>
            <a:off x="258372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4"/>
          <p:cNvSpPr>
            <a:spLocks noGrp="1"/>
          </p:cNvSpPr>
          <p:nvPr>
            <p:ph type="body"/>
          </p:nvPr>
        </p:nvSpPr>
        <p:spPr>
          <a:xfrm>
            <a:off x="4327200" y="168120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5"/>
          <p:cNvSpPr>
            <a:spLocks noGrp="1"/>
          </p:cNvSpPr>
          <p:nvPr>
            <p:ph type="body"/>
          </p:nvPr>
        </p:nvSpPr>
        <p:spPr>
          <a:xfrm>
            <a:off x="83988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3" name="PlaceHolder 6"/>
          <p:cNvSpPr>
            <a:spLocks noGrp="1"/>
          </p:cNvSpPr>
          <p:nvPr>
            <p:ph type="body"/>
          </p:nvPr>
        </p:nvSpPr>
        <p:spPr>
          <a:xfrm>
            <a:off x="258372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7"/>
          <p:cNvSpPr>
            <a:spLocks noGrp="1"/>
          </p:cNvSpPr>
          <p:nvPr>
            <p:ph type="body"/>
          </p:nvPr>
        </p:nvSpPr>
        <p:spPr>
          <a:xfrm>
            <a:off x="4327200" y="2111760"/>
            <a:ext cx="166032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9880" y="1681200"/>
            <a:ext cx="5157360" cy="8236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988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348300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9880" y="365040"/>
            <a:ext cx="1051524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348300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988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9880" y="1681200"/>
            <a:ext cx="2516760" cy="8236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3483000" y="211176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98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988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3483000" y="1681200"/>
            <a:ext cx="2516760" cy="39276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9880" y="2111760"/>
            <a:ext cx="5157360" cy="3927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F131485-CB9E-4562-8CBB-D17E87A329EE}" type="datetime">
              <a:rPr b="0" lang="en-GB" sz="1200" spc="-1" strike="noStrike">
                <a:solidFill>
                  <a:srgbClr val="8b8b8b"/>
                </a:solidFill>
                <a:latin typeface="Calibri"/>
              </a:rPr>
              <a:t>24/07/19</a:t>
            </a:fld>
            <a:endParaRPr b="0" lang="en-GB"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C7BAF81-BEA1-419D-BC45-FC7D23E8693D}" type="slidenum">
              <a:rPr b="0" lang="en-GB" sz="1200" spc="-1" strike="noStrike">
                <a:solidFill>
                  <a:srgbClr val="8b8b8b"/>
                </a:solidFill>
                <a:latin typeface="Calibri"/>
              </a:rPr>
              <a:t>&lt;number&gt;</a:t>
            </a:fld>
            <a:endParaRPr b="0" lang="en-GB"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9880" y="1681200"/>
            <a:ext cx="5157360" cy="823680"/>
          </a:xfrm>
          <a:prstGeom prst="rect">
            <a:avLst/>
          </a:prstGeom>
        </p:spPr>
        <p:txBody>
          <a:bodyPr anchor="b"/>
          <a:p>
            <a:pPr>
              <a:lnSpc>
                <a:spcPct val="90000"/>
              </a:lnSpc>
              <a:spcBef>
                <a:spcPts val="1001"/>
              </a:spcBef>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43" name="PlaceHolder 3"/>
          <p:cNvSpPr>
            <a:spLocks noGrp="1"/>
          </p:cNvSpPr>
          <p:nvPr>
            <p:ph type="body"/>
          </p:nvPr>
        </p:nvSpPr>
        <p:spPr>
          <a:xfrm>
            <a:off x="839880" y="2505240"/>
            <a:ext cx="5157360" cy="368424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4" name="PlaceHolder 4"/>
          <p:cNvSpPr>
            <a:spLocks noGrp="1"/>
          </p:cNvSpPr>
          <p:nvPr>
            <p:ph type="body"/>
          </p:nvPr>
        </p:nvSpPr>
        <p:spPr>
          <a:xfrm>
            <a:off x="6172200" y="1681200"/>
            <a:ext cx="5182920" cy="823680"/>
          </a:xfrm>
          <a:prstGeom prst="rect">
            <a:avLst/>
          </a:prstGeom>
        </p:spPr>
        <p:txBody>
          <a:bodyPr anchor="b"/>
          <a:p>
            <a:pPr>
              <a:lnSpc>
                <a:spcPct val="90000"/>
              </a:lnSpc>
              <a:spcBef>
                <a:spcPts val="1001"/>
              </a:spcBef>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45" name="PlaceHolder 5"/>
          <p:cNvSpPr>
            <a:spLocks noGrp="1"/>
          </p:cNvSpPr>
          <p:nvPr>
            <p:ph type="body"/>
          </p:nvPr>
        </p:nvSpPr>
        <p:spPr>
          <a:xfrm>
            <a:off x="6172200" y="2505240"/>
            <a:ext cx="5182920" cy="368424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6" name="PlaceHolder 6"/>
          <p:cNvSpPr>
            <a:spLocks noGrp="1"/>
          </p:cNvSpPr>
          <p:nvPr>
            <p:ph type="dt"/>
          </p:nvPr>
        </p:nvSpPr>
        <p:spPr>
          <a:xfrm>
            <a:off x="838080" y="6356520"/>
            <a:ext cx="2742840" cy="364680"/>
          </a:xfrm>
          <a:prstGeom prst="rect">
            <a:avLst/>
          </a:prstGeom>
        </p:spPr>
        <p:txBody>
          <a:bodyPr anchor="ctr"/>
          <a:p>
            <a:pPr>
              <a:lnSpc>
                <a:spcPct val="100000"/>
              </a:lnSpc>
            </a:pPr>
            <a:fld id="{A2308BC3-3223-46E0-AC13-B4F4F8DBADF5}" type="datetime">
              <a:rPr b="0" lang="en-GB" sz="1200" spc="-1" strike="noStrike">
                <a:solidFill>
                  <a:srgbClr val="8b8b8b"/>
                </a:solidFill>
                <a:latin typeface="Calibri"/>
              </a:rPr>
              <a:t>24/07/19</a:t>
            </a:fld>
            <a:endParaRPr b="0" lang="en-GB" sz="1200" spc="-1" strike="noStrike">
              <a:latin typeface="Times New Roman"/>
            </a:endParaRPr>
          </a:p>
        </p:txBody>
      </p:sp>
      <p:sp>
        <p:nvSpPr>
          <p:cNvPr id="47" name="PlaceHolder 7"/>
          <p:cNvSpPr>
            <a:spLocks noGrp="1"/>
          </p:cNvSpPr>
          <p:nvPr>
            <p:ph type="ftr"/>
          </p:nvPr>
        </p:nvSpPr>
        <p:spPr>
          <a:xfrm>
            <a:off x="4038480" y="6356520"/>
            <a:ext cx="4114440" cy="364680"/>
          </a:xfrm>
          <a:prstGeom prst="rect">
            <a:avLst/>
          </a:prstGeom>
        </p:spPr>
        <p:txBody>
          <a:bodyPr anchor="ctr"/>
          <a:p>
            <a:endParaRPr b="0" lang="en-GB" sz="2400" spc="-1" strike="noStrike">
              <a:latin typeface="Times New Roman"/>
            </a:endParaRPr>
          </a:p>
        </p:txBody>
      </p:sp>
      <p:sp>
        <p:nvSpPr>
          <p:cNvPr id="48" name="PlaceHolder 8"/>
          <p:cNvSpPr>
            <a:spLocks noGrp="1"/>
          </p:cNvSpPr>
          <p:nvPr>
            <p:ph type="sldNum"/>
          </p:nvPr>
        </p:nvSpPr>
        <p:spPr>
          <a:xfrm>
            <a:off x="8610480" y="6356520"/>
            <a:ext cx="2742840" cy="364680"/>
          </a:xfrm>
          <a:prstGeom prst="rect">
            <a:avLst/>
          </a:prstGeom>
        </p:spPr>
        <p:txBody>
          <a:bodyPr anchor="ctr"/>
          <a:p>
            <a:pPr algn="r">
              <a:lnSpc>
                <a:spcPct val="100000"/>
              </a:lnSpc>
            </a:pPr>
            <a:fld id="{B4A53C2F-7F95-4ACD-939B-6180DE0B9B02}" type="slidenum">
              <a:rPr b="0" lang="en-GB" sz="1200" spc="-1" strike="noStrike">
                <a:solidFill>
                  <a:srgbClr val="8b8b8b"/>
                </a:solidFill>
                <a:latin typeface="Calibri"/>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4" descr=""/>
          <p:cNvPicPr/>
          <p:nvPr/>
        </p:nvPicPr>
        <p:blipFill>
          <a:blip r:embed="rId1"/>
          <a:srcRect l="0" t="24999" r="0" b="0"/>
          <a:stretch/>
        </p:blipFill>
        <p:spPr>
          <a:xfrm>
            <a:off x="0" y="0"/>
            <a:ext cx="12191760" cy="6857640"/>
          </a:xfrm>
          <a:prstGeom prst="rect">
            <a:avLst/>
          </a:prstGeom>
          <a:ln>
            <a:noFill/>
          </a:ln>
        </p:spPr>
      </p:pic>
      <p:sp>
        <p:nvSpPr>
          <p:cNvPr id="86" name="CustomShape 1"/>
          <p:cNvSpPr/>
          <p:nvPr/>
        </p:nvSpPr>
        <p:spPr>
          <a:xfrm>
            <a:off x="7488720" y="2277720"/>
            <a:ext cx="4703040" cy="4579920"/>
          </a:xfrm>
          <a:custGeom>
            <a:avLst/>
            <a:gdLst/>
            <a:ahLst/>
            <a:rect l="l" t="t"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760">
            <a:noFill/>
          </a:ln>
        </p:spPr>
        <p:style>
          <a:lnRef idx="0"/>
          <a:fillRef idx="0"/>
          <a:effectRef idx="0"/>
          <a:fontRef idx="minor"/>
        </p:style>
      </p:sp>
      <p:sp>
        <p:nvSpPr>
          <p:cNvPr id="87" name="TextShape 2"/>
          <p:cNvSpPr txBox="1"/>
          <p:nvPr/>
        </p:nvSpPr>
        <p:spPr>
          <a:xfrm>
            <a:off x="8021880" y="3232080"/>
            <a:ext cx="3851640" cy="1833840"/>
          </a:xfrm>
          <a:prstGeom prst="rect">
            <a:avLst/>
          </a:prstGeom>
          <a:noFill/>
          <a:ln>
            <a:noFill/>
          </a:ln>
        </p:spPr>
        <p:txBody>
          <a:bodyPr anchor="b">
            <a:normAutofit/>
          </a:bodyPr>
          <a:p>
            <a:pPr algn="ctr">
              <a:lnSpc>
                <a:spcPct val="90000"/>
              </a:lnSpc>
            </a:pPr>
            <a:r>
              <a:rPr b="0" lang="en-US" sz="4000" spc="-1" strike="noStrike">
                <a:solidFill>
                  <a:srgbClr val="000000"/>
                </a:solidFill>
                <a:latin typeface="Calibri Light"/>
              </a:rPr>
              <a:t>Commonwealth Bank of Australia</a:t>
            </a:r>
            <a:endParaRPr b="0" lang="en-US" sz="4000" spc="-1" strike="noStrike">
              <a:solidFill>
                <a:srgbClr val="000000"/>
              </a:solidFill>
              <a:latin typeface="Calibri"/>
            </a:endParaRPr>
          </a:p>
        </p:txBody>
      </p:sp>
      <p:sp>
        <p:nvSpPr>
          <p:cNvPr id="88" name="TextShape 3"/>
          <p:cNvSpPr txBox="1"/>
          <p:nvPr/>
        </p:nvSpPr>
        <p:spPr>
          <a:xfrm>
            <a:off x="7782840" y="5242680"/>
            <a:ext cx="4330080" cy="682920"/>
          </a:xfrm>
          <a:prstGeom prst="rect">
            <a:avLst/>
          </a:prstGeom>
          <a:noFill/>
          <a:ln>
            <a:noFill/>
          </a:ln>
        </p:spPr>
        <p:txBody>
          <a:bodyPr>
            <a:normAutofit/>
          </a:bodyPr>
          <a:p>
            <a:pPr algn="ctr">
              <a:lnSpc>
                <a:spcPct val="90000"/>
              </a:lnSpc>
              <a:spcBef>
                <a:spcPts val="1001"/>
              </a:spcBef>
            </a:pPr>
            <a:r>
              <a:rPr b="0" lang="en-GB" sz="2000" spc="-1" strike="noStrike">
                <a:solidFill>
                  <a:srgbClr val="000000"/>
                </a:solidFill>
                <a:latin typeface="Calibri"/>
              </a:rPr>
              <a:t>Virtual Program Template</a:t>
            </a:r>
            <a:endParaRPr b="0" lang="en-GB" sz="2000" spc="-1" strike="noStrike">
              <a:latin typeface="Arial"/>
            </a:endParaRPr>
          </a:p>
        </p:txBody>
      </p:sp>
      <p:sp>
        <p:nvSpPr>
          <p:cNvPr id="89" name="Line 4"/>
          <p:cNvSpPr/>
          <p:nvPr/>
        </p:nvSpPr>
        <p:spPr>
          <a:xfrm>
            <a:off x="9480240" y="5123520"/>
            <a:ext cx="935280" cy="360"/>
          </a:xfrm>
          <a:prstGeom prst="line">
            <a:avLst/>
          </a:prstGeom>
          <a:ln w="25560">
            <a:solidFill>
              <a:schemeClr val="tx1">
                <a:lumMod val="85000"/>
                <a:lumOff val="15000"/>
              </a:schemeClr>
            </a:solidFill>
            <a:bevel/>
          </a:ln>
        </p:spPr>
        <p:style>
          <a:lnRef idx="1">
            <a:schemeClr val="accent1"/>
          </a:lnRef>
          <a:fillRef idx="0">
            <a:schemeClr val="accent1"/>
          </a:fillRef>
          <a:effectRef idx="0">
            <a:schemeClr val="accent1"/>
          </a:effectRef>
          <a:fontRef idx="minor"/>
        </p:style>
      </p:sp>
      <p:pic>
        <p:nvPicPr>
          <p:cNvPr id="90" name="Picture 4" descr=""/>
          <p:cNvPicPr/>
          <p:nvPr/>
        </p:nvPicPr>
        <p:blipFill>
          <a:blip r:embed="rId2"/>
          <a:stretch/>
        </p:blipFill>
        <p:spPr>
          <a:xfrm>
            <a:off x="783000" y="1337760"/>
            <a:ext cx="3140640" cy="545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9880" y="365040"/>
            <a:ext cx="10515240" cy="1325160"/>
          </a:xfrm>
          <a:prstGeom prst="rect">
            <a:avLst/>
          </a:prstGeom>
          <a:noFill/>
          <a:ln>
            <a:noFill/>
          </a:ln>
        </p:spPr>
        <p:txBody>
          <a:bodyPr anchor="ctr"/>
          <a:p>
            <a:pPr>
              <a:lnSpc>
                <a:spcPct val="90000"/>
              </a:lnSpc>
            </a:pPr>
            <a:r>
              <a:rPr b="0" lang="en-US" sz="2800" spc="-1" strike="noStrike">
                <a:solidFill>
                  <a:srgbClr val="000000"/>
                </a:solidFill>
                <a:latin typeface="Calibri Light"/>
              </a:rPr>
              <a:t>Scenario 1: Customer loyalty at a supermarket is using shopping data to suggest products that a specific customer might like to purchase.</a:t>
            </a:r>
            <a:endParaRPr b="0" lang="en-US" sz="2800" spc="-1" strike="noStrike">
              <a:solidFill>
                <a:srgbClr val="000000"/>
              </a:solidFill>
              <a:latin typeface="Calibri"/>
            </a:endParaRPr>
          </a:p>
        </p:txBody>
      </p:sp>
      <p:sp>
        <p:nvSpPr>
          <p:cNvPr id="92" name="TextShape 2"/>
          <p:cNvSpPr txBox="1"/>
          <p:nvPr/>
        </p:nvSpPr>
        <p:spPr>
          <a:xfrm>
            <a:off x="839880" y="1681200"/>
            <a:ext cx="515736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Pro’s</a:t>
            </a:r>
            <a:endParaRPr b="0" lang="en-US" sz="2400" spc="-1" strike="noStrike">
              <a:solidFill>
                <a:srgbClr val="000000"/>
              </a:solidFill>
              <a:latin typeface="Calibri"/>
            </a:endParaRPr>
          </a:p>
        </p:txBody>
      </p:sp>
      <p:sp>
        <p:nvSpPr>
          <p:cNvPr id="93" name="TextShape 3"/>
          <p:cNvSpPr txBox="1"/>
          <p:nvPr/>
        </p:nvSpPr>
        <p:spPr>
          <a:xfrm>
            <a:off x="839880" y="2505240"/>
            <a:ext cx="5157360" cy="3684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Connecting customers to a great product that they may not have found otherwise</a:t>
            </a:r>
            <a:endParaRPr b="0" lang="en-US" sz="2800" spc="-1" strike="noStrike">
              <a:solidFill>
                <a:srgbClr val="000000"/>
              </a:solidFill>
              <a:latin typeface="Calibri"/>
            </a:endParaRPr>
          </a:p>
        </p:txBody>
      </p:sp>
      <p:sp>
        <p:nvSpPr>
          <p:cNvPr id="94" name="TextShape 4"/>
          <p:cNvSpPr txBox="1"/>
          <p:nvPr/>
        </p:nvSpPr>
        <p:spPr>
          <a:xfrm>
            <a:off x="6172200" y="1681200"/>
            <a:ext cx="518292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Con’s</a:t>
            </a:r>
            <a:endParaRPr b="0" lang="en-US" sz="2400" spc="-1" strike="noStrike">
              <a:solidFill>
                <a:srgbClr val="000000"/>
              </a:solidFill>
              <a:latin typeface="Calibri"/>
            </a:endParaRPr>
          </a:p>
        </p:txBody>
      </p:sp>
      <p:sp>
        <p:nvSpPr>
          <p:cNvPr id="95" name="TextShape 5"/>
          <p:cNvSpPr txBox="1"/>
          <p:nvPr/>
        </p:nvSpPr>
        <p:spPr>
          <a:xfrm>
            <a:off x="6172200" y="2505240"/>
            <a:ext cx="5182920" cy="3684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Customers may end up spending more than they wanted to</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9880" y="365040"/>
            <a:ext cx="10515240" cy="1325160"/>
          </a:xfrm>
          <a:prstGeom prst="rect">
            <a:avLst/>
          </a:prstGeom>
          <a:noFill/>
          <a:ln>
            <a:noFill/>
          </a:ln>
        </p:spPr>
        <p:txBody>
          <a:bodyPr anchor="ctr"/>
          <a:p>
            <a:pPr>
              <a:lnSpc>
                <a:spcPct val="90000"/>
              </a:lnSpc>
            </a:pPr>
            <a:r>
              <a:rPr b="0" lang="en-US" sz="2400" spc="-1" strike="noStrike">
                <a:solidFill>
                  <a:srgbClr val="000000"/>
                </a:solidFill>
                <a:latin typeface="Calibri Light"/>
              </a:rPr>
              <a:t>Scenario 2: Medical bodies (such as hospitals and government) are able to allow insurance companies to see your medical history and data, so that insurance companies are able to better price their insurance policies.</a:t>
            </a:r>
            <a:endParaRPr b="0" lang="en-US" sz="2400" spc="-1" strike="noStrike">
              <a:solidFill>
                <a:srgbClr val="000000"/>
              </a:solidFill>
              <a:latin typeface="Calibri"/>
            </a:endParaRPr>
          </a:p>
        </p:txBody>
      </p:sp>
      <p:sp>
        <p:nvSpPr>
          <p:cNvPr id="97" name="TextShape 2"/>
          <p:cNvSpPr txBox="1"/>
          <p:nvPr/>
        </p:nvSpPr>
        <p:spPr>
          <a:xfrm>
            <a:off x="839880" y="1681200"/>
            <a:ext cx="515736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Pro’s</a:t>
            </a:r>
            <a:endParaRPr b="0" lang="en-US" sz="2400" spc="-1" strike="noStrike">
              <a:solidFill>
                <a:srgbClr val="000000"/>
              </a:solidFill>
              <a:latin typeface="Calibri"/>
            </a:endParaRPr>
          </a:p>
        </p:txBody>
      </p:sp>
      <p:sp>
        <p:nvSpPr>
          <p:cNvPr id="98" name="TextShape 3"/>
          <p:cNvSpPr txBox="1"/>
          <p:nvPr/>
        </p:nvSpPr>
        <p:spPr>
          <a:xfrm>
            <a:off x="839880" y="2505240"/>
            <a:ext cx="5157360" cy="3684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Healthy individuals may be able to pay lower insurance rates, and are motivated to stay healthy</a:t>
            </a:r>
            <a:endParaRPr b="0" lang="en-US" sz="2800" spc="-1" strike="noStrike">
              <a:solidFill>
                <a:srgbClr val="000000"/>
              </a:solidFill>
              <a:latin typeface="Calibri"/>
            </a:endParaRPr>
          </a:p>
        </p:txBody>
      </p:sp>
      <p:sp>
        <p:nvSpPr>
          <p:cNvPr id="99" name="TextShape 4"/>
          <p:cNvSpPr txBox="1"/>
          <p:nvPr/>
        </p:nvSpPr>
        <p:spPr>
          <a:xfrm>
            <a:off x="6172200" y="1681200"/>
            <a:ext cx="518292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Con’s</a:t>
            </a:r>
            <a:endParaRPr b="0" lang="en-US" sz="2400" spc="-1" strike="noStrike">
              <a:solidFill>
                <a:srgbClr val="000000"/>
              </a:solidFill>
              <a:latin typeface="Calibri"/>
            </a:endParaRPr>
          </a:p>
        </p:txBody>
      </p:sp>
      <p:sp>
        <p:nvSpPr>
          <p:cNvPr id="100" name="TextShape 5"/>
          <p:cNvSpPr txBox="1"/>
          <p:nvPr/>
        </p:nvSpPr>
        <p:spPr>
          <a:xfrm>
            <a:off x="6172200" y="2505240"/>
            <a:ext cx="5182920" cy="3684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Individuals may be less likely to disclose symptoms and illnesses to their doctor, worried that it would affect their insurance costs.</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9880" y="365040"/>
            <a:ext cx="10515240" cy="1325160"/>
          </a:xfrm>
          <a:prstGeom prst="rect">
            <a:avLst/>
          </a:prstGeom>
          <a:noFill/>
          <a:ln>
            <a:noFill/>
          </a:ln>
        </p:spPr>
        <p:txBody>
          <a:bodyPr anchor="ctr"/>
          <a:p>
            <a:pPr>
              <a:lnSpc>
                <a:spcPct val="90000"/>
              </a:lnSpc>
            </a:pPr>
            <a:r>
              <a:rPr b="0" lang="en-US" sz="2400" spc="-1" strike="noStrike">
                <a:solidFill>
                  <a:srgbClr val="000000"/>
                </a:solidFill>
                <a:latin typeface="Calibri Light"/>
              </a:rPr>
              <a:t>Scenario 3: Online maps use location data from users' mobile devices to figure out which restaurants are popular (i.e. by tracking how many people go to a restaurant through the use of GPS on people's phones)</a:t>
            </a:r>
            <a:endParaRPr b="0" lang="en-US" sz="2400" spc="-1" strike="noStrike">
              <a:solidFill>
                <a:srgbClr val="000000"/>
              </a:solidFill>
              <a:latin typeface="Calibri"/>
            </a:endParaRPr>
          </a:p>
        </p:txBody>
      </p:sp>
      <p:sp>
        <p:nvSpPr>
          <p:cNvPr id="102" name="TextShape 2"/>
          <p:cNvSpPr txBox="1"/>
          <p:nvPr/>
        </p:nvSpPr>
        <p:spPr>
          <a:xfrm>
            <a:off x="839880" y="1681200"/>
            <a:ext cx="515736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Pro’s</a:t>
            </a:r>
            <a:endParaRPr b="0" lang="en-US" sz="2400" spc="-1" strike="noStrike">
              <a:solidFill>
                <a:srgbClr val="000000"/>
              </a:solidFill>
              <a:latin typeface="Calibri"/>
            </a:endParaRPr>
          </a:p>
        </p:txBody>
      </p:sp>
      <p:sp>
        <p:nvSpPr>
          <p:cNvPr id="103" name="TextShape 3"/>
          <p:cNvSpPr txBox="1"/>
          <p:nvPr/>
        </p:nvSpPr>
        <p:spPr>
          <a:xfrm>
            <a:off x="839880" y="2505240"/>
            <a:ext cx="5157360" cy="3684240"/>
          </a:xfrm>
          <a:prstGeom prst="rect">
            <a:avLst/>
          </a:prstGeom>
          <a:noFill/>
          <a:ln>
            <a:noFill/>
          </a:ln>
        </p:spPr>
        <p:txBody>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Customers are able to compare restaurant quality more Transparently.</a:t>
            </a:r>
            <a:endParaRPr b="0" lang="en-US" sz="2800" spc="-1" strike="noStrike">
              <a:solidFill>
                <a:srgbClr val="000000"/>
              </a:solidFill>
              <a:latin typeface="Calibri"/>
            </a:endParaRPr>
          </a:p>
        </p:txBody>
      </p:sp>
      <p:sp>
        <p:nvSpPr>
          <p:cNvPr id="104" name="TextShape 4"/>
          <p:cNvSpPr txBox="1"/>
          <p:nvPr/>
        </p:nvSpPr>
        <p:spPr>
          <a:xfrm>
            <a:off x="6172200" y="1681200"/>
            <a:ext cx="5182920" cy="823680"/>
          </a:xfrm>
          <a:prstGeom prst="rect">
            <a:avLst/>
          </a:prstGeom>
          <a:noFill/>
          <a:ln>
            <a:noFill/>
          </a:ln>
        </p:spPr>
        <p:txBody>
          <a:bodyPr anchor="b"/>
          <a:p>
            <a:pPr>
              <a:lnSpc>
                <a:spcPct val="90000"/>
              </a:lnSpc>
              <a:spcBef>
                <a:spcPts val="1001"/>
              </a:spcBef>
            </a:pPr>
            <a:r>
              <a:rPr b="1" lang="en-US" sz="2400" spc="-1" strike="noStrike">
                <a:solidFill>
                  <a:srgbClr val="000000"/>
                </a:solidFill>
                <a:latin typeface="Calibri"/>
              </a:rPr>
              <a:t>Con’s</a:t>
            </a:r>
            <a:endParaRPr b="0" lang="en-US" sz="2400" spc="-1" strike="noStrike">
              <a:solidFill>
                <a:srgbClr val="000000"/>
              </a:solidFill>
              <a:latin typeface="Calibri"/>
            </a:endParaRPr>
          </a:p>
        </p:txBody>
      </p:sp>
      <p:sp>
        <p:nvSpPr>
          <p:cNvPr id="105" name="TextShape 5"/>
          <p:cNvSpPr txBox="1"/>
          <p:nvPr/>
        </p:nvSpPr>
        <p:spPr>
          <a:xfrm>
            <a:off x="6172200" y="2505240"/>
            <a:ext cx="5182920" cy="3684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Restaurants may find it harder to recover from bad reviews, especially if customers avoid the venue due to low popularity.</a:t>
            </a: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LibreOffice/6.0.7.3$Linux_X86_64 LibreOffice_project/00m0$Build-3</Application>
  <Words>119</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2019-02-03T20:06:44Z</dcterms:created>
  <dc:creator>Eric Norris</dc:creator>
  <dc:description/>
  <dc:language>en-GB</dc:language>
  <cp:lastModifiedBy/>
  <dcterms:modified xsi:type="dcterms:W3CDTF">2019-07-24T03:30:50Z</dcterms:modified>
  <cp:revision>8</cp:revision>
  <dc:subject/>
  <dc:title>Commonwealth Bank of Australia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