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3" r:id="rId9"/>
    <p:sldId id="266" r:id="rId10"/>
    <p:sldId id="265" r:id="rId11"/>
    <p:sldId id="267" r:id="rId12"/>
    <p:sldId id="268" r:id="rId13"/>
    <p:sldId id="269" r:id="rId14"/>
    <p:sldId id="270" r:id="rId15"/>
    <p:sldId id="271" r:id="rId16"/>
    <p:sldId id="273" r:id="rId17"/>
    <p:sldId id="274" r:id="rId18"/>
    <p:sldId id="275" r:id="rId19"/>
    <p:sldId id="276" r:id="rId20"/>
    <p:sldId id="277" r:id="rId21"/>
    <p:sldId id="280" r:id="rId22"/>
    <p:sldId id="278" r:id="rId23"/>
    <p:sldId id="281"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35D7ED-9494-4878-80B7-67F430938910}">
          <p14:sldIdLst>
            <p14:sldId id="256"/>
            <p14:sldId id="257"/>
            <p14:sldId id="258"/>
            <p14:sldId id="260"/>
            <p14:sldId id="261"/>
            <p14:sldId id="262"/>
            <p14:sldId id="264"/>
            <p14:sldId id="263"/>
            <p14:sldId id="266"/>
            <p14:sldId id="265"/>
            <p14:sldId id="267"/>
            <p14:sldId id="268"/>
            <p14:sldId id="269"/>
            <p14:sldId id="270"/>
            <p14:sldId id="271"/>
            <p14:sldId id="273"/>
            <p14:sldId id="274"/>
            <p14:sldId id="275"/>
            <p14:sldId id="276"/>
            <p14:sldId id="277"/>
            <p14:sldId id="280"/>
            <p14:sldId id="278"/>
            <p14:sldId id="281"/>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217920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43856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46780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15993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12517A-3F6F-449B-80CF-BC9EF307FF21}"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24731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12517A-3F6F-449B-80CF-BC9EF307FF21}"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179243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12517A-3F6F-449B-80CF-BC9EF307FF21}"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82312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12517A-3F6F-449B-80CF-BC9EF307FF21}" type="datetimeFigureOut">
              <a:rPr lang="en-US" smtClean="0"/>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00153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2517A-3F6F-449B-80CF-BC9EF307FF21}"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31724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12517A-3F6F-449B-80CF-BC9EF307FF21}"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249034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12517A-3F6F-449B-80CF-BC9EF307FF21}"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13707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2517A-3F6F-449B-80CF-BC9EF307FF21}" type="datetimeFigureOut">
              <a:rPr lang="en-US" smtClean="0"/>
              <a:t>9/12/2024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24DCA-EC96-4542-947A-772E0C25D1C8}" type="slidenum">
              <a:rPr lang="en-US" smtClean="0"/>
              <a:t>‹#›</a:t>
            </a:fld>
            <a:endParaRPr lang="en-US"/>
          </a:p>
        </p:txBody>
      </p:sp>
    </p:spTree>
    <p:extLst>
      <p:ext uri="{BB962C8B-B14F-4D97-AF65-F5344CB8AC3E}">
        <p14:creationId xmlns:p14="http://schemas.microsoft.com/office/powerpoint/2010/main" val="733592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login"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stock-list"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cart"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checkout/shipping"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everestphones.com/" TargetMode="External"/><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audio" Target="../media/audio2.wav"/><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login"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login"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1269" y="1357494"/>
            <a:ext cx="9144000" cy="2387600"/>
          </a:xfrm>
        </p:spPr>
        <p:txBody>
          <a:bodyPr/>
          <a:lstStyle/>
          <a:p>
            <a:r>
              <a:rPr lang="en-US" b="1" dirty="0" smtClean="0"/>
              <a:t>EVEREST PHONES</a:t>
            </a:r>
            <a:endParaRPr lang="en-US" b="1" dirty="0"/>
          </a:p>
        </p:txBody>
      </p:sp>
      <p:sp>
        <p:nvSpPr>
          <p:cNvPr id="3" name="Subtitle 2"/>
          <p:cNvSpPr>
            <a:spLocks noGrp="1"/>
          </p:cNvSpPr>
          <p:nvPr>
            <p:ph type="subTitle" idx="1"/>
          </p:nvPr>
        </p:nvSpPr>
        <p:spPr>
          <a:xfrm>
            <a:off x="1524000" y="4843010"/>
            <a:ext cx="9144000" cy="1655762"/>
          </a:xfrm>
        </p:spPr>
        <p:txBody>
          <a:bodyPr/>
          <a:lstStyle/>
          <a:p>
            <a:r>
              <a:rPr lang="en-US" b="1" dirty="0" smtClean="0">
                <a:solidFill>
                  <a:srgbClr val="FF0000"/>
                </a:solidFill>
              </a:rPr>
              <a:t>USER MANUAL</a:t>
            </a:r>
            <a:endParaRPr lang="en-US" b="1" dirty="0">
              <a:solidFill>
                <a:srgbClr val="FF000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50575956"/>
      </p:ext>
    </p:extLst>
  </p:cSld>
  <p:clrMapOvr>
    <a:masterClrMapping/>
  </p:clrMapOvr>
  <p:transition spd="slow">
    <p:wipe/>
    <p:sndAc>
      <p:stSnd>
        <p:snd r:embed="rId2" name="arrow.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fontScale="90000"/>
          </a:bodyPr>
          <a:lstStyle/>
          <a:p>
            <a:pPr algn="l"/>
            <a:r>
              <a:rPr lang="en-US" sz="3300" b="1" dirty="0" smtClean="0"/>
              <a:t> 1.5  Screenshot of Account Setup with demo information</a:t>
            </a:r>
            <a:endParaRPr lang="en-US" sz="3300" b="1" dirty="0"/>
          </a:p>
        </p:txBody>
      </p:sp>
      <p:sp>
        <p:nvSpPr>
          <p:cNvPr id="3" name="Subtitle 2"/>
          <p:cNvSpPr>
            <a:spLocks noGrp="1"/>
          </p:cNvSpPr>
          <p:nvPr>
            <p:ph type="subTitle" idx="1"/>
          </p:nvPr>
        </p:nvSpPr>
        <p:spPr>
          <a:xfrm>
            <a:off x="143690" y="1463039"/>
            <a:ext cx="11941627" cy="5251269"/>
          </a:xfrm>
        </p:spPr>
        <p:txBody>
          <a:bodyPr>
            <a:noAutofit/>
          </a:bodyPr>
          <a:lstStyle/>
          <a:p>
            <a:pPr algn="l"/>
            <a:r>
              <a:rPr lang="en-US" sz="1600" dirty="0" smtClean="0"/>
              <a:t> </a:t>
            </a: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075" y="1496587"/>
            <a:ext cx="6731473" cy="172805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55" t="-699" r="4845" b="699"/>
          <a:stretch/>
        </p:blipFill>
        <p:spPr>
          <a:xfrm>
            <a:off x="927461" y="3352044"/>
            <a:ext cx="9283338" cy="3505956"/>
          </a:xfrm>
          <a:prstGeom prst="rect">
            <a:avLst/>
          </a:prstGeom>
        </p:spPr>
      </p:pic>
    </p:spTree>
    <p:extLst>
      <p:ext uri="{BB962C8B-B14F-4D97-AF65-F5344CB8AC3E}">
        <p14:creationId xmlns:p14="http://schemas.microsoft.com/office/powerpoint/2010/main" val="3441225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a:bodyPr>
          <a:lstStyle/>
          <a:p>
            <a:pPr algn="l"/>
            <a:r>
              <a:rPr lang="en-US" sz="4000" b="1" dirty="0" smtClean="0"/>
              <a:t>2. </a:t>
            </a:r>
            <a:r>
              <a:rPr lang="en-US" sz="4000" b="1" dirty="0"/>
              <a:t>Account Access and Core Functions</a:t>
            </a:r>
          </a:p>
        </p:txBody>
      </p:sp>
      <p:sp>
        <p:nvSpPr>
          <p:cNvPr id="3" name="Subtitle 2"/>
          <p:cNvSpPr>
            <a:spLocks noGrp="1"/>
          </p:cNvSpPr>
          <p:nvPr>
            <p:ph type="subTitle" idx="1"/>
          </p:nvPr>
        </p:nvSpPr>
        <p:spPr>
          <a:xfrm>
            <a:off x="143690" y="1463039"/>
            <a:ext cx="11941627" cy="5251269"/>
          </a:xfrm>
        </p:spPr>
        <p:txBody>
          <a:bodyPr>
            <a:noAutofit/>
          </a:bodyPr>
          <a:lstStyle/>
          <a:p>
            <a:r>
              <a:rPr lang="en-US" sz="1600" dirty="0"/>
              <a:t>Unlock a World of Amazing </a:t>
            </a:r>
            <a:r>
              <a:rPr lang="en-US" sz="1600" dirty="0" smtClean="0"/>
              <a:t>Phones </a:t>
            </a:r>
            <a:r>
              <a:rPr lang="en-US" sz="1600" dirty="0"/>
              <a:t>at Your </a:t>
            </a:r>
            <a:r>
              <a:rPr lang="en-US" sz="1600" dirty="0" smtClean="0"/>
              <a:t>Fingertips</a:t>
            </a:r>
          </a:p>
          <a:p>
            <a:pPr algn="just"/>
            <a:r>
              <a:rPr lang="en-US" sz="1600" b="1" dirty="0" smtClean="0">
                <a:solidFill>
                  <a:srgbClr val="FF0000"/>
                </a:solidFill>
              </a:rPr>
              <a:t>Step </a:t>
            </a:r>
            <a:r>
              <a:rPr lang="en-US" sz="1600" b="1" dirty="0">
                <a:solidFill>
                  <a:srgbClr val="FF0000"/>
                </a:solidFill>
              </a:rPr>
              <a:t>1</a:t>
            </a:r>
            <a:r>
              <a:rPr lang="en-US" sz="1600" dirty="0"/>
              <a:t>: Visit our secure login page at </a:t>
            </a:r>
            <a:r>
              <a:rPr lang="en-US" sz="1600" dirty="0">
                <a:hlinkClick r:id="rId2"/>
              </a:rPr>
              <a:t>https://everestphones.com/login</a:t>
            </a:r>
            <a:endParaRPr lang="en-US" sz="1600" dirty="0"/>
          </a:p>
          <a:p>
            <a:pPr algn="just"/>
            <a:r>
              <a:rPr lang="en-US" sz="1600" b="1" dirty="0" smtClean="0">
                <a:solidFill>
                  <a:srgbClr val="FF0000"/>
                </a:solidFill>
              </a:rPr>
              <a:t>Step 2</a:t>
            </a:r>
            <a:r>
              <a:rPr lang="en-US" sz="1600" dirty="0" smtClean="0"/>
              <a:t>: </a:t>
            </a:r>
            <a:r>
              <a:rPr lang="en-US" sz="1600" dirty="0"/>
              <a:t>Enter your registered email address and password</a:t>
            </a:r>
          </a:p>
          <a:p>
            <a:pPr algn="just"/>
            <a:r>
              <a:rPr lang="en-US" sz="1600" b="1" dirty="0">
                <a:solidFill>
                  <a:srgbClr val="FF0000"/>
                </a:solidFill>
              </a:rPr>
              <a:t>Step 3</a:t>
            </a:r>
            <a:r>
              <a:rPr lang="en-US" sz="1600" dirty="0"/>
              <a:t>: Click 'Sign In' to access your account and start exploring!</a:t>
            </a:r>
          </a:p>
          <a:p>
            <a:pPr algn="l"/>
            <a:endParaRPr lang="en-US" sz="1600" dirty="0" smtClean="0"/>
          </a:p>
          <a:p>
            <a:pPr algn="l"/>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6"/>
          <p:cNvPicPr>
            <a:picLocks noChangeAspect="1"/>
          </p:cNvPicPr>
          <p:nvPr/>
        </p:nvPicPr>
        <p:blipFill>
          <a:blip r:embed="rId4"/>
          <a:stretch>
            <a:fillRect/>
          </a:stretch>
        </p:blipFill>
        <p:spPr>
          <a:xfrm>
            <a:off x="1600200" y="3040380"/>
            <a:ext cx="6492240" cy="3673928"/>
          </a:xfrm>
          <a:prstGeom prst="rect">
            <a:avLst/>
          </a:prstGeom>
        </p:spPr>
      </p:pic>
    </p:spTree>
    <p:extLst>
      <p:ext uri="{BB962C8B-B14F-4D97-AF65-F5344CB8AC3E}">
        <p14:creationId xmlns:p14="http://schemas.microsoft.com/office/powerpoint/2010/main" val="1539629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a:bodyPr>
          <a:lstStyle/>
          <a:p>
            <a:pPr algn="l"/>
            <a:r>
              <a:rPr lang="en-US" sz="4000" b="1" dirty="0" smtClean="0"/>
              <a:t>2.1 Stock List</a:t>
            </a:r>
            <a:endParaRPr lang="en-US" sz="4000" b="1" dirty="0"/>
          </a:p>
        </p:txBody>
      </p:sp>
      <p:sp>
        <p:nvSpPr>
          <p:cNvPr id="3" name="Subtitle 2"/>
          <p:cNvSpPr>
            <a:spLocks noGrp="1"/>
          </p:cNvSpPr>
          <p:nvPr>
            <p:ph type="subTitle" idx="1"/>
          </p:nvPr>
        </p:nvSpPr>
        <p:spPr>
          <a:xfrm>
            <a:off x="143690" y="1463039"/>
            <a:ext cx="11941627" cy="5251269"/>
          </a:xfrm>
        </p:spPr>
        <p:txBody>
          <a:bodyPr>
            <a:noAutofit/>
          </a:bodyPr>
          <a:lstStyle/>
          <a:p>
            <a:pPr algn="just"/>
            <a:r>
              <a:rPr lang="en-US" sz="1600" dirty="0" smtClean="0"/>
              <a:t>After </a:t>
            </a:r>
            <a:r>
              <a:rPr lang="en-US" sz="1600" dirty="0"/>
              <a:t>a successful login, you'll embark on your phone-hunting journey:</a:t>
            </a:r>
          </a:p>
          <a:p>
            <a:pPr algn="just"/>
            <a:r>
              <a:rPr lang="en-US" sz="1600" b="1" dirty="0">
                <a:solidFill>
                  <a:srgbClr val="FF0000"/>
                </a:solidFill>
              </a:rPr>
              <a:t>Instant Access</a:t>
            </a:r>
            <a:r>
              <a:rPr lang="en-US" sz="1600" dirty="0"/>
              <a:t>: You'll be whisked away to our virtual showroom at </a:t>
            </a:r>
            <a:r>
              <a:rPr lang="en-US" sz="1600" dirty="0">
                <a:hlinkClick r:id="rId2"/>
              </a:rPr>
              <a:t>https://everestphones.com/stock-list</a:t>
            </a:r>
            <a:endParaRPr lang="en-US" sz="1600" dirty="0"/>
          </a:p>
          <a:p>
            <a:pPr algn="just"/>
            <a:r>
              <a:rPr lang="en-US" sz="1600" b="1" dirty="0">
                <a:solidFill>
                  <a:srgbClr val="FF0000"/>
                </a:solidFill>
              </a:rPr>
              <a:t>Your Personal Catalog</a:t>
            </a:r>
            <a:r>
              <a:rPr lang="en-US" sz="1600" dirty="0"/>
              <a:t>: Behold a curated list of our latest and greatest phones, each with: </a:t>
            </a:r>
            <a:endParaRPr lang="en-US" sz="1600" dirty="0" smtClean="0"/>
          </a:p>
          <a:p>
            <a:pPr algn="just"/>
            <a:r>
              <a:rPr lang="en-US" sz="1600" dirty="0" smtClean="0"/>
              <a:t>• </a:t>
            </a:r>
            <a:r>
              <a:rPr lang="en-US" sz="1600" dirty="0"/>
              <a:t>Real-time availability </a:t>
            </a:r>
            <a:r>
              <a:rPr lang="en-US" sz="1600" dirty="0" smtClean="0"/>
              <a:t> • </a:t>
            </a:r>
            <a:r>
              <a:rPr lang="en-US" sz="1600" dirty="0"/>
              <a:t>Competitive pricing </a:t>
            </a:r>
            <a:r>
              <a:rPr lang="en-US" sz="1600" dirty="0" smtClean="0"/>
              <a:t> • </a:t>
            </a:r>
            <a:r>
              <a:rPr lang="en-US" sz="1600" dirty="0"/>
              <a:t>Quality grade scale</a:t>
            </a:r>
          </a:p>
          <a:p>
            <a:pPr algn="just"/>
            <a:r>
              <a:rPr lang="en-US" sz="1600" b="1" dirty="0">
                <a:solidFill>
                  <a:srgbClr val="FF0000"/>
                </a:solidFill>
              </a:rPr>
              <a:t>Dive Deeper</a:t>
            </a:r>
            <a:r>
              <a:rPr lang="en-US" sz="1600" dirty="0"/>
              <a:t>: Curious about a specific model? Simply click on any product to uncover: </a:t>
            </a:r>
            <a:endParaRPr lang="en-US" sz="1600" dirty="0" smtClean="0"/>
          </a:p>
          <a:p>
            <a:pPr algn="just"/>
            <a:r>
              <a:rPr lang="en-US" sz="1600" dirty="0" smtClean="0"/>
              <a:t>• </a:t>
            </a:r>
            <a:r>
              <a:rPr lang="en-US" sz="1600" dirty="0"/>
              <a:t>Detailed </a:t>
            </a:r>
            <a:r>
              <a:rPr lang="en-US" sz="1600" dirty="0" smtClean="0"/>
              <a:t>information • </a:t>
            </a:r>
            <a:r>
              <a:rPr lang="en-US" sz="1600" dirty="0"/>
              <a:t>Current warehouse location</a:t>
            </a:r>
          </a:p>
          <a:p>
            <a:pPr algn="l"/>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4"/>
          <a:stretch>
            <a:fillRect/>
          </a:stretch>
        </p:blipFill>
        <p:spPr>
          <a:xfrm>
            <a:off x="143690" y="3526972"/>
            <a:ext cx="11312434" cy="3069771"/>
          </a:xfrm>
          <a:prstGeom prst="rect">
            <a:avLst/>
          </a:prstGeom>
        </p:spPr>
      </p:pic>
    </p:spTree>
    <p:extLst>
      <p:ext uri="{BB962C8B-B14F-4D97-AF65-F5344CB8AC3E}">
        <p14:creationId xmlns:p14="http://schemas.microsoft.com/office/powerpoint/2010/main" val="2521142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a:bodyPr>
          <a:lstStyle/>
          <a:p>
            <a:pPr algn="l"/>
            <a:r>
              <a:rPr lang="en-US" sz="4000" b="1" dirty="0" smtClean="0"/>
              <a:t>2.2 </a:t>
            </a:r>
            <a:r>
              <a:rPr lang="en-US" sz="4000" b="1" dirty="0"/>
              <a:t>Shipping phones from Everest Phones</a:t>
            </a:r>
          </a:p>
        </p:txBody>
      </p:sp>
      <p:sp>
        <p:nvSpPr>
          <p:cNvPr id="3" name="Subtitle 2"/>
          <p:cNvSpPr>
            <a:spLocks noGrp="1"/>
          </p:cNvSpPr>
          <p:nvPr>
            <p:ph type="subTitle" idx="1"/>
          </p:nvPr>
        </p:nvSpPr>
        <p:spPr>
          <a:xfrm>
            <a:off x="143690" y="1463039"/>
            <a:ext cx="11941627" cy="5251269"/>
          </a:xfrm>
        </p:spPr>
        <p:txBody>
          <a:bodyPr>
            <a:noAutofit/>
          </a:bodyPr>
          <a:lstStyle/>
          <a:p>
            <a:pPr algn="just"/>
            <a:r>
              <a:rPr lang="en-US" sz="2200" dirty="0"/>
              <a:t>When you're ready to make a move on your desired phone, the process couldn't be simpler:</a:t>
            </a:r>
          </a:p>
          <a:p>
            <a:pPr marL="342900" indent="-342900" algn="just">
              <a:buFont typeface="+mj-lt"/>
              <a:buAutoNum type="arabicPeriod"/>
            </a:pPr>
            <a:r>
              <a:rPr lang="en-US" sz="2200" dirty="0"/>
              <a:t>Locate the "</a:t>
            </a:r>
            <a:r>
              <a:rPr lang="en-US" sz="2200" b="1" dirty="0">
                <a:solidFill>
                  <a:srgbClr val="FF0000"/>
                </a:solidFill>
              </a:rPr>
              <a:t>Buy Now</a:t>
            </a:r>
            <a:r>
              <a:rPr lang="en-US" sz="2200" dirty="0"/>
              <a:t>" button on any </a:t>
            </a:r>
            <a:r>
              <a:rPr lang="en-US" sz="2200" dirty="0" smtClean="0"/>
              <a:t>products.</a:t>
            </a:r>
            <a:endParaRPr lang="en-US" sz="2200" dirty="0"/>
          </a:p>
          <a:p>
            <a:pPr marL="342900" indent="-342900" algn="just">
              <a:buFont typeface="+mj-lt"/>
              <a:buAutoNum type="arabicPeriod"/>
            </a:pPr>
            <a:r>
              <a:rPr lang="en-US" sz="2200" dirty="0"/>
              <a:t>Click it to open a handy modal window.</a:t>
            </a:r>
          </a:p>
          <a:p>
            <a:pPr marL="342900" indent="-342900" algn="just">
              <a:buFont typeface="+mj-lt"/>
              <a:buAutoNum type="arabicPeriod"/>
            </a:pPr>
            <a:r>
              <a:rPr lang="en-US" sz="2200" dirty="0"/>
              <a:t>Use the controls to adjust the quantity you'd like to purchase.</a:t>
            </a:r>
          </a:p>
          <a:p>
            <a:pPr marL="342900" indent="-342900" algn="just">
              <a:buFont typeface="+mj-lt"/>
              <a:buAutoNum type="arabicPeriod"/>
            </a:pPr>
            <a:r>
              <a:rPr lang="en-US" sz="2200" dirty="0"/>
              <a:t>Review the detailed product info one more time.</a:t>
            </a:r>
          </a:p>
          <a:p>
            <a:pPr marL="342900" indent="-342900" algn="just">
              <a:buFont typeface="+mj-lt"/>
              <a:buAutoNum type="arabicPeriod"/>
            </a:pPr>
            <a:r>
              <a:rPr lang="en-US" sz="2200" dirty="0"/>
              <a:t>Click "</a:t>
            </a:r>
            <a:r>
              <a:rPr lang="en-US" sz="2200" b="1" dirty="0">
                <a:solidFill>
                  <a:srgbClr val="FF0000"/>
                </a:solidFill>
              </a:rPr>
              <a:t>Add to Cart</a:t>
            </a:r>
            <a:r>
              <a:rPr lang="en-US" sz="2200" dirty="0"/>
              <a:t>" to safely stow your selection.</a:t>
            </a:r>
          </a:p>
          <a:p>
            <a:pPr algn="just"/>
            <a:r>
              <a:rPr lang="en-US" sz="2200" dirty="0"/>
              <a:t>Your items are now nestled in your personal shopping cart, just waiting for you to complete the checkout process.</a:t>
            </a:r>
          </a:p>
          <a:p>
            <a:pPr algn="just"/>
            <a:r>
              <a:rPr lang="en-US" sz="2000" dirty="0"/>
              <a:t>From here, you can continue browsing our full stock list, adjust quantities as needed, or proceed to finalize your order. It's all about giving you the control and flexibility to shop with </a:t>
            </a:r>
            <a:r>
              <a:rPr lang="en-US" sz="2000" dirty="0" smtClean="0"/>
              <a:t>confidence.</a:t>
            </a:r>
            <a:endParaRPr lang="en-US" sz="2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91384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a:bodyPr>
          <a:lstStyle/>
          <a:p>
            <a:pPr algn="l"/>
            <a:r>
              <a:rPr lang="en-US" sz="4000" b="1" dirty="0" smtClean="0"/>
              <a:t>2.3 Screenshot of adding item in cart</a:t>
            </a:r>
            <a:endParaRPr lang="en-US" sz="4000" b="1" dirty="0"/>
          </a:p>
        </p:txBody>
      </p:sp>
      <p:sp>
        <p:nvSpPr>
          <p:cNvPr id="3" name="Subtitle 2"/>
          <p:cNvSpPr>
            <a:spLocks noGrp="1"/>
          </p:cNvSpPr>
          <p:nvPr>
            <p:ph type="subTitle" idx="1"/>
          </p:nvPr>
        </p:nvSpPr>
        <p:spPr>
          <a:xfrm>
            <a:off x="209006" y="1463040"/>
            <a:ext cx="11508377" cy="5185953"/>
          </a:xfrm>
        </p:spPr>
        <p:txBody>
          <a:bodyPr>
            <a:noAutofit/>
          </a:bodyPr>
          <a:lstStyle/>
          <a:p>
            <a:pPr algn="l"/>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99" y="1821274"/>
            <a:ext cx="8416835" cy="1449977"/>
          </a:xfrm>
          <a:prstGeom prst="rect">
            <a:avLst/>
          </a:prstGeom>
        </p:spPr>
      </p:pic>
      <p:sp>
        <p:nvSpPr>
          <p:cNvPr id="12" name="Rectangle 11"/>
          <p:cNvSpPr/>
          <p:nvPr/>
        </p:nvSpPr>
        <p:spPr>
          <a:xfrm>
            <a:off x="7415350" y="2706129"/>
            <a:ext cx="509452" cy="3788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8030390" y="3154401"/>
            <a:ext cx="1486989" cy="950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3588" y="3385397"/>
            <a:ext cx="6119886" cy="3159094"/>
          </a:xfrm>
          <a:prstGeom prst="rect">
            <a:avLst/>
          </a:prstGeom>
        </p:spPr>
      </p:pic>
    </p:spTree>
    <p:extLst>
      <p:ext uri="{BB962C8B-B14F-4D97-AF65-F5344CB8AC3E}">
        <p14:creationId xmlns:p14="http://schemas.microsoft.com/office/powerpoint/2010/main" val="2024631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fontScale="90000"/>
          </a:bodyPr>
          <a:lstStyle/>
          <a:p>
            <a:pPr algn="l"/>
            <a:r>
              <a:rPr lang="en-US" sz="4000" b="1" dirty="0" smtClean="0"/>
              <a:t>2.2 Finalizing </a:t>
            </a:r>
            <a:r>
              <a:rPr lang="en-US" sz="4000" b="1" dirty="0"/>
              <a:t>Your Order: From Cart to Checkout</a:t>
            </a:r>
          </a:p>
        </p:txBody>
      </p:sp>
      <p:sp>
        <p:nvSpPr>
          <p:cNvPr id="3" name="Subtitle 2"/>
          <p:cNvSpPr>
            <a:spLocks noGrp="1"/>
          </p:cNvSpPr>
          <p:nvPr>
            <p:ph type="subTitle" idx="1"/>
          </p:nvPr>
        </p:nvSpPr>
        <p:spPr>
          <a:xfrm>
            <a:off x="143690" y="1463039"/>
            <a:ext cx="11941627" cy="5251269"/>
          </a:xfrm>
        </p:spPr>
        <p:txBody>
          <a:bodyPr>
            <a:noAutofit/>
          </a:bodyPr>
          <a:lstStyle/>
          <a:p>
            <a:pPr algn="just"/>
            <a:r>
              <a:rPr lang="en-US" sz="2000" dirty="0"/>
              <a:t>Ready to seal the deal on your new phone? Here's how to breeze through the checkout process:</a:t>
            </a:r>
          </a:p>
          <a:p>
            <a:pPr algn="just"/>
            <a:r>
              <a:rPr lang="en-US" sz="2000" b="1" dirty="0">
                <a:solidFill>
                  <a:srgbClr val="FF0000"/>
                </a:solidFill>
              </a:rPr>
              <a:t>Locate Your Cart</a:t>
            </a:r>
            <a:r>
              <a:rPr lang="en-US" sz="2000" dirty="0"/>
              <a:t>: Find the cart icon in the top-right corner of any page. It's your treasure chest of selected items!</a:t>
            </a:r>
          </a:p>
          <a:p>
            <a:pPr algn="just"/>
            <a:r>
              <a:rPr lang="en-US" sz="2000" b="1" dirty="0">
                <a:solidFill>
                  <a:srgbClr val="FF0000"/>
                </a:solidFill>
              </a:rPr>
              <a:t>Review Your Selections</a:t>
            </a:r>
            <a:r>
              <a:rPr lang="en-US" sz="2000" dirty="0"/>
              <a:t>: Click the cart icon to be whisked away to </a:t>
            </a:r>
            <a:r>
              <a:rPr lang="en-US" sz="2000" dirty="0">
                <a:hlinkClick r:id="rId2"/>
              </a:rPr>
              <a:t>https://everestphones.com/cart</a:t>
            </a:r>
            <a:endParaRPr lang="en-US" sz="2000" dirty="0"/>
          </a:p>
          <a:p>
            <a:pPr algn="just"/>
            <a:r>
              <a:rPr lang="en-US" sz="2000" b="1" dirty="0" smtClean="0">
                <a:solidFill>
                  <a:srgbClr val="FF0000"/>
                </a:solidFill>
              </a:rPr>
              <a:t>Fine-tune Your Order</a:t>
            </a:r>
            <a:r>
              <a:rPr lang="en-US" sz="2000" dirty="0" smtClean="0"/>
              <a:t>: </a:t>
            </a:r>
            <a:r>
              <a:rPr lang="en-US" sz="2000" dirty="0"/>
              <a:t>• Remove items: Spot a change of heart? Click the 'X' icon next to any item to remove it. </a:t>
            </a:r>
            <a:endParaRPr lang="en-US" sz="2000" dirty="0" smtClean="0"/>
          </a:p>
          <a:p>
            <a:pPr algn="just"/>
            <a:r>
              <a:rPr lang="en-US" sz="2000" b="1" dirty="0" smtClean="0">
                <a:solidFill>
                  <a:srgbClr val="FF0000"/>
                </a:solidFill>
              </a:rPr>
              <a:t>Adjust </a:t>
            </a:r>
            <a:r>
              <a:rPr lang="en-US" sz="2000" b="1" dirty="0">
                <a:solidFill>
                  <a:srgbClr val="FF0000"/>
                </a:solidFill>
              </a:rPr>
              <a:t>quantities</a:t>
            </a:r>
            <a:r>
              <a:rPr lang="en-US" sz="2000" dirty="0"/>
              <a:t>: Use the quantity controls to get exactly what you need.</a:t>
            </a:r>
          </a:p>
          <a:p>
            <a:pPr algn="just"/>
            <a:r>
              <a:rPr lang="en-US" sz="2000" b="1" dirty="0">
                <a:solidFill>
                  <a:srgbClr val="FF0000"/>
                </a:solidFill>
              </a:rPr>
              <a:t>Ready, Set, Purchase</a:t>
            </a:r>
            <a:r>
              <a:rPr lang="en-US" sz="2000" dirty="0"/>
              <a:t>: When you're satisfied with your selections, hit the "Checkout" button to proceed.</a:t>
            </a:r>
          </a:p>
          <a:p>
            <a:pPr algn="just"/>
            <a:r>
              <a:rPr lang="en-US" sz="2000" b="1" dirty="0">
                <a:solidFill>
                  <a:srgbClr val="FFC000"/>
                </a:solidFill>
              </a:rPr>
              <a:t>Pro Tip</a:t>
            </a:r>
            <a:r>
              <a:rPr lang="en-US" sz="2000" dirty="0"/>
              <a:t>: Double-check your cart before checking out. It's the perfect moment to ensure you're getting everything you want (and nothing you don't)!</a:t>
            </a:r>
          </a:p>
          <a:p>
            <a:pPr algn="just"/>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69795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a:bodyPr>
          <a:lstStyle/>
          <a:p>
            <a:pPr algn="l"/>
            <a:r>
              <a:rPr lang="en-US" sz="4000" b="1" dirty="0" smtClean="0"/>
              <a:t>2.2.1 Screenshot of cart page</a:t>
            </a:r>
            <a:endParaRPr lang="en-US" sz="4000" b="1" dirty="0"/>
          </a:p>
        </p:txBody>
      </p:sp>
      <p:sp>
        <p:nvSpPr>
          <p:cNvPr id="3" name="Subtitle 2"/>
          <p:cNvSpPr>
            <a:spLocks noGrp="1"/>
          </p:cNvSpPr>
          <p:nvPr>
            <p:ph type="subTitle" idx="1"/>
          </p:nvPr>
        </p:nvSpPr>
        <p:spPr>
          <a:xfrm>
            <a:off x="143690" y="1463039"/>
            <a:ext cx="11941627" cy="5251269"/>
          </a:xfrm>
        </p:spPr>
        <p:txBody>
          <a:bodyPr>
            <a:noAutofit/>
          </a:bodyPr>
          <a:lstStyle/>
          <a:p>
            <a:pPr algn="just"/>
            <a:r>
              <a:rPr lang="en-US" sz="2000" dirty="0" smtClean="0"/>
              <a:t> </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25" y="1833775"/>
            <a:ext cx="10533017" cy="4297682"/>
          </a:xfrm>
          <a:prstGeom prst="rect">
            <a:avLst/>
          </a:prstGeom>
        </p:spPr>
      </p:pic>
    </p:spTree>
    <p:extLst>
      <p:ext uri="{BB962C8B-B14F-4D97-AF65-F5344CB8AC3E}">
        <p14:creationId xmlns:p14="http://schemas.microsoft.com/office/powerpoint/2010/main" val="2583687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006" y="875211"/>
            <a:ext cx="10249988" cy="1005840"/>
          </a:xfrm>
        </p:spPr>
        <p:txBody>
          <a:bodyPr>
            <a:normAutofit fontScale="90000"/>
          </a:bodyPr>
          <a:lstStyle/>
          <a:p>
            <a:pPr algn="l"/>
            <a:r>
              <a:rPr lang="en-US" sz="4000" b="1" dirty="0" smtClean="0"/>
              <a:t>2.2.1 </a:t>
            </a:r>
            <a:r>
              <a:rPr lang="en-US" sz="4000" b="1" dirty="0" smtClean="0"/>
              <a:t>Navigating </a:t>
            </a:r>
            <a:r>
              <a:rPr lang="en-US" sz="4000" b="1" dirty="0"/>
              <a:t>the Shipping Section: Completing Your Checkout Process</a:t>
            </a:r>
            <a:endParaRPr lang="en-US" sz="4000" b="1" dirty="0"/>
          </a:p>
        </p:txBody>
      </p:sp>
      <p:sp>
        <p:nvSpPr>
          <p:cNvPr id="3" name="Subtitle 2"/>
          <p:cNvSpPr>
            <a:spLocks noGrp="1"/>
          </p:cNvSpPr>
          <p:nvPr>
            <p:ph type="subTitle" idx="1"/>
          </p:nvPr>
        </p:nvSpPr>
        <p:spPr>
          <a:xfrm>
            <a:off x="143690" y="2132356"/>
            <a:ext cx="11941627" cy="4581952"/>
          </a:xfrm>
        </p:spPr>
        <p:txBody>
          <a:bodyPr>
            <a:noAutofit/>
          </a:bodyPr>
          <a:lstStyle/>
          <a:p>
            <a:pPr algn="just"/>
            <a:r>
              <a:rPr lang="en-US" sz="2000" dirty="0"/>
              <a:t>Once you click the "</a:t>
            </a:r>
            <a:r>
              <a:rPr lang="en-US" sz="2000" b="1" dirty="0"/>
              <a:t>Checkout</a:t>
            </a:r>
            <a:r>
              <a:rPr lang="en-US" sz="2000" dirty="0"/>
              <a:t>" button, you will be redirected to the </a:t>
            </a:r>
            <a:r>
              <a:rPr lang="en-US" sz="2000" b="1" dirty="0"/>
              <a:t>Shipping Address</a:t>
            </a:r>
            <a:r>
              <a:rPr lang="en-US" sz="2000" dirty="0"/>
              <a:t> section at </a:t>
            </a:r>
            <a:r>
              <a:rPr lang="en-US" sz="2000" dirty="0">
                <a:hlinkClick r:id="rId2"/>
              </a:rPr>
              <a:t>Everest Phones Shipping</a:t>
            </a:r>
            <a:r>
              <a:rPr lang="en-US" sz="2000" dirty="0"/>
              <a:t>.</a:t>
            </a:r>
            <a:endParaRPr lang="en-US" sz="2000" dirty="0" smtClean="0"/>
          </a:p>
          <a:p>
            <a:pPr algn="just"/>
            <a:r>
              <a:rPr lang="en-US" sz="2000" dirty="0" smtClean="0"/>
              <a:t> I. </a:t>
            </a:r>
            <a:r>
              <a:rPr lang="en-US" sz="2000" b="1" dirty="0" smtClean="0"/>
              <a:t>Business </a:t>
            </a:r>
            <a:r>
              <a:rPr lang="en-US" sz="2000" b="1" dirty="0"/>
              <a:t>Address Information</a:t>
            </a:r>
            <a:r>
              <a:rPr lang="en-US" sz="2000" dirty="0"/>
              <a:t>:</a:t>
            </a:r>
          </a:p>
          <a:p>
            <a:pPr algn="just"/>
            <a:r>
              <a:rPr lang="en-US" sz="2000" dirty="0"/>
              <a:t>If your shipping address is the same as your business address, you can easily select the </a:t>
            </a:r>
            <a:r>
              <a:rPr lang="en-US" sz="2000" b="1" dirty="0"/>
              <a:t>checkbox "Use business address"</a:t>
            </a:r>
            <a:r>
              <a:rPr lang="en-US" sz="2000" dirty="0"/>
              <a:t> to auto-fill the details.</a:t>
            </a:r>
          </a:p>
          <a:p>
            <a:pPr algn="just"/>
            <a:r>
              <a:rPr lang="en-US" sz="2000" dirty="0"/>
              <a:t>Ensure that the </a:t>
            </a:r>
            <a:r>
              <a:rPr lang="en-US" sz="2000" b="1" dirty="0"/>
              <a:t>business phone number</a:t>
            </a:r>
            <a:r>
              <a:rPr lang="en-US" sz="2000" dirty="0"/>
              <a:t> is correct. You can also provide your </a:t>
            </a:r>
            <a:r>
              <a:rPr lang="en-US" sz="2000" b="1" dirty="0"/>
              <a:t>WhatsApp number</a:t>
            </a:r>
            <a:r>
              <a:rPr lang="en-US" sz="2000" dirty="0"/>
              <a:t> if desired.</a:t>
            </a:r>
          </a:p>
          <a:p>
            <a:pPr algn="just"/>
            <a:r>
              <a:rPr lang="en-US" sz="2000" b="1" dirty="0" smtClean="0"/>
              <a:t>II. Filling </a:t>
            </a:r>
            <a:r>
              <a:rPr lang="en-US" sz="2000" b="1" dirty="0"/>
              <a:t>Out the Shipping Form</a:t>
            </a:r>
            <a:r>
              <a:rPr lang="en-US" sz="2000" dirty="0"/>
              <a:t>:</a:t>
            </a:r>
          </a:p>
          <a:p>
            <a:pPr algn="just"/>
            <a:r>
              <a:rPr lang="en-US" sz="2000" dirty="0"/>
              <a:t>Input the necessary fields such as your </a:t>
            </a:r>
            <a:r>
              <a:rPr lang="en-US" sz="2000" dirty="0" smtClean="0"/>
              <a:t>country which is default United States, </a:t>
            </a:r>
            <a:r>
              <a:rPr lang="en-US" sz="2000" dirty="0"/>
              <a:t>state/province, city, street name, and postal code to ensure accurate shipping.</a:t>
            </a:r>
          </a:p>
          <a:p>
            <a:pPr algn="just"/>
            <a:r>
              <a:rPr lang="en-US" sz="2000" b="1" dirty="0" smtClean="0"/>
              <a:t>III. Shipping </a:t>
            </a:r>
            <a:r>
              <a:rPr lang="en-US" sz="2000" b="1" dirty="0"/>
              <a:t>Method</a:t>
            </a:r>
            <a:r>
              <a:rPr lang="en-US" sz="2000" dirty="0"/>
              <a:t>:</a:t>
            </a:r>
          </a:p>
          <a:p>
            <a:pPr algn="just"/>
            <a:r>
              <a:rPr lang="en-US" sz="2000" dirty="0"/>
              <a:t>Select your shipping method based on the options provided, such as </a:t>
            </a:r>
            <a:r>
              <a:rPr lang="en-US" sz="2000" b="1" dirty="0"/>
              <a:t>Standard (Arrives 3-5 days after shipping</a:t>
            </a:r>
            <a:r>
              <a:rPr lang="en-US" sz="2000" b="1" dirty="0" smtClean="0"/>
              <a:t>)</a:t>
            </a:r>
            <a:r>
              <a:rPr lang="en-US" sz="2000" dirty="0" smtClean="0"/>
              <a:t>.</a:t>
            </a:r>
            <a:endParaRPr lang="en-US" sz="2000" dirty="0"/>
          </a:p>
          <a:p>
            <a:pPr algn="just"/>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75211"/>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33307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005" y="81798"/>
            <a:ext cx="10249988" cy="1005840"/>
          </a:xfrm>
        </p:spPr>
        <p:txBody>
          <a:bodyPr>
            <a:normAutofit/>
          </a:bodyPr>
          <a:lstStyle/>
          <a:p>
            <a:pPr algn="l"/>
            <a:r>
              <a:rPr lang="en-US" sz="4000" b="1" dirty="0" smtClean="0"/>
              <a:t> </a:t>
            </a:r>
            <a:endParaRPr lang="en-US" sz="4000" b="1" dirty="0"/>
          </a:p>
        </p:txBody>
      </p:sp>
      <p:sp>
        <p:nvSpPr>
          <p:cNvPr id="3" name="Subtitle 2"/>
          <p:cNvSpPr>
            <a:spLocks noGrp="1"/>
          </p:cNvSpPr>
          <p:nvPr>
            <p:ph type="subTitle" idx="1"/>
          </p:nvPr>
        </p:nvSpPr>
        <p:spPr>
          <a:xfrm>
            <a:off x="143691" y="969762"/>
            <a:ext cx="11941627" cy="4581952"/>
          </a:xfrm>
        </p:spPr>
        <p:txBody>
          <a:bodyPr>
            <a:noAutofit/>
          </a:bodyPr>
          <a:lstStyle/>
          <a:p>
            <a:pPr algn="just"/>
            <a:r>
              <a:rPr lang="en-US" sz="2000" b="1" dirty="0" smtClean="0"/>
              <a:t>IV. Insurance </a:t>
            </a:r>
            <a:r>
              <a:rPr lang="en-US" sz="2000" b="1" dirty="0"/>
              <a:t>Option</a:t>
            </a:r>
            <a:r>
              <a:rPr lang="en-US" sz="2000" dirty="0"/>
              <a:t>:</a:t>
            </a:r>
          </a:p>
          <a:p>
            <a:pPr algn="just"/>
            <a:r>
              <a:rPr lang="en-US" sz="2000" dirty="0"/>
              <a:t>To safeguard your </a:t>
            </a:r>
            <a:r>
              <a:rPr lang="en-US" sz="2000" dirty="0" smtClean="0"/>
              <a:t>purchase, Select </a:t>
            </a:r>
            <a:r>
              <a:rPr lang="en-US" sz="2000" dirty="0"/>
              <a:t>the appropriate insurance option before proceeding</a:t>
            </a:r>
            <a:r>
              <a:rPr lang="en-US" sz="2000" dirty="0" smtClean="0"/>
              <a:t>.</a:t>
            </a:r>
          </a:p>
          <a:p>
            <a:pPr algn="just"/>
            <a:r>
              <a:rPr lang="en-US" sz="2000" b="1" dirty="0" smtClean="0"/>
              <a:t>V. Continue </a:t>
            </a:r>
            <a:r>
              <a:rPr lang="en-US" sz="2000" b="1" dirty="0"/>
              <a:t>to Payment</a:t>
            </a:r>
            <a:r>
              <a:rPr lang="en-US" sz="2000" dirty="0"/>
              <a:t>:</a:t>
            </a:r>
          </a:p>
          <a:p>
            <a:pPr algn="just"/>
            <a:r>
              <a:rPr lang="en-US" sz="2000" dirty="0"/>
              <a:t>After filling out all the necessary fields, click on the "Continue" button to proceed to </a:t>
            </a:r>
            <a:r>
              <a:rPr lang="en-US" sz="2000" dirty="0" smtClean="0"/>
              <a:t>the order bill review.</a:t>
            </a:r>
            <a:endParaRPr lang="en-US" sz="2000" dirty="0"/>
          </a:p>
          <a:p>
            <a:pPr algn="just"/>
            <a:endParaRPr lang="en-US" sz="2000" dirty="0"/>
          </a:p>
          <a:p>
            <a:pPr algn="just"/>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75211"/>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154" y="2939142"/>
            <a:ext cx="8316686" cy="3657600"/>
          </a:xfrm>
          <a:prstGeom prst="rect">
            <a:avLst/>
          </a:prstGeom>
        </p:spPr>
      </p:pic>
    </p:spTree>
    <p:extLst>
      <p:ext uri="{BB962C8B-B14F-4D97-AF65-F5344CB8AC3E}">
        <p14:creationId xmlns:p14="http://schemas.microsoft.com/office/powerpoint/2010/main" val="3639606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6388" y="875210"/>
            <a:ext cx="10711543" cy="1005840"/>
          </a:xfrm>
        </p:spPr>
        <p:txBody>
          <a:bodyPr>
            <a:noAutofit/>
          </a:bodyPr>
          <a:lstStyle/>
          <a:p>
            <a:pPr algn="l"/>
            <a:r>
              <a:rPr lang="en-US" sz="3400" b="1" dirty="0" smtClean="0"/>
              <a:t>2.2.1</a:t>
            </a:r>
            <a:r>
              <a:rPr lang="en-US" sz="3400" dirty="0"/>
              <a:t>: </a:t>
            </a:r>
            <a:r>
              <a:rPr lang="en-US" sz="3400" b="1" dirty="0"/>
              <a:t>Finalizing Your Order: Accepting Terms and Placing Your Purchase</a:t>
            </a:r>
            <a:endParaRPr lang="en-US" sz="3400" b="1" dirty="0"/>
          </a:p>
        </p:txBody>
      </p:sp>
      <p:sp>
        <p:nvSpPr>
          <p:cNvPr id="3" name="Subtitle 2"/>
          <p:cNvSpPr>
            <a:spLocks noGrp="1"/>
          </p:cNvSpPr>
          <p:nvPr>
            <p:ph type="subTitle" idx="1"/>
          </p:nvPr>
        </p:nvSpPr>
        <p:spPr>
          <a:xfrm>
            <a:off x="125186" y="1933300"/>
            <a:ext cx="11941627" cy="4581952"/>
          </a:xfrm>
        </p:spPr>
        <p:txBody>
          <a:bodyPr>
            <a:noAutofit/>
          </a:bodyPr>
          <a:lstStyle/>
          <a:p>
            <a:pPr algn="just"/>
            <a:r>
              <a:rPr lang="en-US" sz="2000" dirty="0"/>
              <a:t>After selecting your shipping method and insurance options, you will be directed to the </a:t>
            </a:r>
            <a:r>
              <a:rPr lang="en-US" sz="2000" b="1" dirty="0"/>
              <a:t>Product Detail</a:t>
            </a:r>
            <a:r>
              <a:rPr lang="en-US" sz="2000" dirty="0"/>
              <a:t> page. Here’s what to expect</a:t>
            </a:r>
            <a:r>
              <a:rPr lang="en-US" sz="2000" dirty="0" smtClean="0"/>
              <a:t>:</a:t>
            </a:r>
          </a:p>
          <a:p>
            <a:pPr algn="just"/>
            <a:r>
              <a:rPr lang="en-US" sz="2000" b="1" dirty="0">
                <a:solidFill>
                  <a:srgbClr val="FF0000"/>
                </a:solidFill>
              </a:rPr>
              <a:t>Product Overview</a:t>
            </a:r>
            <a:r>
              <a:rPr lang="en-US" sz="2000" dirty="0"/>
              <a:t>:</a:t>
            </a:r>
          </a:p>
          <a:p>
            <a:pPr algn="just"/>
            <a:r>
              <a:rPr lang="en-US" sz="2000" dirty="0"/>
              <a:t>This section displays a clear summary of the items you are purchasing, including:</a:t>
            </a:r>
          </a:p>
          <a:p>
            <a:pPr lvl="1" algn="just"/>
            <a:r>
              <a:rPr lang="en-US" dirty="0" smtClean="0"/>
              <a:t>i. The </a:t>
            </a:r>
            <a:r>
              <a:rPr lang="en-US" b="1" dirty="0"/>
              <a:t>product name</a:t>
            </a:r>
            <a:r>
              <a:rPr lang="en-US" dirty="0"/>
              <a:t> (e.g., Apple iPhone Xs Max 64gb Silver Unlocked B+),</a:t>
            </a:r>
          </a:p>
          <a:p>
            <a:pPr lvl="1" algn="just"/>
            <a:r>
              <a:rPr lang="en-US" dirty="0" smtClean="0"/>
              <a:t>ii. The </a:t>
            </a:r>
            <a:r>
              <a:rPr lang="en-US" b="1" dirty="0"/>
              <a:t>quantity</a:t>
            </a:r>
            <a:r>
              <a:rPr lang="en-US" dirty="0"/>
              <a:t> (Qty),</a:t>
            </a:r>
          </a:p>
          <a:p>
            <a:pPr lvl="1" algn="just"/>
            <a:r>
              <a:rPr lang="en-US" dirty="0" smtClean="0"/>
              <a:t>iii. The </a:t>
            </a:r>
            <a:r>
              <a:rPr lang="en-US" b="1" dirty="0"/>
              <a:t>rate per unit</a:t>
            </a:r>
            <a:r>
              <a:rPr lang="en-US" dirty="0"/>
              <a:t> and </a:t>
            </a:r>
            <a:r>
              <a:rPr lang="en-US" b="1" dirty="0"/>
              <a:t>total price</a:t>
            </a:r>
            <a:r>
              <a:rPr lang="en-US" dirty="0"/>
              <a:t> of the items.</a:t>
            </a:r>
          </a:p>
          <a:p>
            <a:pPr algn="just"/>
            <a:r>
              <a:rPr lang="en-US" sz="2000" b="1" dirty="0">
                <a:solidFill>
                  <a:srgbClr val="FF0000"/>
                </a:solidFill>
              </a:rPr>
              <a:t>Shipping and Insurance Costs</a:t>
            </a:r>
            <a:r>
              <a:rPr lang="en-US" sz="2000" dirty="0"/>
              <a:t>:</a:t>
            </a:r>
          </a:p>
          <a:p>
            <a:pPr algn="just"/>
            <a:r>
              <a:rPr lang="en-US" sz="2000" dirty="0"/>
              <a:t>Alongside the product details, you will find the </a:t>
            </a:r>
            <a:r>
              <a:rPr lang="en-US" sz="2000" b="1" dirty="0"/>
              <a:t>shipping fee</a:t>
            </a:r>
            <a:r>
              <a:rPr lang="en-US" sz="2000" dirty="0"/>
              <a:t> and </a:t>
            </a:r>
            <a:r>
              <a:rPr lang="en-US" sz="2000" b="1" dirty="0"/>
              <a:t>insurance</a:t>
            </a:r>
            <a:r>
              <a:rPr lang="en-US" sz="2000" dirty="0"/>
              <a:t> calculated based on your previous selection. For example:</a:t>
            </a:r>
          </a:p>
          <a:p>
            <a:pPr lvl="1" algn="just"/>
            <a:r>
              <a:rPr lang="en-US" b="1" dirty="0" smtClean="0"/>
              <a:t>i. Shipping</a:t>
            </a:r>
            <a:r>
              <a:rPr lang="en-US" dirty="0"/>
              <a:t>: $25</a:t>
            </a:r>
          </a:p>
          <a:p>
            <a:pPr lvl="1" algn="just"/>
            <a:r>
              <a:rPr lang="en-US" b="1" dirty="0" smtClean="0"/>
              <a:t>ii. Insurance</a:t>
            </a:r>
            <a:r>
              <a:rPr lang="en-US" dirty="0"/>
              <a:t>: $1.8 (1% of the total price)</a:t>
            </a:r>
          </a:p>
          <a:p>
            <a:pPr algn="just"/>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75211"/>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75334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588" y="799945"/>
            <a:ext cx="10515600" cy="1090431"/>
          </a:xfrm>
        </p:spPr>
        <p:txBody>
          <a:bodyPr>
            <a:normAutofit/>
          </a:bodyPr>
          <a:lstStyle/>
          <a:p>
            <a:r>
              <a:rPr lang="en-US" sz="4000" b="1" dirty="0" smtClean="0"/>
              <a:t>1. Getting Started</a:t>
            </a:r>
            <a:endParaRPr lang="en-US" sz="4000" b="1" dirty="0"/>
          </a:p>
        </p:txBody>
      </p:sp>
      <p:sp>
        <p:nvSpPr>
          <p:cNvPr id="3" name="Content Placeholder 2"/>
          <p:cNvSpPr>
            <a:spLocks noGrp="1"/>
          </p:cNvSpPr>
          <p:nvPr>
            <p:ph idx="1"/>
          </p:nvPr>
        </p:nvSpPr>
        <p:spPr>
          <a:xfrm>
            <a:off x="611777" y="1688272"/>
            <a:ext cx="10515600" cy="4351338"/>
          </a:xfrm>
        </p:spPr>
        <p:txBody>
          <a:bodyPr>
            <a:normAutofit/>
          </a:bodyPr>
          <a:lstStyle/>
          <a:p>
            <a:r>
              <a:rPr lang="en-US" sz="2000" dirty="0" smtClean="0"/>
              <a:t>To begin shopping, first, create an account by visiting our website at </a:t>
            </a:r>
            <a:r>
              <a:rPr lang="en-US" sz="2000" b="1" dirty="0" smtClean="0">
                <a:hlinkClick r:id="rId3"/>
              </a:rPr>
              <a:t>www.everestphones.com</a:t>
            </a:r>
            <a:r>
              <a:rPr lang="en-US" sz="2000" dirty="0" smtClean="0"/>
              <a:t> and clicking the "Register" button.</a:t>
            </a:r>
          </a:p>
          <a:p>
            <a:endParaRPr lang="en-US" sz="2000" dirty="0"/>
          </a:p>
          <a:p>
            <a:endParaRPr lang="en-US" sz="20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6" name="Straight Connector 5"/>
          <p:cNvCxnSpPr/>
          <p:nvPr/>
        </p:nvCxnSpPr>
        <p:spPr>
          <a:xfrm flipV="1">
            <a:off x="91440" y="862149"/>
            <a:ext cx="12100560" cy="13062"/>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5"/>
          <a:stretch>
            <a:fillRect/>
          </a:stretch>
        </p:blipFill>
        <p:spPr>
          <a:xfrm>
            <a:off x="1162593" y="2502192"/>
            <a:ext cx="8399418" cy="4076185"/>
          </a:xfrm>
          <a:prstGeom prst="rect">
            <a:avLst/>
          </a:prstGeom>
        </p:spPr>
      </p:pic>
      <p:sp>
        <p:nvSpPr>
          <p:cNvPr id="9" name="Rectangle 8"/>
          <p:cNvSpPr/>
          <p:nvPr/>
        </p:nvSpPr>
        <p:spPr>
          <a:xfrm>
            <a:off x="9209314" y="2508253"/>
            <a:ext cx="705394" cy="27489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Rectangle 10"/>
          <p:cNvSpPr/>
          <p:nvPr/>
        </p:nvSpPr>
        <p:spPr>
          <a:xfrm>
            <a:off x="7996645" y="2348124"/>
            <a:ext cx="584564" cy="5355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8268788" y="2886891"/>
            <a:ext cx="0" cy="152835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2675831"/>
      </p:ext>
    </p:extLst>
  </p:cSld>
  <p:clrMapOvr>
    <a:masterClrMapping/>
  </p:clrMapOvr>
  <mc:AlternateContent xmlns:mc="http://schemas.openxmlformats.org/markup-compatibility/2006" xmlns:p14="http://schemas.microsoft.com/office/powerpoint/2010/main">
    <mc:Choice Requires="p14">
      <p:transition spd="slow" p14:dur="2000">
        <p:sndAc>
          <p:stSnd>
            <p:snd r:embed="rId2" name="applause.wav"/>
          </p:stSnd>
        </p:sndAc>
      </p:transition>
    </mc:Choice>
    <mc:Fallback xmlns="">
      <p:transition spd="slow">
        <p:sndAc>
          <p:stSnd>
            <p:snd r:embed="rId6" name="applause.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937" y="246639"/>
            <a:ext cx="10249988" cy="1005840"/>
          </a:xfrm>
        </p:spPr>
        <p:txBody>
          <a:bodyPr>
            <a:normAutofit/>
          </a:bodyPr>
          <a:lstStyle/>
          <a:p>
            <a:pPr algn="l"/>
            <a:r>
              <a:rPr lang="en-US" sz="3400" b="1" dirty="0" smtClean="0"/>
              <a:t> </a:t>
            </a:r>
            <a:endParaRPr lang="en-US" sz="3400" b="1" dirty="0"/>
          </a:p>
        </p:txBody>
      </p:sp>
      <p:sp>
        <p:nvSpPr>
          <p:cNvPr id="3" name="Subtitle 2"/>
          <p:cNvSpPr>
            <a:spLocks noGrp="1"/>
          </p:cNvSpPr>
          <p:nvPr>
            <p:ph type="subTitle" idx="1"/>
          </p:nvPr>
        </p:nvSpPr>
        <p:spPr>
          <a:xfrm>
            <a:off x="125186" y="1126517"/>
            <a:ext cx="11941627" cy="5509414"/>
          </a:xfrm>
        </p:spPr>
        <p:txBody>
          <a:bodyPr>
            <a:noAutofit/>
          </a:bodyPr>
          <a:lstStyle/>
          <a:p>
            <a:pPr algn="just"/>
            <a:r>
              <a:rPr lang="en-US" sz="2000" b="1" dirty="0">
                <a:solidFill>
                  <a:srgbClr val="FF0000"/>
                </a:solidFill>
              </a:rPr>
              <a:t>Final Total</a:t>
            </a:r>
            <a:r>
              <a:rPr lang="en-US" sz="2000" dirty="0">
                <a:solidFill>
                  <a:srgbClr val="FF0000"/>
                </a:solidFill>
              </a:rPr>
              <a:t>:</a:t>
            </a:r>
          </a:p>
          <a:p>
            <a:pPr algn="just"/>
            <a:r>
              <a:rPr lang="en-US" sz="2000" dirty="0"/>
              <a:t>The total amount, including the product cost, shipping fee, and insurance, is clearly displayed. In this case, the final total is </a:t>
            </a:r>
            <a:r>
              <a:rPr lang="en-US" sz="2000" b="1" dirty="0"/>
              <a:t>$206.80</a:t>
            </a:r>
            <a:r>
              <a:rPr lang="en-US" sz="2000" dirty="0" smtClean="0"/>
              <a:t>.</a:t>
            </a:r>
          </a:p>
          <a:p>
            <a:pPr algn="just"/>
            <a:r>
              <a:rPr lang="en-US" sz="2000" b="1" dirty="0">
                <a:solidFill>
                  <a:srgbClr val="FF0000"/>
                </a:solidFill>
              </a:rPr>
              <a:t>Add a Note</a:t>
            </a:r>
            <a:r>
              <a:rPr lang="en-US" sz="2000" dirty="0">
                <a:solidFill>
                  <a:srgbClr val="FF0000"/>
                </a:solidFill>
              </a:rPr>
              <a:t>:</a:t>
            </a:r>
          </a:p>
          <a:p>
            <a:pPr algn="just"/>
            <a:r>
              <a:rPr lang="en-US" sz="2000" dirty="0"/>
              <a:t>Below the product details, there’s a section labeled </a:t>
            </a:r>
            <a:r>
              <a:rPr lang="en-US" sz="2000" b="1" dirty="0"/>
              <a:t>Note</a:t>
            </a:r>
            <a:r>
              <a:rPr lang="en-US" sz="2000" dirty="0"/>
              <a:t> where you can add any special instructions or comments regarding your order. For instance, you can specify delivery preferences or additional details relevant to the purchase.</a:t>
            </a:r>
          </a:p>
          <a:p>
            <a:pPr algn="just"/>
            <a:r>
              <a:rPr lang="en-US" sz="2000" b="1" dirty="0">
                <a:solidFill>
                  <a:srgbClr val="FF0000"/>
                </a:solidFill>
              </a:rPr>
              <a:t>Commitment to Purchase</a:t>
            </a:r>
            <a:r>
              <a:rPr lang="en-US" sz="2000" dirty="0">
                <a:solidFill>
                  <a:srgbClr val="FF0000"/>
                </a:solidFill>
              </a:rPr>
              <a:t>:</a:t>
            </a:r>
          </a:p>
          <a:p>
            <a:pPr algn="just"/>
            <a:r>
              <a:rPr lang="en-US" sz="2000" dirty="0"/>
              <a:t>At the bottom of the page, there is a reminder in red text stating: "If you continue this checkout step, you are committing to buy the device(s), failure to make the payment will cancel your order."</a:t>
            </a:r>
          </a:p>
          <a:p>
            <a:pPr algn="just"/>
            <a:r>
              <a:rPr lang="en-US" sz="2000" dirty="0"/>
              <a:t>This ensures you are aware of your commitment before proceeding to the final </a:t>
            </a:r>
            <a:r>
              <a:rPr lang="en-US" sz="2000" dirty="0" smtClean="0"/>
              <a:t>step.</a:t>
            </a:r>
          </a:p>
          <a:p>
            <a:pPr algn="just"/>
            <a:r>
              <a:rPr lang="en-US" sz="2000" dirty="0" smtClean="0"/>
              <a:t>Once you have reviewed all the details and, if necessary, added a note, simply click the </a:t>
            </a:r>
            <a:r>
              <a:rPr lang="en-US" sz="2000" b="1" dirty="0" smtClean="0"/>
              <a:t>Continue</a:t>
            </a:r>
            <a:r>
              <a:rPr lang="en-US" sz="2000" dirty="0" smtClean="0"/>
              <a:t> button.</a:t>
            </a:r>
            <a:endParaRPr lang="en-US" sz="2000" dirty="0"/>
          </a:p>
          <a:p>
            <a:pPr algn="just"/>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75211"/>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29379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937" y="471819"/>
            <a:ext cx="10249988" cy="1005840"/>
          </a:xfrm>
        </p:spPr>
        <p:txBody>
          <a:bodyPr>
            <a:normAutofit/>
          </a:bodyPr>
          <a:lstStyle/>
          <a:p>
            <a:pPr algn="l"/>
            <a:r>
              <a:rPr lang="en-US" sz="3400" b="1" dirty="0" smtClean="0"/>
              <a:t> 2.2.2 </a:t>
            </a:r>
            <a:r>
              <a:rPr lang="en-US" sz="3600" b="1" dirty="0" smtClean="0"/>
              <a:t>Reviewing </a:t>
            </a:r>
            <a:r>
              <a:rPr lang="en-US" sz="3600" b="1" dirty="0"/>
              <a:t>the Terms &amp; Conditions</a:t>
            </a:r>
            <a:r>
              <a:rPr lang="en-US" sz="3600" dirty="0"/>
              <a:t>:</a:t>
            </a:r>
            <a:endParaRPr lang="en-US" sz="3400" b="1" dirty="0"/>
          </a:p>
        </p:txBody>
      </p:sp>
      <p:sp>
        <p:nvSpPr>
          <p:cNvPr id="3" name="Subtitle 2"/>
          <p:cNvSpPr>
            <a:spLocks noGrp="1"/>
          </p:cNvSpPr>
          <p:nvPr>
            <p:ph type="subTitle" idx="1"/>
          </p:nvPr>
        </p:nvSpPr>
        <p:spPr>
          <a:xfrm>
            <a:off x="139336" y="1583717"/>
            <a:ext cx="11941627" cy="5509414"/>
          </a:xfrm>
        </p:spPr>
        <p:txBody>
          <a:bodyPr>
            <a:noAutofit/>
          </a:bodyPr>
          <a:lstStyle/>
          <a:p>
            <a:pPr algn="just"/>
            <a:r>
              <a:rPr lang="en-US" sz="1800" dirty="0"/>
              <a:t>After reviewing your order details and clicking "Continue," </a:t>
            </a:r>
            <a:r>
              <a:rPr lang="en-US" sz="1800" dirty="0" smtClean="0"/>
              <a:t>modal of </a:t>
            </a:r>
            <a:r>
              <a:rPr lang="en-US" sz="1800" b="1" dirty="0" smtClean="0"/>
              <a:t>Terms </a:t>
            </a:r>
            <a:r>
              <a:rPr lang="en-US" sz="1800" b="1" dirty="0"/>
              <a:t>&amp; Conditions</a:t>
            </a:r>
            <a:r>
              <a:rPr lang="en-US" sz="1800" dirty="0"/>
              <a:t> </a:t>
            </a:r>
            <a:r>
              <a:rPr lang="en-US" sz="1800" dirty="0" smtClean="0"/>
              <a:t>will appear. </a:t>
            </a:r>
            <a:r>
              <a:rPr lang="en-US" sz="1800" dirty="0"/>
              <a:t>This is a crucial step to ensure that you understand the policies and legal guidelines associated with your purchase. Here’s what you need to do:</a:t>
            </a:r>
          </a:p>
          <a:p>
            <a:pPr algn="just"/>
            <a:r>
              <a:rPr lang="en-US" sz="1800" b="1" dirty="0"/>
              <a:t>Review the Terms &amp; Conditions</a:t>
            </a:r>
            <a:r>
              <a:rPr lang="en-US" sz="1800" dirty="0"/>
              <a:t>:</a:t>
            </a:r>
          </a:p>
          <a:p>
            <a:pPr lvl="1" algn="just"/>
            <a:r>
              <a:rPr lang="en-US" sz="1800" dirty="0"/>
              <a:t>The </a:t>
            </a:r>
            <a:r>
              <a:rPr lang="en-US" sz="1800" b="1" dirty="0"/>
              <a:t>Terms &amp; Conditions</a:t>
            </a:r>
            <a:r>
              <a:rPr lang="en-US" sz="1800" dirty="0"/>
              <a:t> outlines the website’s rules regarding user behavior, intellectual property protection, and potential legal liabilities. By agreeing to these terms, you enter into a legal contract with the website.</a:t>
            </a:r>
          </a:p>
          <a:p>
            <a:pPr lvl="1" algn="just"/>
            <a:r>
              <a:rPr lang="en-US" sz="1800" dirty="0"/>
              <a:t>Key points include:</a:t>
            </a:r>
          </a:p>
          <a:p>
            <a:pPr lvl="2" algn="just"/>
            <a:r>
              <a:rPr lang="en-US" b="1" dirty="0"/>
              <a:t>Abusive users</a:t>
            </a:r>
            <a:r>
              <a:rPr lang="en-US" dirty="0"/>
              <a:t>: Guidelines on removing abusive content and users.</a:t>
            </a:r>
          </a:p>
          <a:p>
            <a:pPr lvl="2" algn="just"/>
            <a:r>
              <a:rPr lang="en-US" b="1" dirty="0"/>
              <a:t>Intellectual property</a:t>
            </a:r>
            <a:r>
              <a:rPr lang="en-US" dirty="0"/>
              <a:t>: Protecting the site’s creative assets from unauthorized use.</a:t>
            </a:r>
          </a:p>
          <a:p>
            <a:pPr lvl="2" algn="just"/>
            <a:r>
              <a:rPr lang="en-US" b="1" dirty="0"/>
              <a:t>Potential litigation</a:t>
            </a:r>
            <a:r>
              <a:rPr lang="en-US" dirty="0"/>
              <a:t>: Clarifying that these terms help protect the business from legal disputes.</a:t>
            </a:r>
          </a:p>
          <a:p>
            <a:pPr algn="just"/>
            <a:r>
              <a:rPr lang="en-US" sz="1800" b="1" dirty="0"/>
              <a:t>Check the Agreement Box</a:t>
            </a:r>
            <a:r>
              <a:rPr lang="en-US" sz="1800" dirty="0"/>
              <a:t>:</a:t>
            </a:r>
          </a:p>
          <a:p>
            <a:pPr lvl="1" algn="just"/>
            <a:r>
              <a:rPr lang="en-US" sz="1800" dirty="0"/>
              <a:t>Before proceeding, you must confirm that you agree to the website’s terms by checking the box:</a:t>
            </a:r>
            <a:br>
              <a:rPr lang="en-US" sz="1800" dirty="0"/>
            </a:br>
            <a:r>
              <a:rPr lang="en-US" sz="1800" i="1" dirty="0"/>
              <a:t>“I agree to the terms and conditions as set out by the user agreement.”</a:t>
            </a:r>
            <a:endParaRPr lang="en-US" sz="1800" dirty="0"/>
          </a:p>
          <a:p>
            <a:pPr algn="just"/>
            <a:r>
              <a:rPr lang="en-US" sz="1800" b="1" dirty="0"/>
              <a:t>Click Continue</a:t>
            </a:r>
            <a:r>
              <a:rPr lang="en-US" sz="1800" dirty="0"/>
              <a:t>:</a:t>
            </a:r>
          </a:p>
          <a:p>
            <a:pPr lvl="1" algn="just"/>
            <a:r>
              <a:rPr lang="en-US" sz="1800" dirty="0"/>
              <a:t>Once you’ve checked the agreement box, click the </a:t>
            </a:r>
            <a:r>
              <a:rPr lang="en-US" sz="1800" b="1" dirty="0"/>
              <a:t>Continue</a:t>
            </a:r>
            <a:r>
              <a:rPr lang="en-US" sz="1800" dirty="0"/>
              <a:t> button to finalize the purchase.</a:t>
            </a:r>
          </a:p>
          <a:p>
            <a:pPr algn="just"/>
            <a:r>
              <a:rPr lang="en-US" sz="1800" dirty="0"/>
              <a:t>At this stage, your phone order is officially placed, and you will receive an </a:t>
            </a:r>
            <a:r>
              <a:rPr lang="en-US" sz="1800" b="1" dirty="0"/>
              <a:t>Order Confirmation</a:t>
            </a:r>
            <a:r>
              <a:rPr lang="en-US" sz="1800" dirty="0"/>
              <a:t> notification with further details about your </a:t>
            </a:r>
            <a:r>
              <a:rPr lang="en-US" sz="1800" dirty="0" smtClean="0"/>
              <a:t>purchase via email.</a:t>
            </a:r>
            <a:endParaRPr lang="en-US" sz="1800" dirty="0"/>
          </a:p>
          <a:p>
            <a:pPr algn="just"/>
            <a:endParaRPr lang="en-US" sz="1800" dirty="0"/>
          </a:p>
          <a:p>
            <a:pPr algn="just"/>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75211"/>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96296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937" y="497944"/>
            <a:ext cx="10249988" cy="1005840"/>
          </a:xfrm>
        </p:spPr>
        <p:txBody>
          <a:bodyPr>
            <a:normAutofit/>
          </a:bodyPr>
          <a:lstStyle/>
          <a:p>
            <a:pPr algn="l"/>
            <a:r>
              <a:rPr lang="en-US" sz="3400" b="1" dirty="0" smtClean="0"/>
              <a:t>2.2.3 Screenshot of order checkout</a:t>
            </a:r>
            <a:endParaRPr lang="en-US" sz="3400" b="1" dirty="0"/>
          </a:p>
        </p:txBody>
      </p:sp>
      <p:sp>
        <p:nvSpPr>
          <p:cNvPr id="3" name="Subtitle 2"/>
          <p:cNvSpPr>
            <a:spLocks noGrp="1"/>
          </p:cNvSpPr>
          <p:nvPr>
            <p:ph type="subTitle" idx="1"/>
          </p:nvPr>
        </p:nvSpPr>
        <p:spPr>
          <a:xfrm>
            <a:off x="125186" y="1755089"/>
            <a:ext cx="11941627" cy="4581952"/>
          </a:xfrm>
        </p:spPr>
        <p:txBody>
          <a:bodyPr>
            <a:noAutofit/>
          </a:bodyPr>
          <a:lstStyle/>
          <a:p>
            <a:pPr algn="just"/>
            <a:r>
              <a:rPr lang="en-US" sz="2000" smtClean="0"/>
              <a:t> </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75211"/>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148" y="2051154"/>
            <a:ext cx="8948064" cy="3918572"/>
          </a:xfrm>
          <a:prstGeom prst="rect">
            <a:avLst/>
          </a:prstGeom>
        </p:spPr>
      </p:pic>
      <p:sp>
        <p:nvSpPr>
          <p:cNvPr id="6" name="Rectangle 5"/>
          <p:cNvSpPr/>
          <p:nvPr/>
        </p:nvSpPr>
        <p:spPr>
          <a:xfrm>
            <a:off x="8858793" y="5460274"/>
            <a:ext cx="755470" cy="509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7680960" y="4846320"/>
            <a:ext cx="1071154" cy="6139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6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937" y="497944"/>
            <a:ext cx="10249988" cy="1005840"/>
          </a:xfrm>
        </p:spPr>
        <p:txBody>
          <a:bodyPr>
            <a:normAutofit/>
          </a:bodyPr>
          <a:lstStyle/>
          <a:p>
            <a:pPr algn="l"/>
            <a:r>
              <a:rPr lang="en-US" sz="3400" b="1" dirty="0" smtClean="0"/>
              <a:t>2.2.4 Screenshot of reviewing terms and condition</a:t>
            </a:r>
            <a:endParaRPr lang="en-US" sz="3400" b="1" dirty="0"/>
          </a:p>
        </p:txBody>
      </p:sp>
      <p:sp>
        <p:nvSpPr>
          <p:cNvPr id="3" name="Subtitle 2"/>
          <p:cNvSpPr>
            <a:spLocks noGrp="1"/>
          </p:cNvSpPr>
          <p:nvPr>
            <p:ph type="subTitle" idx="1"/>
          </p:nvPr>
        </p:nvSpPr>
        <p:spPr>
          <a:xfrm>
            <a:off x="125186" y="1755089"/>
            <a:ext cx="11941627" cy="4581952"/>
          </a:xfrm>
        </p:spPr>
        <p:txBody>
          <a:bodyPr>
            <a:noAutofit/>
          </a:bodyPr>
          <a:lstStyle/>
          <a:p>
            <a:pPr algn="just"/>
            <a:r>
              <a:rPr lang="en-US" sz="2000" smtClean="0"/>
              <a:t> </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75211"/>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9063" y="1697719"/>
            <a:ext cx="7119257" cy="4639322"/>
          </a:xfrm>
          <a:prstGeom prst="rect">
            <a:avLst/>
          </a:prstGeom>
        </p:spPr>
      </p:pic>
      <p:sp>
        <p:nvSpPr>
          <p:cNvPr id="10" name="Oval 9"/>
          <p:cNvSpPr/>
          <p:nvPr/>
        </p:nvSpPr>
        <p:spPr>
          <a:xfrm>
            <a:off x="2050869" y="5029200"/>
            <a:ext cx="731520" cy="5225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927463" y="4127863"/>
            <a:ext cx="1123406" cy="9927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379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937" y="497944"/>
            <a:ext cx="10249988" cy="1005840"/>
          </a:xfrm>
        </p:spPr>
        <p:txBody>
          <a:bodyPr>
            <a:normAutofit/>
          </a:bodyPr>
          <a:lstStyle/>
          <a:p>
            <a:pPr algn="l"/>
            <a:r>
              <a:rPr lang="en-US" sz="3400" b="1" dirty="0" smtClean="0"/>
              <a:t>2.2.5 Screenshot of Mail and bank account details</a:t>
            </a:r>
            <a:endParaRPr lang="en-US" sz="3400" b="1" dirty="0"/>
          </a:p>
        </p:txBody>
      </p:sp>
      <p:sp>
        <p:nvSpPr>
          <p:cNvPr id="3" name="Subtitle 2"/>
          <p:cNvSpPr>
            <a:spLocks noGrp="1"/>
          </p:cNvSpPr>
          <p:nvPr>
            <p:ph type="subTitle" idx="1"/>
          </p:nvPr>
        </p:nvSpPr>
        <p:spPr>
          <a:xfrm>
            <a:off x="125186" y="1755089"/>
            <a:ext cx="11941627" cy="4581952"/>
          </a:xfrm>
        </p:spPr>
        <p:txBody>
          <a:bodyPr>
            <a:noAutofit/>
          </a:bodyPr>
          <a:lstStyle/>
          <a:p>
            <a:pPr algn="just"/>
            <a:r>
              <a:rPr lang="en-US" sz="2000" smtClean="0"/>
              <a:t> </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75211"/>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6"/>
          <p:cNvPicPr>
            <a:picLocks noChangeAspect="1"/>
          </p:cNvPicPr>
          <p:nvPr/>
        </p:nvPicPr>
        <p:blipFill>
          <a:blip r:embed="rId3"/>
          <a:stretch>
            <a:fillRect/>
          </a:stretch>
        </p:blipFill>
        <p:spPr>
          <a:xfrm>
            <a:off x="1229949" y="1555491"/>
            <a:ext cx="8791575" cy="4781550"/>
          </a:xfrm>
          <a:prstGeom prst="rect">
            <a:avLst/>
          </a:prstGeom>
        </p:spPr>
      </p:pic>
    </p:spTree>
    <p:extLst>
      <p:ext uri="{BB962C8B-B14F-4D97-AF65-F5344CB8AC3E}">
        <p14:creationId xmlns:p14="http://schemas.microsoft.com/office/powerpoint/2010/main" val="1897252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25" y="780845"/>
            <a:ext cx="10515600" cy="1090431"/>
          </a:xfrm>
        </p:spPr>
        <p:txBody>
          <a:bodyPr>
            <a:normAutofit/>
          </a:bodyPr>
          <a:lstStyle/>
          <a:p>
            <a:r>
              <a:rPr lang="en-US" sz="4000" b="1" dirty="0" smtClean="0"/>
              <a:t>1.1 Creating </a:t>
            </a:r>
            <a:r>
              <a:rPr lang="en-US" sz="4000" b="1" dirty="0"/>
              <a:t>an Account on Everest Phones</a:t>
            </a:r>
          </a:p>
        </p:txBody>
      </p:sp>
      <p:sp>
        <p:nvSpPr>
          <p:cNvPr id="3" name="Content Placeholder 2"/>
          <p:cNvSpPr>
            <a:spLocks noGrp="1"/>
          </p:cNvSpPr>
          <p:nvPr>
            <p:ph idx="1"/>
          </p:nvPr>
        </p:nvSpPr>
        <p:spPr>
          <a:xfrm>
            <a:off x="468085" y="1776548"/>
            <a:ext cx="10515600" cy="4807132"/>
          </a:xfrm>
        </p:spPr>
        <p:txBody>
          <a:bodyPr>
            <a:noAutofit/>
          </a:bodyPr>
          <a:lstStyle/>
          <a:p>
            <a:r>
              <a:rPr lang="en-US" sz="2000" dirty="0"/>
              <a:t>To create an account on the Everest Phones Wholesale and Retail site, please follow these steps:</a:t>
            </a:r>
          </a:p>
          <a:p>
            <a:r>
              <a:rPr lang="en-US" sz="2000" b="1" dirty="0">
                <a:solidFill>
                  <a:srgbClr val="FF0000"/>
                </a:solidFill>
              </a:rPr>
              <a:t>First </a:t>
            </a:r>
            <a:r>
              <a:rPr lang="en-US" sz="2000" b="1" dirty="0" smtClean="0">
                <a:solidFill>
                  <a:srgbClr val="FF0000"/>
                </a:solidFill>
              </a:rPr>
              <a:t>Name</a:t>
            </a:r>
            <a:r>
              <a:rPr lang="en-US" sz="2000" b="1" dirty="0" smtClean="0"/>
              <a:t>              </a:t>
            </a:r>
            <a:r>
              <a:rPr lang="en-US" sz="2000" dirty="0" smtClean="0"/>
              <a:t>:Enter </a:t>
            </a:r>
            <a:r>
              <a:rPr lang="en-US" sz="2000" dirty="0"/>
              <a:t>your first name in the field labeled "First name *".</a:t>
            </a:r>
          </a:p>
          <a:p>
            <a:r>
              <a:rPr lang="en-US" sz="2000" b="1" dirty="0">
                <a:solidFill>
                  <a:srgbClr val="FF0000"/>
                </a:solidFill>
              </a:rPr>
              <a:t>Last </a:t>
            </a:r>
            <a:r>
              <a:rPr lang="en-US" sz="2000" b="1" dirty="0" smtClean="0">
                <a:solidFill>
                  <a:srgbClr val="FF0000"/>
                </a:solidFill>
              </a:rPr>
              <a:t>Name</a:t>
            </a:r>
            <a:r>
              <a:rPr lang="en-US" sz="2000" b="1" dirty="0" smtClean="0"/>
              <a:t>               </a:t>
            </a:r>
            <a:r>
              <a:rPr lang="en-US" sz="2000" dirty="0" smtClean="0"/>
              <a:t>:Enter </a:t>
            </a:r>
            <a:r>
              <a:rPr lang="en-US" sz="2000" dirty="0"/>
              <a:t>your last name in the field labeled "Last name *".</a:t>
            </a:r>
          </a:p>
          <a:p>
            <a:r>
              <a:rPr lang="en-US" sz="2000" b="1" dirty="0">
                <a:solidFill>
                  <a:srgbClr val="FF0000"/>
                </a:solidFill>
              </a:rPr>
              <a:t>Business </a:t>
            </a:r>
            <a:r>
              <a:rPr lang="en-US" sz="2000" b="1" dirty="0" smtClean="0">
                <a:solidFill>
                  <a:srgbClr val="FF0000"/>
                </a:solidFill>
              </a:rPr>
              <a:t>Name</a:t>
            </a:r>
            <a:r>
              <a:rPr lang="en-US" sz="2000" b="1" dirty="0" smtClean="0"/>
              <a:t>      </a:t>
            </a:r>
            <a:r>
              <a:rPr lang="en-US" sz="2000" dirty="0" smtClean="0"/>
              <a:t>:Enter </a:t>
            </a:r>
            <a:r>
              <a:rPr lang="en-US" sz="2000" dirty="0"/>
              <a:t>the name of your business in the field labeled "Business name *".</a:t>
            </a:r>
          </a:p>
          <a:p>
            <a:r>
              <a:rPr lang="en-US" sz="2000" b="1" dirty="0" smtClean="0">
                <a:solidFill>
                  <a:srgbClr val="FF0000"/>
                </a:solidFill>
              </a:rPr>
              <a:t>Email</a:t>
            </a:r>
            <a:r>
              <a:rPr lang="en-US" sz="2000" b="1" dirty="0" smtClean="0"/>
              <a:t>                        </a:t>
            </a:r>
            <a:r>
              <a:rPr lang="en-US" sz="2000" dirty="0" smtClean="0"/>
              <a:t>:Provide </a:t>
            </a:r>
            <a:r>
              <a:rPr lang="en-US" sz="2000" dirty="0"/>
              <a:t>a valid email address in the field labeled "email". This email will be </a:t>
            </a:r>
            <a:r>
              <a:rPr lang="en-US" sz="2000" dirty="0" smtClean="0"/>
              <a:t>used for </a:t>
            </a:r>
            <a:r>
              <a:rPr lang="en-US" sz="2000" dirty="0"/>
              <a:t>account verification and future communication.</a:t>
            </a:r>
          </a:p>
          <a:p>
            <a:r>
              <a:rPr lang="en-US" sz="2000" b="1" dirty="0" smtClean="0">
                <a:solidFill>
                  <a:srgbClr val="FF0000"/>
                </a:solidFill>
              </a:rPr>
              <a:t>Password</a:t>
            </a:r>
            <a:r>
              <a:rPr lang="en-US" sz="2000" b="1" dirty="0" smtClean="0"/>
              <a:t>                </a:t>
            </a:r>
            <a:r>
              <a:rPr lang="en-US" sz="2000" dirty="0" smtClean="0"/>
              <a:t>:Create a strong password in the "Password" field. The password should be at least 8 characters long and include a mix of letters, numbers, and special 		                    characters.</a:t>
            </a:r>
            <a:endParaRPr lang="en-US" sz="2000" dirty="0"/>
          </a:p>
          <a:p>
            <a:r>
              <a:rPr lang="en-US" sz="2000" b="1" dirty="0">
                <a:solidFill>
                  <a:srgbClr val="FF0000"/>
                </a:solidFill>
              </a:rPr>
              <a:t>Confirm </a:t>
            </a:r>
            <a:r>
              <a:rPr lang="en-US" sz="2000" b="1" dirty="0" smtClean="0">
                <a:solidFill>
                  <a:srgbClr val="FF0000"/>
                </a:solidFill>
              </a:rPr>
              <a:t>Password</a:t>
            </a:r>
            <a:r>
              <a:rPr lang="en-US" sz="2000" b="1" dirty="0" smtClean="0"/>
              <a:t> </a:t>
            </a:r>
            <a:r>
              <a:rPr lang="en-US" sz="2000" dirty="0" smtClean="0"/>
              <a:t>:Re-enter </a:t>
            </a:r>
            <a:r>
              <a:rPr lang="en-US" sz="2000" dirty="0"/>
              <a:t>the password in the "Confirm password" field to ensure it matches </a:t>
            </a:r>
            <a:r>
              <a:rPr lang="en-US" sz="2000" dirty="0" smtClean="0"/>
              <a:t>the </a:t>
            </a:r>
            <a:r>
              <a:rPr lang="en-US" sz="2000" dirty="0"/>
              <a:t>one you provided above</a:t>
            </a:r>
            <a:r>
              <a:rPr lang="en-US" sz="2000" dirty="0" smtClean="0"/>
              <a:t>.</a:t>
            </a:r>
            <a:endParaRPr lang="en-US" sz="2000" dirty="0"/>
          </a:p>
          <a:p>
            <a:r>
              <a:rPr lang="en-US" sz="2000" b="1" dirty="0">
                <a:solidFill>
                  <a:srgbClr val="FF0000"/>
                </a:solidFill>
              </a:rPr>
              <a:t>Submit the </a:t>
            </a:r>
            <a:r>
              <a:rPr lang="en-US" sz="2000" b="1" dirty="0" smtClean="0">
                <a:solidFill>
                  <a:srgbClr val="FF0000"/>
                </a:solidFill>
              </a:rPr>
              <a:t>Form</a:t>
            </a:r>
            <a:r>
              <a:rPr lang="en-US" sz="2000" b="1" dirty="0" smtClean="0"/>
              <a:t>   </a:t>
            </a:r>
            <a:r>
              <a:rPr lang="en-US" sz="2000" dirty="0" smtClean="0"/>
              <a:t>:</a:t>
            </a:r>
            <a:r>
              <a:rPr lang="en-US" sz="2000" dirty="0"/>
              <a:t>Once all the fields are filled out, click the "Sign Up" button at the bottom of </a:t>
            </a:r>
            <a:r>
              <a:rPr lang="en-US" sz="2000" dirty="0" smtClean="0"/>
              <a:t>the form </a:t>
            </a:r>
            <a:r>
              <a:rPr lang="en-US" sz="2000" dirty="0"/>
              <a:t>to complete your registration.</a:t>
            </a:r>
          </a:p>
          <a:p>
            <a:endParaRPr lang="en-US" sz="2000" dirty="0"/>
          </a:p>
          <a:p>
            <a:endParaRPr lang="en-US" sz="2000" dirty="0"/>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6" name="Straight Connector 5"/>
          <p:cNvCxnSpPr/>
          <p:nvPr/>
        </p:nvCxnSpPr>
        <p:spPr>
          <a:xfrm flipV="1">
            <a:off x="91440" y="849347"/>
            <a:ext cx="12100560" cy="13062"/>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9209314" y="2508253"/>
            <a:ext cx="705394" cy="27489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863669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764933"/>
            <a:ext cx="10515600" cy="1090431"/>
          </a:xfrm>
        </p:spPr>
        <p:txBody>
          <a:bodyPr>
            <a:normAutofit/>
          </a:bodyPr>
          <a:lstStyle/>
          <a:p>
            <a:r>
              <a:rPr lang="en-US" sz="4000" b="1" dirty="0" smtClean="0"/>
              <a:t>Screenshot of Account Creation</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313" y="2067480"/>
            <a:ext cx="10515600" cy="3232657"/>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6" name="Straight Connector 5"/>
          <p:cNvCxnSpPr/>
          <p:nvPr/>
        </p:nvCxnSpPr>
        <p:spPr>
          <a:xfrm flipV="1">
            <a:off x="91440" y="849347"/>
            <a:ext cx="12100560" cy="13062"/>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9209314" y="2508253"/>
            <a:ext cx="705394" cy="27489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86498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055" y="178321"/>
            <a:ext cx="9144000" cy="1367654"/>
          </a:xfrm>
        </p:spPr>
        <p:txBody>
          <a:bodyPr>
            <a:normAutofit/>
          </a:bodyPr>
          <a:lstStyle/>
          <a:p>
            <a:pPr algn="l"/>
            <a:r>
              <a:rPr lang="en-US" sz="4000" b="1" smtClean="0"/>
              <a:t>1.2 Email Verification</a:t>
            </a:r>
            <a:endParaRPr lang="en-US" sz="4000" b="1" dirty="0"/>
          </a:p>
        </p:txBody>
      </p:sp>
      <p:sp>
        <p:nvSpPr>
          <p:cNvPr id="3" name="Subtitle 2"/>
          <p:cNvSpPr>
            <a:spLocks noGrp="1"/>
          </p:cNvSpPr>
          <p:nvPr>
            <p:ph type="subTitle" idx="1"/>
          </p:nvPr>
        </p:nvSpPr>
        <p:spPr>
          <a:xfrm>
            <a:off x="1132114" y="1673600"/>
            <a:ext cx="9144000" cy="4165497"/>
          </a:xfrm>
        </p:spPr>
        <p:txBody>
          <a:bodyPr>
            <a:normAutofit/>
          </a:bodyPr>
          <a:lstStyle/>
          <a:p>
            <a:pPr marL="342900" indent="-342900" algn="l">
              <a:buFont typeface="Arial" panose="020B0604020202020204" pitchFamily="34" charset="0"/>
              <a:buChar char="•"/>
            </a:pPr>
            <a:r>
              <a:rPr lang="en-US" sz="2000" smtClean="0"/>
              <a:t>After submitting the form, check your email for a verification link. Click on this link to verify your email address and wait for account approval.</a:t>
            </a:r>
          </a:p>
          <a:p>
            <a:pPr marL="342900" indent="-342900" algn="l">
              <a:buFont typeface="Arial" panose="020B0604020202020204" pitchFamily="34" charset="0"/>
              <a:buChar char="•"/>
            </a:pPr>
            <a:endParaRPr lang="en-US" sz="2000" b="1" smtClean="0">
              <a:solidFill>
                <a:srgbClr val="FF0000"/>
              </a:solidFill>
            </a:endParaRPr>
          </a:p>
          <a:p>
            <a:pPr marL="342900" indent="-342900" algn="l">
              <a:buFont typeface="Arial" panose="020B0604020202020204" pitchFamily="34" charset="0"/>
              <a:buChar char="•"/>
            </a:pPr>
            <a:endParaRPr lang="en-US" sz="2000" b="1" dirty="0">
              <a:solidFill>
                <a:srgbClr val="FF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326" y="2508069"/>
            <a:ext cx="8917575" cy="3605348"/>
          </a:xfrm>
          <a:prstGeom prst="rect">
            <a:avLst/>
          </a:prstGeom>
        </p:spPr>
      </p:pic>
    </p:spTree>
    <p:extLst>
      <p:ext uri="{BB962C8B-B14F-4D97-AF65-F5344CB8AC3E}">
        <p14:creationId xmlns:p14="http://schemas.microsoft.com/office/powerpoint/2010/main" val="1204558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055" y="178321"/>
            <a:ext cx="9144000" cy="1367654"/>
          </a:xfrm>
        </p:spPr>
        <p:txBody>
          <a:bodyPr>
            <a:normAutofit/>
          </a:bodyPr>
          <a:lstStyle/>
          <a:p>
            <a:pPr algn="l"/>
            <a:r>
              <a:rPr lang="en-US" sz="4000" b="1" dirty="0" smtClean="0"/>
              <a:t>   </a:t>
            </a:r>
            <a:endParaRPr lang="en-US" sz="4000" b="1" dirty="0"/>
          </a:p>
        </p:txBody>
      </p:sp>
      <p:sp>
        <p:nvSpPr>
          <p:cNvPr id="3" name="Subtitle 2"/>
          <p:cNvSpPr>
            <a:spLocks noGrp="1"/>
          </p:cNvSpPr>
          <p:nvPr>
            <p:ph type="subTitle" idx="1"/>
          </p:nvPr>
        </p:nvSpPr>
        <p:spPr>
          <a:xfrm>
            <a:off x="1040674" y="1100393"/>
            <a:ext cx="9144000" cy="4165497"/>
          </a:xfrm>
        </p:spPr>
        <p:txBody>
          <a:bodyPr>
            <a:normAutofit/>
          </a:bodyPr>
          <a:lstStyle/>
          <a:p>
            <a:pPr marL="342900" indent="-342900" algn="l">
              <a:buFont typeface="Arial" panose="020B0604020202020204" pitchFamily="34" charset="0"/>
              <a:buChar char="•"/>
            </a:pPr>
            <a:r>
              <a:rPr lang="en-US" sz="2000" dirty="0" smtClean="0"/>
              <a:t>Once </a:t>
            </a:r>
            <a:r>
              <a:rPr lang="en-US" sz="2000" dirty="0"/>
              <a:t>your account is approved, you will be notified via the email you used to register</a:t>
            </a:r>
            <a:r>
              <a:rPr lang="en-US" sz="2000" dirty="0" smtClean="0"/>
              <a:t>.</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p:cNvPicPr>
            <a:picLocks noChangeAspect="1"/>
          </p:cNvPicPr>
          <p:nvPr/>
        </p:nvPicPr>
        <p:blipFill>
          <a:blip r:embed="rId3"/>
          <a:stretch>
            <a:fillRect/>
          </a:stretch>
        </p:blipFill>
        <p:spPr>
          <a:xfrm>
            <a:off x="986517" y="1970358"/>
            <a:ext cx="7258050" cy="3533775"/>
          </a:xfrm>
          <a:prstGeom prst="rect">
            <a:avLst/>
          </a:prstGeom>
        </p:spPr>
      </p:pic>
    </p:spTree>
    <p:extLst>
      <p:ext uri="{BB962C8B-B14F-4D97-AF65-F5344CB8AC3E}">
        <p14:creationId xmlns:p14="http://schemas.microsoft.com/office/powerpoint/2010/main" val="4261682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674" y="165258"/>
            <a:ext cx="9144000" cy="1367654"/>
          </a:xfrm>
        </p:spPr>
        <p:txBody>
          <a:bodyPr>
            <a:normAutofit/>
          </a:bodyPr>
          <a:lstStyle/>
          <a:p>
            <a:pPr algn="l"/>
            <a:r>
              <a:rPr lang="en-US" sz="4000" b="1" dirty="0" smtClean="0"/>
              <a:t>   1.3 Sign In</a:t>
            </a:r>
            <a:endParaRPr lang="en-US" sz="4000" b="1" dirty="0"/>
          </a:p>
        </p:txBody>
      </p:sp>
      <p:sp>
        <p:nvSpPr>
          <p:cNvPr id="3" name="Subtitle 2"/>
          <p:cNvSpPr>
            <a:spLocks noGrp="1"/>
          </p:cNvSpPr>
          <p:nvPr>
            <p:ph type="subTitle" idx="1"/>
          </p:nvPr>
        </p:nvSpPr>
        <p:spPr>
          <a:xfrm>
            <a:off x="1040674" y="1647474"/>
            <a:ext cx="9144000" cy="4165497"/>
          </a:xfrm>
        </p:spPr>
        <p:txBody>
          <a:bodyPr>
            <a:normAutofit/>
          </a:bodyPr>
          <a:lstStyle/>
          <a:p>
            <a:pPr marL="342900" indent="-342900" algn="l">
              <a:buFont typeface="Arial" panose="020B0604020202020204" pitchFamily="34" charset="0"/>
              <a:buChar char="•"/>
            </a:pPr>
            <a:r>
              <a:rPr lang="en-US" sz="2000" dirty="0"/>
              <a:t>You can sign in by visiting</a:t>
            </a:r>
            <a:r>
              <a:rPr lang="en-US" sz="2000" dirty="0">
                <a:hlinkClick r:id="rId2"/>
              </a:rPr>
              <a:t> https://everestphones.com/login</a:t>
            </a:r>
            <a:r>
              <a:rPr lang="en-US" sz="2000" dirty="0"/>
              <a:t>, entering your email and password credentials, and clicking the 'Sign In' button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49085"/>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4"/>
          <a:stretch>
            <a:fillRect/>
          </a:stretch>
        </p:blipFill>
        <p:spPr>
          <a:xfrm>
            <a:off x="1688645" y="2455818"/>
            <a:ext cx="7026456" cy="3670662"/>
          </a:xfrm>
          <a:prstGeom prst="rect">
            <a:avLst/>
          </a:prstGeom>
        </p:spPr>
      </p:pic>
    </p:spTree>
    <p:extLst>
      <p:ext uri="{BB962C8B-B14F-4D97-AF65-F5344CB8AC3E}">
        <p14:creationId xmlns:p14="http://schemas.microsoft.com/office/powerpoint/2010/main" val="2201656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9052" y="458756"/>
            <a:ext cx="9144000" cy="1004282"/>
          </a:xfrm>
        </p:spPr>
        <p:txBody>
          <a:bodyPr>
            <a:normAutofit/>
          </a:bodyPr>
          <a:lstStyle/>
          <a:p>
            <a:pPr algn="l"/>
            <a:r>
              <a:rPr lang="en-US" sz="4000" b="1" dirty="0" smtClean="0"/>
              <a:t>   1.4 First Time Logging In</a:t>
            </a:r>
            <a:endParaRPr lang="en-US" sz="4000" b="1" dirty="0"/>
          </a:p>
        </p:txBody>
      </p:sp>
      <p:sp>
        <p:nvSpPr>
          <p:cNvPr id="3" name="Subtitle 2"/>
          <p:cNvSpPr>
            <a:spLocks noGrp="1"/>
          </p:cNvSpPr>
          <p:nvPr>
            <p:ph type="subTitle" idx="1"/>
          </p:nvPr>
        </p:nvSpPr>
        <p:spPr>
          <a:xfrm>
            <a:off x="701040" y="1675153"/>
            <a:ext cx="9144000" cy="4621144"/>
          </a:xfrm>
        </p:spPr>
        <p:txBody>
          <a:bodyPr>
            <a:normAutofit fontScale="92500"/>
          </a:bodyPr>
          <a:lstStyle/>
          <a:p>
            <a:pPr algn="l"/>
            <a:r>
              <a:rPr lang="en-US" sz="2000" dirty="0"/>
              <a:t>Upon your first login, after receiving admin approval, go to </a:t>
            </a:r>
            <a:r>
              <a:rPr lang="en-US" sz="2000" dirty="0">
                <a:hlinkClick r:id="rId2"/>
              </a:rPr>
              <a:t>https://everestphones.com/login</a:t>
            </a:r>
            <a:r>
              <a:rPr lang="en-US" sz="2000" dirty="0"/>
              <a:t> and enter your email and password credentials. Once logged in, you will need to set up your account by providing your business information</a:t>
            </a:r>
            <a:r>
              <a:rPr lang="en-US" sz="2000" dirty="0" smtClean="0"/>
              <a:t>.</a:t>
            </a:r>
          </a:p>
          <a:p>
            <a:pPr algn="l"/>
            <a:endParaRPr lang="en-US" sz="2000" dirty="0" smtClean="0"/>
          </a:p>
          <a:p>
            <a:pPr algn="l"/>
            <a:r>
              <a:rPr lang="en-US" sz="2000" b="1" dirty="0"/>
              <a:t>Step 1: Account Setup</a:t>
            </a:r>
          </a:p>
          <a:p>
            <a:pPr algn="l"/>
            <a:r>
              <a:rPr lang="en-US" sz="2000" dirty="0"/>
              <a:t>When logging into the system for the first time, you will be required to set up your account by providing essential business information. Below are the steps to complete the setup:</a:t>
            </a:r>
          </a:p>
          <a:p>
            <a:pPr algn="l"/>
            <a:r>
              <a:rPr lang="en-US" sz="2000" b="1" dirty="0"/>
              <a:t>1. Business Phone Number</a:t>
            </a:r>
          </a:p>
          <a:p>
            <a:pPr algn="l"/>
            <a:r>
              <a:rPr lang="en-US" sz="2000" dirty="0"/>
              <a:t>In the "Business phone number" field, enter your business’s primary contact number.</a:t>
            </a:r>
          </a:p>
          <a:p>
            <a:pPr algn="l"/>
            <a:r>
              <a:rPr lang="en-US" sz="2000" dirty="0" smtClean="0"/>
              <a:t> </a:t>
            </a:r>
            <a:r>
              <a:rPr lang="en-US" sz="2000" dirty="0"/>
              <a:t>E</a:t>
            </a:r>
            <a:r>
              <a:rPr lang="en-US" sz="2000" dirty="0" smtClean="0"/>
              <a:t>nter  </a:t>
            </a:r>
            <a:r>
              <a:rPr lang="en-US" sz="2000" dirty="0"/>
              <a:t>the phone number without the country code.</a:t>
            </a:r>
          </a:p>
          <a:p>
            <a:pPr algn="l"/>
            <a:r>
              <a:rPr lang="en-US" sz="2000" b="1" dirty="0"/>
              <a:t>2. WhatsApp Number (Optional)</a:t>
            </a:r>
          </a:p>
          <a:p>
            <a:pPr algn="l"/>
            <a:r>
              <a:rPr lang="en-US" sz="2000" dirty="0"/>
              <a:t>If you use WhatsApp for business communication, enter your WhatsApp number in the "WhatsApp number" field</a:t>
            </a:r>
            <a:r>
              <a:rPr lang="en-US" sz="2000" dirty="0" smtClean="0"/>
              <a:t>.</a:t>
            </a:r>
            <a:endParaRPr lang="en-US" sz="2000" dirty="0"/>
          </a:p>
          <a:p>
            <a:pPr algn="l"/>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4271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055" y="178321"/>
            <a:ext cx="9144000" cy="1367654"/>
          </a:xfrm>
        </p:spPr>
        <p:txBody>
          <a:bodyPr>
            <a:normAutofit/>
          </a:bodyPr>
          <a:lstStyle/>
          <a:p>
            <a:pPr algn="l"/>
            <a:r>
              <a:rPr lang="en-US" sz="4000" b="1" dirty="0" smtClean="0"/>
              <a:t>   </a:t>
            </a:r>
            <a:endParaRPr lang="en-US" sz="4000" b="1" dirty="0"/>
          </a:p>
        </p:txBody>
      </p:sp>
      <p:sp>
        <p:nvSpPr>
          <p:cNvPr id="3" name="Subtitle 2"/>
          <p:cNvSpPr>
            <a:spLocks noGrp="1"/>
          </p:cNvSpPr>
          <p:nvPr>
            <p:ph type="subTitle" idx="1"/>
          </p:nvPr>
        </p:nvSpPr>
        <p:spPr>
          <a:xfrm>
            <a:off x="1040674" y="1100393"/>
            <a:ext cx="9144000" cy="5431036"/>
          </a:xfrm>
        </p:spPr>
        <p:txBody>
          <a:bodyPr>
            <a:noAutofit/>
          </a:bodyPr>
          <a:lstStyle/>
          <a:p>
            <a:pPr algn="l"/>
            <a:r>
              <a:rPr lang="en-US" sz="1600" b="1" dirty="0"/>
              <a:t>Step 2: Business Address Setup</a:t>
            </a:r>
          </a:p>
          <a:p>
            <a:pPr algn="l"/>
            <a:r>
              <a:rPr lang="en-US" sz="1600" dirty="0"/>
              <a:t>Next, you’ll need to fill in your business address details to complete the setup process:</a:t>
            </a:r>
          </a:p>
          <a:p>
            <a:pPr algn="l"/>
            <a:r>
              <a:rPr lang="en-US" sz="1600" b="1" dirty="0"/>
              <a:t>1. Country</a:t>
            </a:r>
          </a:p>
          <a:p>
            <a:pPr algn="l"/>
            <a:r>
              <a:rPr lang="en-US" sz="1600" dirty="0"/>
              <a:t>Select the country where your business is located from the dropdown </a:t>
            </a:r>
            <a:r>
              <a:rPr lang="en-US" sz="1600" dirty="0" smtClean="0"/>
              <a:t>list Default is United State.</a:t>
            </a:r>
            <a:endParaRPr lang="en-US" sz="1600" dirty="0"/>
          </a:p>
          <a:p>
            <a:pPr algn="l"/>
            <a:r>
              <a:rPr lang="en-US" sz="1600" b="1" dirty="0"/>
              <a:t>2. State/Province</a:t>
            </a:r>
          </a:p>
          <a:p>
            <a:pPr algn="l"/>
            <a:r>
              <a:rPr lang="en-US" sz="1600" dirty="0"/>
              <a:t>Choose your business’s state or province. This field will adjust based on the selected country.</a:t>
            </a:r>
          </a:p>
          <a:p>
            <a:pPr algn="l"/>
            <a:r>
              <a:rPr lang="en-US" sz="1600" b="1" dirty="0"/>
              <a:t>3. City</a:t>
            </a:r>
          </a:p>
          <a:p>
            <a:pPr algn="l"/>
            <a:r>
              <a:rPr lang="en-US" sz="1600" dirty="0"/>
              <a:t>Enter the city in which your business operates.</a:t>
            </a:r>
          </a:p>
          <a:p>
            <a:pPr algn="l"/>
            <a:r>
              <a:rPr lang="en-US" sz="1600" b="1" dirty="0"/>
              <a:t>4. Street Address</a:t>
            </a:r>
          </a:p>
          <a:p>
            <a:pPr algn="l"/>
            <a:r>
              <a:rPr lang="en-US" sz="1600" dirty="0"/>
              <a:t>Provide the full street address of your business. This is required for accurate identification and correspondence.</a:t>
            </a:r>
          </a:p>
          <a:p>
            <a:pPr algn="l"/>
            <a:r>
              <a:rPr lang="en-US" sz="1600" b="1" dirty="0"/>
              <a:t>5. Zip/Postal Code</a:t>
            </a:r>
          </a:p>
          <a:p>
            <a:pPr algn="l"/>
            <a:r>
              <a:rPr lang="en-US" sz="1600" dirty="0"/>
              <a:t>Enter the relevant zip or postal code for your business location.</a:t>
            </a:r>
          </a:p>
          <a:p>
            <a:pPr algn="l"/>
            <a:r>
              <a:rPr lang="en-US" sz="1600" b="1" dirty="0"/>
              <a:t>6. Upload Reseller Certificate</a:t>
            </a:r>
          </a:p>
          <a:p>
            <a:pPr algn="l"/>
            <a:r>
              <a:rPr lang="en-US" sz="1600" dirty="0" smtClean="0"/>
              <a:t>You </a:t>
            </a:r>
            <a:r>
              <a:rPr lang="en-US" sz="1600" dirty="0"/>
              <a:t>will need to upload your reseller certificate. To do this, click the </a:t>
            </a:r>
            <a:r>
              <a:rPr lang="en-US" sz="1600" b="1" dirty="0"/>
              <a:t>Choose File</a:t>
            </a:r>
            <a:r>
              <a:rPr lang="en-US" sz="1600" dirty="0"/>
              <a:t> button, select the appropriate file from your device, and upload it.</a:t>
            </a:r>
          </a:p>
          <a:p>
            <a:pPr marL="342900" indent="-342900" algn="l">
              <a:buFont typeface="Arial" panose="020B0604020202020204" pitchFamily="34" charset="0"/>
              <a:buChar char="•"/>
            </a:pP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20368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5183</TotalTime>
  <Words>1670</Words>
  <Application>Microsoft Office PowerPoint</Application>
  <PresentationFormat>Widescreen</PresentationFormat>
  <Paragraphs>133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EVEREST PHONES</vt:lpstr>
      <vt:lpstr>1. Getting Started</vt:lpstr>
      <vt:lpstr>1.1 Creating an Account on Everest Phones</vt:lpstr>
      <vt:lpstr>Screenshot of Account Creation</vt:lpstr>
      <vt:lpstr>1.2 Email Verification</vt:lpstr>
      <vt:lpstr>   </vt:lpstr>
      <vt:lpstr>   1.3 Sign In</vt:lpstr>
      <vt:lpstr>   1.4 First Time Logging In</vt:lpstr>
      <vt:lpstr>   </vt:lpstr>
      <vt:lpstr> 1.5  Screenshot of Account Setup with demo information</vt:lpstr>
      <vt:lpstr>2. Account Access and Core Functions</vt:lpstr>
      <vt:lpstr>2.1 Stock List</vt:lpstr>
      <vt:lpstr>2.2 Shipping phones from Everest Phones</vt:lpstr>
      <vt:lpstr>2.3 Screenshot of adding item in cart</vt:lpstr>
      <vt:lpstr>2.2 Finalizing Your Order: From Cart to Checkout</vt:lpstr>
      <vt:lpstr>2.2.1 Screenshot of cart page</vt:lpstr>
      <vt:lpstr>2.2.1 Navigating the Shipping Section: Completing Your Checkout Process</vt:lpstr>
      <vt:lpstr> </vt:lpstr>
      <vt:lpstr>2.2.1: Finalizing Your Order: Accepting Terms and Placing Your Purchase</vt:lpstr>
      <vt:lpstr> </vt:lpstr>
      <vt:lpstr> 2.2.2 Reviewing the Terms &amp; Conditions:</vt:lpstr>
      <vt:lpstr>2.2.3 Screenshot of order checkout</vt:lpstr>
      <vt:lpstr>2.2.4 Screenshot of reviewing terms and condition</vt:lpstr>
      <vt:lpstr>2.2.5 Screenshot of Mail and bank account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99</cp:revision>
  <dcterms:created xsi:type="dcterms:W3CDTF">2024-09-02T16:19:18Z</dcterms:created>
  <dcterms:modified xsi:type="dcterms:W3CDTF">2024-09-14T14:45:46Z</dcterms:modified>
</cp:coreProperties>
</file>