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4" r:id="rId8"/>
    <p:sldId id="263" r:id="rId9"/>
    <p:sldId id="266" r:id="rId10"/>
    <p:sldId id="265"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135D7ED-9494-4878-80B7-67F430938910}">
          <p14:sldIdLst>
            <p14:sldId id="256"/>
            <p14:sldId id="257"/>
            <p14:sldId id="258"/>
            <p14:sldId id="260"/>
            <p14:sldId id="261"/>
            <p14:sldId id="262"/>
            <p14:sldId id="264"/>
            <p14:sldId id="263"/>
            <p14:sldId id="266"/>
            <p14:sldId id="265"/>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12517A-3F6F-449B-80CF-BC9EF307FF21}"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24DCA-EC96-4542-947A-772E0C25D1C8}" type="slidenum">
              <a:rPr lang="en-US" smtClean="0"/>
              <a:t>‹#›</a:t>
            </a:fld>
            <a:endParaRPr lang="en-US"/>
          </a:p>
        </p:txBody>
      </p:sp>
    </p:spTree>
    <p:extLst>
      <p:ext uri="{BB962C8B-B14F-4D97-AF65-F5344CB8AC3E}">
        <p14:creationId xmlns:p14="http://schemas.microsoft.com/office/powerpoint/2010/main" val="2179207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12517A-3F6F-449B-80CF-BC9EF307FF21}"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24DCA-EC96-4542-947A-772E0C25D1C8}" type="slidenum">
              <a:rPr lang="en-US" smtClean="0"/>
              <a:t>‹#›</a:t>
            </a:fld>
            <a:endParaRPr lang="en-US"/>
          </a:p>
        </p:txBody>
      </p:sp>
    </p:spTree>
    <p:extLst>
      <p:ext uri="{BB962C8B-B14F-4D97-AF65-F5344CB8AC3E}">
        <p14:creationId xmlns:p14="http://schemas.microsoft.com/office/powerpoint/2010/main" val="438560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12517A-3F6F-449B-80CF-BC9EF307FF21}"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24DCA-EC96-4542-947A-772E0C25D1C8}" type="slidenum">
              <a:rPr lang="en-US" smtClean="0"/>
              <a:t>‹#›</a:t>
            </a:fld>
            <a:endParaRPr lang="en-US"/>
          </a:p>
        </p:txBody>
      </p:sp>
    </p:spTree>
    <p:extLst>
      <p:ext uri="{BB962C8B-B14F-4D97-AF65-F5344CB8AC3E}">
        <p14:creationId xmlns:p14="http://schemas.microsoft.com/office/powerpoint/2010/main" val="3467807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12517A-3F6F-449B-80CF-BC9EF307FF21}"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24DCA-EC96-4542-947A-772E0C25D1C8}" type="slidenum">
              <a:rPr lang="en-US" smtClean="0"/>
              <a:t>‹#›</a:t>
            </a:fld>
            <a:endParaRPr lang="en-US"/>
          </a:p>
        </p:txBody>
      </p:sp>
    </p:spTree>
    <p:extLst>
      <p:ext uri="{BB962C8B-B14F-4D97-AF65-F5344CB8AC3E}">
        <p14:creationId xmlns:p14="http://schemas.microsoft.com/office/powerpoint/2010/main" val="159939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12517A-3F6F-449B-80CF-BC9EF307FF21}"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24DCA-EC96-4542-947A-772E0C25D1C8}" type="slidenum">
              <a:rPr lang="en-US" smtClean="0"/>
              <a:t>‹#›</a:t>
            </a:fld>
            <a:endParaRPr lang="en-US"/>
          </a:p>
        </p:txBody>
      </p:sp>
    </p:spTree>
    <p:extLst>
      <p:ext uri="{BB962C8B-B14F-4D97-AF65-F5344CB8AC3E}">
        <p14:creationId xmlns:p14="http://schemas.microsoft.com/office/powerpoint/2010/main" val="247315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12517A-3F6F-449B-80CF-BC9EF307FF21}" type="datetimeFigureOut">
              <a:rPr lang="en-US" smtClean="0"/>
              <a:t>9/8/2024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C24DCA-EC96-4542-947A-772E0C25D1C8}" type="slidenum">
              <a:rPr lang="en-US" smtClean="0"/>
              <a:t>‹#›</a:t>
            </a:fld>
            <a:endParaRPr lang="en-US"/>
          </a:p>
        </p:txBody>
      </p:sp>
    </p:spTree>
    <p:extLst>
      <p:ext uri="{BB962C8B-B14F-4D97-AF65-F5344CB8AC3E}">
        <p14:creationId xmlns:p14="http://schemas.microsoft.com/office/powerpoint/2010/main" val="1792434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12517A-3F6F-449B-80CF-BC9EF307FF21}" type="datetimeFigureOut">
              <a:rPr lang="en-US" smtClean="0"/>
              <a:t>9/8/2024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C24DCA-EC96-4542-947A-772E0C25D1C8}" type="slidenum">
              <a:rPr lang="en-US" smtClean="0"/>
              <a:t>‹#›</a:t>
            </a:fld>
            <a:endParaRPr lang="en-US"/>
          </a:p>
        </p:txBody>
      </p:sp>
    </p:spTree>
    <p:extLst>
      <p:ext uri="{BB962C8B-B14F-4D97-AF65-F5344CB8AC3E}">
        <p14:creationId xmlns:p14="http://schemas.microsoft.com/office/powerpoint/2010/main" val="823123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12517A-3F6F-449B-80CF-BC9EF307FF21}" type="datetimeFigureOut">
              <a:rPr lang="en-US" smtClean="0"/>
              <a:t>9/8/2024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C24DCA-EC96-4542-947A-772E0C25D1C8}" type="slidenum">
              <a:rPr lang="en-US" smtClean="0"/>
              <a:t>‹#›</a:t>
            </a:fld>
            <a:endParaRPr lang="en-US"/>
          </a:p>
        </p:txBody>
      </p:sp>
    </p:spTree>
    <p:extLst>
      <p:ext uri="{BB962C8B-B14F-4D97-AF65-F5344CB8AC3E}">
        <p14:creationId xmlns:p14="http://schemas.microsoft.com/office/powerpoint/2010/main" val="3001535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12517A-3F6F-449B-80CF-BC9EF307FF21}" type="datetimeFigureOut">
              <a:rPr lang="en-US" smtClean="0"/>
              <a:t>9/8/2024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C24DCA-EC96-4542-947A-772E0C25D1C8}" type="slidenum">
              <a:rPr lang="en-US" smtClean="0"/>
              <a:t>‹#›</a:t>
            </a:fld>
            <a:endParaRPr lang="en-US"/>
          </a:p>
        </p:txBody>
      </p:sp>
    </p:spTree>
    <p:extLst>
      <p:ext uri="{BB962C8B-B14F-4D97-AF65-F5344CB8AC3E}">
        <p14:creationId xmlns:p14="http://schemas.microsoft.com/office/powerpoint/2010/main" val="3317242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12517A-3F6F-449B-80CF-BC9EF307FF21}" type="datetimeFigureOut">
              <a:rPr lang="en-US" smtClean="0"/>
              <a:t>9/8/2024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C24DCA-EC96-4542-947A-772E0C25D1C8}" type="slidenum">
              <a:rPr lang="en-US" smtClean="0"/>
              <a:t>‹#›</a:t>
            </a:fld>
            <a:endParaRPr lang="en-US"/>
          </a:p>
        </p:txBody>
      </p:sp>
    </p:spTree>
    <p:extLst>
      <p:ext uri="{BB962C8B-B14F-4D97-AF65-F5344CB8AC3E}">
        <p14:creationId xmlns:p14="http://schemas.microsoft.com/office/powerpoint/2010/main" val="2490340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12517A-3F6F-449B-80CF-BC9EF307FF21}" type="datetimeFigureOut">
              <a:rPr lang="en-US" smtClean="0"/>
              <a:t>9/8/2024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C24DCA-EC96-4542-947A-772E0C25D1C8}" type="slidenum">
              <a:rPr lang="en-US" smtClean="0"/>
              <a:t>‹#›</a:t>
            </a:fld>
            <a:endParaRPr lang="en-US"/>
          </a:p>
        </p:txBody>
      </p:sp>
    </p:spTree>
    <p:extLst>
      <p:ext uri="{BB962C8B-B14F-4D97-AF65-F5344CB8AC3E}">
        <p14:creationId xmlns:p14="http://schemas.microsoft.com/office/powerpoint/2010/main" val="3137076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12517A-3F6F-449B-80CF-BC9EF307FF21}" type="datetimeFigureOut">
              <a:rPr lang="en-US" smtClean="0"/>
              <a:t>9/8/2024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C24DCA-EC96-4542-947A-772E0C25D1C8}" type="slidenum">
              <a:rPr lang="en-US" smtClean="0"/>
              <a:t>‹#›</a:t>
            </a:fld>
            <a:endParaRPr lang="en-US"/>
          </a:p>
        </p:txBody>
      </p:sp>
    </p:spTree>
    <p:extLst>
      <p:ext uri="{BB962C8B-B14F-4D97-AF65-F5344CB8AC3E}">
        <p14:creationId xmlns:p14="http://schemas.microsoft.com/office/powerpoint/2010/main" val="733592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verestphones.com/login" TargetMode="Externa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verestphones.com/stock-list" TargetMode="Externa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everestphones.com/" TargetMode="External"/><Relationship Id="rId2" Type="http://schemas.openxmlformats.org/officeDocument/2006/relationships/audio" Target="../media/audio2.wav"/><Relationship Id="rId1" Type="http://schemas.openxmlformats.org/officeDocument/2006/relationships/slideLayout" Target="../slideLayouts/slideLayout2.xml"/><Relationship Id="rId6" Type="http://schemas.openxmlformats.org/officeDocument/2006/relationships/audio" Target="../media/audio2.wav"/><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verestphones.com/login"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verestphones.com/login"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1269" y="1357494"/>
            <a:ext cx="9144000" cy="2387600"/>
          </a:xfrm>
        </p:spPr>
        <p:txBody>
          <a:bodyPr/>
          <a:lstStyle/>
          <a:p>
            <a:r>
              <a:rPr lang="en-US" b="1" dirty="0" smtClean="0"/>
              <a:t>EVEREST PHONES</a:t>
            </a:r>
            <a:endParaRPr lang="en-US" b="1" dirty="0"/>
          </a:p>
        </p:txBody>
      </p:sp>
      <p:sp>
        <p:nvSpPr>
          <p:cNvPr id="3" name="Subtitle 2"/>
          <p:cNvSpPr>
            <a:spLocks noGrp="1"/>
          </p:cNvSpPr>
          <p:nvPr>
            <p:ph type="subTitle" idx="1"/>
          </p:nvPr>
        </p:nvSpPr>
        <p:spPr>
          <a:xfrm>
            <a:off x="1524000" y="4843010"/>
            <a:ext cx="9144000" cy="1655762"/>
          </a:xfrm>
        </p:spPr>
        <p:txBody>
          <a:bodyPr/>
          <a:lstStyle/>
          <a:p>
            <a:r>
              <a:rPr lang="en-US" b="1" dirty="0" smtClean="0">
                <a:solidFill>
                  <a:srgbClr val="FF0000"/>
                </a:solidFill>
              </a:rPr>
              <a:t>USER MANUAL</a:t>
            </a:r>
            <a:endParaRPr lang="en-US" b="1" dirty="0">
              <a:solidFill>
                <a:srgbClr val="FF0000"/>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8" name="Straight Connector 7"/>
          <p:cNvCxnSpPr/>
          <p:nvPr/>
        </p:nvCxnSpPr>
        <p:spPr>
          <a:xfrm>
            <a:off x="0" y="862149"/>
            <a:ext cx="12192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50575956"/>
      </p:ext>
    </p:extLst>
  </p:cSld>
  <p:clrMapOvr>
    <a:masterClrMapping/>
  </p:clrMapOvr>
  <p:transition spd="slow">
    <p:wipe/>
    <p:sndAc>
      <p:stSnd>
        <p:snd r:embed="rId2" name="arrow.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799" y="491414"/>
            <a:ext cx="9144000" cy="971626"/>
          </a:xfrm>
        </p:spPr>
        <p:txBody>
          <a:bodyPr>
            <a:normAutofit fontScale="90000"/>
          </a:bodyPr>
          <a:lstStyle/>
          <a:p>
            <a:pPr algn="l"/>
            <a:r>
              <a:rPr lang="en-US" sz="3300" b="1" dirty="0" smtClean="0"/>
              <a:t> 1.5  Screenshot of Account Setup with demo information</a:t>
            </a:r>
            <a:endParaRPr lang="en-US" sz="3300" b="1" dirty="0"/>
          </a:p>
        </p:txBody>
      </p:sp>
      <p:sp>
        <p:nvSpPr>
          <p:cNvPr id="3" name="Subtitle 2"/>
          <p:cNvSpPr>
            <a:spLocks noGrp="1"/>
          </p:cNvSpPr>
          <p:nvPr>
            <p:ph type="subTitle" idx="1"/>
          </p:nvPr>
        </p:nvSpPr>
        <p:spPr>
          <a:xfrm>
            <a:off x="143690" y="1463039"/>
            <a:ext cx="11941627" cy="5251269"/>
          </a:xfrm>
        </p:spPr>
        <p:txBody>
          <a:bodyPr>
            <a:noAutofit/>
          </a:bodyPr>
          <a:lstStyle/>
          <a:p>
            <a:pPr algn="l"/>
            <a:r>
              <a:rPr lang="en-US" sz="1600" dirty="0" smtClean="0"/>
              <a:t> </a:t>
            </a:r>
            <a:endParaRPr lang="en-US" sz="16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8" name="Straight Connector 7"/>
          <p:cNvCxnSpPr/>
          <p:nvPr/>
        </p:nvCxnSpPr>
        <p:spPr>
          <a:xfrm>
            <a:off x="0" y="862149"/>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3075" y="1496587"/>
            <a:ext cx="6731473" cy="1728058"/>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155" t="-699" r="4845" b="699"/>
          <a:stretch/>
        </p:blipFill>
        <p:spPr>
          <a:xfrm>
            <a:off x="927461" y="3352044"/>
            <a:ext cx="9283338" cy="3505956"/>
          </a:xfrm>
          <a:prstGeom prst="rect">
            <a:avLst/>
          </a:prstGeom>
        </p:spPr>
      </p:pic>
    </p:spTree>
    <p:extLst>
      <p:ext uri="{BB962C8B-B14F-4D97-AF65-F5344CB8AC3E}">
        <p14:creationId xmlns:p14="http://schemas.microsoft.com/office/powerpoint/2010/main" val="34412259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799" y="491414"/>
            <a:ext cx="9144000" cy="971626"/>
          </a:xfrm>
        </p:spPr>
        <p:txBody>
          <a:bodyPr>
            <a:normAutofit/>
          </a:bodyPr>
          <a:lstStyle/>
          <a:p>
            <a:pPr algn="l"/>
            <a:r>
              <a:rPr lang="en-US" sz="4000" b="1" dirty="0" smtClean="0"/>
              <a:t>2. </a:t>
            </a:r>
            <a:r>
              <a:rPr lang="en-US" sz="4000" b="1" dirty="0"/>
              <a:t>Account Access and Core Functions</a:t>
            </a:r>
            <a:endParaRPr lang="en-US" sz="4000" b="1" dirty="0"/>
          </a:p>
        </p:txBody>
      </p:sp>
      <p:sp>
        <p:nvSpPr>
          <p:cNvPr id="3" name="Subtitle 2"/>
          <p:cNvSpPr>
            <a:spLocks noGrp="1"/>
          </p:cNvSpPr>
          <p:nvPr>
            <p:ph type="subTitle" idx="1"/>
          </p:nvPr>
        </p:nvSpPr>
        <p:spPr>
          <a:xfrm>
            <a:off x="143690" y="1463039"/>
            <a:ext cx="11941627" cy="5251269"/>
          </a:xfrm>
        </p:spPr>
        <p:txBody>
          <a:bodyPr>
            <a:noAutofit/>
          </a:bodyPr>
          <a:lstStyle/>
          <a:p>
            <a:r>
              <a:rPr lang="en-US" sz="1600" dirty="0"/>
              <a:t>Unlock a World of Amazing </a:t>
            </a:r>
            <a:r>
              <a:rPr lang="en-US" sz="1600" dirty="0" smtClean="0"/>
              <a:t>Phones </a:t>
            </a:r>
            <a:r>
              <a:rPr lang="en-US" sz="1600" dirty="0"/>
              <a:t>at Your </a:t>
            </a:r>
            <a:r>
              <a:rPr lang="en-US" sz="1600" dirty="0" smtClean="0"/>
              <a:t>Fingertips</a:t>
            </a:r>
          </a:p>
          <a:p>
            <a:pPr algn="just"/>
            <a:r>
              <a:rPr lang="en-US" sz="1600" b="1" dirty="0" smtClean="0">
                <a:solidFill>
                  <a:srgbClr val="FF0000"/>
                </a:solidFill>
              </a:rPr>
              <a:t>Step </a:t>
            </a:r>
            <a:r>
              <a:rPr lang="en-US" sz="1600" b="1" dirty="0">
                <a:solidFill>
                  <a:srgbClr val="FF0000"/>
                </a:solidFill>
              </a:rPr>
              <a:t>1</a:t>
            </a:r>
            <a:r>
              <a:rPr lang="en-US" sz="1600" dirty="0"/>
              <a:t>: Visit our secure login page at </a:t>
            </a:r>
            <a:r>
              <a:rPr lang="en-US" sz="1600" dirty="0">
                <a:hlinkClick r:id="rId2"/>
              </a:rPr>
              <a:t>https://everestphones.com/login</a:t>
            </a:r>
            <a:endParaRPr lang="en-US" sz="1600" dirty="0"/>
          </a:p>
          <a:p>
            <a:pPr algn="just"/>
            <a:r>
              <a:rPr lang="en-US" sz="1600" b="1" dirty="0" smtClean="0">
                <a:solidFill>
                  <a:srgbClr val="FF0000"/>
                </a:solidFill>
              </a:rPr>
              <a:t>Step 2</a:t>
            </a:r>
            <a:r>
              <a:rPr lang="en-US" sz="1600" dirty="0" smtClean="0"/>
              <a:t>: </a:t>
            </a:r>
            <a:r>
              <a:rPr lang="en-US" sz="1600" dirty="0"/>
              <a:t>Enter your registered email address and password</a:t>
            </a:r>
          </a:p>
          <a:p>
            <a:pPr algn="just"/>
            <a:r>
              <a:rPr lang="en-US" sz="1600" b="1" dirty="0">
                <a:solidFill>
                  <a:srgbClr val="FF0000"/>
                </a:solidFill>
              </a:rPr>
              <a:t>Step 3</a:t>
            </a:r>
            <a:r>
              <a:rPr lang="en-US" sz="1600" dirty="0"/>
              <a:t>: Click 'Sign In' to access your account and start exploring!</a:t>
            </a:r>
          </a:p>
          <a:p>
            <a:pPr algn="l"/>
            <a:endParaRPr lang="en-US" sz="1600" dirty="0" smtClean="0"/>
          </a:p>
          <a:p>
            <a:pPr algn="l"/>
            <a:endParaRPr lang="en-US" sz="1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8" name="Straight Connector 7"/>
          <p:cNvCxnSpPr/>
          <p:nvPr/>
        </p:nvCxnSpPr>
        <p:spPr>
          <a:xfrm>
            <a:off x="0" y="862149"/>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7" name="Picture 6"/>
          <p:cNvPicPr>
            <a:picLocks noChangeAspect="1"/>
          </p:cNvPicPr>
          <p:nvPr/>
        </p:nvPicPr>
        <p:blipFill>
          <a:blip r:embed="rId4"/>
          <a:stretch>
            <a:fillRect/>
          </a:stretch>
        </p:blipFill>
        <p:spPr>
          <a:xfrm>
            <a:off x="1600200" y="3040380"/>
            <a:ext cx="6492240" cy="3673928"/>
          </a:xfrm>
          <a:prstGeom prst="rect">
            <a:avLst/>
          </a:prstGeom>
        </p:spPr>
      </p:pic>
    </p:spTree>
    <p:extLst>
      <p:ext uri="{BB962C8B-B14F-4D97-AF65-F5344CB8AC3E}">
        <p14:creationId xmlns:p14="http://schemas.microsoft.com/office/powerpoint/2010/main" val="15396298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799" y="491414"/>
            <a:ext cx="9144000" cy="971626"/>
          </a:xfrm>
        </p:spPr>
        <p:txBody>
          <a:bodyPr>
            <a:normAutofit/>
          </a:bodyPr>
          <a:lstStyle/>
          <a:p>
            <a:pPr algn="l"/>
            <a:r>
              <a:rPr lang="en-US" sz="4000" b="1" dirty="0" smtClean="0"/>
              <a:t>2.1 Stock List</a:t>
            </a:r>
            <a:endParaRPr lang="en-US" sz="4000" b="1" dirty="0"/>
          </a:p>
        </p:txBody>
      </p:sp>
      <p:sp>
        <p:nvSpPr>
          <p:cNvPr id="3" name="Subtitle 2"/>
          <p:cNvSpPr>
            <a:spLocks noGrp="1"/>
          </p:cNvSpPr>
          <p:nvPr>
            <p:ph type="subTitle" idx="1"/>
          </p:nvPr>
        </p:nvSpPr>
        <p:spPr>
          <a:xfrm>
            <a:off x="143690" y="1463039"/>
            <a:ext cx="11941627" cy="5251269"/>
          </a:xfrm>
        </p:spPr>
        <p:txBody>
          <a:bodyPr>
            <a:noAutofit/>
          </a:bodyPr>
          <a:lstStyle/>
          <a:p>
            <a:pPr algn="just"/>
            <a:r>
              <a:rPr lang="en-US" sz="1600" dirty="0" smtClean="0"/>
              <a:t>After </a:t>
            </a:r>
            <a:r>
              <a:rPr lang="en-US" sz="1600" dirty="0"/>
              <a:t>a successful login, you'll embark on your phone-hunting journey:</a:t>
            </a:r>
          </a:p>
          <a:p>
            <a:pPr algn="just"/>
            <a:r>
              <a:rPr lang="en-US" sz="1600" b="1" dirty="0">
                <a:solidFill>
                  <a:srgbClr val="FF0000"/>
                </a:solidFill>
              </a:rPr>
              <a:t>Instant Access</a:t>
            </a:r>
            <a:r>
              <a:rPr lang="en-US" sz="1600" dirty="0"/>
              <a:t>: You'll be whisked away to our virtual showroom at </a:t>
            </a:r>
            <a:r>
              <a:rPr lang="en-US" sz="1600" dirty="0">
                <a:hlinkClick r:id="rId2"/>
              </a:rPr>
              <a:t>https://everestphones.com/stock-list</a:t>
            </a:r>
            <a:endParaRPr lang="en-US" sz="1600" dirty="0"/>
          </a:p>
          <a:p>
            <a:pPr algn="just"/>
            <a:r>
              <a:rPr lang="en-US" sz="1600" b="1" dirty="0">
                <a:solidFill>
                  <a:srgbClr val="FF0000"/>
                </a:solidFill>
              </a:rPr>
              <a:t>Your Personal Catalog</a:t>
            </a:r>
            <a:r>
              <a:rPr lang="en-US" sz="1600" dirty="0"/>
              <a:t>: Behold a curated list of our latest and greatest phones, each with: </a:t>
            </a:r>
            <a:endParaRPr lang="en-US" sz="1600" dirty="0" smtClean="0"/>
          </a:p>
          <a:p>
            <a:pPr algn="just"/>
            <a:r>
              <a:rPr lang="en-US" sz="1600" dirty="0" smtClean="0"/>
              <a:t>• </a:t>
            </a:r>
            <a:r>
              <a:rPr lang="en-US" sz="1600" dirty="0"/>
              <a:t>Real-time availability </a:t>
            </a:r>
            <a:r>
              <a:rPr lang="en-US" sz="1600" dirty="0" smtClean="0"/>
              <a:t> • </a:t>
            </a:r>
            <a:r>
              <a:rPr lang="en-US" sz="1600" dirty="0"/>
              <a:t>Competitive pricing </a:t>
            </a:r>
            <a:r>
              <a:rPr lang="en-US" sz="1600" dirty="0" smtClean="0"/>
              <a:t> • </a:t>
            </a:r>
            <a:r>
              <a:rPr lang="en-US" sz="1600" dirty="0"/>
              <a:t>Quality grade scale</a:t>
            </a:r>
          </a:p>
          <a:p>
            <a:pPr algn="just"/>
            <a:r>
              <a:rPr lang="en-US" sz="1600" b="1" dirty="0">
                <a:solidFill>
                  <a:srgbClr val="FF0000"/>
                </a:solidFill>
              </a:rPr>
              <a:t>Dive Deeper</a:t>
            </a:r>
            <a:r>
              <a:rPr lang="en-US" sz="1600" dirty="0"/>
              <a:t>: Curious about a specific model? Simply click on any product to uncover: </a:t>
            </a:r>
            <a:endParaRPr lang="en-US" sz="1600" dirty="0" smtClean="0"/>
          </a:p>
          <a:p>
            <a:pPr algn="just"/>
            <a:r>
              <a:rPr lang="en-US" sz="1600" dirty="0" smtClean="0"/>
              <a:t>• </a:t>
            </a:r>
            <a:r>
              <a:rPr lang="en-US" sz="1600" dirty="0"/>
              <a:t>Detailed </a:t>
            </a:r>
            <a:r>
              <a:rPr lang="en-US" sz="1600" dirty="0" smtClean="0"/>
              <a:t>information • </a:t>
            </a:r>
            <a:r>
              <a:rPr lang="en-US" sz="1600" dirty="0"/>
              <a:t>Current warehouse location</a:t>
            </a:r>
          </a:p>
          <a:p>
            <a:pPr algn="l"/>
            <a:endParaRPr lang="en-US" sz="1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8" name="Straight Connector 7"/>
          <p:cNvCxnSpPr/>
          <p:nvPr/>
        </p:nvCxnSpPr>
        <p:spPr>
          <a:xfrm>
            <a:off x="0" y="862149"/>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5" name="Picture 4"/>
          <p:cNvPicPr>
            <a:picLocks noChangeAspect="1"/>
          </p:cNvPicPr>
          <p:nvPr/>
        </p:nvPicPr>
        <p:blipFill>
          <a:blip r:embed="rId4"/>
          <a:stretch>
            <a:fillRect/>
          </a:stretch>
        </p:blipFill>
        <p:spPr>
          <a:xfrm>
            <a:off x="143690" y="3526972"/>
            <a:ext cx="11312434" cy="3069771"/>
          </a:xfrm>
          <a:prstGeom prst="rect">
            <a:avLst/>
          </a:prstGeom>
        </p:spPr>
      </p:pic>
    </p:spTree>
    <p:extLst>
      <p:ext uri="{BB962C8B-B14F-4D97-AF65-F5344CB8AC3E}">
        <p14:creationId xmlns:p14="http://schemas.microsoft.com/office/powerpoint/2010/main" val="25211421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799" y="491414"/>
            <a:ext cx="9144000" cy="971626"/>
          </a:xfrm>
        </p:spPr>
        <p:txBody>
          <a:bodyPr>
            <a:normAutofit/>
          </a:bodyPr>
          <a:lstStyle/>
          <a:p>
            <a:pPr algn="l"/>
            <a:r>
              <a:rPr lang="en-US" sz="4000" b="1" dirty="0" smtClean="0"/>
              <a:t>2.2 Shipping phones from Everest Phones</a:t>
            </a:r>
            <a:endParaRPr lang="en-US" sz="4000" b="1" dirty="0"/>
          </a:p>
        </p:txBody>
      </p:sp>
      <p:sp>
        <p:nvSpPr>
          <p:cNvPr id="3" name="Subtitle 2"/>
          <p:cNvSpPr>
            <a:spLocks noGrp="1"/>
          </p:cNvSpPr>
          <p:nvPr>
            <p:ph type="subTitle" idx="1"/>
          </p:nvPr>
        </p:nvSpPr>
        <p:spPr>
          <a:xfrm>
            <a:off x="143690" y="1463039"/>
            <a:ext cx="11941627" cy="5251269"/>
          </a:xfrm>
        </p:spPr>
        <p:txBody>
          <a:bodyPr>
            <a:noAutofit/>
          </a:bodyPr>
          <a:lstStyle/>
          <a:p>
            <a:pPr algn="l"/>
            <a:endParaRPr lang="en-US" sz="16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8" name="Straight Connector 7"/>
          <p:cNvCxnSpPr/>
          <p:nvPr/>
        </p:nvCxnSpPr>
        <p:spPr>
          <a:xfrm>
            <a:off x="0" y="862149"/>
            <a:ext cx="12192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913847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799" y="491414"/>
            <a:ext cx="9144000" cy="971626"/>
          </a:xfrm>
        </p:spPr>
        <p:txBody>
          <a:bodyPr>
            <a:normAutofit/>
          </a:bodyPr>
          <a:lstStyle/>
          <a:p>
            <a:pPr algn="l"/>
            <a:r>
              <a:rPr lang="en-US" sz="4000" b="1" dirty="0" smtClean="0"/>
              <a:t>2. </a:t>
            </a:r>
            <a:r>
              <a:rPr lang="en-US" sz="4000" b="1" dirty="0"/>
              <a:t>Account Access and Core Functions</a:t>
            </a:r>
            <a:endParaRPr lang="en-US" sz="4000" b="1" dirty="0"/>
          </a:p>
        </p:txBody>
      </p:sp>
      <p:sp>
        <p:nvSpPr>
          <p:cNvPr id="3" name="Subtitle 2"/>
          <p:cNvSpPr>
            <a:spLocks noGrp="1"/>
          </p:cNvSpPr>
          <p:nvPr>
            <p:ph type="subTitle" idx="1"/>
          </p:nvPr>
        </p:nvSpPr>
        <p:spPr>
          <a:xfrm>
            <a:off x="143690" y="1463039"/>
            <a:ext cx="11941627" cy="5251269"/>
          </a:xfrm>
        </p:spPr>
        <p:txBody>
          <a:bodyPr>
            <a:noAutofit/>
          </a:bodyPr>
          <a:lstStyle/>
          <a:p>
            <a:pPr algn="l"/>
            <a:endParaRPr lang="en-US" sz="16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8" name="Straight Connector 7"/>
          <p:cNvCxnSpPr/>
          <p:nvPr/>
        </p:nvCxnSpPr>
        <p:spPr>
          <a:xfrm>
            <a:off x="0" y="862149"/>
            <a:ext cx="12192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24631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588" y="799945"/>
            <a:ext cx="10515600" cy="1090431"/>
          </a:xfrm>
        </p:spPr>
        <p:txBody>
          <a:bodyPr>
            <a:normAutofit/>
          </a:bodyPr>
          <a:lstStyle/>
          <a:p>
            <a:r>
              <a:rPr lang="en-US" sz="4000" b="1" dirty="0" smtClean="0"/>
              <a:t>1. Getting Started</a:t>
            </a:r>
            <a:endParaRPr lang="en-US" sz="4000" b="1" dirty="0"/>
          </a:p>
        </p:txBody>
      </p:sp>
      <p:sp>
        <p:nvSpPr>
          <p:cNvPr id="3" name="Content Placeholder 2"/>
          <p:cNvSpPr>
            <a:spLocks noGrp="1"/>
          </p:cNvSpPr>
          <p:nvPr>
            <p:ph idx="1"/>
          </p:nvPr>
        </p:nvSpPr>
        <p:spPr>
          <a:xfrm>
            <a:off x="611777" y="1688272"/>
            <a:ext cx="10515600" cy="4351338"/>
          </a:xfrm>
        </p:spPr>
        <p:txBody>
          <a:bodyPr>
            <a:normAutofit/>
          </a:bodyPr>
          <a:lstStyle/>
          <a:p>
            <a:r>
              <a:rPr lang="en-US" sz="2000" dirty="0" smtClean="0"/>
              <a:t>To begin shopping, first, create an account by visiting our website at </a:t>
            </a:r>
            <a:r>
              <a:rPr lang="en-US" sz="2000" b="1" dirty="0" smtClean="0">
                <a:hlinkClick r:id="rId3"/>
              </a:rPr>
              <a:t>www.everestphones.com</a:t>
            </a:r>
            <a:r>
              <a:rPr lang="en-US" sz="2000" dirty="0" smtClean="0"/>
              <a:t> and clicking the "Register" button.</a:t>
            </a:r>
          </a:p>
          <a:p>
            <a:endParaRPr lang="en-US" sz="2000" dirty="0"/>
          </a:p>
          <a:p>
            <a:endParaRPr lang="en-US" sz="2000"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6" name="Straight Connector 5"/>
          <p:cNvCxnSpPr/>
          <p:nvPr/>
        </p:nvCxnSpPr>
        <p:spPr>
          <a:xfrm flipV="1">
            <a:off x="91440" y="862149"/>
            <a:ext cx="12100560" cy="13062"/>
          </a:xfrm>
          <a:prstGeom prst="line">
            <a:avLst/>
          </a:prstGeom>
        </p:spPr>
        <p:style>
          <a:lnRef idx="3">
            <a:schemeClr val="dk1"/>
          </a:lnRef>
          <a:fillRef idx="0">
            <a:schemeClr val="dk1"/>
          </a:fillRef>
          <a:effectRef idx="2">
            <a:schemeClr val="dk1"/>
          </a:effectRef>
          <a:fontRef idx="minor">
            <a:schemeClr val="tx1"/>
          </a:fontRef>
        </p:style>
      </p:cxnSp>
      <p:pic>
        <p:nvPicPr>
          <p:cNvPr id="5" name="Picture 4"/>
          <p:cNvPicPr>
            <a:picLocks noChangeAspect="1"/>
          </p:cNvPicPr>
          <p:nvPr/>
        </p:nvPicPr>
        <p:blipFill>
          <a:blip r:embed="rId5"/>
          <a:stretch>
            <a:fillRect/>
          </a:stretch>
        </p:blipFill>
        <p:spPr>
          <a:xfrm>
            <a:off x="611777" y="2502192"/>
            <a:ext cx="10593978" cy="4076185"/>
          </a:xfrm>
          <a:prstGeom prst="rect">
            <a:avLst/>
          </a:prstGeom>
        </p:spPr>
      </p:pic>
      <p:sp>
        <p:nvSpPr>
          <p:cNvPr id="9" name="Rectangle 8"/>
          <p:cNvSpPr/>
          <p:nvPr/>
        </p:nvSpPr>
        <p:spPr>
          <a:xfrm>
            <a:off x="9209314" y="2508253"/>
            <a:ext cx="705394" cy="274892"/>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1" name="Rectangle 10"/>
          <p:cNvSpPr/>
          <p:nvPr/>
        </p:nvSpPr>
        <p:spPr>
          <a:xfrm>
            <a:off x="9209314" y="2351314"/>
            <a:ext cx="705394" cy="5355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flipV="1">
            <a:off x="9562011" y="2886891"/>
            <a:ext cx="0" cy="1528355"/>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62675831"/>
      </p:ext>
    </p:extLst>
  </p:cSld>
  <p:clrMapOvr>
    <a:masterClrMapping/>
  </p:clrMapOvr>
  <mc:AlternateContent xmlns:mc="http://schemas.openxmlformats.org/markup-compatibility/2006" xmlns:p14="http://schemas.microsoft.com/office/powerpoint/2010/main">
    <mc:Choice Requires="p14">
      <p:transition spd="slow" p14:dur="2000">
        <p:sndAc>
          <p:stSnd>
            <p:snd r:embed="rId2" name="applause.wav"/>
          </p:stSnd>
        </p:sndAc>
      </p:transition>
    </mc:Choice>
    <mc:Fallback xmlns="">
      <p:transition spd="slow">
        <p:sndAc>
          <p:stSnd>
            <p:snd r:embed="rId6" name="applause.wav"/>
          </p:stSnd>
        </p:sndAc>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525" y="780845"/>
            <a:ext cx="10515600" cy="1090431"/>
          </a:xfrm>
        </p:spPr>
        <p:txBody>
          <a:bodyPr>
            <a:normAutofit/>
          </a:bodyPr>
          <a:lstStyle/>
          <a:p>
            <a:r>
              <a:rPr lang="en-US" sz="4000" b="1" dirty="0" smtClean="0"/>
              <a:t>1.1 Creating </a:t>
            </a:r>
            <a:r>
              <a:rPr lang="en-US" sz="4000" b="1" dirty="0"/>
              <a:t>an Account on Everest Phones</a:t>
            </a:r>
          </a:p>
        </p:txBody>
      </p:sp>
      <p:sp>
        <p:nvSpPr>
          <p:cNvPr id="3" name="Content Placeholder 2"/>
          <p:cNvSpPr>
            <a:spLocks noGrp="1"/>
          </p:cNvSpPr>
          <p:nvPr>
            <p:ph idx="1"/>
          </p:nvPr>
        </p:nvSpPr>
        <p:spPr>
          <a:xfrm>
            <a:off x="468085" y="1776548"/>
            <a:ext cx="10515600" cy="4807132"/>
          </a:xfrm>
        </p:spPr>
        <p:txBody>
          <a:bodyPr>
            <a:noAutofit/>
          </a:bodyPr>
          <a:lstStyle/>
          <a:p>
            <a:r>
              <a:rPr lang="en-US" sz="2000" dirty="0"/>
              <a:t>To create an account on the Everest Phones Wholesale and Retail site, please follow these steps:</a:t>
            </a:r>
          </a:p>
          <a:p>
            <a:r>
              <a:rPr lang="en-US" sz="2000" b="1" dirty="0">
                <a:solidFill>
                  <a:srgbClr val="FF0000"/>
                </a:solidFill>
              </a:rPr>
              <a:t>First </a:t>
            </a:r>
            <a:r>
              <a:rPr lang="en-US" sz="2000" b="1" dirty="0" smtClean="0">
                <a:solidFill>
                  <a:srgbClr val="FF0000"/>
                </a:solidFill>
              </a:rPr>
              <a:t>Name</a:t>
            </a:r>
            <a:r>
              <a:rPr lang="en-US" sz="2000" b="1" dirty="0" smtClean="0"/>
              <a:t>              </a:t>
            </a:r>
            <a:r>
              <a:rPr lang="en-US" sz="2000" dirty="0" smtClean="0"/>
              <a:t>:Enter </a:t>
            </a:r>
            <a:r>
              <a:rPr lang="en-US" sz="2000" dirty="0"/>
              <a:t>your first name in the field labeled "First name *".</a:t>
            </a:r>
          </a:p>
          <a:p>
            <a:r>
              <a:rPr lang="en-US" sz="2000" b="1" dirty="0">
                <a:solidFill>
                  <a:srgbClr val="FF0000"/>
                </a:solidFill>
              </a:rPr>
              <a:t>Last </a:t>
            </a:r>
            <a:r>
              <a:rPr lang="en-US" sz="2000" b="1" dirty="0" smtClean="0">
                <a:solidFill>
                  <a:srgbClr val="FF0000"/>
                </a:solidFill>
              </a:rPr>
              <a:t>Name</a:t>
            </a:r>
            <a:r>
              <a:rPr lang="en-US" sz="2000" b="1" dirty="0" smtClean="0"/>
              <a:t>               </a:t>
            </a:r>
            <a:r>
              <a:rPr lang="en-US" sz="2000" dirty="0" smtClean="0"/>
              <a:t>:Enter </a:t>
            </a:r>
            <a:r>
              <a:rPr lang="en-US" sz="2000" dirty="0"/>
              <a:t>your last name in the field labeled "Last name *".</a:t>
            </a:r>
          </a:p>
          <a:p>
            <a:r>
              <a:rPr lang="en-US" sz="2000" b="1" dirty="0">
                <a:solidFill>
                  <a:srgbClr val="FF0000"/>
                </a:solidFill>
              </a:rPr>
              <a:t>Business </a:t>
            </a:r>
            <a:r>
              <a:rPr lang="en-US" sz="2000" b="1" dirty="0" smtClean="0">
                <a:solidFill>
                  <a:srgbClr val="FF0000"/>
                </a:solidFill>
              </a:rPr>
              <a:t>Name</a:t>
            </a:r>
            <a:r>
              <a:rPr lang="en-US" sz="2000" b="1" dirty="0" smtClean="0"/>
              <a:t>      </a:t>
            </a:r>
            <a:r>
              <a:rPr lang="en-US" sz="2000" dirty="0" smtClean="0"/>
              <a:t>:Enter </a:t>
            </a:r>
            <a:r>
              <a:rPr lang="en-US" sz="2000" dirty="0"/>
              <a:t>the name of your business in the field labeled "Business name *".</a:t>
            </a:r>
          </a:p>
          <a:p>
            <a:r>
              <a:rPr lang="en-US" sz="2000" b="1" dirty="0" smtClean="0">
                <a:solidFill>
                  <a:srgbClr val="FF0000"/>
                </a:solidFill>
              </a:rPr>
              <a:t>Email</a:t>
            </a:r>
            <a:r>
              <a:rPr lang="en-US" sz="2000" b="1" dirty="0" smtClean="0"/>
              <a:t>                        </a:t>
            </a:r>
            <a:r>
              <a:rPr lang="en-US" sz="2000" dirty="0" smtClean="0"/>
              <a:t>:Provide </a:t>
            </a:r>
            <a:r>
              <a:rPr lang="en-US" sz="2000" dirty="0"/>
              <a:t>a valid email address in the field labeled "email". This email will be </a:t>
            </a:r>
            <a:r>
              <a:rPr lang="en-US" sz="2000" dirty="0" smtClean="0"/>
              <a:t>used for </a:t>
            </a:r>
            <a:r>
              <a:rPr lang="en-US" sz="2000" dirty="0"/>
              <a:t>account verification and future communication.</a:t>
            </a:r>
          </a:p>
          <a:p>
            <a:r>
              <a:rPr lang="en-US" sz="2000" b="1" dirty="0" smtClean="0">
                <a:solidFill>
                  <a:srgbClr val="FF0000"/>
                </a:solidFill>
              </a:rPr>
              <a:t>Password</a:t>
            </a:r>
            <a:r>
              <a:rPr lang="en-US" sz="2000" b="1" dirty="0" smtClean="0"/>
              <a:t>                </a:t>
            </a:r>
            <a:r>
              <a:rPr lang="en-US" sz="2000" dirty="0" smtClean="0"/>
              <a:t>:Create a strong password in the "Password" field. The password should be at least 8 characters long and include a mix of letters, numbers, and special 		                    characters.</a:t>
            </a:r>
            <a:endParaRPr lang="en-US" sz="2000" dirty="0"/>
          </a:p>
          <a:p>
            <a:r>
              <a:rPr lang="en-US" sz="2000" b="1" dirty="0">
                <a:solidFill>
                  <a:srgbClr val="FF0000"/>
                </a:solidFill>
              </a:rPr>
              <a:t>Confirm </a:t>
            </a:r>
            <a:r>
              <a:rPr lang="en-US" sz="2000" b="1" dirty="0" smtClean="0">
                <a:solidFill>
                  <a:srgbClr val="FF0000"/>
                </a:solidFill>
              </a:rPr>
              <a:t>Password</a:t>
            </a:r>
            <a:r>
              <a:rPr lang="en-US" sz="2000" b="1" dirty="0" smtClean="0"/>
              <a:t> </a:t>
            </a:r>
            <a:r>
              <a:rPr lang="en-US" sz="2000" dirty="0" smtClean="0"/>
              <a:t>:Re-enter </a:t>
            </a:r>
            <a:r>
              <a:rPr lang="en-US" sz="2000" dirty="0"/>
              <a:t>the password in the "Confirm password" field to ensure it matches </a:t>
            </a:r>
            <a:r>
              <a:rPr lang="en-US" sz="2000" dirty="0" smtClean="0"/>
              <a:t>the </a:t>
            </a:r>
            <a:r>
              <a:rPr lang="en-US" sz="2000" dirty="0"/>
              <a:t>one you provided above</a:t>
            </a:r>
            <a:r>
              <a:rPr lang="en-US" sz="2000" dirty="0" smtClean="0"/>
              <a:t>.</a:t>
            </a:r>
            <a:endParaRPr lang="en-US" sz="2000" dirty="0"/>
          </a:p>
          <a:p>
            <a:r>
              <a:rPr lang="en-US" sz="2000" b="1" dirty="0">
                <a:solidFill>
                  <a:srgbClr val="FF0000"/>
                </a:solidFill>
              </a:rPr>
              <a:t>Submit the </a:t>
            </a:r>
            <a:r>
              <a:rPr lang="en-US" sz="2000" b="1" dirty="0" smtClean="0">
                <a:solidFill>
                  <a:srgbClr val="FF0000"/>
                </a:solidFill>
              </a:rPr>
              <a:t>Form</a:t>
            </a:r>
            <a:r>
              <a:rPr lang="en-US" sz="2000" b="1" dirty="0" smtClean="0"/>
              <a:t>   </a:t>
            </a:r>
            <a:r>
              <a:rPr lang="en-US" sz="2000" dirty="0" smtClean="0"/>
              <a:t>:</a:t>
            </a:r>
            <a:r>
              <a:rPr lang="en-US" sz="2000" dirty="0"/>
              <a:t>Once all the fields are filled out, click the "Sign Up" button at the bottom of </a:t>
            </a:r>
            <a:r>
              <a:rPr lang="en-US" sz="2000" dirty="0" smtClean="0"/>
              <a:t>the form </a:t>
            </a:r>
            <a:r>
              <a:rPr lang="en-US" sz="2000" dirty="0"/>
              <a:t>to complete your registration.</a:t>
            </a:r>
          </a:p>
          <a:p>
            <a:endParaRPr lang="en-US" sz="2000" dirty="0"/>
          </a:p>
          <a:p>
            <a:endParaRPr lang="en-US" sz="2000" dirty="0"/>
          </a:p>
          <a:p>
            <a:endParaRPr lang="en-US"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6" name="Straight Connector 5"/>
          <p:cNvCxnSpPr/>
          <p:nvPr/>
        </p:nvCxnSpPr>
        <p:spPr>
          <a:xfrm flipV="1">
            <a:off x="91440" y="849347"/>
            <a:ext cx="12100560" cy="13062"/>
          </a:xfrm>
          <a:prstGeom prst="line">
            <a:avLst/>
          </a:prstGeom>
        </p:spPr>
        <p:style>
          <a:lnRef idx="3">
            <a:schemeClr val="dk1"/>
          </a:lnRef>
          <a:fillRef idx="0">
            <a:schemeClr val="dk1"/>
          </a:fillRef>
          <a:effectRef idx="2">
            <a:schemeClr val="dk1"/>
          </a:effectRef>
          <a:fontRef idx="minor">
            <a:schemeClr val="tx1"/>
          </a:fontRef>
        </p:style>
      </p:cxnSp>
      <p:sp>
        <p:nvSpPr>
          <p:cNvPr id="9" name="Rectangle 8"/>
          <p:cNvSpPr/>
          <p:nvPr/>
        </p:nvSpPr>
        <p:spPr>
          <a:xfrm>
            <a:off x="9209314" y="2508253"/>
            <a:ext cx="705394" cy="274892"/>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38636695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3920" y="764933"/>
            <a:ext cx="10515600" cy="1090431"/>
          </a:xfrm>
        </p:spPr>
        <p:txBody>
          <a:bodyPr>
            <a:normAutofit/>
          </a:bodyPr>
          <a:lstStyle/>
          <a:p>
            <a:r>
              <a:rPr lang="en-US" sz="4000" b="1" dirty="0" smtClean="0"/>
              <a:t>Screenshot of Account Creation</a:t>
            </a:r>
            <a:endParaRPr lang="en-US" sz="4000"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313" y="2067480"/>
            <a:ext cx="10515600" cy="3232657"/>
          </a:xfr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6" name="Straight Connector 5"/>
          <p:cNvCxnSpPr/>
          <p:nvPr/>
        </p:nvCxnSpPr>
        <p:spPr>
          <a:xfrm flipV="1">
            <a:off x="91440" y="849347"/>
            <a:ext cx="12100560" cy="13062"/>
          </a:xfrm>
          <a:prstGeom prst="line">
            <a:avLst/>
          </a:prstGeom>
        </p:spPr>
        <p:style>
          <a:lnRef idx="3">
            <a:schemeClr val="dk1"/>
          </a:lnRef>
          <a:fillRef idx="0">
            <a:schemeClr val="dk1"/>
          </a:fillRef>
          <a:effectRef idx="2">
            <a:schemeClr val="dk1"/>
          </a:effectRef>
          <a:fontRef idx="minor">
            <a:schemeClr val="tx1"/>
          </a:fontRef>
        </p:style>
      </p:cxnSp>
      <p:sp>
        <p:nvSpPr>
          <p:cNvPr id="9" name="Rectangle 8"/>
          <p:cNvSpPr/>
          <p:nvPr/>
        </p:nvSpPr>
        <p:spPr>
          <a:xfrm>
            <a:off x="9209314" y="2508253"/>
            <a:ext cx="705394" cy="274892"/>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3864987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8055" y="178321"/>
            <a:ext cx="9144000" cy="1367654"/>
          </a:xfrm>
        </p:spPr>
        <p:txBody>
          <a:bodyPr>
            <a:normAutofit/>
          </a:bodyPr>
          <a:lstStyle/>
          <a:p>
            <a:pPr algn="l"/>
            <a:r>
              <a:rPr lang="en-US" sz="4000" b="1" smtClean="0"/>
              <a:t>1.2 Email Verification</a:t>
            </a:r>
            <a:endParaRPr lang="en-US" sz="4000" b="1" dirty="0"/>
          </a:p>
        </p:txBody>
      </p:sp>
      <p:sp>
        <p:nvSpPr>
          <p:cNvPr id="3" name="Subtitle 2"/>
          <p:cNvSpPr>
            <a:spLocks noGrp="1"/>
          </p:cNvSpPr>
          <p:nvPr>
            <p:ph type="subTitle" idx="1"/>
          </p:nvPr>
        </p:nvSpPr>
        <p:spPr>
          <a:xfrm>
            <a:off x="1132114" y="1673600"/>
            <a:ext cx="9144000" cy="4165497"/>
          </a:xfrm>
        </p:spPr>
        <p:txBody>
          <a:bodyPr>
            <a:normAutofit/>
          </a:bodyPr>
          <a:lstStyle/>
          <a:p>
            <a:pPr marL="342900" indent="-342900" algn="l">
              <a:buFont typeface="Arial" panose="020B0604020202020204" pitchFamily="34" charset="0"/>
              <a:buChar char="•"/>
            </a:pPr>
            <a:r>
              <a:rPr lang="en-US" sz="2000" smtClean="0"/>
              <a:t>After submitting the form, check your email for a verification link. Click on this link to verify your email address and wait for account approval.</a:t>
            </a:r>
          </a:p>
          <a:p>
            <a:pPr marL="342900" indent="-342900" algn="l">
              <a:buFont typeface="Arial" panose="020B0604020202020204" pitchFamily="34" charset="0"/>
              <a:buChar char="•"/>
            </a:pPr>
            <a:endParaRPr lang="en-US" sz="2000" b="1" smtClean="0">
              <a:solidFill>
                <a:srgbClr val="FF0000"/>
              </a:solidFill>
            </a:endParaRPr>
          </a:p>
          <a:p>
            <a:pPr marL="342900" indent="-342900" algn="l">
              <a:buFont typeface="Arial" panose="020B0604020202020204" pitchFamily="34" charset="0"/>
              <a:buChar char="•"/>
            </a:pPr>
            <a:endParaRPr lang="en-US" sz="2000" b="1" dirty="0">
              <a:solidFill>
                <a:srgbClr val="FF000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8" name="Straight Connector 7"/>
          <p:cNvCxnSpPr/>
          <p:nvPr/>
        </p:nvCxnSpPr>
        <p:spPr>
          <a:xfrm>
            <a:off x="0" y="862149"/>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5326" y="2508069"/>
            <a:ext cx="8917575" cy="3605348"/>
          </a:xfrm>
          <a:prstGeom prst="rect">
            <a:avLst/>
          </a:prstGeom>
        </p:spPr>
      </p:pic>
    </p:spTree>
    <p:extLst>
      <p:ext uri="{BB962C8B-B14F-4D97-AF65-F5344CB8AC3E}">
        <p14:creationId xmlns:p14="http://schemas.microsoft.com/office/powerpoint/2010/main" val="12045584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8055" y="178321"/>
            <a:ext cx="9144000" cy="1367654"/>
          </a:xfrm>
        </p:spPr>
        <p:txBody>
          <a:bodyPr>
            <a:normAutofit/>
          </a:bodyPr>
          <a:lstStyle/>
          <a:p>
            <a:pPr algn="l"/>
            <a:r>
              <a:rPr lang="en-US" sz="4000" b="1" dirty="0" smtClean="0"/>
              <a:t>   </a:t>
            </a:r>
            <a:endParaRPr lang="en-US" sz="4000" b="1" dirty="0"/>
          </a:p>
        </p:txBody>
      </p:sp>
      <p:sp>
        <p:nvSpPr>
          <p:cNvPr id="3" name="Subtitle 2"/>
          <p:cNvSpPr>
            <a:spLocks noGrp="1"/>
          </p:cNvSpPr>
          <p:nvPr>
            <p:ph type="subTitle" idx="1"/>
          </p:nvPr>
        </p:nvSpPr>
        <p:spPr>
          <a:xfrm>
            <a:off x="1040674" y="1100393"/>
            <a:ext cx="9144000" cy="4165497"/>
          </a:xfrm>
        </p:spPr>
        <p:txBody>
          <a:bodyPr>
            <a:normAutofit/>
          </a:bodyPr>
          <a:lstStyle/>
          <a:p>
            <a:pPr marL="342900" indent="-342900" algn="l">
              <a:buFont typeface="Arial" panose="020B0604020202020204" pitchFamily="34" charset="0"/>
              <a:buChar char="•"/>
            </a:pPr>
            <a:r>
              <a:rPr lang="en-US" sz="2000" dirty="0" smtClean="0"/>
              <a:t>Once </a:t>
            </a:r>
            <a:r>
              <a:rPr lang="en-US" sz="2000" dirty="0"/>
              <a:t>your account is approved, you will be notified via the email you used to register</a:t>
            </a:r>
            <a:r>
              <a:rPr lang="en-US" sz="2000" dirty="0" smtClean="0"/>
              <a:t>.</a:t>
            </a:r>
            <a:endParaRPr lang="en-US"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8" name="Straight Connector 7"/>
          <p:cNvCxnSpPr/>
          <p:nvPr/>
        </p:nvCxnSpPr>
        <p:spPr>
          <a:xfrm>
            <a:off x="0" y="862149"/>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6" name="Picture 5"/>
          <p:cNvPicPr>
            <a:picLocks noChangeAspect="1"/>
          </p:cNvPicPr>
          <p:nvPr/>
        </p:nvPicPr>
        <p:blipFill>
          <a:blip r:embed="rId3"/>
          <a:stretch>
            <a:fillRect/>
          </a:stretch>
        </p:blipFill>
        <p:spPr>
          <a:xfrm>
            <a:off x="986517" y="1970358"/>
            <a:ext cx="7258050" cy="3533775"/>
          </a:xfrm>
          <a:prstGeom prst="rect">
            <a:avLst/>
          </a:prstGeom>
        </p:spPr>
      </p:pic>
    </p:spTree>
    <p:extLst>
      <p:ext uri="{BB962C8B-B14F-4D97-AF65-F5344CB8AC3E}">
        <p14:creationId xmlns:p14="http://schemas.microsoft.com/office/powerpoint/2010/main" val="42616826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0674" y="165258"/>
            <a:ext cx="9144000" cy="1367654"/>
          </a:xfrm>
        </p:spPr>
        <p:txBody>
          <a:bodyPr>
            <a:normAutofit/>
          </a:bodyPr>
          <a:lstStyle/>
          <a:p>
            <a:pPr algn="l"/>
            <a:r>
              <a:rPr lang="en-US" sz="4000" b="1" dirty="0" smtClean="0"/>
              <a:t>   1.3 Sign In</a:t>
            </a:r>
            <a:endParaRPr lang="en-US" sz="4000" b="1" dirty="0"/>
          </a:p>
        </p:txBody>
      </p:sp>
      <p:sp>
        <p:nvSpPr>
          <p:cNvPr id="3" name="Subtitle 2"/>
          <p:cNvSpPr>
            <a:spLocks noGrp="1"/>
          </p:cNvSpPr>
          <p:nvPr>
            <p:ph type="subTitle" idx="1"/>
          </p:nvPr>
        </p:nvSpPr>
        <p:spPr>
          <a:xfrm>
            <a:off x="1040674" y="1647474"/>
            <a:ext cx="9144000" cy="4165497"/>
          </a:xfrm>
        </p:spPr>
        <p:txBody>
          <a:bodyPr>
            <a:normAutofit/>
          </a:bodyPr>
          <a:lstStyle/>
          <a:p>
            <a:pPr marL="342900" indent="-342900" algn="l">
              <a:buFont typeface="Arial" panose="020B0604020202020204" pitchFamily="34" charset="0"/>
              <a:buChar char="•"/>
            </a:pPr>
            <a:r>
              <a:rPr lang="en-US" sz="2000" dirty="0"/>
              <a:t>You can sign in by visiting</a:t>
            </a:r>
            <a:r>
              <a:rPr lang="en-US" sz="2000" dirty="0">
                <a:hlinkClick r:id="rId2"/>
              </a:rPr>
              <a:t> https://everestphones.com/login</a:t>
            </a:r>
            <a:r>
              <a:rPr lang="en-US" sz="2000" dirty="0"/>
              <a:t>, entering your email and password credentials, and clicking the 'Sign In' button</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8" name="Straight Connector 7"/>
          <p:cNvCxnSpPr/>
          <p:nvPr/>
        </p:nvCxnSpPr>
        <p:spPr>
          <a:xfrm>
            <a:off x="0" y="849085"/>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5" name="Picture 4"/>
          <p:cNvPicPr>
            <a:picLocks noChangeAspect="1"/>
          </p:cNvPicPr>
          <p:nvPr/>
        </p:nvPicPr>
        <p:blipFill>
          <a:blip r:embed="rId4"/>
          <a:stretch>
            <a:fillRect/>
          </a:stretch>
        </p:blipFill>
        <p:spPr>
          <a:xfrm>
            <a:off x="1688645" y="2455818"/>
            <a:ext cx="7026456" cy="3670662"/>
          </a:xfrm>
          <a:prstGeom prst="rect">
            <a:avLst/>
          </a:prstGeom>
        </p:spPr>
      </p:pic>
    </p:spTree>
    <p:extLst>
      <p:ext uri="{BB962C8B-B14F-4D97-AF65-F5344CB8AC3E}">
        <p14:creationId xmlns:p14="http://schemas.microsoft.com/office/powerpoint/2010/main" val="22016566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9052" y="458756"/>
            <a:ext cx="9144000" cy="1004282"/>
          </a:xfrm>
        </p:spPr>
        <p:txBody>
          <a:bodyPr>
            <a:normAutofit/>
          </a:bodyPr>
          <a:lstStyle/>
          <a:p>
            <a:pPr algn="l"/>
            <a:r>
              <a:rPr lang="en-US" sz="4000" b="1" dirty="0" smtClean="0"/>
              <a:t>   1.4 First Time Logging In</a:t>
            </a:r>
            <a:endParaRPr lang="en-US" sz="4000" b="1" dirty="0"/>
          </a:p>
        </p:txBody>
      </p:sp>
      <p:sp>
        <p:nvSpPr>
          <p:cNvPr id="3" name="Subtitle 2"/>
          <p:cNvSpPr>
            <a:spLocks noGrp="1"/>
          </p:cNvSpPr>
          <p:nvPr>
            <p:ph type="subTitle" idx="1"/>
          </p:nvPr>
        </p:nvSpPr>
        <p:spPr>
          <a:xfrm>
            <a:off x="701040" y="1675153"/>
            <a:ext cx="9144000" cy="4621144"/>
          </a:xfrm>
        </p:spPr>
        <p:txBody>
          <a:bodyPr>
            <a:normAutofit fontScale="92500"/>
          </a:bodyPr>
          <a:lstStyle/>
          <a:p>
            <a:pPr algn="l"/>
            <a:r>
              <a:rPr lang="en-US" sz="2000" dirty="0"/>
              <a:t>Upon your first login, after receiving admin approval, go to </a:t>
            </a:r>
            <a:r>
              <a:rPr lang="en-US" sz="2000" dirty="0">
                <a:hlinkClick r:id="rId2"/>
              </a:rPr>
              <a:t>https://everestphones.com/login</a:t>
            </a:r>
            <a:r>
              <a:rPr lang="en-US" sz="2000" dirty="0"/>
              <a:t> and enter your email and password credentials. Once logged in, you will need to set up your account by providing your business information</a:t>
            </a:r>
            <a:r>
              <a:rPr lang="en-US" sz="2000" dirty="0" smtClean="0"/>
              <a:t>.</a:t>
            </a:r>
          </a:p>
          <a:p>
            <a:pPr algn="l"/>
            <a:endParaRPr lang="en-US" sz="2000" dirty="0" smtClean="0"/>
          </a:p>
          <a:p>
            <a:pPr algn="l"/>
            <a:r>
              <a:rPr lang="en-US" sz="2000" b="1" dirty="0"/>
              <a:t>Step 1: Account Setup</a:t>
            </a:r>
          </a:p>
          <a:p>
            <a:pPr algn="l"/>
            <a:r>
              <a:rPr lang="en-US" sz="2000" dirty="0"/>
              <a:t>When logging into the system for the first time, you will be required to set up your account by providing essential business information. Below are the steps to complete the setup:</a:t>
            </a:r>
          </a:p>
          <a:p>
            <a:pPr algn="l"/>
            <a:r>
              <a:rPr lang="en-US" sz="2000" b="1" dirty="0"/>
              <a:t>1. Business Phone Number</a:t>
            </a:r>
          </a:p>
          <a:p>
            <a:pPr algn="l"/>
            <a:r>
              <a:rPr lang="en-US" sz="2000" dirty="0"/>
              <a:t>In the "Business phone number" field, enter your business’s primary contact number.</a:t>
            </a:r>
          </a:p>
          <a:p>
            <a:pPr algn="l"/>
            <a:r>
              <a:rPr lang="en-US" sz="2000" dirty="0" smtClean="0"/>
              <a:t> </a:t>
            </a:r>
            <a:r>
              <a:rPr lang="en-US" sz="2000" dirty="0"/>
              <a:t>E</a:t>
            </a:r>
            <a:r>
              <a:rPr lang="en-US" sz="2000" dirty="0" smtClean="0"/>
              <a:t>nter  </a:t>
            </a:r>
            <a:r>
              <a:rPr lang="en-US" sz="2000" dirty="0"/>
              <a:t>the phone number without the country code.</a:t>
            </a:r>
          </a:p>
          <a:p>
            <a:pPr algn="l"/>
            <a:r>
              <a:rPr lang="en-US" sz="2000" b="1" dirty="0"/>
              <a:t>2. WhatsApp Number (Optional)</a:t>
            </a:r>
          </a:p>
          <a:p>
            <a:pPr algn="l"/>
            <a:r>
              <a:rPr lang="en-US" sz="2000" dirty="0"/>
              <a:t>If you use WhatsApp for business communication, enter your WhatsApp number in the "WhatsApp number" field</a:t>
            </a:r>
            <a:r>
              <a:rPr lang="en-US" sz="2000" dirty="0" smtClean="0"/>
              <a:t>.</a:t>
            </a:r>
            <a:endParaRPr lang="en-US" sz="2000" dirty="0"/>
          </a:p>
          <a:p>
            <a:pPr algn="l"/>
            <a:endParaRPr lang="en-US"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8" name="Straight Connector 7"/>
          <p:cNvCxnSpPr/>
          <p:nvPr/>
        </p:nvCxnSpPr>
        <p:spPr>
          <a:xfrm>
            <a:off x="0" y="862149"/>
            <a:ext cx="12192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142718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8055" y="178321"/>
            <a:ext cx="9144000" cy="1367654"/>
          </a:xfrm>
        </p:spPr>
        <p:txBody>
          <a:bodyPr>
            <a:normAutofit/>
          </a:bodyPr>
          <a:lstStyle/>
          <a:p>
            <a:pPr algn="l"/>
            <a:r>
              <a:rPr lang="en-US" sz="4000" b="1" dirty="0" smtClean="0"/>
              <a:t>   </a:t>
            </a:r>
            <a:endParaRPr lang="en-US" sz="4000" b="1" dirty="0"/>
          </a:p>
        </p:txBody>
      </p:sp>
      <p:sp>
        <p:nvSpPr>
          <p:cNvPr id="3" name="Subtitle 2"/>
          <p:cNvSpPr>
            <a:spLocks noGrp="1"/>
          </p:cNvSpPr>
          <p:nvPr>
            <p:ph type="subTitle" idx="1"/>
          </p:nvPr>
        </p:nvSpPr>
        <p:spPr>
          <a:xfrm>
            <a:off x="1040674" y="1100393"/>
            <a:ext cx="9144000" cy="5431036"/>
          </a:xfrm>
        </p:spPr>
        <p:txBody>
          <a:bodyPr>
            <a:noAutofit/>
          </a:bodyPr>
          <a:lstStyle/>
          <a:p>
            <a:pPr algn="l"/>
            <a:r>
              <a:rPr lang="en-US" sz="1600" b="1" dirty="0"/>
              <a:t>Step 2: Business Address Setup</a:t>
            </a:r>
          </a:p>
          <a:p>
            <a:pPr algn="l"/>
            <a:r>
              <a:rPr lang="en-US" sz="1600" dirty="0"/>
              <a:t>Next, you’ll need to fill in your business address details to complete the setup process:</a:t>
            </a:r>
          </a:p>
          <a:p>
            <a:pPr algn="l"/>
            <a:r>
              <a:rPr lang="en-US" sz="1600" b="1" dirty="0"/>
              <a:t>1. Country</a:t>
            </a:r>
          </a:p>
          <a:p>
            <a:pPr algn="l"/>
            <a:r>
              <a:rPr lang="en-US" sz="1600" dirty="0"/>
              <a:t>Select the country where your business is located from the dropdown </a:t>
            </a:r>
            <a:r>
              <a:rPr lang="en-US" sz="1600" dirty="0" smtClean="0"/>
              <a:t>list Default is United State.</a:t>
            </a:r>
            <a:endParaRPr lang="en-US" sz="1600" dirty="0"/>
          </a:p>
          <a:p>
            <a:pPr algn="l"/>
            <a:r>
              <a:rPr lang="en-US" sz="1600" b="1" dirty="0"/>
              <a:t>2. State/Province</a:t>
            </a:r>
          </a:p>
          <a:p>
            <a:pPr algn="l"/>
            <a:r>
              <a:rPr lang="en-US" sz="1600" dirty="0"/>
              <a:t>Choose your business’s state or province. This field will adjust based on the selected country.</a:t>
            </a:r>
          </a:p>
          <a:p>
            <a:pPr algn="l"/>
            <a:r>
              <a:rPr lang="en-US" sz="1600" b="1" dirty="0"/>
              <a:t>3. City</a:t>
            </a:r>
          </a:p>
          <a:p>
            <a:pPr algn="l"/>
            <a:r>
              <a:rPr lang="en-US" sz="1600" dirty="0"/>
              <a:t>Enter the city in which your business operates.</a:t>
            </a:r>
          </a:p>
          <a:p>
            <a:pPr algn="l"/>
            <a:r>
              <a:rPr lang="en-US" sz="1600" b="1" dirty="0"/>
              <a:t>4. Street Address</a:t>
            </a:r>
          </a:p>
          <a:p>
            <a:pPr algn="l"/>
            <a:r>
              <a:rPr lang="en-US" sz="1600" dirty="0"/>
              <a:t>Provide the full street address of your business. This is required for accurate identification and correspondence.</a:t>
            </a:r>
          </a:p>
          <a:p>
            <a:pPr algn="l"/>
            <a:r>
              <a:rPr lang="en-US" sz="1600" b="1" dirty="0"/>
              <a:t>5. Zip/Postal Code</a:t>
            </a:r>
          </a:p>
          <a:p>
            <a:pPr algn="l"/>
            <a:r>
              <a:rPr lang="en-US" sz="1600" dirty="0"/>
              <a:t>Enter the relevant zip or postal code for your business location.</a:t>
            </a:r>
          </a:p>
          <a:p>
            <a:pPr algn="l"/>
            <a:r>
              <a:rPr lang="en-US" sz="1600" b="1" dirty="0"/>
              <a:t>6. Upload Reseller Certificate</a:t>
            </a:r>
          </a:p>
          <a:p>
            <a:pPr algn="l"/>
            <a:r>
              <a:rPr lang="en-US" sz="1600" dirty="0" smtClean="0"/>
              <a:t>You </a:t>
            </a:r>
            <a:r>
              <a:rPr lang="en-US" sz="1600" dirty="0"/>
              <a:t>will need to upload your reseller certificate. To do this, click the </a:t>
            </a:r>
            <a:r>
              <a:rPr lang="en-US" sz="1600" b="1" dirty="0"/>
              <a:t>Choose File</a:t>
            </a:r>
            <a:r>
              <a:rPr lang="en-US" sz="1600" dirty="0"/>
              <a:t> button, select the appropriate file from your device, and upload it.</a:t>
            </a:r>
          </a:p>
          <a:p>
            <a:pPr marL="342900" indent="-342900" algn="l">
              <a:buFont typeface="Arial" panose="020B0604020202020204" pitchFamily="34" charset="0"/>
              <a:buChar char="•"/>
            </a:pPr>
            <a:endParaRPr lang="en-US" sz="16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8" name="Straight Connector 7"/>
          <p:cNvCxnSpPr/>
          <p:nvPr/>
        </p:nvCxnSpPr>
        <p:spPr>
          <a:xfrm>
            <a:off x="0" y="862149"/>
            <a:ext cx="12192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203687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2275</TotalTime>
  <Words>696</Words>
  <Application>Microsoft Office PowerPoint</Application>
  <PresentationFormat>Widescreen</PresentationFormat>
  <Paragraphs>62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EVEREST PHONES</vt:lpstr>
      <vt:lpstr>1. Getting Started</vt:lpstr>
      <vt:lpstr>1.1 Creating an Account on Everest Phones</vt:lpstr>
      <vt:lpstr>Screenshot of Account Creation</vt:lpstr>
      <vt:lpstr>1.2 Email Verification</vt:lpstr>
      <vt:lpstr>   </vt:lpstr>
      <vt:lpstr>   1.3 Sign In</vt:lpstr>
      <vt:lpstr>   1.4 First Time Logging In</vt:lpstr>
      <vt:lpstr>   </vt:lpstr>
      <vt:lpstr> 1.5  Screenshot of Account Setup with demo information</vt:lpstr>
      <vt:lpstr>2. Account Access and Core Functions</vt:lpstr>
      <vt:lpstr>2.1 Stock List</vt:lpstr>
      <vt:lpstr>2.2 Shipping phones from Everest Phones</vt:lpstr>
      <vt:lpstr>2. Account Access and Core 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50</cp:revision>
  <dcterms:created xsi:type="dcterms:W3CDTF">2024-09-02T16:19:18Z</dcterms:created>
  <dcterms:modified xsi:type="dcterms:W3CDTF">2024-09-08T17:18:03Z</dcterms:modified>
</cp:coreProperties>
</file>