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802440" y="2597760"/>
            <a:ext cx="7538760" cy="398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802440" y="2597760"/>
            <a:ext cx="7538760" cy="398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802440" y="2597760"/>
            <a:ext cx="7538760" cy="398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802440" y="2597760"/>
            <a:ext cx="7538760" cy="398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02440" y="2597760"/>
            <a:ext cx="7538760" cy="398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203120" y="1191240"/>
            <a:ext cx="372960" cy="460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830520" y="1191240"/>
            <a:ext cx="376200" cy="460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FB29A97-B8B6-4D85-8535-235D3CE5BF12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Calibri"/>
              </a:rPr>
              <a:t>Click to edit the title text format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1203120" y="1191240"/>
            <a:ext cx="372960" cy="460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830520" y="1191240"/>
            <a:ext cx="376200" cy="460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803160" y="1375560"/>
            <a:ext cx="4250880" cy="5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Calibri"/>
              </a:rPr>
              <a:t>Click to edit the title text format</a:t>
            </a:r>
            <a:endParaRPr b="0" lang="en-US" sz="3200" spc="-1" strike="noStrike"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783360" y="2156400"/>
            <a:ext cx="5565240" cy="1793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9C5E6B1-3C3A-427F-BD0D-C0E8CEB41001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 hidden="1"/>
          <p:cNvSpPr/>
          <p:nvPr/>
        </p:nvSpPr>
        <p:spPr>
          <a:xfrm>
            <a:off x="1203120" y="1191240"/>
            <a:ext cx="372960" cy="460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 hidden="1"/>
          <p:cNvSpPr/>
          <p:nvPr/>
        </p:nvSpPr>
        <p:spPr>
          <a:xfrm>
            <a:off x="830520" y="1191240"/>
            <a:ext cx="376200" cy="460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830520" y="4169160"/>
            <a:ext cx="745920" cy="46080"/>
          </a:xfrm>
          <a:custGeom>
            <a:avLst/>
            <a:gdLst/>
            <a:ah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802440" y="2597760"/>
            <a:ext cx="7538760" cy="85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Calibri"/>
              </a:rPr>
              <a:t>Click to edit the title text format</a:t>
            </a:r>
            <a:endParaRPr b="0" lang="en-US" sz="3200" spc="-1" strike="noStrike"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6" name="PlaceHolder 9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396C751-C6F7-454D-8C03-9EA72ADFBDE4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1203120" y="1191240"/>
            <a:ext cx="372960" cy="460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830520" y="1191240"/>
            <a:ext cx="376200" cy="460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PlaceHolder 4"/>
          <p:cNvSpPr>
            <a:spLocks noGrp="1"/>
          </p:cNvSpPr>
          <p:nvPr>
            <p:ph type="title"/>
          </p:nvPr>
        </p:nvSpPr>
        <p:spPr>
          <a:xfrm>
            <a:off x="803160" y="1375560"/>
            <a:ext cx="4250880" cy="5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Calibri"/>
              </a:rPr>
              <a:t>Click to edit the title text format</a:t>
            </a:r>
            <a:endParaRPr b="0" lang="en-US" sz="3200" spc="-1" strike="noStrike">
              <a:latin typeface="Calibri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8DEF058-4AF7-4298-82FD-2F9ECB6B48C8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1203120" y="1191240"/>
            <a:ext cx="372960" cy="460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830520" y="1191240"/>
            <a:ext cx="376200" cy="460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PlaceHolder 4"/>
          <p:cNvSpPr>
            <a:spLocks noGrp="1"/>
          </p:cNvSpPr>
          <p:nvPr>
            <p:ph type="title"/>
          </p:nvPr>
        </p:nvSpPr>
        <p:spPr>
          <a:xfrm>
            <a:off x="803160" y="1375560"/>
            <a:ext cx="4250880" cy="5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Calibri"/>
              </a:rPr>
              <a:t>Click to edit the title text format</a:t>
            </a:r>
            <a:endParaRPr b="0" lang="en-US" sz="3200" spc="-1" strike="noStrike">
              <a:latin typeface="Calibri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1182960"/>
            <a:ext cx="3977280" cy="427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 type="body"/>
          </p:nvPr>
        </p:nvSpPr>
        <p:spPr>
          <a:xfrm>
            <a:off x="4709160" y="1182960"/>
            <a:ext cx="3977280" cy="427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5" name="PlaceHolder 8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6" name="PlaceHolder 9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0462DCF-9913-432D-934B-E11560E7DA31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9d4"/>
            </a:gs>
            <a:gs pos="100000">
              <a:srgbClr val="ffd7d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487800"/>
            <a:ext cx="9143640" cy="4655520"/>
          </a:xfrm>
          <a:custGeom>
            <a:avLst/>
            <a:gdLst/>
            <a:ah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5" name="Group 3"/>
          <p:cNvGrpSpPr/>
          <p:nvPr/>
        </p:nvGrpSpPr>
        <p:grpSpPr>
          <a:xfrm>
            <a:off x="451800" y="892440"/>
            <a:ext cx="686520" cy="98280"/>
            <a:chOff x="451800" y="892440"/>
            <a:chExt cx="686520" cy="98280"/>
          </a:xfrm>
        </p:grpSpPr>
        <p:sp>
          <p:nvSpPr>
            <p:cNvPr id="226" name="CustomShape 4"/>
            <p:cNvSpPr/>
            <p:nvPr/>
          </p:nvSpPr>
          <p:spPr>
            <a:xfrm>
              <a:off x="783000" y="892440"/>
              <a:ext cx="330480" cy="9504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5"/>
            <p:cNvSpPr/>
            <p:nvPr/>
          </p:nvSpPr>
          <p:spPr>
            <a:xfrm rot="600">
              <a:off x="451440" y="896040"/>
              <a:ext cx="333360" cy="9468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8" name="CustomShape 6"/>
          <p:cNvSpPr/>
          <p:nvPr/>
        </p:nvSpPr>
        <p:spPr>
          <a:xfrm>
            <a:off x="457200" y="1374120"/>
            <a:ext cx="5943600" cy="249228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4200" spc="-440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4200" spc="-440" strike="noStrike">
                <a:solidFill>
                  <a:srgbClr val="ffffff"/>
                </a:solidFill>
                <a:latin typeface="DejaVu Sans"/>
              </a:rPr>
              <a:t>Prediction </a:t>
            </a:r>
            <a:r>
              <a:rPr b="1" lang="en-US" sz="4200" spc="-66" strike="noStrike">
                <a:solidFill>
                  <a:srgbClr val="1a1a1a"/>
                </a:solidFill>
                <a:latin typeface="Arial"/>
              </a:rPr>
              <a:t>in</a:t>
            </a:r>
            <a:r>
              <a:rPr b="1" lang="en-US" sz="4200" spc="-307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1" lang="en-US" sz="4200" spc="38" strike="noStrike">
                <a:solidFill>
                  <a:srgbClr val="1a1a1a"/>
                </a:solidFill>
                <a:latin typeface="Arial"/>
              </a:rPr>
              <a:t>Market      Volatility</a:t>
            </a:r>
            <a:endParaRPr b="0" lang="en-US" sz="4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699"/>
              </a:spcBef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</a:rPr>
              <a:t>   </a:t>
            </a:r>
            <a:r>
              <a:rPr b="0" lang="en-US" sz="1600" spc="-1" strike="noStrike">
                <a:solidFill>
                  <a:srgbClr val="595959"/>
                </a:solidFill>
                <a:latin typeface="Lato"/>
              </a:rPr>
              <a:t>A</a:t>
            </a:r>
            <a:r>
              <a:rPr b="0" lang="en-US" sz="1600" spc="-10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600" spc="-7" strike="noStrike">
                <a:solidFill>
                  <a:srgbClr val="595959"/>
                </a:solidFill>
                <a:latin typeface="Lato"/>
              </a:rPr>
              <a:t>case study in predicting market volatility and building     short-term trading strategies using data from Reddit’s        WallStreetBets.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6309360" y="4012920"/>
            <a:ext cx="2035440" cy="5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>
            <a:spAutoFit/>
          </a:bodyPr>
          <a:p>
            <a:pPr algn="r">
              <a:lnSpc>
                <a:spcPct val="100000"/>
              </a:lnSpc>
              <a:spcBef>
                <a:spcPts val="434"/>
              </a:spcBef>
            </a:pPr>
            <a:r>
              <a:rPr b="1" i="1" lang="en-US" sz="1600" spc="-15" strike="noStrike">
                <a:solidFill>
                  <a:srgbClr val="595959"/>
                </a:solidFill>
                <a:latin typeface="Lato"/>
              </a:rPr>
              <a:t>Bidhya Pokharel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00"/>
              </a:spcBef>
            </a:pPr>
            <a:r>
              <a:rPr b="1" i="1" lang="en-US" sz="1400" spc="-7" strike="noStrike">
                <a:solidFill>
                  <a:srgbClr val="595959"/>
                </a:solidFill>
                <a:latin typeface="Lato"/>
              </a:rPr>
              <a:t>September</a:t>
            </a:r>
            <a:r>
              <a:rPr b="1" i="1" lang="en-US" sz="1400" spc="-131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1" i="1" lang="en-US" sz="1400" spc="-1" strike="noStrike">
                <a:solidFill>
                  <a:srgbClr val="595959"/>
                </a:solidFill>
                <a:latin typeface="Lato"/>
              </a:rPr>
              <a:t>2021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fa6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830520" y="1191240"/>
            <a:ext cx="745920" cy="46080"/>
          </a:xfrm>
          <a:custGeom>
            <a:avLst/>
            <a:gdLst/>
            <a:ah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TextShape 3"/>
          <p:cNvSpPr txBox="1"/>
          <p:nvPr/>
        </p:nvSpPr>
        <p:spPr>
          <a:xfrm>
            <a:off x="802440" y="1371240"/>
            <a:ext cx="5997240" cy="11703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4800" spc="-616" strike="noStrike">
                <a:solidFill>
                  <a:srgbClr val="ffffff"/>
                </a:solidFill>
                <a:latin typeface="DejaVu Sans"/>
              </a:rPr>
              <a:t>APPROACH</a:t>
            </a:r>
            <a:br/>
            <a:r>
              <a:rPr b="0" lang="en-US" sz="1400" spc="-21" strike="noStrike">
                <a:solidFill>
                  <a:srgbClr val="ffffff"/>
                </a:solidFill>
                <a:latin typeface="Lato"/>
              </a:rPr>
              <a:t>How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9" strike="noStrike">
                <a:solidFill>
                  <a:srgbClr val="ffffff"/>
                </a:solidFill>
                <a:latin typeface="Lato"/>
              </a:rPr>
              <a:t>data</a:t>
            </a:r>
            <a:r>
              <a:rPr b="0" lang="en-US" sz="1400" spc="-8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7" strike="noStrike">
                <a:solidFill>
                  <a:srgbClr val="ffffff"/>
                </a:solidFill>
                <a:latin typeface="Lato"/>
              </a:rPr>
              <a:t>science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helps</a:t>
            </a:r>
            <a:r>
              <a:rPr b="0" lang="en-US" sz="1400" spc="-8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to</a:t>
            </a:r>
            <a:r>
              <a:rPr b="0" lang="en-US" sz="1400" spc="-86" strike="noStrike">
                <a:solidFill>
                  <a:srgbClr val="ffffff"/>
                </a:solidFill>
                <a:latin typeface="Lato"/>
              </a:rPr>
              <a:t> predict the market volatility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,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and</a:t>
            </a:r>
            <a:r>
              <a:rPr b="0" lang="en-US" sz="1400" spc="-8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21" strike="noStrike">
                <a:solidFill>
                  <a:srgbClr val="ffffff"/>
                </a:solidFill>
                <a:latin typeface="Lato"/>
              </a:rPr>
              <a:t>how</a:t>
            </a:r>
            <a:r>
              <a:rPr b="0" lang="en-US" sz="1400" spc="-8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21" strike="noStrike">
                <a:solidFill>
                  <a:srgbClr val="ffffff"/>
                </a:solidFill>
                <a:latin typeface="Lato"/>
              </a:rPr>
              <a:t>we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18" strike="noStrike">
                <a:solidFill>
                  <a:srgbClr val="ffffff"/>
                </a:solidFill>
                <a:latin typeface="Lato"/>
              </a:rPr>
              <a:t>are</a:t>
            </a:r>
            <a:r>
              <a:rPr b="0" lang="en-US" sz="1400" spc="-8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7" strike="noStrike">
                <a:solidFill>
                  <a:srgbClr val="ffffff"/>
                </a:solidFill>
                <a:latin typeface="Lato"/>
              </a:rPr>
              <a:t>going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to</a:t>
            </a:r>
            <a:r>
              <a:rPr b="0" lang="en-US" sz="1400" spc="-8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2" strike="noStrike">
                <a:solidFill>
                  <a:srgbClr val="ffffff"/>
                </a:solidFill>
                <a:latin typeface="Lato"/>
              </a:rPr>
              <a:t>do</a:t>
            </a:r>
            <a:r>
              <a:rPr b="0" lang="en-US" sz="1400" spc="-8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with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it.</a:t>
            </a:r>
            <a:endParaRPr b="0" lang="en-US" sz="1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66200" y="2617920"/>
            <a:ext cx="2018160" cy="1112040"/>
          </a:xfrm>
          <a:custGeom>
            <a:avLst/>
            <a:gdLst/>
            <a:ahLst/>
            <a:rect l="l" t="t" r="r" b="b"/>
            <a:pathLst>
              <a:path w="2018664" h="1112520">
                <a:moveTo>
                  <a:pt x="1833043" y="1112097"/>
                </a:moveTo>
                <a:lnTo>
                  <a:pt x="185352" y="1112097"/>
                </a:lnTo>
                <a:lnTo>
                  <a:pt x="136078" y="1105475"/>
                </a:lnTo>
                <a:lnTo>
                  <a:pt x="91801" y="1086787"/>
                </a:lnTo>
                <a:lnTo>
                  <a:pt x="54288" y="1057800"/>
                </a:lnTo>
                <a:lnTo>
                  <a:pt x="25305" y="1020283"/>
                </a:lnTo>
                <a:lnTo>
                  <a:pt x="6620" y="976001"/>
                </a:lnTo>
                <a:lnTo>
                  <a:pt x="0" y="926723"/>
                </a:lnTo>
                <a:lnTo>
                  <a:pt x="0" y="185349"/>
                </a:lnTo>
                <a:lnTo>
                  <a:pt x="6620" y="136073"/>
                </a:lnTo>
                <a:lnTo>
                  <a:pt x="25305" y="91796"/>
                </a:lnTo>
                <a:lnTo>
                  <a:pt x="54288" y="54284"/>
                </a:lnTo>
                <a:lnTo>
                  <a:pt x="91801" y="25303"/>
                </a:lnTo>
                <a:lnTo>
                  <a:pt x="136078" y="6620"/>
                </a:lnTo>
                <a:lnTo>
                  <a:pt x="185352" y="0"/>
                </a:lnTo>
                <a:lnTo>
                  <a:pt x="1833043" y="0"/>
                </a:lnTo>
                <a:lnTo>
                  <a:pt x="1903973" y="14106"/>
                </a:lnTo>
                <a:lnTo>
                  <a:pt x="1964106" y="54274"/>
                </a:lnTo>
                <a:lnTo>
                  <a:pt x="2004286" y="114402"/>
                </a:lnTo>
                <a:lnTo>
                  <a:pt x="2018395" y="185349"/>
                </a:lnTo>
                <a:lnTo>
                  <a:pt x="2018395" y="926723"/>
                </a:lnTo>
                <a:lnTo>
                  <a:pt x="2011774" y="976001"/>
                </a:lnTo>
                <a:lnTo>
                  <a:pt x="1993089" y="1020283"/>
                </a:lnTo>
                <a:lnTo>
                  <a:pt x="1964107" y="1057800"/>
                </a:lnTo>
                <a:lnTo>
                  <a:pt x="1926594" y="1086787"/>
                </a:lnTo>
                <a:lnTo>
                  <a:pt x="1882317" y="1105475"/>
                </a:lnTo>
                <a:lnTo>
                  <a:pt x="1833043" y="1112097"/>
                </a:lnTo>
                <a:close/>
              </a:path>
            </a:pathLst>
          </a:custGeom>
          <a:solidFill>
            <a:srgbClr val="ffa6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"/>
          <p:cNvSpPr/>
          <p:nvPr/>
        </p:nvSpPr>
        <p:spPr>
          <a:xfrm>
            <a:off x="763920" y="2875680"/>
            <a:ext cx="1418400" cy="5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>
            <a:spAutoFit/>
          </a:bodyPr>
          <a:p>
            <a:pPr marL="254160" indent="-241560">
              <a:lnSpc>
                <a:spcPct val="100000"/>
              </a:lnSpc>
              <a:spcBef>
                <a:spcPts val="85"/>
              </a:spcBef>
              <a:tabLst>
                <a:tab algn="l" pos="0"/>
              </a:tabLst>
            </a:pPr>
            <a:r>
              <a:rPr b="1" i="1" lang="en-US" sz="1800" spc="-7" strike="noStrike">
                <a:solidFill>
                  <a:srgbClr val="ffffff"/>
                </a:solidFill>
                <a:latin typeface="Arial"/>
              </a:rPr>
              <a:t>Performance  evaluate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6599160" y="2617920"/>
            <a:ext cx="2018160" cy="1112040"/>
          </a:xfrm>
          <a:custGeom>
            <a:avLst/>
            <a:gdLst/>
            <a:ahLst/>
            <a:rect l="l" t="t" r="r" b="b"/>
            <a:pathLst>
              <a:path w="2018665" h="1112520">
                <a:moveTo>
                  <a:pt x="1833046" y="1112097"/>
                </a:moveTo>
                <a:lnTo>
                  <a:pt x="185349" y="1112097"/>
                </a:lnTo>
                <a:lnTo>
                  <a:pt x="136073" y="1105475"/>
                </a:lnTo>
                <a:lnTo>
                  <a:pt x="91796" y="1086787"/>
                </a:lnTo>
                <a:lnTo>
                  <a:pt x="54284" y="1057800"/>
                </a:lnTo>
                <a:lnTo>
                  <a:pt x="25303" y="1020283"/>
                </a:lnTo>
                <a:lnTo>
                  <a:pt x="6620" y="976001"/>
                </a:lnTo>
                <a:lnTo>
                  <a:pt x="0" y="926723"/>
                </a:lnTo>
                <a:lnTo>
                  <a:pt x="0" y="185349"/>
                </a:lnTo>
                <a:lnTo>
                  <a:pt x="6620" y="136073"/>
                </a:lnTo>
                <a:lnTo>
                  <a:pt x="25303" y="91796"/>
                </a:lnTo>
                <a:lnTo>
                  <a:pt x="54284" y="54284"/>
                </a:lnTo>
                <a:lnTo>
                  <a:pt x="91796" y="25303"/>
                </a:lnTo>
                <a:lnTo>
                  <a:pt x="136073" y="6620"/>
                </a:lnTo>
                <a:lnTo>
                  <a:pt x="185349" y="0"/>
                </a:lnTo>
                <a:lnTo>
                  <a:pt x="1833046" y="0"/>
                </a:lnTo>
                <a:lnTo>
                  <a:pt x="1903971" y="14106"/>
                </a:lnTo>
                <a:lnTo>
                  <a:pt x="1964096" y="54274"/>
                </a:lnTo>
                <a:lnTo>
                  <a:pt x="2004286" y="114402"/>
                </a:lnTo>
                <a:lnTo>
                  <a:pt x="2018395" y="185349"/>
                </a:lnTo>
                <a:lnTo>
                  <a:pt x="2018395" y="926723"/>
                </a:lnTo>
                <a:lnTo>
                  <a:pt x="2011773" y="976001"/>
                </a:lnTo>
                <a:lnTo>
                  <a:pt x="1993086" y="1020283"/>
                </a:lnTo>
                <a:lnTo>
                  <a:pt x="1964102" y="1057800"/>
                </a:lnTo>
                <a:lnTo>
                  <a:pt x="1926588" y="1086787"/>
                </a:lnTo>
                <a:lnTo>
                  <a:pt x="1882314" y="1105475"/>
                </a:lnTo>
                <a:lnTo>
                  <a:pt x="1833046" y="1112097"/>
                </a:lnTo>
                <a:close/>
              </a:path>
            </a:pathLst>
          </a:custGeom>
          <a:solidFill>
            <a:srgbClr val="ffa6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6675120" y="2775600"/>
            <a:ext cx="173952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1" i="1" lang="en-US" sz="1800" spc="-1" strike="noStrike">
                <a:solidFill>
                  <a:srgbClr val="ffffff"/>
                </a:solidFill>
                <a:latin typeface="Arial"/>
              </a:rPr>
              <a:t>Model</a:t>
            </a:r>
            <a:r>
              <a:rPr b="1" i="1" lang="en-US" sz="1800" spc="-8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i="1" lang="en-US" sz="1800" spc="-7" strike="noStrike">
                <a:solidFill>
                  <a:srgbClr val="ffffff"/>
                </a:solidFill>
                <a:latin typeface="Arial"/>
              </a:rPr>
              <a:t>selection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2080800" y="1226160"/>
            <a:ext cx="2018160" cy="1112040"/>
          </a:xfrm>
          <a:custGeom>
            <a:avLst/>
            <a:gdLst/>
            <a:ahLst/>
            <a:rect l="l" t="t" r="r" b="b"/>
            <a:pathLst>
              <a:path w="2018664" h="1112520">
                <a:moveTo>
                  <a:pt x="1833051" y="1112097"/>
                </a:moveTo>
                <a:lnTo>
                  <a:pt x="185354" y="1112097"/>
                </a:lnTo>
                <a:lnTo>
                  <a:pt x="136079" y="1105476"/>
                </a:lnTo>
                <a:lnTo>
                  <a:pt x="91802" y="1086791"/>
                </a:lnTo>
                <a:lnTo>
                  <a:pt x="54288" y="1057809"/>
                </a:lnTo>
                <a:lnTo>
                  <a:pt x="25306" y="1020295"/>
                </a:lnTo>
                <a:lnTo>
                  <a:pt x="6620" y="976018"/>
                </a:lnTo>
                <a:lnTo>
                  <a:pt x="0" y="926743"/>
                </a:lnTo>
                <a:lnTo>
                  <a:pt x="0" y="185354"/>
                </a:lnTo>
                <a:lnTo>
                  <a:pt x="6620" y="136079"/>
                </a:lnTo>
                <a:lnTo>
                  <a:pt x="25306" y="91802"/>
                </a:lnTo>
                <a:lnTo>
                  <a:pt x="54288" y="54288"/>
                </a:lnTo>
                <a:lnTo>
                  <a:pt x="91802" y="25306"/>
                </a:lnTo>
                <a:lnTo>
                  <a:pt x="136079" y="6620"/>
                </a:lnTo>
                <a:lnTo>
                  <a:pt x="185354" y="0"/>
                </a:lnTo>
                <a:lnTo>
                  <a:pt x="1833051" y="0"/>
                </a:lnTo>
                <a:lnTo>
                  <a:pt x="1903976" y="14109"/>
                </a:lnTo>
                <a:lnTo>
                  <a:pt x="1964101" y="54289"/>
                </a:lnTo>
                <a:lnTo>
                  <a:pt x="2004291" y="114422"/>
                </a:lnTo>
                <a:lnTo>
                  <a:pt x="2018400" y="185354"/>
                </a:lnTo>
                <a:lnTo>
                  <a:pt x="2018400" y="926743"/>
                </a:lnTo>
                <a:lnTo>
                  <a:pt x="2011778" y="976018"/>
                </a:lnTo>
                <a:lnTo>
                  <a:pt x="1993091" y="1020295"/>
                </a:lnTo>
                <a:lnTo>
                  <a:pt x="1964107" y="1057809"/>
                </a:lnTo>
                <a:lnTo>
                  <a:pt x="1926593" y="1086791"/>
                </a:lnTo>
                <a:lnTo>
                  <a:pt x="1882319" y="1105476"/>
                </a:lnTo>
                <a:lnTo>
                  <a:pt x="1833051" y="1112097"/>
                </a:lnTo>
                <a:close/>
              </a:path>
            </a:pathLst>
          </a:custGeom>
          <a:solidFill>
            <a:srgbClr val="ffa6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TextShape 6"/>
          <p:cNvSpPr txBox="1"/>
          <p:nvPr/>
        </p:nvSpPr>
        <p:spPr>
          <a:xfrm>
            <a:off x="2332080" y="1484280"/>
            <a:ext cx="1515240" cy="8697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>
            <a:noAutofit/>
          </a:bodyPr>
          <a:p>
            <a:pPr marL="12600" indent="109800">
              <a:lnSpc>
                <a:spcPct val="100000"/>
              </a:lnSpc>
              <a:spcBef>
                <a:spcPts val="85"/>
              </a:spcBef>
              <a:tabLst>
                <a:tab algn="l" pos="0"/>
              </a:tabLst>
            </a:pPr>
            <a:r>
              <a:rPr b="1" i="1" lang="en-US" sz="1800" spc="-7" strike="noStrike">
                <a:solidFill>
                  <a:srgbClr val="ffffff"/>
                </a:solidFill>
                <a:latin typeface="Arial"/>
              </a:rPr>
              <a:t>Exploratory  Data</a:t>
            </a:r>
            <a:r>
              <a:rPr b="1" i="1" lang="en-US" sz="1800" spc="-15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i="1" lang="en-US" sz="1800" spc="-7" strike="noStrike">
                <a:solidFill>
                  <a:srgbClr val="ffffff"/>
                </a:solidFill>
                <a:latin typeface="Arial"/>
              </a:rPr>
              <a:t>Analysis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4939560" y="1226160"/>
            <a:ext cx="2018160" cy="1112040"/>
          </a:xfrm>
          <a:custGeom>
            <a:avLst/>
            <a:gdLst/>
            <a:ahLst/>
            <a:rect l="l" t="t" r="r" b="b"/>
            <a:pathLst>
              <a:path w="2018665" h="1112520">
                <a:moveTo>
                  <a:pt x="1833046" y="1112097"/>
                </a:moveTo>
                <a:lnTo>
                  <a:pt x="185349" y="1112097"/>
                </a:lnTo>
                <a:lnTo>
                  <a:pt x="136073" y="1105476"/>
                </a:lnTo>
                <a:lnTo>
                  <a:pt x="91796" y="1086791"/>
                </a:lnTo>
                <a:lnTo>
                  <a:pt x="54284" y="1057809"/>
                </a:lnTo>
                <a:lnTo>
                  <a:pt x="25303" y="1020295"/>
                </a:lnTo>
                <a:lnTo>
                  <a:pt x="6620" y="976018"/>
                </a:lnTo>
                <a:lnTo>
                  <a:pt x="0" y="926743"/>
                </a:lnTo>
                <a:lnTo>
                  <a:pt x="0" y="185354"/>
                </a:lnTo>
                <a:lnTo>
                  <a:pt x="6620" y="136079"/>
                </a:lnTo>
                <a:lnTo>
                  <a:pt x="25303" y="91802"/>
                </a:lnTo>
                <a:lnTo>
                  <a:pt x="54284" y="54288"/>
                </a:lnTo>
                <a:lnTo>
                  <a:pt x="91796" y="25306"/>
                </a:lnTo>
                <a:lnTo>
                  <a:pt x="136073" y="6620"/>
                </a:lnTo>
                <a:lnTo>
                  <a:pt x="185349" y="0"/>
                </a:lnTo>
                <a:lnTo>
                  <a:pt x="1833046" y="0"/>
                </a:lnTo>
                <a:lnTo>
                  <a:pt x="1903971" y="14109"/>
                </a:lnTo>
                <a:lnTo>
                  <a:pt x="1964096" y="54289"/>
                </a:lnTo>
                <a:lnTo>
                  <a:pt x="2004286" y="114422"/>
                </a:lnTo>
                <a:lnTo>
                  <a:pt x="2018395" y="185354"/>
                </a:lnTo>
                <a:lnTo>
                  <a:pt x="2018395" y="926743"/>
                </a:lnTo>
                <a:lnTo>
                  <a:pt x="2011773" y="976018"/>
                </a:lnTo>
                <a:lnTo>
                  <a:pt x="1993086" y="1020295"/>
                </a:lnTo>
                <a:lnTo>
                  <a:pt x="1964102" y="1057809"/>
                </a:lnTo>
                <a:lnTo>
                  <a:pt x="1926588" y="1086791"/>
                </a:lnTo>
                <a:lnTo>
                  <a:pt x="1882314" y="1105476"/>
                </a:lnTo>
                <a:lnTo>
                  <a:pt x="1833046" y="1112097"/>
                </a:lnTo>
                <a:close/>
              </a:path>
            </a:pathLst>
          </a:custGeom>
          <a:solidFill>
            <a:srgbClr val="ffa6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8"/>
          <p:cNvSpPr/>
          <p:nvPr/>
        </p:nvSpPr>
        <p:spPr>
          <a:xfrm>
            <a:off x="5428080" y="1484280"/>
            <a:ext cx="1039680" cy="5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>
            <a:spAutoFit/>
          </a:bodyPr>
          <a:p>
            <a:pPr marL="12600" indent="95400">
              <a:lnSpc>
                <a:spcPct val="100000"/>
              </a:lnSpc>
              <a:spcBef>
                <a:spcPts val="85"/>
              </a:spcBef>
              <a:tabLst>
                <a:tab algn="l" pos="0"/>
              </a:tabLst>
            </a:pPr>
            <a:r>
              <a:rPr b="1" i="1" lang="en-US" sz="1800" spc="-7" strike="noStrike">
                <a:solidFill>
                  <a:srgbClr val="ffffff"/>
                </a:solidFill>
                <a:latin typeface="Arial"/>
              </a:rPr>
              <a:t>Feature  Selection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9"/>
          <p:cNvSpPr/>
          <p:nvPr/>
        </p:nvSpPr>
        <p:spPr>
          <a:xfrm>
            <a:off x="3481920" y="3729960"/>
            <a:ext cx="2018160" cy="1112040"/>
          </a:xfrm>
          <a:custGeom>
            <a:avLst/>
            <a:gdLst/>
            <a:ahLst/>
            <a:rect l="l" t="t" r="r" b="b"/>
            <a:pathLst>
              <a:path w="2018664" h="1112520">
                <a:moveTo>
                  <a:pt x="1833046" y="1112097"/>
                </a:moveTo>
                <a:lnTo>
                  <a:pt x="185349" y="1112097"/>
                </a:lnTo>
                <a:lnTo>
                  <a:pt x="136081" y="1105477"/>
                </a:lnTo>
                <a:lnTo>
                  <a:pt x="91807" y="1086794"/>
                </a:lnTo>
                <a:lnTo>
                  <a:pt x="54293" y="1057813"/>
                </a:lnTo>
                <a:lnTo>
                  <a:pt x="25309" y="1020301"/>
                </a:lnTo>
                <a:lnTo>
                  <a:pt x="6621" y="976024"/>
                </a:lnTo>
                <a:lnTo>
                  <a:pt x="0" y="926748"/>
                </a:lnTo>
                <a:lnTo>
                  <a:pt x="0" y="185349"/>
                </a:lnTo>
                <a:lnTo>
                  <a:pt x="6621" y="136073"/>
                </a:lnTo>
                <a:lnTo>
                  <a:pt x="25309" y="91796"/>
                </a:lnTo>
                <a:lnTo>
                  <a:pt x="54293" y="54284"/>
                </a:lnTo>
                <a:lnTo>
                  <a:pt x="91807" y="25303"/>
                </a:lnTo>
                <a:lnTo>
                  <a:pt x="136081" y="6620"/>
                </a:lnTo>
                <a:lnTo>
                  <a:pt x="185349" y="0"/>
                </a:lnTo>
                <a:lnTo>
                  <a:pt x="1833046" y="0"/>
                </a:lnTo>
                <a:lnTo>
                  <a:pt x="1903974" y="14109"/>
                </a:lnTo>
                <a:lnTo>
                  <a:pt x="1964121" y="54299"/>
                </a:lnTo>
                <a:lnTo>
                  <a:pt x="2004289" y="114424"/>
                </a:lnTo>
                <a:lnTo>
                  <a:pt x="2018395" y="185349"/>
                </a:lnTo>
                <a:lnTo>
                  <a:pt x="2018395" y="926748"/>
                </a:lnTo>
                <a:lnTo>
                  <a:pt x="2011775" y="976024"/>
                </a:lnTo>
                <a:lnTo>
                  <a:pt x="1993092" y="1020301"/>
                </a:lnTo>
                <a:lnTo>
                  <a:pt x="1964111" y="1057813"/>
                </a:lnTo>
                <a:lnTo>
                  <a:pt x="1926599" y="1086794"/>
                </a:lnTo>
                <a:lnTo>
                  <a:pt x="1882322" y="1105477"/>
                </a:lnTo>
                <a:lnTo>
                  <a:pt x="1833046" y="1112097"/>
                </a:lnTo>
                <a:close/>
              </a:path>
            </a:pathLst>
          </a:custGeom>
          <a:solidFill>
            <a:srgbClr val="ffa6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0"/>
          <p:cNvSpPr/>
          <p:nvPr/>
        </p:nvSpPr>
        <p:spPr>
          <a:xfrm>
            <a:off x="3668040" y="4125960"/>
            <a:ext cx="1646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1800" spc="-1" strike="noStrike">
                <a:solidFill>
                  <a:srgbClr val="ffffff"/>
                </a:solidFill>
                <a:latin typeface="Arial"/>
              </a:rPr>
              <a:t>Model</a:t>
            </a:r>
            <a:r>
              <a:rPr b="1" i="1" lang="en-US" sz="1800" spc="-8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i="1" lang="en-US" sz="1800" spc="-12" strike="noStrike">
                <a:solidFill>
                  <a:srgbClr val="ffffff"/>
                </a:solidFill>
                <a:latin typeface="Arial"/>
              </a:rPr>
              <a:t>Training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91" name="Group 11"/>
          <p:cNvGrpSpPr/>
          <p:nvPr/>
        </p:nvGrpSpPr>
        <p:grpSpPr>
          <a:xfrm>
            <a:off x="1393200" y="3801240"/>
            <a:ext cx="2089080" cy="484560"/>
            <a:chOff x="1393200" y="3801240"/>
            <a:chExt cx="2089080" cy="484560"/>
          </a:xfrm>
        </p:grpSpPr>
        <p:sp>
          <p:nvSpPr>
            <p:cNvPr id="292" name="CustomShape 12"/>
            <p:cNvSpPr/>
            <p:nvPr/>
          </p:nvSpPr>
          <p:spPr>
            <a:xfrm>
              <a:off x="1475280" y="3945240"/>
              <a:ext cx="2007000" cy="340560"/>
            </a:xfrm>
            <a:custGeom>
              <a:avLst/>
              <a:gdLst/>
              <a:ahLst/>
              <a:rect l="l" t="t" r="r" b="b"/>
              <a:pathLst>
                <a:path w="2007235" h="340995">
                  <a:moveTo>
                    <a:pt x="2006693" y="340799"/>
                  </a:moveTo>
                  <a:lnTo>
                    <a:pt x="0" y="340799"/>
                  </a:lnTo>
                  <a:lnTo>
                    <a:pt x="0" y="0"/>
                  </a:lnTo>
                </a:path>
              </a:pathLst>
            </a:custGeom>
            <a:noFill/>
            <a:ln w="28440">
              <a:solidFill>
                <a:srgbClr val="1a1a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3"/>
            <p:cNvSpPr/>
            <p:nvPr/>
          </p:nvSpPr>
          <p:spPr>
            <a:xfrm>
              <a:off x="1393200" y="3801240"/>
              <a:ext cx="164520" cy="147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4" name="Group 14"/>
          <p:cNvGrpSpPr/>
          <p:nvPr/>
        </p:nvGrpSpPr>
        <p:grpSpPr>
          <a:xfrm>
            <a:off x="4099320" y="1720800"/>
            <a:ext cx="3591360" cy="2647080"/>
            <a:chOff x="4099320" y="1720800"/>
            <a:chExt cx="3591360" cy="2647080"/>
          </a:xfrm>
        </p:grpSpPr>
        <p:sp>
          <p:nvSpPr>
            <p:cNvPr id="295" name="CustomShape 15"/>
            <p:cNvSpPr/>
            <p:nvPr/>
          </p:nvSpPr>
          <p:spPr>
            <a:xfrm>
              <a:off x="5715360" y="3729960"/>
              <a:ext cx="1893240" cy="555840"/>
            </a:xfrm>
            <a:custGeom>
              <a:avLst/>
              <a:gdLst/>
              <a:ahLst/>
              <a:rect l="l" t="t" r="r" b="b"/>
              <a:pathLst>
                <a:path w="1893570" h="556260">
                  <a:moveTo>
                    <a:pt x="1892996" y="0"/>
                  </a:moveTo>
                  <a:lnTo>
                    <a:pt x="1892996" y="555898"/>
                  </a:lnTo>
                  <a:lnTo>
                    <a:pt x="0" y="555898"/>
                  </a:lnTo>
                </a:path>
              </a:pathLst>
            </a:custGeom>
            <a:noFill/>
            <a:ln w="28440">
              <a:solidFill>
                <a:srgbClr val="1a1a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16"/>
            <p:cNvSpPr/>
            <p:nvPr/>
          </p:nvSpPr>
          <p:spPr>
            <a:xfrm>
              <a:off x="5572080" y="4203360"/>
              <a:ext cx="147960" cy="164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7"/>
            <p:cNvSpPr/>
            <p:nvPr/>
          </p:nvSpPr>
          <p:spPr>
            <a:xfrm>
              <a:off x="4099320" y="1782000"/>
              <a:ext cx="668880" cy="360"/>
            </a:xfrm>
            <a:custGeom>
              <a:avLst/>
              <a:gdLst/>
              <a:ahLst/>
              <a:rect l="l" t="t" r="r" b="b"/>
              <a:pathLst>
                <a:path w="669289" h="0">
                  <a:moveTo>
                    <a:pt x="0" y="0"/>
                  </a:moveTo>
                  <a:lnTo>
                    <a:pt x="668848" y="0"/>
                  </a:lnTo>
                </a:path>
              </a:pathLst>
            </a:custGeom>
            <a:noFill/>
            <a:ln w="28440">
              <a:solidFill>
                <a:srgbClr val="1a1a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18"/>
            <p:cNvSpPr/>
            <p:nvPr/>
          </p:nvSpPr>
          <p:spPr>
            <a:xfrm>
              <a:off x="4753800" y="1720800"/>
              <a:ext cx="158040" cy="122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19"/>
            <p:cNvSpPr/>
            <p:nvPr/>
          </p:nvSpPr>
          <p:spPr>
            <a:xfrm>
              <a:off x="6958080" y="1782000"/>
              <a:ext cx="650520" cy="650520"/>
            </a:xfrm>
            <a:custGeom>
              <a:avLst/>
              <a:gdLst/>
              <a:ahLst/>
              <a:rect l="l" t="t" r="r" b="b"/>
              <a:pathLst>
                <a:path w="650875" h="650875">
                  <a:moveTo>
                    <a:pt x="0" y="0"/>
                  </a:moveTo>
                  <a:lnTo>
                    <a:pt x="650698" y="0"/>
                  </a:lnTo>
                  <a:lnTo>
                    <a:pt x="650698" y="650698"/>
                  </a:lnTo>
                </a:path>
              </a:pathLst>
            </a:custGeom>
            <a:noFill/>
            <a:ln w="28440">
              <a:solidFill>
                <a:srgbClr val="1a1a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20"/>
            <p:cNvSpPr/>
            <p:nvPr/>
          </p:nvSpPr>
          <p:spPr>
            <a:xfrm>
              <a:off x="7526160" y="2428200"/>
              <a:ext cx="164520" cy="147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1" name="CustomShape 21"/>
          <p:cNvSpPr/>
          <p:nvPr/>
        </p:nvSpPr>
        <p:spPr>
          <a:xfrm>
            <a:off x="3539880" y="2812680"/>
            <a:ext cx="204552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2600" spc="-341" strike="noStrike">
                <a:solidFill>
                  <a:srgbClr val="ffa6a6"/>
                </a:solidFill>
                <a:latin typeface="DejaVu Sans"/>
              </a:rPr>
              <a:t>APPROACH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2" name="CustomShape 22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802440" y="2597760"/>
            <a:ext cx="4408560" cy="23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3080" bIns="0">
            <a:spAutoFit/>
          </a:bodyPr>
          <a:p>
            <a:pPr marL="12600">
              <a:lnSpc>
                <a:spcPct val="100000"/>
              </a:lnSpc>
              <a:spcBef>
                <a:spcPts val="2701"/>
              </a:spcBef>
            </a:pPr>
            <a:r>
              <a:rPr b="1" i="1" lang="en-US" sz="4800" spc="-786" strike="noStrike">
                <a:solidFill>
                  <a:srgbClr val="ffffff"/>
                </a:solidFill>
                <a:latin typeface="DejaVu Sans"/>
              </a:rPr>
              <a:t>DATA</a:t>
            </a:r>
            <a:r>
              <a:rPr b="1" i="1" lang="en-US" sz="4800" spc="-860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4800" spc="-582" strike="noStrike">
                <a:solidFill>
                  <a:srgbClr val="ffffff"/>
                </a:solidFill>
                <a:latin typeface="DejaVu Sans"/>
              </a:rPr>
              <a:t>ANAYLSIS</a:t>
            </a:r>
            <a:endParaRPr b="0" lang="en-US" sz="4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60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What</a:t>
            </a:r>
            <a:r>
              <a:rPr b="0" lang="en-US" sz="1400" spc="-9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the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9" strike="noStrike">
                <a:solidFill>
                  <a:srgbClr val="ffffff"/>
                </a:solidFill>
                <a:latin typeface="Lato"/>
              </a:rPr>
              <a:t>data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4" strike="noStrike">
                <a:solidFill>
                  <a:srgbClr val="ffffff"/>
                </a:solidFill>
                <a:latin typeface="Lato"/>
              </a:rPr>
              <a:t>told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Lato"/>
              </a:rPr>
              <a:t>us?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7" strike="noStrike">
                <a:solidFill>
                  <a:srgbClr val="ffffff"/>
                </a:solidFill>
                <a:latin typeface="Lato"/>
              </a:rPr>
              <a:t>Let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5" strike="noStrike">
                <a:solidFill>
                  <a:srgbClr val="ffffff"/>
                </a:solidFill>
                <a:latin typeface="Lato"/>
              </a:rPr>
              <a:t>go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4" strike="noStrike">
                <a:solidFill>
                  <a:srgbClr val="ffffff"/>
                </a:solidFill>
                <a:latin typeface="Lato"/>
              </a:rPr>
              <a:t>for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4" strike="noStrike">
                <a:solidFill>
                  <a:srgbClr val="ffffff"/>
                </a:solidFill>
                <a:latin typeface="Lato"/>
              </a:rPr>
              <a:t>an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5" strike="noStrike">
                <a:solidFill>
                  <a:srgbClr val="ffffff"/>
                </a:solidFill>
                <a:latin typeface="Lato"/>
              </a:rPr>
              <a:t>EDA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2" strike="noStrike">
                <a:solidFill>
                  <a:srgbClr val="ffffff"/>
                </a:solidFill>
                <a:latin typeface="Lato"/>
              </a:rPr>
              <a:t>on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the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9" strike="noStrike">
                <a:solidFill>
                  <a:srgbClr val="ffffff"/>
                </a:solidFill>
                <a:latin typeface="Lato"/>
              </a:rPr>
              <a:t>data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7" strike="noStrike">
                <a:solidFill>
                  <a:srgbClr val="ffffff"/>
                </a:solidFill>
                <a:latin typeface="Lato"/>
              </a:rPr>
              <a:t>set.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93880" y="1379880"/>
            <a:ext cx="5598360" cy="87048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1400" spc="-1" strike="noStrike">
                <a:solidFill>
                  <a:srgbClr val="1a1a1a"/>
                </a:solidFill>
                <a:latin typeface="Arial"/>
              </a:rPr>
              <a:t>More positive response/profit in datasets. </a:t>
            </a:r>
            <a:br/>
            <a:br/>
            <a:endParaRPr b="0" lang="en-US" sz="1400" spc="-1" strike="noStrike">
              <a:latin typeface="Nimbus Sans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640080" y="1690560"/>
            <a:ext cx="8260920" cy="3064320"/>
          </a:xfrm>
          <a:prstGeom prst="rect">
            <a:avLst/>
          </a:prstGeom>
          <a:ln>
            <a:noFill/>
          </a:ln>
        </p:spPr>
      </p:pic>
      <p:sp>
        <p:nvSpPr>
          <p:cNvPr id="307" name="CustomShape 3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TextShape 4"/>
          <p:cNvSpPr txBox="1"/>
          <p:nvPr/>
        </p:nvSpPr>
        <p:spPr>
          <a:xfrm>
            <a:off x="822960" y="731520"/>
            <a:ext cx="3952440" cy="54036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36" strike="noStrike">
                <a:solidFill>
                  <a:srgbClr val="1a1a1a"/>
                </a:solidFill>
                <a:latin typeface="DejaVu Sans"/>
              </a:rPr>
              <a:t>Our</a:t>
            </a:r>
            <a:r>
              <a:rPr b="1" i="1" lang="en-US" sz="2300" spc="-301" strike="noStrike">
                <a:solidFill>
                  <a:srgbClr val="1a1a1a"/>
                </a:solidFill>
                <a:latin typeface="DejaVu Sans"/>
              </a:rPr>
              <a:t> </a:t>
            </a:r>
            <a:r>
              <a:rPr b="1" i="1" lang="en-US" sz="2300" spc="-245" strike="noStrike">
                <a:solidFill>
                  <a:srgbClr val="1a1a1a"/>
                </a:solidFill>
                <a:latin typeface="DejaVu Sans"/>
              </a:rPr>
              <a:t>Target Variable (P/L)</a:t>
            </a:r>
            <a:endParaRPr b="0" lang="en-US" sz="23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846320" y="822960"/>
            <a:ext cx="420624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1" strike="noStrike">
                <a:solidFill>
                  <a:srgbClr val="ffa6a6"/>
                </a:solidFill>
                <a:latin typeface="DejaVu Sans"/>
              </a:rPr>
              <a:t>Bi-variate Plot (Polarity- </a:t>
            </a:r>
            <a:br/>
            <a:r>
              <a:rPr b="1" i="1" lang="en-US" sz="2300" spc="-1" strike="noStrike">
                <a:solidFill>
                  <a:srgbClr val="ffa6a6"/>
                </a:solidFill>
                <a:latin typeface="DejaVu Sans"/>
              </a:rPr>
              <a:t>Sentiment Analysis)</a:t>
            </a:r>
            <a:endParaRPr b="0" lang="en-US" sz="2300" spc="-1" strike="noStrike">
              <a:solidFill>
                <a:srgbClr val="ffa6a6"/>
              </a:solidFill>
              <a:latin typeface="Calibri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4663440" y="1645920"/>
            <a:ext cx="4114800" cy="3128400"/>
          </a:xfrm>
          <a:prstGeom prst="rect">
            <a:avLst/>
          </a:prstGeom>
          <a:ln>
            <a:noFill/>
          </a:ln>
        </p:spPr>
      </p:pic>
      <p:grpSp>
        <p:nvGrpSpPr>
          <p:cNvPr id="313" name="Group 4"/>
          <p:cNvGrpSpPr/>
          <p:nvPr/>
        </p:nvGrpSpPr>
        <p:grpSpPr>
          <a:xfrm>
            <a:off x="18360" y="0"/>
            <a:ext cx="4571640" cy="5143320"/>
            <a:chOff x="18360" y="0"/>
            <a:chExt cx="4571640" cy="5143320"/>
          </a:xfrm>
        </p:grpSpPr>
        <p:sp>
          <p:nvSpPr>
            <p:cNvPr id="314" name="CustomShape 5"/>
            <p:cNvSpPr/>
            <p:nvPr/>
          </p:nvSpPr>
          <p:spPr>
            <a:xfrm>
              <a:off x="18360" y="0"/>
              <a:ext cx="4571640" cy="514332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6"/>
            <p:cNvSpPr/>
            <p:nvPr/>
          </p:nvSpPr>
          <p:spPr>
            <a:xfrm>
              <a:off x="1221480" y="1191240"/>
              <a:ext cx="372960" cy="4608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7"/>
            <p:cNvSpPr/>
            <p:nvPr/>
          </p:nvSpPr>
          <p:spPr>
            <a:xfrm>
              <a:off x="848880" y="1191240"/>
              <a:ext cx="376200" cy="4608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7" name="Group 8"/>
          <p:cNvGrpSpPr/>
          <p:nvPr/>
        </p:nvGrpSpPr>
        <p:grpSpPr>
          <a:xfrm>
            <a:off x="18360" y="91440"/>
            <a:ext cx="4557600" cy="4982040"/>
            <a:chOff x="18360" y="91440"/>
            <a:chExt cx="4557600" cy="4982040"/>
          </a:xfrm>
        </p:grpSpPr>
        <p:sp>
          <p:nvSpPr>
            <p:cNvPr id="318" name="CustomShape 9"/>
            <p:cNvSpPr/>
            <p:nvPr/>
          </p:nvSpPr>
          <p:spPr>
            <a:xfrm>
              <a:off x="18360" y="91440"/>
              <a:ext cx="4557600" cy="498204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10"/>
            <p:cNvSpPr/>
            <p:nvPr/>
          </p:nvSpPr>
          <p:spPr>
            <a:xfrm>
              <a:off x="1217880" y="1245240"/>
              <a:ext cx="371880" cy="4464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1"/>
            <p:cNvSpPr/>
            <p:nvPr/>
          </p:nvSpPr>
          <p:spPr>
            <a:xfrm>
              <a:off x="846360" y="1245240"/>
              <a:ext cx="375120" cy="4464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" name="TextShape 12"/>
          <p:cNvSpPr txBox="1"/>
          <p:nvPr/>
        </p:nvSpPr>
        <p:spPr>
          <a:xfrm>
            <a:off x="823320" y="1097280"/>
            <a:ext cx="3017160" cy="26881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1000"/>
              </a:lnSpc>
              <a:spcBef>
                <a:spcPts val="91"/>
              </a:spcBef>
            </a:pPr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Neutral &gt; Positive&gt;</a:t>
            </a:r>
            <a:br/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Negative Responses seems to affect</a:t>
            </a:r>
            <a:br/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target variable.</a:t>
            </a:r>
            <a:endParaRPr b="0" lang="en-US" sz="2900" spc="-1" strike="noStrike">
              <a:latin typeface="Calibri"/>
            </a:endParaRPr>
          </a:p>
        </p:txBody>
      </p:sp>
      <p:sp>
        <p:nvSpPr>
          <p:cNvPr id="322" name="CustomShape 13"/>
          <p:cNvSpPr/>
          <p:nvPr/>
        </p:nvSpPr>
        <p:spPr>
          <a:xfrm>
            <a:off x="1188720" y="4206240"/>
            <a:ext cx="1478520" cy="35388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84"/>
              </a:lnSpc>
            </a:pPr>
            <a:r>
              <a:rPr b="0" i="1" lang="en-US" sz="2400" spc="-126" strike="noStrike">
                <a:solidFill>
                  <a:srgbClr val="ffffff"/>
                </a:solidFill>
                <a:highlight>
                  <a:srgbClr val="ff6d6d"/>
                </a:highlight>
                <a:latin typeface="Arial"/>
              </a:rPr>
              <a:t>SUMMARY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3" name="CustomShape 14"/>
          <p:cNvSpPr/>
          <p:nvPr/>
        </p:nvSpPr>
        <p:spPr>
          <a:xfrm>
            <a:off x="6107040" y="1645920"/>
            <a:ext cx="1573920" cy="2651760"/>
          </a:xfrm>
          <a:custGeom>
            <a:avLst/>
            <a:gdLst/>
            <a:ahLst/>
            <a:rect l="l" t="t" r="r" b="b"/>
            <a:pathLst>
              <a:path w="1574164" h="2639060">
                <a:moveTo>
                  <a:pt x="0" y="0"/>
                </a:moveTo>
                <a:lnTo>
                  <a:pt x="1573796" y="0"/>
                </a:lnTo>
                <a:lnTo>
                  <a:pt x="1573796" y="2638794"/>
                </a:lnTo>
                <a:lnTo>
                  <a:pt x="0" y="2638794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eb56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808920" y="731520"/>
            <a:ext cx="7420680" cy="141912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1" strike="noStrike">
                <a:solidFill>
                  <a:srgbClr val="1a1a1a"/>
                </a:solidFill>
                <a:latin typeface="DejaVu Sans"/>
              </a:rPr>
              <a:t>Count Plot (Univariate and Bivariate)</a:t>
            </a:r>
            <a:endParaRPr b="0" lang="en-US" sz="2300" spc="-1" strike="noStrike">
              <a:latin typeface="Calibri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640080" y="1920240"/>
            <a:ext cx="4037400" cy="2926080"/>
          </a:xfrm>
          <a:prstGeom prst="rect">
            <a:avLst/>
          </a:prstGeom>
          <a:ln>
            <a:noFill/>
          </a:ln>
        </p:spPr>
      </p:pic>
      <p:pic>
        <p:nvPicPr>
          <p:cNvPr id="327" name="" descr=""/>
          <p:cNvPicPr/>
          <p:nvPr/>
        </p:nvPicPr>
        <p:blipFill>
          <a:blip r:embed="rId2"/>
          <a:stretch/>
        </p:blipFill>
        <p:spPr>
          <a:xfrm>
            <a:off x="4846320" y="1828800"/>
            <a:ext cx="4023360" cy="3040560"/>
          </a:xfrm>
          <a:prstGeom prst="rect">
            <a:avLst/>
          </a:prstGeom>
          <a:ln>
            <a:noFill/>
          </a:ln>
        </p:spPr>
      </p:pic>
      <p:sp>
        <p:nvSpPr>
          <p:cNvPr id="328" name="CustomShape 3"/>
          <p:cNvSpPr/>
          <p:nvPr/>
        </p:nvSpPr>
        <p:spPr>
          <a:xfrm>
            <a:off x="822960" y="1920240"/>
            <a:ext cx="1573920" cy="2638800"/>
          </a:xfrm>
          <a:custGeom>
            <a:avLst/>
            <a:gdLst/>
            <a:ahLst/>
            <a:rect l="l" t="t" r="r" b="b"/>
            <a:pathLst>
              <a:path w="1574164" h="2639060">
                <a:moveTo>
                  <a:pt x="0" y="0"/>
                </a:moveTo>
                <a:lnTo>
                  <a:pt x="1573796" y="0"/>
                </a:lnTo>
                <a:lnTo>
                  <a:pt x="1573796" y="2638794"/>
                </a:lnTo>
                <a:lnTo>
                  <a:pt x="0" y="2638794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eb5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4"/>
          <p:cNvSpPr/>
          <p:nvPr/>
        </p:nvSpPr>
        <p:spPr>
          <a:xfrm>
            <a:off x="5212080" y="1920240"/>
            <a:ext cx="1573920" cy="2638800"/>
          </a:xfrm>
          <a:custGeom>
            <a:avLst/>
            <a:gdLst/>
            <a:ahLst/>
            <a:rect l="l" t="t" r="r" b="b"/>
            <a:pathLst>
              <a:path w="1574164" h="2639060">
                <a:moveTo>
                  <a:pt x="0" y="0"/>
                </a:moveTo>
                <a:lnTo>
                  <a:pt x="1573796" y="0"/>
                </a:lnTo>
                <a:lnTo>
                  <a:pt x="1573796" y="2638794"/>
                </a:lnTo>
                <a:lnTo>
                  <a:pt x="0" y="2638794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eb5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TextShape 5"/>
          <p:cNvSpPr txBox="1"/>
          <p:nvPr/>
        </p:nvSpPr>
        <p:spPr>
          <a:xfrm>
            <a:off x="759600" y="1321560"/>
            <a:ext cx="628128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solidFill>
                  <a:srgbClr val="1a1a1a"/>
                </a:solidFill>
                <a:latin typeface="Arial"/>
              </a:rPr>
              <a:t>- Univariate Plot (Number of positive responses &gt; Negative &gt; Neutral)</a:t>
            </a:r>
            <a:br/>
            <a:r>
              <a:rPr b="0" i="1" lang="en-US" sz="1400" spc="-1" strike="noStrike">
                <a:solidFill>
                  <a:srgbClr val="1a1a1a"/>
                </a:solidFill>
                <a:latin typeface="Arial"/>
              </a:rPr>
              <a:t>- Positive response influences profit(1) in target variable/Closing Price.</a:t>
            </a:r>
            <a:br/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2" name="Group 2"/>
          <p:cNvGrpSpPr/>
          <p:nvPr/>
        </p:nvGrpSpPr>
        <p:grpSpPr>
          <a:xfrm>
            <a:off x="18360" y="91440"/>
            <a:ext cx="4557600" cy="4982040"/>
            <a:chOff x="18360" y="91440"/>
            <a:chExt cx="4557600" cy="4982040"/>
          </a:xfrm>
        </p:grpSpPr>
        <p:sp>
          <p:nvSpPr>
            <p:cNvPr id="333" name="CustomShape 3"/>
            <p:cNvSpPr/>
            <p:nvPr/>
          </p:nvSpPr>
          <p:spPr>
            <a:xfrm>
              <a:off x="18360" y="91440"/>
              <a:ext cx="4557600" cy="498204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4"/>
            <p:cNvSpPr/>
            <p:nvPr/>
          </p:nvSpPr>
          <p:spPr>
            <a:xfrm>
              <a:off x="1217880" y="1245240"/>
              <a:ext cx="371880" cy="4464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5"/>
            <p:cNvSpPr/>
            <p:nvPr/>
          </p:nvSpPr>
          <p:spPr>
            <a:xfrm>
              <a:off x="846360" y="1245240"/>
              <a:ext cx="375120" cy="4464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4005000" y="471240"/>
            <a:ext cx="5120640" cy="4672440"/>
          </a:xfrm>
          <a:prstGeom prst="rect">
            <a:avLst/>
          </a:prstGeom>
          <a:ln>
            <a:noFill/>
          </a:ln>
        </p:spPr>
      </p:pic>
      <p:sp>
        <p:nvSpPr>
          <p:cNvPr id="337" name="TextShape 6"/>
          <p:cNvSpPr txBox="1"/>
          <p:nvPr/>
        </p:nvSpPr>
        <p:spPr>
          <a:xfrm>
            <a:off x="298080" y="805320"/>
            <a:ext cx="3176640" cy="266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Relation </a:t>
            </a:r>
            <a:endParaRPr b="0" lang="en-US" sz="2900" spc="-1" strike="noStrike">
              <a:latin typeface="Arial"/>
            </a:endParaRPr>
          </a:p>
          <a:p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Among all the</a:t>
            </a:r>
            <a:endParaRPr b="0" lang="en-US" sz="2900" spc="-1" strike="noStrike">
              <a:latin typeface="Arial"/>
            </a:endParaRPr>
          </a:p>
          <a:p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Dependent </a:t>
            </a:r>
            <a:endParaRPr b="0" lang="en-US" sz="2900" spc="-1" strike="noStrike">
              <a:latin typeface="Arial"/>
            </a:endParaRPr>
          </a:p>
          <a:p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And Independent</a:t>
            </a:r>
            <a:endParaRPr b="0" lang="en-US" sz="2900" spc="-1" strike="noStrike">
              <a:latin typeface="Arial"/>
            </a:endParaRPr>
          </a:p>
          <a:p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Variables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1097280" y="4023360"/>
            <a:ext cx="1478520" cy="35388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84"/>
              </a:lnSpc>
            </a:pPr>
            <a:r>
              <a:rPr b="0" i="1" lang="en-US" sz="2400" spc="-126" strike="noStrike">
                <a:solidFill>
                  <a:srgbClr val="ffffff"/>
                </a:solidFill>
                <a:highlight>
                  <a:srgbClr val="ff6d6d"/>
                </a:highlight>
                <a:latin typeface="Arial"/>
              </a:rPr>
              <a:t>  </a:t>
            </a:r>
            <a:r>
              <a:rPr b="0" i="1" lang="en-US" sz="2400" spc="-126" strike="noStrike">
                <a:solidFill>
                  <a:srgbClr val="ffffff"/>
                </a:solidFill>
                <a:highlight>
                  <a:srgbClr val="ff6d6d"/>
                </a:highlight>
                <a:latin typeface="Arial"/>
              </a:rPr>
              <a:t>Heatmap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0" name="Group 2"/>
          <p:cNvGrpSpPr/>
          <p:nvPr/>
        </p:nvGrpSpPr>
        <p:grpSpPr>
          <a:xfrm>
            <a:off x="18360" y="91440"/>
            <a:ext cx="4557600" cy="4982040"/>
            <a:chOff x="18360" y="91440"/>
            <a:chExt cx="4557600" cy="4982040"/>
          </a:xfrm>
        </p:grpSpPr>
        <p:sp>
          <p:nvSpPr>
            <p:cNvPr id="341" name="CustomShape 3"/>
            <p:cNvSpPr/>
            <p:nvPr/>
          </p:nvSpPr>
          <p:spPr>
            <a:xfrm>
              <a:off x="18360" y="91440"/>
              <a:ext cx="4557600" cy="498204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4"/>
            <p:cNvSpPr/>
            <p:nvPr/>
          </p:nvSpPr>
          <p:spPr>
            <a:xfrm>
              <a:off x="1217880" y="1245240"/>
              <a:ext cx="371880" cy="4464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5"/>
            <p:cNvSpPr/>
            <p:nvPr/>
          </p:nvSpPr>
          <p:spPr>
            <a:xfrm>
              <a:off x="846360" y="1245240"/>
              <a:ext cx="375120" cy="4464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4" name="TextShape 6"/>
          <p:cNvSpPr txBox="1"/>
          <p:nvPr/>
        </p:nvSpPr>
        <p:spPr>
          <a:xfrm>
            <a:off x="389520" y="695880"/>
            <a:ext cx="317664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n-US" sz="3600" spc="-276" strike="noStrike">
                <a:solidFill>
                  <a:srgbClr val="1a1a1a"/>
                </a:solidFill>
                <a:latin typeface="DejaVu Sans"/>
              </a:rPr>
              <a:t>Check the Outliers: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5" name="CustomShape 7"/>
          <p:cNvSpPr/>
          <p:nvPr/>
        </p:nvSpPr>
        <p:spPr>
          <a:xfrm>
            <a:off x="1097280" y="4023360"/>
            <a:ext cx="1478520" cy="35388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84"/>
              </a:lnSpc>
            </a:pPr>
            <a:r>
              <a:rPr b="0" i="1" lang="en-US" sz="2400" spc="-126" strike="noStrike">
                <a:solidFill>
                  <a:srgbClr val="ffffff"/>
                </a:solidFill>
                <a:highlight>
                  <a:srgbClr val="ff6d6d"/>
                </a:highlight>
                <a:latin typeface="Arial"/>
              </a:rPr>
              <a:t> </a:t>
            </a:r>
            <a:r>
              <a:rPr b="0" i="1" lang="en-US" sz="2400" spc="-126" strike="noStrike">
                <a:solidFill>
                  <a:srgbClr val="ffffff"/>
                </a:solidFill>
                <a:highlight>
                  <a:srgbClr val="ff6d6d"/>
                </a:highlight>
                <a:latin typeface="Arial"/>
              </a:rPr>
              <a:t>BoxPlot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3474720" y="14040"/>
            <a:ext cx="5669280" cy="5129640"/>
          </a:xfrm>
          <a:prstGeom prst="rect">
            <a:avLst/>
          </a:prstGeom>
          <a:ln>
            <a:noFill/>
          </a:ln>
        </p:spPr>
      </p:pic>
      <p:sp>
        <p:nvSpPr>
          <p:cNvPr id="347" name="TextShape 8"/>
          <p:cNvSpPr txBox="1"/>
          <p:nvPr/>
        </p:nvSpPr>
        <p:spPr>
          <a:xfrm>
            <a:off x="389520" y="1920240"/>
            <a:ext cx="3176640" cy="203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n-US" sz="2200" spc="-276" strike="noStrike">
                <a:solidFill>
                  <a:srgbClr val="1a1a1a"/>
                </a:solidFill>
                <a:latin typeface="DejaVu Sans"/>
              </a:rPr>
              <a:t>All the variables </a:t>
            </a:r>
            <a:endParaRPr b="0" lang="en-US" sz="2200" spc="-1" strike="noStrike">
              <a:latin typeface="Arial"/>
            </a:endParaRPr>
          </a:p>
          <a:p>
            <a:r>
              <a:rPr b="1" i="1" lang="en-US" sz="2200" spc="-276" strike="noStrike">
                <a:solidFill>
                  <a:srgbClr val="1a1a1a"/>
                </a:solidFill>
                <a:latin typeface="DejaVu Sans"/>
              </a:rPr>
              <a:t>are outliers free </a:t>
            </a:r>
            <a:endParaRPr b="0" lang="en-US" sz="2200" spc="-1" strike="noStrike">
              <a:latin typeface="Arial"/>
            </a:endParaRPr>
          </a:p>
          <a:p>
            <a:r>
              <a:rPr b="1" i="1" lang="en-US" sz="2200" spc="-276" strike="noStrike">
                <a:solidFill>
                  <a:srgbClr val="1a1a1a"/>
                </a:solidFill>
                <a:latin typeface="DejaVu Sans"/>
              </a:rPr>
              <a:t>other than:</a:t>
            </a:r>
            <a:endParaRPr b="0" lang="en-US" sz="2200" spc="-1" strike="noStrike">
              <a:latin typeface="Arial"/>
            </a:endParaRPr>
          </a:p>
          <a:p>
            <a:r>
              <a:rPr b="1" i="1" lang="en-US" sz="2200" spc="-276" strike="noStrike">
                <a:solidFill>
                  <a:srgbClr val="1a1a1a"/>
                </a:solidFill>
                <a:latin typeface="DejaVu Sans"/>
              </a:rPr>
              <a:t>- Volume</a:t>
            </a:r>
            <a:endParaRPr b="0" lang="en-US" sz="2200" spc="-1" strike="noStrike">
              <a:latin typeface="Arial"/>
            </a:endParaRPr>
          </a:p>
          <a:p>
            <a:r>
              <a:rPr b="1" i="1" lang="en-US" sz="2200" spc="-276" strike="noStrike">
                <a:solidFill>
                  <a:srgbClr val="1a1a1a"/>
                </a:solidFill>
                <a:latin typeface="DejaVu Sans"/>
              </a:rPr>
              <a:t>- Content Polarity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TextShape 2"/>
          <p:cNvSpPr txBox="1"/>
          <p:nvPr/>
        </p:nvSpPr>
        <p:spPr>
          <a:xfrm>
            <a:off x="749880" y="731520"/>
            <a:ext cx="4005000" cy="77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n-US" sz="2300" spc="-1" strike="noStrike">
                <a:solidFill>
                  <a:srgbClr val="1a1a1a"/>
                </a:solidFill>
                <a:latin typeface="DejaVu Sans"/>
              </a:rPr>
              <a:t>Box Plot (After):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793080" y="1882800"/>
            <a:ext cx="8168040" cy="2997720"/>
          </a:xfrm>
          <a:prstGeom prst="rect">
            <a:avLst/>
          </a:prstGeom>
          <a:ln>
            <a:noFill/>
          </a:ln>
        </p:spPr>
      </p:pic>
      <p:sp>
        <p:nvSpPr>
          <p:cNvPr id="351" name="TextShape 3"/>
          <p:cNvSpPr txBox="1"/>
          <p:nvPr/>
        </p:nvSpPr>
        <p:spPr>
          <a:xfrm>
            <a:off x="749880" y="1391400"/>
            <a:ext cx="6473880" cy="69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solidFill>
                  <a:srgbClr val="1a1a1a"/>
                </a:solidFill>
                <a:latin typeface="Arial"/>
                <a:ea typeface="Noto Sans CJK SC"/>
              </a:rPr>
              <a:t>- IQR was performed where the outliers were treated via flooring and capping.</a:t>
            </a:r>
            <a:br/>
            <a:r>
              <a:rPr b="0" i="1" lang="en-US" sz="1400" spc="-1" strike="noStrike">
                <a:solidFill>
                  <a:srgbClr val="1a1a1a"/>
                </a:solidFill>
                <a:latin typeface="Arial"/>
                <a:ea typeface="Noto Sans CJK SC"/>
              </a:rPr>
              <a:t>- </a:t>
            </a:r>
            <a:r>
              <a:rPr b="0" i="1" lang="en-US" sz="1400" spc="-1" strike="noStrike">
                <a:solidFill>
                  <a:srgbClr val="1a1a1a"/>
                </a:solidFill>
                <a:latin typeface="Arial"/>
              </a:rPr>
              <a:t>Volume and Content Polarity columns are now outliers free.</a:t>
            </a:r>
            <a:br/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3" name="Group 2"/>
          <p:cNvGrpSpPr/>
          <p:nvPr/>
        </p:nvGrpSpPr>
        <p:grpSpPr>
          <a:xfrm>
            <a:off x="18360" y="91440"/>
            <a:ext cx="4557600" cy="4982040"/>
            <a:chOff x="18360" y="91440"/>
            <a:chExt cx="4557600" cy="4982040"/>
          </a:xfrm>
        </p:grpSpPr>
        <p:sp>
          <p:nvSpPr>
            <p:cNvPr id="354" name="CustomShape 3"/>
            <p:cNvSpPr/>
            <p:nvPr/>
          </p:nvSpPr>
          <p:spPr>
            <a:xfrm>
              <a:off x="18360" y="91440"/>
              <a:ext cx="4557600" cy="498204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4"/>
            <p:cNvSpPr/>
            <p:nvPr/>
          </p:nvSpPr>
          <p:spPr>
            <a:xfrm>
              <a:off x="1217880" y="1245240"/>
              <a:ext cx="371880" cy="4464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5"/>
            <p:cNvSpPr/>
            <p:nvPr/>
          </p:nvSpPr>
          <p:spPr>
            <a:xfrm>
              <a:off x="846360" y="1245240"/>
              <a:ext cx="375120" cy="4464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7" name="TextShape 6"/>
          <p:cNvSpPr txBox="1"/>
          <p:nvPr/>
        </p:nvSpPr>
        <p:spPr>
          <a:xfrm>
            <a:off x="480960" y="471240"/>
            <a:ext cx="3176640" cy="381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3600" spc="-1" strike="noStrike">
              <a:latin typeface="Arial"/>
            </a:endParaRPr>
          </a:p>
          <a:p>
            <a:r>
              <a:rPr b="1" i="1" lang="en-US" sz="3600" spc="-276" strike="noStrike">
                <a:solidFill>
                  <a:srgbClr val="1a1a1a"/>
                </a:solidFill>
                <a:latin typeface="DejaVu Sans"/>
              </a:rPr>
              <a:t>Data of all the variables</a:t>
            </a:r>
            <a:endParaRPr b="0" lang="en-US" sz="3600" spc="-1" strike="noStrike">
              <a:latin typeface="Arial"/>
            </a:endParaRPr>
          </a:p>
          <a:p>
            <a:r>
              <a:rPr b="1" i="1" lang="en-US" sz="3600" spc="-276" strike="noStrike">
                <a:solidFill>
                  <a:srgbClr val="1a1a1a"/>
                </a:solidFill>
                <a:latin typeface="DejaVu Sans"/>
              </a:rPr>
              <a:t>are </a:t>
            </a:r>
            <a:endParaRPr b="0" lang="en-US" sz="3600" spc="-1" strike="noStrike">
              <a:latin typeface="Arial"/>
            </a:endParaRPr>
          </a:p>
          <a:p>
            <a:r>
              <a:rPr b="1" i="1" lang="en-US" sz="3600" spc="-276" strike="noStrike">
                <a:solidFill>
                  <a:srgbClr val="1a1a1a"/>
                </a:solidFill>
                <a:latin typeface="DejaVu Sans"/>
              </a:rPr>
              <a:t>Normally </a:t>
            </a:r>
            <a:endParaRPr b="0" lang="en-US" sz="3600" spc="-1" strike="noStrike">
              <a:latin typeface="Arial"/>
            </a:endParaRPr>
          </a:p>
          <a:p>
            <a:r>
              <a:rPr b="1" i="1" lang="en-US" sz="3600" spc="-276" strike="noStrike">
                <a:solidFill>
                  <a:srgbClr val="1a1a1a"/>
                </a:solidFill>
                <a:latin typeface="DejaVu Sans"/>
              </a:rPr>
              <a:t>Distributed.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</p:txBody>
      </p:sp>
      <p:sp>
        <p:nvSpPr>
          <p:cNvPr id="358" name="CustomShape 7"/>
          <p:cNvSpPr/>
          <p:nvPr/>
        </p:nvSpPr>
        <p:spPr>
          <a:xfrm>
            <a:off x="1005840" y="4011480"/>
            <a:ext cx="1920240" cy="35388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84"/>
              </a:lnSpc>
            </a:pPr>
            <a:r>
              <a:rPr b="0" i="1" lang="en-US" sz="2400" spc="-126" strike="noStrike">
                <a:solidFill>
                  <a:srgbClr val="ffffff"/>
                </a:solidFill>
                <a:highlight>
                  <a:srgbClr val="ff6d6d"/>
                </a:highlight>
                <a:latin typeface="Arial"/>
              </a:rPr>
              <a:t>Disribution Plot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9" name="TextShape 8"/>
          <p:cNvSpPr txBox="1"/>
          <p:nvPr/>
        </p:nvSpPr>
        <p:spPr>
          <a:xfrm>
            <a:off x="401040" y="1879200"/>
            <a:ext cx="3176640" cy="84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3798720" y="0"/>
            <a:ext cx="534528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03160" y="1378440"/>
            <a:ext cx="2397240" cy="5418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2600" spc="-222" strike="noStrike">
                <a:solidFill>
                  <a:srgbClr val="1a1a1a"/>
                </a:solidFill>
                <a:latin typeface="DejaVu Sans"/>
              </a:rPr>
              <a:t>C</a:t>
            </a:r>
            <a:r>
              <a:rPr b="1" i="1" lang="en-US" sz="2600" spc="-270" strike="noStrike">
                <a:solidFill>
                  <a:srgbClr val="1a1a1a"/>
                </a:solidFill>
                <a:latin typeface="DejaVu Sans"/>
              </a:rPr>
              <a:t>ONTENT</a:t>
            </a:r>
            <a:endParaRPr b="0" lang="en-US" sz="2600" spc="-1" strike="noStrike">
              <a:latin typeface="Calibri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775440" y="1732320"/>
            <a:ext cx="4043160" cy="24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>
            <a:spAutoFit/>
          </a:bodyPr>
          <a:p>
            <a:pPr marL="333360" indent="-321120">
              <a:lnSpc>
                <a:spcPct val="100000"/>
              </a:lnSpc>
              <a:spcBef>
                <a:spcPts val="1179"/>
              </a:spcBef>
              <a:buClr>
                <a:srgbClr val="595959"/>
              </a:buClr>
              <a:buFont typeface="StarSymbol"/>
              <a:buChar char="-"/>
              <a:tabLst>
                <a:tab algn="l" pos="333360"/>
                <a:tab algn="l" pos="334080"/>
              </a:tabLst>
            </a:pPr>
            <a:endParaRPr b="0" lang="en-US" sz="1800" spc="-1" strike="noStrike">
              <a:latin typeface="Arial"/>
            </a:endParaRPr>
          </a:p>
          <a:p>
            <a:pPr marL="333360" indent="-32112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StarSymbol"/>
              <a:buChar char="-"/>
              <a:tabLst>
                <a:tab algn="l" pos="333360"/>
                <a:tab algn="l" pos="334080"/>
              </a:tabLst>
            </a:pPr>
            <a:r>
              <a:rPr b="1" i="1" lang="en-US" sz="1800" spc="-7" strike="noStrike">
                <a:solidFill>
                  <a:srgbClr val="ff6d6d"/>
                </a:solidFill>
                <a:latin typeface="Arial"/>
              </a:rPr>
              <a:t>Project</a:t>
            </a:r>
            <a:r>
              <a:rPr b="0" i="1" lang="en-US" sz="1800" spc="-10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i="1" lang="en-US" sz="1800" spc="29" strike="noStrike">
                <a:solidFill>
                  <a:srgbClr val="595959"/>
                </a:solidFill>
                <a:latin typeface="Arial"/>
              </a:rPr>
              <a:t>Approach</a:t>
            </a:r>
            <a:endParaRPr b="0" lang="en-US" sz="1800" spc="-1" strike="noStrike">
              <a:latin typeface="Arial"/>
            </a:endParaRPr>
          </a:p>
          <a:p>
            <a:pPr marL="333360" indent="-32112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StarSymbol"/>
              <a:buChar char="-"/>
              <a:tabLst>
                <a:tab algn="l" pos="333360"/>
                <a:tab algn="l" pos="334080"/>
              </a:tabLst>
            </a:pPr>
            <a:r>
              <a:rPr b="0" i="1" lang="en-US" sz="1800" spc="58" strike="noStrike">
                <a:solidFill>
                  <a:srgbClr val="595959"/>
                </a:solidFill>
                <a:latin typeface="Arial"/>
              </a:rPr>
              <a:t>What </a:t>
            </a:r>
            <a:r>
              <a:rPr b="0" i="1" lang="en-US" sz="1800" spc="-1" strike="noStrike">
                <a:solidFill>
                  <a:srgbClr val="595959"/>
                </a:solidFill>
                <a:latin typeface="Arial"/>
              </a:rPr>
              <a:t>does </a:t>
            </a:r>
            <a:r>
              <a:rPr b="0" i="1" lang="en-US" sz="1800" spc="9" strike="noStrike">
                <a:solidFill>
                  <a:srgbClr val="595959"/>
                </a:solidFill>
                <a:latin typeface="Arial"/>
              </a:rPr>
              <a:t>the </a:t>
            </a:r>
            <a:r>
              <a:rPr b="1" i="1" lang="en-US" sz="1800" spc="-296" strike="noStrike">
                <a:solidFill>
                  <a:srgbClr val="ff6d6d"/>
                </a:solidFill>
                <a:latin typeface="DejaVu Sans"/>
              </a:rPr>
              <a:t>DATA</a:t>
            </a:r>
            <a:r>
              <a:rPr b="1" i="1" lang="en-US" sz="1800" spc="-296" strike="noStrike">
                <a:solidFill>
                  <a:srgbClr val="1a9987"/>
                </a:solidFill>
                <a:latin typeface="DejaVu Sans"/>
              </a:rPr>
              <a:t> </a:t>
            </a:r>
            <a:r>
              <a:rPr b="0" i="1" lang="en-US" sz="1800" spc="38" strike="noStrike">
                <a:solidFill>
                  <a:srgbClr val="595959"/>
                </a:solidFill>
                <a:latin typeface="Arial"/>
              </a:rPr>
              <a:t>tell</a:t>
            </a:r>
            <a:r>
              <a:rPr b="0" i="1" lang="en-US" sz="1800" spc="-26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i="1" lang="en-US" sz="1800" spc="-86" strike="noStrike">
                <a:solidFill>
                  <a:srgbClr val="595959"/>
                </a:solidFill>
                <a:latin typeface="Arial"/>
              </a:rPr>
              <a:t>us?</a:t>
            </a:r>
            <a:endParaRPr b="0" lang="en-US" sz="1800" spc="-1" strike="noStrike">
              <a:latin typeface="Arial"/>
            </a:endParaRPr>
          </a:p>
          <a:p>
            <a:pPr marL="333360" indent="-32112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StarSymbol"/>
              <a:buChar char="-"/>
              <a:tabLst>
                <a:tab algn="l" pos="333360"/>
                <a:tab algn="l" pos="334080"/>
              </a:tabLst>
            </a:pPr>
            <a:r>
              <a:rPr b="0" i="1" lang="en-US" sz="1800" spc="-21" strike="noStrike">
                <a:solidFill>
                  <a:srgbClr val="595959"/>
                </a:solidFill>
                <a:latin typeface="Arial"/>
              </a:rPr>
              <a:t>Our </a:t>
            </a:r>
            <a:r>
              <a:rPr b="1" i="1" lang="en-US" sz="1800" spc="-197" strike="noStrike">
                <a:solidFill>
                  <a:srgbClr val="ff6d6d"/>
                </a:solidFill>
                <a:latin typeface="DejaVu Sans"/>
              </a:rPr>
              <a:t>PREDICTION</a:t>
            </a:r>
            <a:r>
              <a:rPr b="1" i="1" lang="en-US" sz="1800" spc="-265" strike="noStrike">
                <a:solidFill>
                  <a:srgbClr val="1a9987"/>
                </a:solidFill>
                <a:latin typeface="DejaVu Sans"/>
              </a:rPr>
              <a:t> </a:t>
            </a:r>
            <a:r>
              <a:rPr b="0" i="1" lang="en-US" sz="1800" spc="24" strike="noStrike">
                <a:solidFill>
                  <a:srgbClr val="595959"/>
                </a:solidFill>
                <a:latin typeface="Arial"/>
              </a:rPr>
              <a:t>models</a:t>
            </a:r>
            <a:endParaRPr b="0" lang="en-US" sz="1800" spc="-1" strike="noStrike">
              <a:latin typeface="Arial"/>
            </a:endParaRPr>
          </a:p>
          <a:p>
            <a:pPr marL="333360" indent="-32112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-"/>
              <a:tabLst>
                <a:tab algn="l" pos="333360"/>
                <a:tab algn="l" pos="334080"/>
              </a:tabLst>
            </a:pPr>
            <a:r>
              <a:rPr b="1" i="1" lang="en-US" sz="1800" spc="-222" strike="noStrike">
                <a:solidFill>
                  <a:srgbClr val="ff6d6d"/>
                </a:solidFill>
                <a:latin typeface="DejaVu Sans"/>
              </a:rPr>
              <a:t>PERFORMANCE</a:t>
            </a:r>
            <a:r>
              <a:rPr b="1" i="1" lang="en-US" sz="1800" spc="-197" strike="noStrike">
                <a:solidFill>
                  <a:srgbClr val="1a9987"/>
                </a:solidFill>
                <a:latin typeface="DejaVu Sans"/>
              </a:rPr>
              <a:t> </a:t>
            </a:r>
            <a:r>
              <a:rPr b="0" i="1" lang="en-US" sz="1800" spc="18" strike="noStrike">
                <a:solidFill>
                  <a:srgbClr val="595959"/>
                </a:solidFill>
                <a:latin typeface="Arial"/>
              </a:rPr>
              <a:t>evaluate</a:t>
            </a:r>
            <a:endParaRPr b="0" lang="en-US" sz="1800" spc="-1" strike="noStrike">
              <a:latin typeface="Arial"/>
            </a:endParaRPr>
          </a:p>
          <a:p>
            <a:pPr marL="333360" indent="-32112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-"/>
              <a:tabLst>
                <a:tab algn="l" pos="333360"/>
                <a:tab algn="l" pos="334080"/>
              </a:tabLst>
            </a:pPr>
            <a:r>
              <a:rPr b="1" i="1" lang="en-US" sz="1800" spc="-185" strike="noStrike">
                <a:solidFill>
                  <a:srgbClr val="ff6d6d"/>
                </a:solidFill>
                <a:latin typeface="DejaVu Sans"/>
              </a:rPr>
              <a:t>CONCLUSION</a:t>
            </a:r>
            <a:r>
              <a:rPr b="1" i="1" lang="en-US" sz="1800" spc="-185" strike="noStrike">
                <a:solidFill>
                  <a:srgbClr val="1a9987"/>
                </a:solidFill>
                <a:latin typeface="DejaVu Sans"/>
              </a:rPr>
              <a:t> </a:t>
            </a:r>
            <a:r>
              <a:rPr b="0" i="1" lang="en-US" sz="1800" spc="4" strike="noStrike">
                <a:solidFill>
                  <a:srgbClr val="595959"/>
                </a:solidFill>
                <a:latin typeface="Arial"/>
              </a:rPr>
              <a:t>&amp; </a:t>
            </a:r>
            <a:r>
              <a:rPr b="1" i="1" lang="en-US" sz="1800" spc="-205" strike="noStrike">
                <a:solidFill>
                  <a:srgbClr val="ff6d6d"/>
                </a:solidFill>
                <a:latin typeface="DejaVu Sans"/>
              </a:rPr>
              <a:t>NEXT</a:t>
            </a:r>
            <a:r>
              <a:rPr b="1" i="1" lang="en-US" sz="1800" spc="-406" strike="noStrike">
                <a:solidFill>
                  <a:srgbClr val="ff6d6d"/>
                </a:solidFill>
                <a:latin typeface="DejaVu Sans"/>
              </a:rPr>
              <a:t> </a:t>
            </a:r>
            <a:r>
              <a:rPr b="1" i="1" lang="en-US" sz="1800" spc="-205" strike="noStrike">
                <a:solidFill>
                  <a:srgbClr val="ff6d6d"/>
                </a:solidFill>
                <a:latin typeface="DejaVu Sans"/>
              </a:rPr>
              <a:t>STEP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8030520" y="209160"/>
            <a:ext cx="91836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2" name="Group 2"/>
          <p:cNvGrpSpPr/>
          <p:nvPr/>
        </p:nvGrpSpPr>
        <p:grpSpPr>
          <a:xfrm>
            <a:off x="18360" y="91440"/>
            <a:ext cx="4557600" cy="4982040"/>
            <a:chOff x="18360" y="91440"/>
            <a:chExt cx="4557600" cy="4982040"/>
          </a:xfrm>
        </p:grpSpPr>
        <p:sp>
          <p:nvSpPr>
            <p:cNvPr id="363" name="CustomShape 3"/>
            <p:cNvSpPr/>
            <p:nvPr/>
          </p:nvSpPr>
          <p:spPr>
            <a:xfrm>
              <a:off x="18360" y="91440"/>
              <a:ext cx="4557600" cy="498204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4"/>
            <p:cNvSpPr/>
            <p:nvPr/>
          </p:nvSpPr>
          <p:spPr>
            <a:xfrm>
              <a:off x="1217880" y="1245240"/>
              <a:ext cx="371880" cy="4464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5"/>
            <p:cNvSpPr/>
            <p:nvPr/>
          </p:nvSpPr>
          <p:spPr>
            <a:xfrm>
              <a:off x="846360" y="1245240"/>
              <a:ext cx="375120" cy="4464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6" name="TextShape 6"/>
          <p:cNvSpPr txBox="1"/>
          <p:nvPr/>
        </p:nvSpPr>
        <p:spPr>
          <a:xfrm>
            <a:off x="298080" y="640080"/>
            <a:ext cx="3176640" cy="171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2200" spc="-276" strike="noStrike">
                <a:solidFill>
                  <a:srgbClr val="1a1a1a"/>
                </a:solidFill>
                <a:latin typeface="DejaVu Sans"/>
              </a:rPr>
              <a:t>- It seems that all the other variables like : Close, High, Low has similar line plot other than Volume.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7" name="CustomShape 7"/>
          <p:cNvSpPr/>
          <p:nvPr/>
        </p:nvSpPr>
        <p:spPr>
          <a:xfrm>
            <a:off x="493200" y="3988440"/>
            <a:ext cx="1920240" cy="35388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84"/>
              </a:lnSpc>
            </a:pPr>
            <a:r>
              <a:rPr b="0" i="1" lang="en-US" sz="2400" spc="-126" strike="noStrike">
                <a:solidFill>
                  <a:srgbClr val="ffffff"/>
                </a:solidFill>
                <a:highlight>
                  <a:srgbClr val="ff6d6d"/>
                </a:highlight>
                <a:latin typeface="Arial"/>
              </a:rPr>
              <a:t>    </a:t>
            </a:r>
            <a:r>
              <a:rPr b="0" i="1" lang="en-US" sz="2400" spc="-126" strike="noStrike">
                <a:solidFill>
                  <a:srgbClr val="ffffff"/>
                </a:solidFill>
                <a:highlight>
                  <a:srgbClr val="ff6d6d"/>
                </a:highlight>
                <a:latin typeface="Arial"/>
              </a:rPr>
              <a:t>Line Plot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8" name="TextShape 8"/>
          <p:cNvSpPr txBox="1"/>
          <p:nvPr/>
        </p:nvSpPr>
        <p:spPr>
          <a:xfrm>
            <a:off x="401040" y="1879200"/>
            <a:ext cx="3176640" cy="84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3651480" y="471240"/>
            <a:ext cx="5447880" cy="4672440"/>
          </a:xfrm>
          <a:prstGeom prst="rect">
            <a:avLst/>
          </a:prstGeom>
          <a:ln>
            <a:noFill/>
          </a:ln>
        </p:spPr>
      </p:pic>
      <p:sp>
        <p:nvSpPr>
          <p:cNvPr id="370" name="TextShape 9"/>
          <p:cNvSpPr txBox="1"/>
          <p:nvPr/>
        </p:nvSpPr>
        <p:spPr>
          <a:xfrm>
            <a:off x="239760" y="2489400"/>
            <a:ext cx="3176640" cy="106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2200" spc="-276" strike="noStrike">
                <a:solidFill>
                  <a:srgbClr val="1a1a1a"/>
                </a:solidFill>
                <a:latin typeface="DejaVu Sans"/>
              </a:rPr>
              <a:t>- All the variables value seems to increase as per the time.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2" name="Group 2"/>
          <p:cNvGrpSpPr/>
          <p:nvPr/>
        </p:nvGrpSpPr>
        <p:grpSpPr>
          <a:xfrm>
            <a:off x="18360" y="91440"/>
            <a:ext cx="4557600" cy="4982040"/>
            <a:chOff x="18360" y="91440"/>
            <a:chExt cx="4557600" cy="4982040"/>
          </a:xfrm>
        </p:grpSpPr>
        <p:sp>
          <p:nvSpPr>
            <p:cNvPr id="373" name="CustomShape 3"/>
            <p:cNvSpPr/>
            <p:nvPr/>
          </p:nvSpPr>
          <p:spPr>
            <a:xfrm>
              <a:off x="18360" y="91440"/>
              <a:ext cx="4557600" cy="498204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4"/>
            <p:cNvSpPr/>
            <p:nvPr/>
          </p:nvSpPr>
          <p:spPr>
            <a:xfrm>
              <a:off x="1217880" y="1245240"/>
              <a:ext cx="371880" cy="4464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5"/>
            <p:cNvSpPr/>
            <p:nvPr/>
          </p:nvSpPr>
          <p:spPr>
            <a:xfrm>
              <a:off x="846360" y="1245240"/>
              <a:ext cx="375120" cy="4464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6" name="CustomShape 6"/>
          <p:cNvSpPr/>
          <p:nvPr/>
        </p:nvSpPr>
        <p:spPr>
          <a:xfrm>
            <a:off x="548640" y="4218120"/>
            <a:ext cx="1920240" cy="35388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84"/>
              </a:lnSpc>
            </a:pPr>
            <a:r>
              <a:rPr b="0" i="1" lang="en-US" sz="2400" spc="-126" strike="noStrike">
                <a:solidFill>
                  <a:srgbClr val="ffffff"/>
                </a:solidFill>
                <a:highlight>
                  <a:srgbClr val="ff6d6d"/>
                </a:highlight>
                <a:latin typeface="Arial"/>
              </a:rPr>
              <a:t>    </a:t>
            </a:r>
            <a:r>
              <a:rPr b="0" i="1" lang="en-US" sz="2400" spc="-126" strike="noStrike">
                <a:solidFill>
                  <a:srgbClr val="ffffff"/>
                </a:solidFill>
                <a:highlight>
                  <a:srgbClr val="ff6d6d"/>
                </a:highlight>
                <a:latin typeface="Arial"/>
              </a:rPr>
              <a:t>Line Plot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7" name="TextShape 7"/>
          <p:cNvSpPr txBox="1"/>
          <p:nvPr/>
        </p:nvSpPr>
        <p:spPr>
          <a:xfrm>
            <a:off x="401040" y="1879200"/>
            <a:ext cx="3176640" cy="84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3416400" y="471240"/>
            <a:ext cx="5709240" cy="4557960"/>
          </a:xfrm>
          <a:prstGeom prst="rect">
            <a:avLst/>
          </a:prstGeom>
          <a:ln>
            <a:noFill/>
          </a:ln>
        </p:spPr>
      </p:pic>
      <p:sp>
        <p:nvSpPr>
          <p:cNvPr id="379" name="TextShape 8"/>
          <p:cNvSpPr txBox="1"/>
          <p:nvPr/>
        </p:nvSpPr>
        <p:spPr>
          <a:xfrm>
            <a:off x="239760" y="574200"/>
            <a:ext cx="3176640" cy="381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n-US" sz="3600" spc="-276" strike="noStrike">
                <a:solidFill>
                  <a:srgbClr val="1a1a1a"/>
                </a:solidFill>
                <a:latin typeface="DejaVu Sans"/>
              </a:rPr>
              <a:t>Volume seems to increase and decrease along with time.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TextShape 2"/>
          <p:cNvSpPr txBox="1"/>
          <p:nvPr/>
        </p:nvSpPr>
        <p:spPr>
          <a:xfrm>
            <a:off x="749880" y="731520"/>
            <a:ext cx="4005000" cy="77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n-US" sz="2300" spc="-1" strike="noStrike">
                <a:solidFill>
                  <a:srgbClr val="1a1a1a"/>
                </a:solidFill>
                <a:latin typeface="DejaVu Sans"/>
              </a:rPr>
              <a:t>Box Plot (After):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749880" y="1230120"/>
            <a:ext cx="6473880" cy="69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solidFill>
                  <a:srgbClr val="1a1a1a"/>
                </a:solidFill>
                <a:latin typeface="Arial"/>
                <a:ea typeface="Noto Sans CJK SC"/>
              </a:rPr>
              <a:t>- Seems like closing price</a:t>
            </a:r>
            <a:r>
              <a:rPr b="0" i="1" lang="en-US" sz="1400" spc="-1" strike="noStrike">
                <a:solidFill>
                  <a:srgbClr val="1a1a1a"/>
                </a:solidFill>
                <a:latin typeface="Arial"/>
              </a:rPr>
              <a:t> and Content Polarity are correlated with one another.</a:t>
            </a:r>
            <a:endParaRPr b="0" lang="en-US" sz="1400" spc="-1" strike="noStrike">
              <a:latin typeface="Arial"/>
            </a:endParaRPr>
          </a:p>
          <a:p>
            <a:r>
              <a:rPr b="0" i="1" lang="en-US" sz="1400" spc="-1" strike="noStrike">
                <a:solidFill>
                  <a:srgbClr val="1a1a1a"/>
                </a:solidFill>
                <a:latin typeface="Arial"/>
              </a:rPr>
              <a:t>- Closing price increases with year but content polarity seems not to.</a:t>
            </a:r>
            <a:br/>
            <a:endParaRPr b="0" lang="en-US" sz="14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182880" y="1737360"/>
            <a:ext cx="8778240" cy="360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fa6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"/>
          <p:cNvSpPr/>
          <p:nvPr/>
        </p:nvSpPr>
        <p:spPr>
          <a:xfrm>
            <a:off x="830520" y="1191240"/>
            <a:ext cx="745920" cy="46080"/>
          </a:xfrm>
          <a:custGeom>
            <a:avLst/>
            <a:gdLst/>
            <a:ah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802440" y="1373400"/>
            <a:ext cx="678708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i="1" lang="en-US" sz="4300" spc="-452" strike="noStrike">
                <a:solidFill>
                  <a:srgbClr val="ffffff"/>
                </a:solidFill>
                <a:latin typeface="DejaVu Sans"/>
              </a:rPr>
              <a:t>PREDICTION</a:t>
            </a:r>
            <a:r>
              <a:rPr b="1" i="1" lang="en-US" sz="4300" spc="-542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4300" spc="-511" strike="noStrike">
                <a:solidFill>
                  <a:srgbClr val="ffffff"/>
                </a:solidFill>
                <a:latin typeface="DejaVu Sans"/>
              </a:rPr>
              <a:t>MODEL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802440" y="2237400"/>
            <a:ext cx="408780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Build a classification model to predict the market volatility.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9" name="Group 2"/>
          <p:cNvGrpSpPr/>
          <p:nvPr/>
        </p:nvGrpSpPr>
        <p:grpSpPr>
          <a:xfrm>
            <a:off x="18360" y="91440"/>
            <a:ext cx="4557600" cy="4982040"/>
            <a:chOff x="18360" y="91440"/>
            <a:chExt cx="4557600" cy="4982040"/>
          </a:xfrm>
        </p:grpSpPr>
        <p:sp>
          <p:nvSpPr>
            <p:cNvPr id="390" name="CustomShape 3"/>
            <p:cNvSpPr/>
            <p:nvPr/>
          </p:nvSpPr>
          <p:spPr>
            <a:xfrm>
              <a:off x="18360" y="91440"/>
              <a:ext cx="4557600" cy="498204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4"/>
            <p:cNvSpPr/>
            <p:nvPr/>
          </p:nvSpPr>
          <p:spPr>
            <a:xfrm>
              <a:off x="1217880" y="1245240"/>
              <a:ext cx="371880" cy="4464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5"/>
            <p:cNvSpPr/>
            <p:nvPr/>
          </p:nvSpPr>
          <p:spPr>
            <a:xfrm>
              <a:off x="846360" y="1245240"/>
              <a:ext cx="375120" cy="4464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3" name="TextShape 6"/>
          <p:cNvSpPr txBox="1"/>
          <p:nvPr/>
        </p:nvSpPr>
        <p:spPr>
          <a:xfrm>
            <a:off x="401040" y="1879200"/>
            <a:ext cx="3176640" cy="84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sp>
        <p:nvSpPr>
          <p:cNvPr id="394" name="TextShape 7"/>
          <p:cNvSpPr txBox="1"/>
          <p:nvPr/>
        </p:nvSpPr>
        <p:spPr>
          <a:xfrm>
            <a:off x="91440" y="515880"/>
            <a:ext cx="2743200" cy="487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n-US" sz="3600" spc="-276" strike="noStrike">
                <a:solidFill>
                  <a:srgbClr val="1a1a1a"/>
                </a:solidFill>
                <a:latin typeface="DejaVu Sans"/>
              </a:rPr>
              <a:t>Most Imp. Features :</a:t>
            </a:r>
            <a:endParaRPr b="0" lang="en-US" sz="3600" spc="-1" strike="noStrike">
              <a:latin typeface="Arial"/>
            </a:endParaRPr>
          </a:p>
          <a:p>
            <a:r>
              <a:rPr b="1" i="1" lang="en-US" sz="3600" spc="-276" strike="noStrike">
                <a:solidFill>
                  <a:srgbClr val="1a1a1a"/>
                </a:solidFill>
                <a:latin typeface="DejaVu Sans"/>
              </a:rPr>
              <a:t>1. Volume</a:t>
            </a:r>
            <a:endParaRPr b="0" lang="en-US" sz="3600" spc="-1" strike="noStrike">
              <a:latin typeface="Arial"/>
            </a:endParaRPr>
          </a:p>
          <a:p>
            <a:r>
              <a:rPr b="1" i="1" lang="en-US" sz="3600" spc="-276" strike="noStrike">
                <a:solidFill>
                  <a:srgbClr val="1a1a1a"/>
                </a:solidFill>
                <a:latin typeface="DejaVu Sans"/>
              </a:rPr>
              <a:t>2. Open</a:t>
            </a:r>
            <a:endParaRPr b="0" lang="en-US" sz="3600" spc="-1" strike="noStrike">
              <a:latin typeface="Arial"/>
            </a:endParaRPr>
          </a:p>
          <a:p>
            <a:r>
              <a:rPr b="1" i="1" lang="en-US" sz="3600" spc="-276" strike="noStrike">
                <a:solidFill>
                  <a:srgbClr val="1a1a1a"/>
                </a:solidFill>
                <a:latin typeface="DejaVu Sans"/>
              </a:rPr>
              <a:t>3. Close</a:t>
            </a:r>
            <a:endParaRPr b="0" lang="en-US" sz="3600" spc="-1" strike="noStrike">
              <a:latin typeface="Arial"/>
            </a:endParaRPr>
          </a:p>
          <a:p>
            <a:r>
              <a:rPr b="1" i="1" lang="en-US" sz="3600" spc="-276" strike="noStrike">
                <a:solidFill>
                  <a:srgbClr val="1a1a1a"/>
                </a:solidFill>
                <a:latin typeface="DejaVu Sans"/>
              </a:rPr>
              <a:t>4. Cont_len</a:t>
            </a:r>
            <a:endParaRPr b="0" lang="en-US" sz="3600" spc="-1" strike="noStrike">
              <a:latin typeface="Arial"/>
            </a:endParaRPr>
          </a:p>
          <a:p>
            <a:r>
              <a:rPr b="1" i="1" lang="en-US" sz="3600" spc="-276" strike="noStrike">
                <a:solidFill>
                  <a:srgbClr val="1a1a1a"/>
                </a:solidFill>
                <a:latin typeface="DejaVu Sans"/>
              </a:rPr>
              <a:t>5. Date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 rot="21592800">
            <a:off x="2747880" y="269280"/>
            <a:ext cx="6400800" cy="45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802440" y="731520"/>
            <a:ext cx="4958280" cy="4572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62" strike="noStrike">
                <a:solidFill>
                  <a:srgbClr val="1a1a1a"/>
                </a:solidFill>
                <a:latin typeface="DejaVu Sans"/>
              </a:rPr>
              <a:t>TARGET</a:t>
            </a:r>
            <a:r>
              <a:rPr b="1" i="1" lang="en-US" sz="2300" spc="-477" strike="noStrike">
                <a:solidFill>
                  <a:srgbClr val="1a1a1a"/>
                </a:solidFill>
                <a:latin typeface="DejaVu Sans"/>
              </a:rPr>
              <a:t> </a:t>
            </a:r>
            <a:r>
              <a:rPr b="1" i="1" lang="en-US" sz="2300" spc="-231" strike="noStrike">
                <a:solidFill>
                  <a:srgbClr val="1a1a1a"/>
                </a:solidFill>
                <a:latin typeface="DejaVu Sans"/>
              </a:rPr>
              <a:t>VARIABLE </a:t>
            </a:r>
            <a:endParaRPr b="0" lang="en-US" sz="2300" spc="-1" strike="noStrike">
              <a:latin typeface="Calibri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700560" y="1828800"/>
            <a:ext cx="8260920" cy="3064320"/>
          </a:xfrm>
          <a:prstGeom prst="rect">
            <a:avLst/>
          </a:prstGeom>
          <a:ln>
            <a:noFill/>
          </a:ln>
        </p:spPr>
      </p:pic>
      <p:sp>
        <p:nvSpPr>
          <p:cNvPr id="399" name="TextShape 3"/>
          <p:cNvSpPr txBox="1"/>
          <p:nvPr/>
        </p:nvSpPr>
        <p:spPr>
          <a:xfrm>
            <a:off x="822960" y="1321560"/>
            <a:ext cx="7132320" cy="69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solidFill>
                  <a:srgbClr val="1a1a1a"/>
                </a:solidFill>
                <a:latin typeface="Arial"/>
              </a:rPr>
              <a:t>- Though positive target variable is quite more in comparison to negative target variable     we cannot say dataset is imbalanced because data the difference is not so huge.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731520" y="677880"/>
            <a:ext cx="4663440" cy="51084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62" strike="noStrike">
                <a:solidFill>
                  <a:srgbClr val="1a1a1a"/>
                </a:solidFill>
                <a:latin typeface="DejaVu Sans"/>
              </a:rPr>
              <a:t>FEATURES</a:t>
            </a:r>
            <a:r>
              <a:rPr b="1" i="1" lang="en-US" sz="2300" spc="-296" strike="noStrike">
                <a:solidFill>
                  <a:srgbClr val="1a1a1a"/>
                </a:solidFill>
                <a:latin typeface="DejaVu Sans"/>
              </a:rPr>
              <a:t> </a:t>
            </a:r>
            <a:r>
              <a:rPr b="1" i="1" lang="en-US" sz="2300" spc="-211" strike="noStrike">
                <a:solidFill>
                  <a:srgbClr val="1a1a1a"/>
                </a:solidFill>
                <a:latin typeface="DejaVu Sans"/>
              </a:rPr>
              <a:t>SELECTION</a:t>
            </a:r>
            <a:endParaRPr b="0" lang="en-US" sz="2300" spc="-1" strike="noStrike"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 rot="21592800">
            <a:off x="2291040" y="-83880"/>
            <a:ext cx="722376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00280" y="640080"/>
            <a:ext cx="514332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40" bIns="0">
            <a:sp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56" strike="noStrike">
                <a:solidFill>
                  <a:srgbClr val="1a1a1a"/>
                </a:solidFill>
                <a:latin typeface="DejaVu Sans"/>
              </a:rPr>
              <a:t>MODEL </a:t>
            </a:r>
            <a:r>
              <a:rPr b="1" i="1" lang="en-US" sz="2300" spc="-211" strike="noStrike">
                <a:solidFill>
                  <a:srgbClr val="1a1a1a"/>
                </a:solidFill>
                <a:latin typeface="DejaVu Sans"/>
              </a:rPr>
              <a:t>SELECTION 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815040" y="2164680"/>
            <a:ext cx="3025440" cy="155160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19"/>
              </a:lnSpc>
            </a:pPr>
            <a:r>
              <a:rPr b="0" lang="en-US" sz="1050" spc="-7" strike="noStrike">
                <a:solidFill>
                  <a:srgbClr val="0000ff"/>
                </a:solidFill>
                <a:latin typeface="Courier New"/>
              </a:rPr>
              <a:t>!pip install</a:t>
            </a:r>
            <a:r>
              <a:rPr b="0" lang="en-US" sz="1050" spc="-86" strike="noStrike">
                <a:solidFill>
                  <a:srgbClr val="0000ff"/>
                </a:solidFill>
                <a:latin typeface="Courier New"/>
              </a:rPr>
              <a:t> </a:t>
            </a:r>
            <a:r>
              <a:rPr b="0" lang="en-US" sz="1050" spc="-7" strike="noStrike">
                <a:solidFill>
                  <a:srgbClr val="0000ff"/>
                </a:solidFill>
                <a:latin typeface="Courier New"/>
              </a:rPr>
              <a:t>logisticregression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815040" y="2598840"/>
            <a:ext cx="6500160" cy="155160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19"/>
              </a:lnSpc>
            </a:pPr>
            <a:r>
              <a:rPr b="0" lang="en-US" sz="1050" spc="-7" strike="noStrike">
                <a:solidFill>
                  <a:srgbClr val="ae00db"/>
                </a:solidFill>
                <a:latin typeface="Courier New"/>
              </a:rPr>
              <a:t>From sklearn.import</a:t>
            </a:r>
            <a:r>
              <a:rPr b="0" lang="en-US" sz="1050" spc="-86" strike="noStrike">
                <a:solidFill>
                  <a:srgbClr val="ae00db"/>
                </a:solidFill>
                <a:latin typeface="Courier New"/>
              </a:rPr>
              <a:t> </a:t>
            </a:r>
            <a:r>
              <a:rPr b="0" lang="en-US" sz="1050" spc="-7" strike="noStrike">
                <a:solidFill>
                  <a:srgbClr val="ae00db"/>
                </a:solidFill>
                <a:latin typeface="Courier New"/>
              </a:rPr>
              <a:t>lazyp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815040" y="2816280"/>
            <a:ext cx="3920760" cy="155160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19"/>
              </a:lnSpc>
            </a:pPr>
            <a:r>
              <a:rPr b="0" lang="en-US" sz="1050" spc="-7" strike="noStrike">
                <a:solidFill>
                  <a:srgbClr val="ae00db"/>
                </a:solidFill>
                <a:latin typeface="Courier New"/>
              </a:rPr>
              <a:t>from lazypredict.Supervised import</a:t>
            </a:r>
            <a:r>
              <a:rPr b="0" lang="en-US" sz="1050" spc="-72" strike="noStrike">
                <a:solidFill>
                  <a:srgbClr val="ae00db"/>
                </a:solidFill>
                <a:latin typeface="Courier New"/>
              </a:rPr>
              <a:t> </a:t>
            </a:r>
            <a:r>
              <a:rPr b="0" lang="en-US" sz="1050" spc="-7" strike="noStrike">
                <a:solidFill>
                  <a:srgbClr val="ae00db"/>
                </a:solidFill>
                <a:latin typeface="Courier New"/>
              </a:rPr>
              <a:t>LazyClassifier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07" name="CustomShape 5"/>
          <p:cNvSpPr/>
          <p:nvPr/>
        </p:nvSpPr>
        <p:spPr>
          <a:xfrm>
            <a:off x="815040" y="3250440"/>
            <a:ext cx="5774400" cy="155160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19"/>
              </a:lnSpc>
            </a:pPr>
            <a:r>
              <a:rPr b="0" lang="en-US" sz="1050" spc="-7" strike="noStrike">
                <a:latin typeface="Courier New"/>
              </a:rPr>
              <a:t>clf </a:t>
            </a:r>
            <a:r>
              <a:rPr b="0" lang="en-US" sz="1050" spc="-1" strike="noStrike">
                <a:latin typeface="Courier New"/>
              </a:rPr>
              <a:t>= </a:t>
            </a:r>
            <a:r>
              <a:rPr b="0" lang="en-US" sz="1050" spc="-7" strike="noStrike">
                <a:latin typeface="Courier New"/>
              </a:rPr>
              <a:t>LazyClassifier(verbose=</a:t>
            </a:r>
            <a:r>
              <a:rPr b="0" lang="en-US" sz="1050" spc="-7" strike="noStrike">
                <a:solidFill>
                  <a:srgbClr val="088759"/>
                </a:solidFill>
                <a:latin typeface="Courier New"/>
              </a:rPr>
              <a:t>0,ignore_warnings=</a:t>
            </a:r>
            <a:r>
              <a:rPr b="0" lang="en-US" sz="1050" spc="-7" strike="noStrike">
                <a:solidFill>
                  <a:srgbClr val="0000ff"/>
                </a:solidFill>
                <a:latin typeface="Courier New"/>
              </a:rPr>
              <a:t>True,</a:t>
            </a:r>
            <a:r>
              <a:rPr b="0" lang="en-US" sz="1050" spc="-60" strike="noStrike">
                <a:solidFill>
                  <a:srgbClr val="0000ff"/>
                </a:solidFill>
                <a:latin typeface="Courier New"/>
              </a:rPr>
              <a:t> </a:t>
            </a:r>
            <a:r>
              <a:rPr b="0" lang="en-US" sz="1050" spc="-7" strike="noStrike">
                <a:solidFill>
                  <a:srgbClr val="0000ff"/>
                </a:solidFill>
                <a:latin typeface="Courier New"/>
              </a:rPr>
              <a:t>custom_metric=None)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08" name="CustomShape 6"/>
          <p:cNvSpPr/>
          <p:nvPr/>
        </p:nvSpPr>
        <p:spPr>
          <a:xfrm>
            <a:off x="815040" y="3467520"/>
            <a:ext cx="6561720" cy="155160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19"/>
              </a:lnSpc>
            </a:pPr>
            <a:r>
              <a:rPr b="0" lang="en-US" sz="1050" spc="-7" strike="noStrike">
                <a:latin typeface="Courier New"/>
              </a:rPr>
              <a:t>models,predictions </a:t>
            </a:r>
            <a:r>
              <a:rPr b="0" lang="en-US" sz="1050" spc="-1" strike="noStrike">
                <a:latin typeface="Courier New"/>
              </a:rPr>
              <a:t>= </a:t>
            </a:r>
            <a:r>
              <a:rPr b="0" lang="en-US" sz="1050" spc="-7" strike="noStrike">
                <a:latin typeface="Courier New"/>
              </a:rPr>
              <a:t>clf.fit(X_train_resampled, X_test, y_train_resampled,</a:t>
            </a:r>
            <a:r>
              <a:rPr b="0" lang="en-US" sz="1050" spc="-86" strike="noStrike">
                <a:latin typeface="Courier New"/>
              </a:rPr>
              <a:t> </a:t>
            </a:r>
            <a:r>
              <a:rPr b="0" lang="en-US" sz="1050" spc="-7" strike="noStrike">
                <a:latin typeface="Courier New"/>
              </a:rPr>
              <a:t>y_test)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09" name="CustomShape 7"/>
          <p:cNvSpPr/>
          <p:nvPr/>
        </p:nvSpPr>
        <p:spPr>
          <a:xfrm>
            <a:off x="815040" y="4065120"/>
            <a:ext cx="1040400" cy="155160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19"/>
              </a:lnSpc>
            </a:pPr>
            <a:r>
              <a:rPr b="0" lang="en-US" sz="1050" spc="-7" strike="noStrike">
                <a:latin typeface="Courier New"/>
              </a:rPr>
              <a:t>print(models)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10" name="CustomShape 8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TextShape 9"/>
          <p:cNvSpPr txBox="1"/>
          <p:nvPr/>
        </p:nvSpPr>
        <p:spPr>
          <a:xfrm>
            <a:off x="822960" y="1321560"/>
            <a:ext cx="6327000" cy="69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solidFill>
                  <a:srgbClr val="1a1a1a"/>
                </a:solidFill>
                <a:latin typeface="Arial"/>
                <a:ea typeface="Noto Sans CJK SC"/>
              </a:rPr>
              <a:t>Logistic Regression was selexted for a model.</a:t>
            </a:r>
            <a:br/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802440" y="1379880"/>
            <a:ext cx="528336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lang="en-US" sz="2300" spc="49" strike="noStrike">
                <a:solidFill>
                  <a:srgbClr val="1a1a1a"/>
                </a:solidFill>
                <a:latin typeface="Arial"/>
              </a:rPr>
              <a:t>Telecom-churn </a:t>
            </a:r>
            <a:r>
              <a:rPr b="1" lang="en-US" sz="2300" spc="83" strike="noStrike">
                <a:solidFill>
                  <a:srgbClr val="1a1a1a"/>
                </a:solidFill>
                <a:latin typeface="Arial"/>
              </a:rPr>
              <a:t>Model</a:t>
            </a:r>
            <a:r>
              <a:rPr b="1" lang="en-US" sz="2300" spc="-355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1" lang="en-US" sz="2300" spc="9" strike="noStrike">
                <a:solidFill>
                  <a:srgbClr val="1a1a1a"/>
                </a:solidFill>
                <a:latin typeface="Arial"/>
              </a:rPr>
              <a:t>Building.ipynb</a:t>
            </a:r>
            <a:endParaRPr b="0" lang="en-US" sz="2300" spc="-1" strike="noStrike">
              <a:latin typeface="Calibri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802440" y="2089440"/>
            <a:ext cx="5707080" cy="17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35000"/>
              </a:lnSpc>
              <a:spcBef>
                <a:spcPts val="99"/>
              </a:spcBef>
            </a:pPr>
            <a:r>
              <a:rPr b="0" lang="en-US" sz="1050" spc="-7" strike="noStrike">
                <a:latin typeface="Courier New"/>
              </a:rPr>
              <a:t>base_rf </a:t>
            </a:r>
            <a:r>
              <a:rPr b="0" lang="en-US" sz="1050" spc="-1" strike="noStrike">
                <a:latin typeface="Courier New"/>
              </a:rPr>
              <a:t>= </a:t>
            </a:r>
            <a:r>
              <a:rPr b="0" lang="en-US" sz="1050" spc="-7" strike="noStrike">
                <a:latin typeface="Courier New"/>
              </a:rPr>
              <a:t>RandomForestClassifier(n_estimators=</a:t>
            </a:r>
            <a:r>
              <a:rPr b="0" lang="en-US" sz="1050" spc="-7" strike="noStrike">
                <a:solidFill>
                  <a:srgbClr val="088759"/>
                </a:solidFill>
                <a:latin typeface="Courier New"/>
              </a:rPr>
              <a:t>200, random_state </a:t>
            </a:r>
            <a:r>
              <a:rPr b="0" lang="en-US" sz="1050" spc="-1" strike="noStrike">
                <a:solidFill>
                  <a:srgbClr val="088759"/>
                </a:solidFill>
                <a:latin typeface="Courier New"/>
              </a:rPr>
              <a:t>= </a:t>
            </a:r>
            <a:r>
              <a:rPr b="0" lang="en-US" sz="1050" spc="-7" strike="noStrike">
                <a:solidFill>
                  <a:srgbClr val="088759"/>
                </a:solidFill>
                <a:latin typeface="Courier New"/>
              </a:rPr>
              <a:t>100)  base_rf.fit(X_train_resampled,</a:t>
            </a:r>
            <a:r>
              <a:rPr b="0" lang="en-US" sz="1050" spc="-12" strike="noStrike">
                <a:solidFill>
                  <a:srgbClr val="088759"/>
                </a:solidFill>
                <a:latin typeface="Courier New"/>
              </a:rPr>
              <a:t> </a:t>
            </a:r>
            <a:r>
              <a:rPr b="0" lang="en-US" sz="1050" spc="-7" strike="noStrike">
                <a:solidFill>
                  <a:srgbClr val="088759"/>
                </a:solidFill>
                <a:latin typeface="Courier New"/>
              </a:rPr>
              <a:t>y_train_resampled)</a:t>
            </a:r>
            <a:endParaRPr b="0" lang="en-US" sz="1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1050" spc="-7" strike="noStrike">
                <a:solidFill>
                  <a:srgbClr val="088759"/>
                </a:solidFill>
                <a:latin typeface="Courier New"/>
              </a:rPr>
              <a:t>y_pred </a:t>
            </a:r>
            <a:r>
              <a:rPr b="0" lang="en-US" sz="1050" spc="-1" strike="noStrike">
                <a:solidFill>
                  <a:srgbClr val="088759"/>
                </a:solidFill>
                <a:latin typeface="Courier New"/>
              </a:rPr>
              <a:t>=</a:t>
            </a:r>
            <a:r>
              <a:rPr b="0" lang="en-US" sz="1050" spc="-12" strike="noStrike">
                <a:solidFill>
                  <a:srgbClr val="088759"/>
                </a:solidFill>
                <a:latin typeface="Courier New"/>
              </a:rPr>
              <a:t> </a:t>
            </a:r>
            <a:r>
              <a:rPr b="0" lang="en-US" sz="1050" spc="-7" strike="noStrike">
                <a:solidFill>
                  <a:srgbClr val="088759"/>
                </a:solidFill>
                <a:latin typeface="Courier New"/>
              </a:rPr>
              <a:t>base_rf.predict(X_test)</a:t>
            </a:r>
            <a:endParaRPr b="0" lang="en-U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</a:pPr>
            <a:endParaRPr b="0" lang="en-US" sz="1050" spc="-1" strike="noStrike">
              <a:latin typeface="Arial"/>
            </a:endParaRPr>
          </a:p>
          <a:p>
            <a:pPr marL="12600">
              <a:lnSpc>
                <a:spcPct val="135000"/>
              </a:lnSpc>
            </a:pPr>
            <a:r>
              <a:rPr b="0" lang="en-US" sz="1050" spc="-7" strike="noStrike">
                <a:solidFill>
                  <a:srgbClr val="795d26"/>
                </a:solidFill>
                <a:latin typeface="Courier New"/>
              </a:rPr>
              <a:t>print(</a:t>
            </a:r>
            <a:r>
              <a:rPr b="0" lang="en-US" sz="1050" spc="-7" strike="noStrike">
                <a:solidFill>
                  <a:srgbClr val="0000ff"/>
                </a:solidFill>
                <a:latin typeface="Courier New"/>
              </a:rPr>
              <a:t>f</a:t>
            </a:r>
            <a:r>
              <a:rPr b="0" lang="en-US" sz="1050" spc="-7" strike="noStrike">
                <a:solidFill>
                  <a:srgbClr val="a31414"/>
                </a:solidFill>
                <a:latin typeface="Courier New"/>
              </a:rPr>
              <a:t>"Model base score: {base_rf.score(X_test, y_test):</a:t>
            </a:r>
            <a:r>
              <a:rPr b="0" lang="en-US" sz="1050" spc="-7" strike="noStrike">
                <a:solidFill>
                  <a:srgbClr val="088759"/>
                </a:solidFill>
                <a:latin typeface="Courier New"/>
              </a:rPr>
              <a:t>.4}</a:t>
            </a:r>
            <a:r>
              <a:rPr b="0" lang="en-US" sz="1050" spc="-7" strike="noStrike">
                <a:solidFill>
                  <a:srgbClr val="a31414"/>
                </a:solidFill>
                <a:latin typeface="Courier New"/>
              </a:rPr>
              <a:t>\n")  </a:t>
            </a:r>
            <a:r>
              <a:rPr b="0" lang="en-US" sz="1050" spc="-7" strike="noStrike">
                <a:solidFill>
                  <a:srgbClr val="795d26"/>
                </a:solidFill>
                <a:latin typeface="Courier New"/>
              </a:rPr>
              <a:t>print(</a:t>
            </a:r>
            <a:r>
              <a:rPr b="0" lang="en-US" sz="1050" spc="-7" strike="noStrike">
                <a:solidFill>
                  <a:srgbClr val="0000ff"/>
                </a:solidFill>
                <a:latin typeface="Courier New"/>
              </a:rPr>
              <a:t>f</a:t>
            </a:r>
            <a:r>
              <a:rPr b="0" lang="en-US" sz="1050" spc="-7" strike="noStrike">
                <a:solidFill>
                  <a:srgbClr val="a31414"/>
                </a:solidFill>
                <a:latin typeface="Courier New"/>
              </a:rPr>
              <a:t>"Model base ROC_AUC score: {roc_auc_score(y_test,y_pred):</a:t>
            </a:r>
            <a:r>
              <a:rPr b="0" lang="en-US" sz="1050" spc="-7" strike="noStrike">
                <a:solidFill>
                  <a:srgbClr val="088759"/>
                </a:solidFill>
                <a:latin typeface="Courier New"/>
              </a:rPr>
              <a:t>.4}</a:t>
            </a:r>
            <a:r>
              <a:rPr b="0" lang="en-US" sz="1050" spc="-7" strike="noStrike">
                <a:solidFill>
                  <a:srgbClr val="a31414"/>
                </a:solidFill>
                <a:latin typeface="Courier New"/>
              </a:rPr>
              <a:t>\n")  </a:t>
            </a:r>
            <a:r>
              <a:rPr b="0" lang="en-US" sz="1050" spc="-7" strike="noStrike">
                <a:solidFill>
                  <a:srgbClr val="795d26"/>
                </a:solidFill>
                <a:latin typeface="Courier New"/>
              </a:rPr>
              <a:t>print(classification_report(y_test, y_pred,</a:t>
            </a:r>
            <a:r>
              <a:rPr b="0" lang="en-US" sz="1050" spc="-15" strike="noStrike">
                <a:solidFill>
                  <a:srgbClr val="795d26"/>
                </a:solidFill>
                <a:latin typeface="Courier New"/>
              </a:rPr>
              <a:t> </a:t>
            </a:r>
            <a:r>
              <a:rPr b="0" lang="en-US" sz="1050" spc="-7" strike="noStrike">
                <a:solidFill>
                  <a:srgbClr val="795d26"/>
                </a:solidFill>
                <a:latin typeface="Courier New"/>
              </a:rPr>
              <a:t>labels=[</a:t>
            </a:r>
            <a:r>
              <a:rPr b="0" lang="en-US" sz="1050" spc="-7" strike="noStrike">
                <a:solidFill>
                  <a:srgbClr val="088759"/>
                </a:solidFill>
                <a:latin typeface="Courier New"/>
              </a:rPr>
              <a:t>0,1]))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802440" y="1379880"/>
            <a:ext cx="516204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56" strike="noStrike">
                <a:solidFill>
                  <a:srgbClr val="1a1a1a"/>
                </a:solidFill>
                <a:latin typeface="DejaVu Sans"/>
              </a:rPr>
              <a:t>MODEL </a:t>
            </a:r>
            <a:r>
              <a:rPr b="1" i="1" lang="en-US" sz="2300" spc="-216" strike="noStrike">
                <a:solidFill>
                  <a:srgbClr val="1a1a1a"/>
                </a:solidFill>
                <a:latin typeface="DejaVu Sans"/>
              </a:rPr>
              <a:t>BUILDING </a:t>
            </a:r>
            <a:r>
              <a:rPr b="1" i="1" lang="en-US" sz="2300" spc="-15" strike="noStrike">
                <a:solidFill>
                  <a:srgbClr val="1a1a1a"/>
                </a:solidFill>
                <a:latin typeface="DejaVu Sans"/>
              </a:rPr>
              <a:t>- </a:t>
            </a:r>
            <a:r>
              <a:rPr b="1" i="1" lang="en-US" sz="2300" spc="-276" strike="noStrike">
                <a:solidFill>
                  <a:srgbClr val="1a1a1a"/>
                </a:solidFill>
                <a:latin typeface="DejaVu Sans"/>
              </a:rPr>
              <a:t>RANDOM</a:t>
            </a:r>
            <a:r>
              <a:rPr b="1" i="1" lang="en-US" sz="2300" spc="-605" strike="noStrike">
                <a:solidFill>
                  <a:srgbClr val="1a1a1a"/>
                </a:solidFill>
                <a:latin typeface="DejaVu Sans"/>
              </a:rPr>
              <a:t> </a:t>
            </a:r>
            <a:r>
              <a:rPr b="1" i="1" lang="en-US" sz="2300" spc="-250" strike="noStrike">
                <a:solidFill>
                  <a:srgbClr val="1a1a1a"/>
                </a:solidFill>
                <a:latin typeface="DejaVu Sans"/>
              </a:rPr>
              <a:t>FOREST</a:t>
            </a:r>
            <a:endParaRPr b="0" lang="en-US" sz="2300" spc="-1" strike="noStrike">
              <a:latin typeface="Calibri"/>
            </a:endParaRPr>
          </a:p>
        </p:txBody>
      </p:sp>
      <p:graphicFrame>
        <p:nvGraphicFramePr>
          <p:cNvPr id="416" name="Table 2"/>
          <p:cNvGraphicFramePr/>
          <p:nvPr/>
        </p:nvGraphicFramePr>
        <p:xfrm>
          <a:off x="783360" y="2156400"/>
          <a:ext cx="5562720" cy="1793160"/>
        </p:xfrm>
        <a:graphic>
          <a:graphicData uri="http://schemas.openxmlformats.org/drawingml/2006/table">
            <a:tbl>
              <a:tblPr/>
              <a:tblGrid>
                <a:gridCol w="1242360"/>
                <a:gridCol w="1185480"/>
                <a:gridCol w="1025280"/>
                <a:gridCol w="1123200"/>
                <a:gridCol w="986400"/>
              </a:tblGrid>
              <a:tr h="302400">
                <a:tc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36160">
                        <a:lnSpc>
                          <a:spcPts val="1596"/>
                        </a:lnSpc>
                      </a:pP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55520">
                        <a:lnSpc>
                          <a:spcPts val="1596"/>
                        </a:lnSpc>
                      </a:pPr>
                      <a:r>
                        <a:rPr b="1" lang="en-US" sz="1400" spc="-75" strike="noStrike">
                          <a:solidFill>
                            <a:srgbClr val="000000"/>
                          </a:solidFill>
                          <a:latin typeface="Arial"/>
                        </a:rPr>
                        <a:t>F1 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score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68840">
                        <a:lnSpc>
                          <a:spcPts val="1596"/>
                        </a:lnSpc>
                      </a:pPr>
                      <a:r>
                        <a:rPr b="1" lang="en-US" sz="14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**Recall**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44000" algn="ctr">
                        <a:lnSpc>
                          <a:spcPts val="1596"/>
                        </a:lnSpc>
                      </a:pPr>
                      <a:r>
                        <a:rPr b="1" lang="en-US" sz="14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96000">
                <a:tc>
                  <a:txBody>
                    <a:bodyPr lIns="0" rIns="0" tIns="8316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63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base</a:t>
                      </a:r>
                      <a:r>
                        <a:rPr b="0" lang="en-US" sz="1400" spc="-7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b="0" lang="en-US" sz="1400" spc="58" strike="noStrike">
                          <a:solidFill>
                            <a:srgbClr val="000000"/>
                          </a:solidFill>
                          <a:latin typeface="Trebuchet MS"/>
                        </a:rPr>
                        <a:t>model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54288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5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0.74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4183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0.62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48456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3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0.77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15732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3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0.52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96000">
                <a:tc>
                  <a:txBody>
                    <a:bodyPr lIns="0" rIns="0" tIns="8316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24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r>
                        <a:rPr b="0" lang="en-US" sz="1400" spc="-7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features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5486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7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0.71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4230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26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0.53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47736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0.62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15732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26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0.47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96000">
                <a:tc>
                  <a:txBody>
                    <a:bodyPr lIns="0" rIns="0" tIns="8316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</a:t>
                      </a:r>
                      <a:r>
                        <a:rPr b="0" lang="en-US" sz="1400" spc="-7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features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54288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5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0.74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4172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0.58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4712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1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0.68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15732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60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0.51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02760">
                <a:tc>
                  <a:txBody>
                    <a:bodyPr lIns="0" rIns="0" tIns="83160" bIns="0">
                      <a:noAutofit/>
                    </a:bodyPr>
                    <a:p>
                      <a:pPr marL="31680">
                        <a:lnSpc>
                          <a:spcPts val="163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Final</a:t>
                      </a:r>
                      <a:r>
                        <a:rPr b="0" lang="en-US" sz="1400" spc="-160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b="0" lang="en-US" sz="1400" spc="3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Tuned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542880">
                        <a:lnSpc>
                          <a:spcPts val="163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5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0.74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423000">
                        <a:lnSpc>
                          <a:spcPts val="163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26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0.57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478080">
                        <a:lnSpc>
                          <a:spcPts val="163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0.82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157320" algn="ctr">
                        <a:lnSpc>
                          <a:spcPts val="163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2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17" name="CustomShape 3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360" y="0"/>
            <a:ext cx="4571640" cy="5143320"/>
            <a:chOff x="360" y="0"/>
            <a:chExt cx="4571640" cy="5143320"/>
          </a:xfrm>
        </p:grpSpPr>
        <p:sp>
          <p:nvSpPr>
            <p:cNvPr id="236" name="CustomShape 2"/>
            <p:cNvSpPr/>
            <p:nvPr/>
          </p:nvSpPr>
          <p:spPr>
            <a:xfrm>
              <a:off x="360" y="0"/>
              <a:ext cx="4571640" cy="514332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3"/>
            <p:cNvSpPr/>
            <p:nvPr/>
          </p:nvSpPr>
          <p:spPr>
            <a:xfrm>
              <a:off x="1203480" y="1191240"/>
              <a:ext cx="372960" cy="4608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4"/>
            <p:cNvSpPr/>
            <p:nvPr/>
          </p:nvSpPr>
          <p:spPr>
            <a:xfrm>
              <a:off x="830880" y="1191240"/>
              <a:ext cx="376200" cy="4608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TextShape 5"/>
          <p:cNvSpPr txBox="1"/>
          <p:nvPr/>
        </p:nvSpPr>
        <p:spPr>
          <a:xfrm>
            <a:off x="731880" y="1097280"/>
            <a:ext cx="3017160" cy="26881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1000"/>
              </a:lnSpc>
              <a:spcBef>
                <a:spcPts val="91"/>
              </a:spcBef>
            </a:pPr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Helps</a:t>
            </a:r>
            <a:r>
              <a:rPr b="1" i="1" lang="en-US" sz="2900" spc="-250" strike="noStrike">
                <a:solidFill>
                  <a:srgbClr val="1a1a1a"/>
                </a:solidFill>
                <a:latin typeface="DejaVu Sans"/>
              </a:rPr>
              <a:t> </a:t>
            </a:r>
            <a:r>
              <a:rPr b="1" i="1" lang="en-US" sz="2900" spc="-290" strike="noStrike">
                <a:solidFill>
                  <a:srgbClr val="1a1a1a"/>
                </a:solidFill>
                <a:latin typeface="DejaVu Sans"/>
              </a:rPr>
              <a:t>to make</a:t>
            </a:r>
            <a:br/>
            <a:r>
              <a:rPr b="1" i="1" lang="en-US" sz="2900" spc="-290" strike="noStrike">
                <a:solidFill>
                  <a:srgbClr val="1a1a1a"/>
                </a:solidFill>
                <a:latin typeface="DejaVu Sans"/>
              </a:rPr>
              <a:t>a </a:t>
            </a:r>
            <a:r>
              <a:rPr b="1" i="1" lang="en-US" sz="2900" spc="-270" strike="noStrike">
                <a:solidFill>
                  <a:srgbClr val="1a1a1a"/>
                </a:solidFill>
                <a:latin typeface="DejaVu Sans"/>
              </a:rPr>
              <a:t>prediction </a:t>
            </a:r>
            <a:br/>
            <a:r>
              <a:rPr b="1" i="1" lang="en-US" sz="2900" spc="-270" strike="noStrike">
                <a:solidFill>
                  <a:srgbClr val="1a1a1a"/>
                </a:solidFill>
                <a:latin typeface="DejaVu Sans"/>
              </a:rPr>
              <a:t>on stock </a:t>
            </a:r>
            <a:br/>
            <a:r>
              <a:rPr b="1" i="1" lang="en-US" sz="2900" spc="-270" strike="noStrike">
                <a:solidFill>
                  <a:srgbClr val="1a1a1a"/>
                </a:solidFill>
                <a:latin typeface="DejaVu Sans"/>
              </a:rPr>
              <a:t>prices and market </a:t>
            </a:r>
            <a:br/>
            <a:r>
              <a:rPr b="1" i="1" lang="en-US" sz="2900" spc="-270" strike="noStrike">
                <a:solidFill>
                  <a:srgbClr val="1a1a1a"/>
                </a:solidFill>
                <a:latin typeface="DejaVu Sans"/>
              </a:rPr>
              <a:t>volatility.</a:t>
            </a:r>
            <a:endParaRPr b="0" lang="en-US" sz="2900" spc="-1" strike="noStrike">
              <a:latin typeface="Calibri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731520" y="4023360"/>
            <a:ext cx="1478520" cy="35388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84"/>
              </a:lnSpc>
              <a:spcBef>
                <a:spcPts val="145"/>
              </a:spcBef>
            </a:pPr>
            <a:r>
              <a:rPr b="0" i="1" lang="en-US" sz="2400" spc="-126" strike="noStrike">
                <a:solidFill>
                  <a:srgbClr val="ffffff"/>
                </a:solidFill>
                <a:highlight>
                  <a:srgbClr val="ff6d6d"/>
                </a:highlight>
                <a:latin typeface="Arial"/>
              </a:rPr>
              <a:t>SCENARIO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5247360" y="1414440"/>
            <a:ext cx="3384720" cy="20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2200" spc="-1" strike="noStrike">
                <a:solidFill>
                  <a:srgbClr val="1a1a1a"/>
                </a:solidFill>
                <a:latin typeface="Arial"/>
              </a:rPr>
              <a:t>The aim of this project is to use data from posts made  made on the sub-reddit “Wallstreet-Bets” to make a prediction of given scenario.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9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802440" y="2597760"/>
            <a:ext cx="7471800" cy="21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3080" bIns="0">
            <a:spAutoFit/>
          </a:bodyPr>
          <a:p>
            <a:pPr marL="12600">
              <a:lnSpc>
                <a:spcPct val="100000"/>
              </a:lnSpc>
              <a:spcBef>
                <a:spcPts val="2701"/>
              </a:spcBef>
            </a:pPr>
            <a:r>
              <a:rPr b="1" i="1" lang="en-US" sz="4800" spc="-585" strike="noStrike">
                <a:solidFill>
                  <a:srgbClr val="ffffff"/>
                </a:solidFill>
                <a:latin typeface="DejaVu Sans"/>
              </a:rPr>
              <a:t>PERFORMANCE</a:t>
            </a:r>
            <a:r>
              <a:rPr b="1" i="1" lang="en-US" sz="4800" spc="-551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4800" spc="-622" strike="noStrike">
                <a:solidFill>
                  <a:srgbClr val="ffffff"/>
                </a:solidFill>
                <a:latin typeface="DejaVu Sans"/>
              </a:rPr>
              <a:t>EVALUATE</a:t>
            </a:r>
            <a:endParaRPr b="0" lang="en-US" sz="4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60"/>
              </a:spcBef>
            </a:pPr>
            <a:r>
              <a:rPr b="0" lang="en-US" sz="1400" spc="-7" strike="noStrike">
                <a:solidFill>
                  <a:srgbClr val="ffffff"/>
                </a:solidFill>
                <a:latin typeface="Lato"/>
              </a:rPr>
              <a:t>Going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to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4" strike="noStrike">
                <a:solidFill>
                  <a:srgbClr val="ffffff"/>
                </a:solidFill>
                <a:latin typeface="Lato"/>
              </a:rPr>
              <a:t>build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9" strike="noStrike">
                <a:solidFill>
                  <a:srgbClr val="ffffff"/>
                </a:solidFill>
                <a:latin typeface="Lato"/>
              </a:rPr>
              <a:t>a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machine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9" strike="noStrike">
                <a:solidFill>
                  <a:srgbClr val="ffffff"/>
                </a:solidFill>
                <a:latin typeface="Lato"/>
              </a:rPr>
              <a:t>learning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model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to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4" strike="noStrike">
                <a:solidFill>
                  <a:srgbClr val="ffffff"/>
                </a:solidFill>
                <a:latin typeface="Lato"/>
              </a:rPr>
              <a:t>predict</a:t>
            </a:r>
            <a:r>
              <a:rPr b="0" lang="en-US" sz="14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it.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77" strike="noStrike">
                <a:solidFill>
                  <a:srgbClr val="666666"/>
                </a:solidFill>
                <a:latin typeface="Trebuchet MS"/>
              </a:rPr>
              <a:t>@</a:t>
            </a:r>
            <a:r>
              <a:rPr b="0" lang="en-US" sz="1200" spc="38" strike="noStrike">
                <a:solidFill>
                  <a:srgbClr val="666666"/>
                </a:solidFill>
                <a:latin typeface="Trebuchet MS"/>
              </a:rPr>
              <a:t>c</a:t>
            </a:r>
            <a:r>
              <a:rPr b="0" lang="en-US" sz="1200" spc="18" strike="noStrike">
                <a:solidFill>
                  <a:srgbClr val="666666"/>
                </a:solidFill>
                <a:latin typeface="Trebuchet MS"/>
              </a:rPr>
              <a:t>ole</a:t>
            </a:r>
            <a:r>
              <a:rPr b="0" lang="en-US" sz="1200" spc="32" strike="noStrike">
                <a:solidFill>
                  <a:srgbClr val="666666"/>
                </a:solidFill>
                <a:latin typeface="Trebuchet MS"/>
              </a:rPr>
              <a:t>tang</a:t>
            </a:r>
            <a:r>
              <a:rPr b="0" lang="en-US" sz="1200" spc="12" strike="noStrike">
                <a:solidFill>
                  <a:srgbClr val="666666"/>
                </a:solidFill>
                <a:latin typeface="Trebuchet MS"/>
              </a:rPr>
              <a:t>s</a:t>
            </a:r>
            <a:r>
              <a:rPr b="0" lang="en-US" sz="1200" spc="52" strike="noStrike">
                <a:solidFill>
                  <a:srgbClr val="666666"/>
                </a:solidFill>
                <a:latin typeface="Trebuchet MS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802440" y="1379880"/>
            <a:ext cx="285084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25" strike="noStrike">
                <a:solidFill>
                  <a:srgbClr val="1a1a1a"/>
                </a:solidFill>
                <a:latin typeface="DejaVu Sans"/>
              </a:rPr>
              <a:t>CONFUSION</a:t>
            </a:r>
            <a:r>
              <a:rPr b="1" i="1" lang="en-US" sz="2300" spc="-296" strike="noStrike">
                <a:solidFill>
                  <a:srgbClr val="1a1a1a"/>
                </a:solidFill>
                <a:latin typeface="DejaVu Sans"/>
              </a:rPr>
              <a:t> MATRIX</a:t>
            </a:r>
            <a:endParaRPr b="0" lang="en-US" sz="2300" spc="-1" strike="noStrike">
              <a:latin typeface="Calibri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704160" y="2748240"/>
            <a:ext cx="304560" cy="1404720"/>
          </a:xfrm>
          <a:custGeom>
            <a:avLst/>
            <a:gdLst/>
            <a:ahLst/>
            <a:rect l="l" t="t" r="r" b="b"/>
            <a:pathLst>
              <a:path w="304800" h="1405254">
                <a:moveTo>
                  <a:pt x="304799" y="0"/>
                </a:moveTo>
                <a:lnTo>
                  <a:pt x="304799" y="1405209"/>
                </a:lnTo>
                <a:lnTo>
                  <a:pt x="0" y="1405209"/>
                </a:lnTo>
                <a:lnTo>
                  <a:pt x="0" y="0"/>
                </a:lnTo>
                <a:lnTo>
                  <a:pt x="304799" y="0"/>
                </a:lnTo>
                <a:close/>
              </a:path>
            </a:pathLst>
          </a:cu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"/>
          <p:cNvSpPr/>
          <p:nvPr/>
        </p:nvSpPr>
        <p:spPr>
          <a:xfrm>
            <a:off x="684720" y="2794320"/>
            <a:ext cx="32976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71"/>
              </a:spcBef>
            </a:pPr>
            <a:r>
              <a:rPr b="1" i="1" lang="en-US" sz="2000" spc="-21" strike="noStrike">
                <a:solidFill>
                  <a:srgbClr val="ffffff"/>
                </a:solidFill>
                <a:latin typeface="Lato"/>
              </a:rPr>
              <a:t>Actual</a:t>
            </a:r>
            <a:r>
              <a:rPr b="1" i="1" lang="en-US" sz="2000" spc="-11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2000" spc="-21" strike="noStrike">
                <a:solidFill>
                  <a:srgbClr val="ffffff"/>
                </a:solidFill>
                <a:latin typeface="Lato"/>
              </a:rPr>
              <a:t>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2698560" y="2148480"/>
            <a:ext cx="1724400" cy="58860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56520">
              <a:lnSpc>
                <a:spcPts val="2319"/>
              </a:lnSpc>
            </a:pPr>
            <a:r>
              <a:rPr b="1" i="1" lang="en-US" sz="2000" spc="-15" strike="noStrike">
                <a:solidFill>
                  <a:srgbClr val="ffffff"/>
                </a:solidFill>
                <a:latin typeface="Lato"/>
              </a:rPr>
              <a:t>Predicted</a:t>
            </a:r>
            <a:r>
              <a:rPr b="1" i="1" lang="en-US" sz="2000" spc="-9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2000" spc="-21" strike="noStrike">
                <a:solidFill>
                  <a:srgbClr val="ffffff"/>
                </a:solidFill>
                <a:latin typeface="Lato"/>
              </a:rPr>
              <a:t>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4" name="CustomShape 5"/>
          <p:cNvSpPr/>
          <p:nvPr/>
        </p:nvSpPr>
        <p:spPr>
          <a:xfrm>
            <a:off x="2501280" y="2587320"/>
            <a:ext cx="2269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714960"/>
                <a:tab algn="l" pos="1150560"/>
              </a:tabLst>
            </a:pPr>
            <a:r>
              <a:rPr b="1" i="1" lang="en-US" sz="1800" spc="-72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STAY</a:t>
            </a:r>
            <a:r>
              <a:rPr b="1" i="1" lang="en-US" sz="1800" spc="-72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(0)</a:t>
            </a:r>
            <a:r>
              <a:rPr b="0" lang="en-US" sz="1400" spc="-1" strike="noStrike">
                <a:latin typeface="Arial"/>
              </a:rPr>
              <a:t>	</a:t>
            </a:r>
            <a:r>
              <a:rPr b="1" i="1" lang="en-US" sz="1800" spc="-7" strike="noStrike" u="heavy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</a:rPr>
              <a:t>CHURN</a:t>
            </a:r>
            <a:r>
              <a:rPr b="1" i="1" lang="en-US" sz="1800" spc="-80" strike="noStrike">
                <a:solidFill>
                  <a:srgbClr val="212121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212121"/>
                </a:solidFill>
                <a:latin typeface="Arial"/>
              </a:rPr>
              <a:t>(1)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1238760" y="3090240"/>
            <a:ext cx="94500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714960"/>
              </a:tabLst>
            </a:pPr>
            <a:r>
              <a:rPr b="1" i="1" lang="en-US" sz="1800" spc="-7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</a:t>
            </a:r>
            <a:r>
              <a:rPr b="1" i="1" lang="en-US" sz="1800" spc="-137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TA</a:t>
            </a:r>
            <a:r>
              <a:rPr b="1" i="1" lang="en-US" sz="18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Y</a:t>
            </a:r>
            <a:r>
              <a:rPr b="1" i="1" lang="en-US" sz="18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(0)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CustomShape 7"/>
          <p:cNvSpPr/>
          <p:nvPr/>
        </p:nvSpPr>
        <p:spPr>
          <a:xfrm>
            <a:off x="2809080" y="3090240"/>
            <a:ext cx="1554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250280"/>
              </a:tabLst>
            </a:pPr>
            <a:r>
              <a:rPr b="0" lang="en-US" sz="1800" spc="-7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7" strike="noStrike">
                <a:latin typeface="Arial"/>
              </a:rPr>
              <a:t>FP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8"/>
          <p:cNvSpPr/>
          <p:nvPr/>
        </p:nvSpPr>
        <p:spPr>
          <a:xfrm>
            <a:off x="1113840" y="3731760"/>
            <a:ext cx="1195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964440"/>
              </a:tabLst>
            </a:pPr>
            <a:r>
              <a:rPr b="1" i="1" lang="en-US" sz="1800" spc="-7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CHUR</a:t>
            </a:r>
            <a:r>
              <a:rPr b="1" i="1" lang="en-US" sz="18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N</a:t>
            </a:r>
            <a:r>
              <a:rPr b="1" i="1" lang="en-US" sz="18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(1)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8" name="CustomShape 9"/>
          <p:cNvSpPr/>
          <p:nvPr/>
        </p:nvSpPr>
        <p:spPr>
          <a:xfrm>
            <a:off x="2758320" y="3683160"/>
            <a:ext cx="4312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2400" spc="-7" strike="noStrike">
                <a:solidFill>
                  <a:srgbClr val="eb5600"/>
                </a:solidFill>
                <a:latin typeface="Arial"/>
              </a:rPr>
              <a:t>FN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9" name="CustomShape 10"/>
          <p:cNvSpPr/>
          <p:nvPr/>
        </p:nvSpPr>
        <p:spPr>
          <a:xfrm>
            <a:off x="4014360" y="3699360"/>
            <a:ext cx="3819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2200" spc="-7" strike="noStrike">
                <a:latin typeface="Arial"/>
              </a:rPr>
              <a:t>TP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0" name="CustomShape 11"/>
          <p:cNvSpPr/>
          <p:nvPr/>
        </p:nvSpPr>
        <p:spPr>
          <a:xfrm>
            <a:off x="8030520" y="209160"/>
            <a:ext cx="91836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2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802440" y="1379880"/>
            <a:ext cx="285084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25" strike="noStrike">
                <a:solidFill>
                  <a:srgbClr val="1a1a1a"/>
                </a:solidFill>
                <a:latin typeface="DejaVu Sans"/>
              </a:rPr>
              <a:t>CONFUSION</a:t>
            </a:r>
            <a:r>
              <a:rPr b="1" i="1" lang="en-US" sz="2300" spc="-296" strike="noStrike">
                <a:solidFill>
                  <a:srgbClr val="1a1a1a"/>
                </a:solidFill>
                <a:latin typeface="DejaVu Sans"/>
              </a:rPr>
              <a:t> MATRIX</a:t>
            </a:r>
            <a:endParaRPr b="0" lang="en-US" sz="2300" spc="-1" strike="noStrike">
              <a:latin typeface="Calibri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704160" y="2748240"/>
            <a:ext cx="304560" cy="1404720"/>
          </a:xfrm>
          <a:custGeom>
            <a:avLst/>
            <a:gdLst/>
            <a:ahLst/>
            <a:rect l="l" t="t" r="r" b="b"/>
            <a:pathLst>
              <a:path w="304800" h="1405254">
                <a:moveTo>
                  <a:pt x="304799" y="0"/>
                </a:moveTo>
                <a:lnTo>
                  <a:pt x="304799" y="1405209"/>
                </a:lnTo>
                <a:lnTo>
                  <a:pt x="0" y="1405209"/>
                </a:lnTo>
                <a:lnTo>
                  <a:pt x="0" y="0"/>
                </a:lnTo>
                <a:lnTo>
                  <a:pt x="304799" y="0"/>
                </a:lnTo>
                <a:close/>
              </a:path>
            </a:pathLst>
          </a:cu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3"/>
          <p:cNvSpPr/>
          <p:nvPr/>
        </p:nvSpPr>
        <p:spPr>
          <a:xfrm>
            <a:off x="684720" y="2794320"/>
            <a:ext cx="32976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71"/>
              </a:spcBef>
            </a:pPr>
            <a:r>
              <a:rPr b="1" i="1" lang="en-US" sz="2000" spc="-21" strike="noStrike">
                <a:solidFill>
                  <a:srgbClr val="ffffff"/>
                </a:solidFill>
                <a:latin typeface="Lato"/>
              </a:rPr>
              <a:t>Actual</a:t>
            </a:r>
            <a:r>
              <a:rPr b="1" i="1" lang="en-US" sz="2000" spc="-11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2000" spc="-21" strike="noStrike">
                <a:solidFill>
                  <a:srgbClr val="ffffff"/>
                </a:solidFill>
                <a:latin typeface="Lato"/>
              </a:rPr>
              <a:t>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5" name="CustomShape 4"/>
          <p:cNvSpPr/>
          <p:nvPr/>
        </p:nvSpPr>
        <p:spPr>
          <a:xfrm>
            <a:off x="2698560" y="2148480"/>
            <a:ext cx="1724400" cy="58860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56520">
              <a:lnSpc>
                <a:spcPts val="2319"/>
              </a:lnSpc>
            </a:pPr>
            <a:r>
              <a:rPr b="1" i="1" lang="en-US" sz="2000" spc="-15" strike="noStrike">
                <a:solidFill>
                  <a:srgbClr val="ffffff"/>
                </a:solidFill>
                <a:latin typeface="Lato"/>
              </a:rPr>
              <a:t>Predicted</a:t>
            </a:r>
            <a:r>
              <a:rPr b="1" i="1" lang="en-US" sz="2000" spc="-9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2000" spc="-21" strike="noStrike">
                <a:solidFill>
                  <a:srgbClr val="ffffff"/>
                </a:solidFill>
                <a:latin typeface="Lato"/>
              </a:rPr>
              <a:t>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6" name="CustomShape 5"/>
          <p:cNvSpPr/>
          <p:nvPr/>
        </p:nvSpPr>
        <p:spPr>
          <a:xfrm>
            <a:off x="5641920" y="2147400"/>
            <a:ext cx="2572200" cy="24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160" algn="ctr">
              <a:lnSpc>
                <a:spcPct val="100000"/>
              </a:lnSpc>
              <a:spcBef>
                <a:spcPts val="99"/>
              </a:spcBef>
            </a:pPr>
            <a:r>
              <a:rPr b="1" i="1" lang="en-US" sz="2000" spc="-282" strike="noStrike" u="heavy">
                <a:uFill>
                  <a:solidFill>
                    <a:srgbClr val="000000"/>
                  </a:solidFill>
                </a:uFill>
                <a:latin typeface="DejaVu Sans"/>
              </a:rPr>
              <a:t>FP:</a:t>
            </a:r>
            <a:r>
              <a:rPr b="1" i="1" lang="en-US" sz="2000" spc="-282" strike="noStrike">
                <a:latin typeface="DejaVu Sans"/>
              </a:rPr>
              <a:t> </a:t>
            </a:r>
            <a:r>
              <a:rPr b="1" i="1" lang="en-US" sz="2000" spc="-177" strike="noStrike">
                <a:latin typeface="DejaVu Sans"/>
              </a:rPr>
              <a:t>I </a:t>
            </a:r>
            <a:r>
              <a:rPr b="1" i="1" lang="en-US" sz="2000" spc="-205" strike="noStrike">
                <a:latin typeface="DejaVu Sans"/>
              </a:rPr>
              <a:t>predicted </a:t>
            </a:r>
            <a:r>
              <a:rPr b="1" i="1" lang="en-US" sz="2000" spc="-262" strike="noStrike">
                <a:latin typeface="DejaVu Sans"/>
              </a:rPr>
              <a:t>he</a:t>
            </a:r>
            <a:r>
              <a:rPr b="1" i="1" lang="en-US" sz="2000" spc="-367" strike="noStrike">
                <a:latin typeface="DejaVu Sans"/>
              </a:rPr>
              <a:t> </a:t>
            </a:r>
            <a:r>
              <a:rPr b="1" i="1" lang="en-US" sz="2000" spc="-151" strike="noStrike">
                <a:latin typeface="DejaVu Sans"/>
              </a:rPr>
              <a:t>will  </a:t>
            </a:r>
            <a:r>
              <a:rPr b="1" i="1" lang="en-US" sz="2000" spc="-216" strike="noStrike">
                <a:latin typeface="DejaVu Sans"/>
              </a:rPr>
              <a:t>leave, </a:t>
            </a:r>
            <a:r>
              <a:rPr b="1" i="1" lang="en-US" sz="2000" spc="-225" strike="noStrike">
                <a:latin typeface="DejaVu Sans"/>
              </a:rPr>
              <a:t>but </a:t>
            </a:r>
            <a:r>
              <a:rPr b="1" i="1" lang="en-US" sz="2000" spc="-262" strike="noStrike">
                <a:latin typeface="DejaVu Sans"/>
              </a:rPr>
              <a:t>he</a:t>
            </a:r>
            <a:r>
              <a:rPr b="1" i="1" lang="en-US" sz="2000" spc="-276" strike="noStrike">
                <a:latin typeface="DejaVu Sans"/>
              </a:rPr>
              <a:t> </a:t>
            </a:r>
            <a:r>
              <a:rPr b="1" i="1" lang="en-US" sz="2000" spc="-216" strike="noStrike">
                <a:latin typeface="DejaVu Sans"/>
              </a:rPr>
              <a:t>stayed</a:t>
            </a:r>
            <a:endParaRPr b="0" lang="en-US" sz="2000" spc="-1" strike="noStrike">
              <a:latin typeface="Arial"/>
            </a:endParaRPr>
          </a:p>
          <a:p>
            <a:pPr marL="29160" algn="ctr">
              <a:lnSpc>
                <a:spcPct val="100000"/>
              </a:lnSpc>
              <a:spcBef>
                <a:spcPts val="1199"/>
              </a:spcBef>
            </a:pPr>
            <a:r>
              <a:rPr b="0" i="1" lang="en-US" sz="2000" spc="-52" strike="noStrike">
                <a:latin typeface="Arial"/>
              </a:rPr>
              <a:t>vs</a:t>
            </a:r>
            <a:endParaRPr b="0" lang="en-US" sz="2000" spc="-1" strike="noStrike">
              <a:latin typeface="Arial"/>
            </a:endParaRPr>
          </a:p>
          <a:p>
            <a:pPr marL="12240" algn="ctr">
              <a:lnSpc>
                <a:spcPct val="100000"/>
              </a:lnSpc>
              <a:spcBef>
                <a:spcPts val="1199"/>
              </a:spcBef>
            </a:pPr>
            <a:r>
              <a:rPr b="1" i="1" lang="en-US" sz="2000" spc="-265" strike="noStrike" u="heavy">
                <a:uFill>
                  <a:solidFill>
                    <a:srgbClr val="000000"/>
                  </a:solidFill>
                </a:uFill>
                <a:latin typeface="DejaVu Sans"/>
              </a:rPr>
              <a:t>FN:</a:t>
            </a:r>
            <a:r>
              <a:rPr b="1" i="1" lang="en-US" sz="2000" spc="-265" strike="noStrike">
                <a:latin typeface="DejaVu Sans"/>
              </a:rPr>
              <a:t> </a:t>
            </a:r>
            <a:r>
              <a:rPr b="1" i="1" lang="en-US" sz="2000" spc="-177" strike="noStrike">
                <a:latin typeface="DejaVu Sans"/>
              </a:rPr>
              <a:t>I </a:t>
            </a:r>
            <a:r>
              <a:rPr b="1" i="1" lang="en-US" sz="2000" spc="-205" strike="noStrike">
                <a:latin typeface="DejaVu Sans"/>
              </a:rPr>
              <a:t>predicted </a:t>
            </a:r>
            <a:r>
              <a:rPr b="1" i="1" lang="en-US" sz="2000" spc="-262" strike="noStrike">
                <a:latin typeface="DejaVu Sans"/>
              </a:rPr>
              <a:t>he</a:t>
            </a:r>
            <a:r>
              <a:rPr b="1" i="1" lang="en-US" sz="2000" spc="-367" strike="noStrike">
                <a:latin typeface="DejaVu Sans"/>
              </a:rPr>
              <a:t> </a:t>
            </a:r>
            <a:r>
              <a:rPr b="1" i="1" lang="en-US" sz="2000" spc="-151" strike="noStrike">
                <a:latin typeface="DejaVu Sans"/>
              </a:rPr>
              <a:t>will  </a:t>
            </a:r>
            <a:r>
              <a:rPr b="1" i="1" lang="en-US" sz="2000" spc="-245" strike="noStrike">
                <a:latin typeface="DejaVu Sans"/>
              </a:rPr>
              <a:t>stay, </a:t>
            </a:r>
            <a:r>
              <a:rPr b="1" i="1" lang="en-US" sz="2000" spc="-225" strike="noStrike">
                <a:latin typeface="DejaVu Sans"/>
              </a:rPr>
              <a:t>but </a:t>
            </a:r>
            <a:r>
              <a:rPr b="1" i="1" lang="en-US" sz="2000" spc="-262" strike="noStrike">
                <a:latin typeface="DejaVu Sans"/>
              </a:rPr>
              <a:t>he</a:t>
            </a:r>
            <a:r>
              <a:rPr b="1" i="1" lang="en-US" sz="2000" spc="-231" strike="noStrike">
                <a:latin typeface="DejaVu Sans"/>
              </a:rPr>
              <a:t> </a:t>
            </a:r>
            <a:r>
              <a:rPr b="1" i="1" lang="en-US" sz="2000" spc="-197" strike="noStrike">
                <a:latin typeface="DejaVu Sans"/>
              </a:rPr>
              <a:t>leaved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7" name="CustomShape 6"/>
          <p:cNvSpPr/>
          <p:nvPr/>
        </p:nvSpPr>
        <p:spPr>
          <a:xfrm>
            <a:off x="2501280" y="2587320"/>
            <a:ext cx="2269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714960"/>
                <a:tab algn="l" pos="1150560"/>
              </a:tabLst>
            </a:pPr>
            <a:r>
              <a:rPr b="1" i="1" lang="en-US" sz="1800" spc="-72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STAY</a:t>
            </a:r>
            <a:r>
              <a:rPr b="1" i="1" lang="en-US" sz="1800" spc="-72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(0)</a:t>
            </a:r>
            <a:r>
              <a:rPr b="0" lang="en-US" sz="1400" spc="-1" strike="noStrike">
                <a:latin typeface="Arial"/>
              </a:rPr>
              <a:t>	</a:t>
            </a:r>
            <a:r>
              <a:rPr b="1" i="1" lang="en-US" sz="1800" spc="-7" strike="noStrike" u="heavy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</a:rPr>
              <a:t>CHURN</a:t>
            </a:r>
            <a:r>
              <a:rPr b="1" i="1" lang="en-US" sz="1800" spc="-80" strike="noStrike">
                <a:solidFill>
                  <a:srgbClr val="212121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212121"/>
                </a:solidFill>
                <a:latin typeface="Arial"/>
              </a:rPr>
              <a:t>(1)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8" name="CustomShape 7"/>
          <p:cNvSpPr/>
          <p:nvPr/>
        </p:nvSpPr>
        <p:spPr>
          <a:xfrm>
            <a:off x="1238760" y="3090240"/>
            <a:ext cx="94500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714960"/>
              </a:tabLst>
            </a:pPr>
            <a:r>
              <a:rPr b="1" i="1" lang="en-US" sz="1800" spc="-7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</a:t>
            </a:r>
            <a:r>
              <a:rPr b="1" i="1" lang="en-US" sz="1800" spc="-137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TA</a:t>
            </a:r>
            <a:r>
              <a:rPr b="1" i="1" lang="en-US" sz="18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Y</a:t>
            </a:r>
            <a:r>
              <a:rPr b="1" i="1" lang="en-US" sz="18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(0)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9" name="CustomShape 8"/>
          <p:cNvSpPr/>
          <p:nvPr/>
        </p:nvSpPr>
        <p:spPr>
          <a:xfrm>
            <a:off x="2809080" y="3090240"/>
            <a:ext cx="1554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250280"/>
              </a:tabLst>
            </a:pPr>
            <a:r>
              <a:rPr b="0" lang="en-US" sz="1800" spc="-7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7" strike="noStrike">
                <a:latin typeface="Arial"/>
              </a:rPr>
              <a:t>FP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9"/>
          <p:cNvSpPr/>
          <p:nvPr/>
        </p:nvSpPr>
        <p:spPr>
          <a:xfrm>
            <a:off x="1113840" y="3731760"/>
            <a:ext cx="1195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964440"/>
              </a:tabLst>
            </a:pPr>
            <a:r>
              <a:rPr b="1" i="1" lang="en-US" sz="1800" spc="-7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CHUR</a:t>
            </a:r>
            <a:r>
              <a:rPr b="1" i="1" lang="en-US" sz="18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N</a:t>
            </a:r>
            <a:r>
              <a:rPr b="1" i="1" lang="en-US" sz="18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(1)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1" name="CustomShape 10"/>
          <p:cNvSpPr/>
          <p:nvPr/>
        </p:nvSpPr>
        <p:spPr>
          <a:xfrm>
            <a:off x="2758320" y="3683160"/>
            <a:ext cx="4312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2400" spc="-7" strike="noStrike">
                <a:solidFill>
                  <a:srgbClr val="eb5600"/>
                </a:solidFill>
                <a:latin typeface="Arial"/>
              </a:rPr>
              <a:t>FN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2" name="CustomShape 11"/>
          <p:cNvSpPr/>
          <p:nvPr/>
        </p:nvSpPr>
        <p:spPr>
          <a:xfrm>
            <a:off x="4014360" y="3699360"/>
            <a:ext cx="3819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2200" spc="-7" strike="noStrike">
                <a:latin typeface="Arial"/>
              </a:rPr>
              <a:t>TP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3" name="CustomShape 12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802440" y="1379880"/>
            <a:ext cx="285084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25" strike="noStrike">
                <a:solidFill>
                  <a:srgbClr val="1a1a1a"/>
                </a:solidFill>
                <a:latin typeface="DejaVu Sans"/>
              </a:rPr>
              <a:t>CONFUSION</a:t>
            </a:r>
            <a:r>
              <a:rPr b="1" i="1" lang="en-US" sz="2300" spc="-296" strike="noStrike">
                <a:solidFill>
                  <a:srgbClr val="1a1a1a"/>
                </a:solidFill>
                <a:latin typeface="DejaVu Sans"/>
              </a:rPr>
              <a:t> MATRIX</a:t>
            </a:r>
            <a:endParaRPr b="0" lang="en-US" sz="2300" spc="-1" strike="noStrike">
              <a:latin typeface="Calibri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2501280" y="2587320"/>
            <a:ext cx="2269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714960"/>
                <a:tab algn="l" pos="1150560"/>
              </a:tabLst>
            </a:pPr>
            <a:r>
              <a:rPr b="1" i="1" lang="en-US" sz="1800" spc="-72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STAY</a:t>
            </a:r>
            <a:r>
              <a:rPr b="1" i="1" lang="en-US" sz="1800" spc="-72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(0)</a:t>
            </a:r>
            <a:r>
              <a:rPr b="0" lang="en-US" sz="1400" spc="-1" strike="noStrike">
                <a:latin typeface="Arial"/>
              </a:rPr>
              <a:t>	</a:t>
            </a:r>
            <a:r>
              <a:rPr b="1" i="1" lang="en-US" sz="1800" spc="-7" strike="noStrike" u="heavy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</a:rPr>
              <a:t>CHURN</a:t>
            </a:r>
            <a:r>
              <a:rPr b="1" i="1" lang="en-US" sz="1800" spc="-80" strike="noStrike">
                <a:solidFill>
                  <a:srgbClr val="212121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212121"/>
                </a:solidFill>
                <a:latin typeface="Arial"/>
              </a:rPr>
              <a:t>(1)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1238760" y="3090240"/>
            <a:ext cx="94500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714960"/>
              </a:tabLst>
            </a:pPr>
            <a:r>
              <a:rPr b="1" i="1" lang="en-US" sz="1800" spc="-7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</a:t>
            </a:r>
            <a:r>
              <a:rPr b="1" i="1" lang="en-US" sz="1800" spc="-137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TA</a:t>
            </a:r>
            <a:r>
              <a:rPr b="1" i="1" lang="en-US" sz="18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Y</a:t>
            </a:r>
            <a:r>
              <a:rPr b="1" i="1" lang="en-US" sz="18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(0)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2809080" y="3090240"/>
            <a:ext cx="1554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250280"/>
              </a:tabLst>
            </a:pPr>
            <a:r>
              <a:rPr b="0" lang="en-US" sz="1800" spc="-7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7" strike="noStrike">
                <a:latin typeface="Arial"/>
              </a:rPr>
              <a:t>FP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CustomShape 5"/>
          <p:cNvSpPr/>
          <p:nvPr/>
        </p:nvSpPr>
        <p:spPr>
          <a:xfrm>
            <a:off x="1113840" y="3731760"/>
            <a:ext cx="1195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964440"/>
              </a:tabLst>
            </a:pPr>
            <a:r>
              <a:rPr b="1" i="1" lang="en-US" sz="1800" spc="-7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CHUR</a:t>
            </a:r>
            <a:r>
              <a:rPr b="1" i="1" lang="en-US" sz="18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N</a:t>
            </a:r>
            <a:r>
              <a:rPr b="1" i="1" lang="en-US" sz="18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(1)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9" name="CustomShape 6"/>
          <p:cNvSpPr/>
          <p:nvPr/>
        </p:nvSpPr>
        <p:spPr>
          <a:xfrm>
            <a:off x="2758320" y="3683160"/>
            <a:ext cx="4312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2400" spc="-7" strike="noStrike">
                <a:solidFill>
                  <a:srgbClr val="eb5600"/>
                </a:solidFill>
                <a:latin typeface="Arial"/>
              </a:rPr>
              <a:t>FN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0" name="CustomShape 7"/>
          <p:cNvSpPr/>
          <p:nvPr/>
        </p:nvSpPr>
        <p:spPr>
          <a:xfrm>
            <a:off x="4014360" y="3699360"/>
            <a:ext cx="3819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2200" spc="-7" strike="noStrike">
                <a:latin typeface="Arial"/>
              </a:rPr>
              <a:t>TP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1" name="CustomShape 8"/>
          <p:cNvSpPr/>
          <p:nvPr/>
        </p:nvSpPr>
        <p:spPr>
          <a:xfrm>
            <a:off x="704160" y="2748240"/>
            <a:ext cx="304560" cy="1404720"/>
          </a:xfrm>
          <a:custGeom>
            <a:avLst/>
            <a:gdLst/>
            <a:ahLst/>
            <a:rect l="l" t="t" r="r" b="b"/>
            <a:pathLst>
              <a:path w="304800" h="1405254">
                <a:moveTo>
                  <a:pt x="304799" y="0"/>
                </a:moveTo>
                <a:lnTo>
                  <a:pt x="304799" y="1405209"/>
                </a:lnTo>
                <a:lnTo>
                  <a:pt x="0" y="1405209"/>
                </a:lnTo>
                <a:lnTo>
                  <a:pt x="0" y="0"/>
                </a:lnTo>
                <a:lnTo>
                  <a:pt x="304799" y="0"/>
                </a:lnTo>
                <a:close/>
              </a:path>
            </a:pathLst>
          </a:cu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9"/>
          <p:cNvSpPr/>
          <p:nvPr/>
        </p:nvSpPr>
        <p:spPr>
          <a:xfrm>
            <a:off x="684720" y="2794320"/>
            <a:ext cx="32976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71"/>
              </a:spcBef>
            </a:pPr>
            <a:r>
              <a:rPr b="1" i="1" lang="en-US" sz="2000" spc="-21" strike="noStrike">
                <a:solidFill>
                  <a:srgbClr val="ffffff"/>
                </a:solidFill>
                <a:latin typeface="Lato"/>
              </a:rPr>
              <a:t>Actual</a:t>
            </a:r>
            <a:r>
              <a:rPr b="1" i="1" lang="en-US" sz="2000" spc="-11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2000" spc="-21" strike="noStrike">
                <a:solidFill>
                  <a:srgbClr val="ffffff"/>
                </a:solidFill>
                <a:latin typeface="Lato"/>
              </a:rPr>
              <a:t>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3" name="CustomShape 10"/>
          <p:cNvSpPr/>
          <p:nvPr/>
        </p:nvSpPr>
        <p:spPr>
          <a:xfrm>
            <a:off x="2698560" y="2148480"/>
            <a:ext cx="1724400" cy="58860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56520">
              <a:lnSpc>
                <a:spcPts val="2319"/>
              </a:lnSpc>
            </a:pPr>
            <a:r>
              <a:rPr b="1" i="1" lang="en-US" sz="2000" spc="-15" strike="noStrike">
                <a:solidFill>
                  <a:srgbClr val="ffffff"/>
                </a:solidFill>
                <a:latin typeface="Lato"/>
              </a:rPr>
              <a:t>Predicted</a:t>
            </a:r>
            <a:r>
              <a:rPr b="1" i="1" lang="en-US" sz="2000" spc="-9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2000" spc="-21" strike="noStrike">
                <a:solidFill>
                  <a:srgbClr val="ffffff"/>
                </a:solidFill>
                <a:latin typeface="Lato"/>
              </a:rPr>
              <a:t>Class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54" name="Group 11"/>
          <p:cNvGrpSpPr/>
          <p:nvPr/>
        </p:nvGrpSpPr>
        <p:grpSpPr>
          <a:xfrm>
            <a:off x="7570440" y="3600720"/>
            <a:ext cx="1419480" cy="1266480"/>
            <a:chOff x="7570440" y="3600720"/>
            <a:chExt cx="1419480" cy="1266480"/>
          </a:xfrm>
        </p:grpSpPr>
        <p:sp>
          <p:nvSpPr>
            <p:cNvPr id="455" name="CustomShape 12"/>
            <p:cNvSpPr/>
            <p:nvPr/>
          </p:nvSpPr>
          <p:spPr>
            <a:xfrm>
              <a:off x="7570440" y="3600720"/>
              <a:ext cx="1419480" cy="1266480"/>
            </a:xfrm>
            <a:custGeom>
              <a:avLst/>
              <a:gdLst/>
              <a:ahLst/>
              <a:rect l="l" t="t" r="r" b="b"/>
              <a:pathLst>
                <a:path w="1419859" h="1266825">
                  <a:moveTo>
                    <a:pt x="823248" y="1266772"/>
                  </a:moveTo>
                  <a:lnTo>
                    <a:pt x="668198" y="965398"/>
                  </a:lnTo>
                  <a:lnTo>
                    <a:pt x="536098" y="1130172"/>
                  </a:lnTo>
                  <a:lnTo>
                    <a:pt x="519548" y="916823"/>
                  </a:lnTo>
                  <a:lnTo>
                    <a:pt x="214924" y="1062222"/>
                  </a:lnTo>
                  <a:lnTo>
                    <a:pt x="368024" y="841148"/>
                  </a:lnTo>
                  <a:lnTo>
                    <a:pt x="96249" y="748173"/>
                  </a:lnTo>
                  <a:lnTo>
                    <a:pt x="342574" y="602448"/>
                  </a:lnTo>
                  <a:lnTo>
                    <a:pt x="0" y="405524"/>
                  </a:lnTo>
                  <a:lnTo>
                    <a:pt x="472199" y="479799"/>
                  </a:lnTo>
                  <a:lnTo>
                    <a:pt x="456949" y="245449"/>
                  </a:lnTo>
                  <a:lnTo>
                    <a:pt x="662198" y="382274"/>
                  </a:lnTo>
                  <a:lnTo>
                    <a:pt x="767523" y="0"/>
                  </a:lnTo>
                  <a:lnTo>
                    <a:pt x="845448" y="289824"/>
                  </a:lnTo>
                  <a:lnTo>
                    <a:pt x="1071197" y="159049"/>
                  </a:lnTo>
                  <a:lnTo>
                    <a:pt x="1028222" y="344299"/>
                  </a:lnTo>
                  <a:lnTo>
                    <a:pt x="1295097" y="299774"/>
                  </a:lnTo>
                  <a:lnTo>
                    <a:pt x="1138747" y="493749"/>
                  </a:lnTo>
                  <a:lnTo>
                    <a:pt x="1419647" y="562998"/>
                  </a:lnTo>
                  <a:lnTo>
                    <a:pt x="1140522" y="640048"/>
                  </a:lnTo>
                  <a:lnTo>
                    <a:pt x="1311122" y="887148"/>
                  </a:lnTo>
                  <a:lnTo>
                    <a:pt x="1007397" y="776898"/>
                  </a:lnTo>
                  <a:lnTo>
                    <a:pt x="1061247" y="1072472"/>
                  </a:lnTo>
                  <a:lnTo>
                    <a:pt x="816598" y="872198"/>
                  </a:lnTo>
                  <a:lnTo>
                    <a:pt x="823248" y="1266772"/>
                  </a:lnTo>
                  <a:close/>
                </a:path>
              </a:pathLst>
            </a:custGeom>
            <a:solidFill>
              <a:srgbClr val="e8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13"/>
            <p:cNvSpPr/>
            <p:nvPr/>
          </p:nvSpPr>
          <p:spPr>
            <a:xfrm>
              <a:off x="7570440" y="3600720"/>
              <a:ext cx="1419480" cy="1266480"/>
            </a:xfrm>
            <a:custGeom>
              <a:avLst/>
              <a:gdLst/>
              <a:ahLst/>
              <a:rect l="l" t="t" r="r" b="b"/>
              <a:pathLst>
                <a:path w="1419859" h="1266825">
                  <a:moveTo>
                    <a:pt x="662198" y="382274"/>
                  </a:moveTo>
                  <a:lnTo>
                    <a:pt x="767523" y="0"/>
                  </a:lnTo>
                  <a:lnTo>
                    <a:pt x="845448" y="289824"/>
                  </a:lnTo>
                  <a:lnTo>
                    <a:pt x="1071197" y="159049"/>
                  </a:lnTo>
                  <a:lnTo>
                    <a:pt x="1028222" y="344299"/>
                  </a:lnTo>
                  <a:lnTo>
                    <a:pt x="1295097" y="299774"/>
                  </a:lnTo>
                  <a:lnTo>
                    <a:pt x="1138747" y="493749"/>
                  </a:lnTo>
                  <a:lnTo>
                    <a:pt x="1419647" y="562998"/>
                  </a:lnTo>
                  <a:lnTo>
                    <a:pt x="1140522" y="640048"/>
                  </a:lnTo>
                  <a:lnTo>
                    <a:pt x="1311122" y="887148"/>
                  </a:lnTo>
                  <a:lnTo>
                    <a:pt x="1007397" y="776898"/>
                  </a:lnTo>
                  <a:lnTo>
                    <a:pt x="1061247" y="1072472"/>
                  </a:lnTo>
                  <a:lnTo>
                    <a:pt x="816598" y="872198"/>
                  </a:lnTo>
                  <a:lnTo>
                    <a:pt x="823248" y="1266772"/>
                  </a:lnTo>
                  <a:lnTo>
                    <a:pt x="668198" y="965398"/>
                  </a:lnTo>
                  <a:lnTo>
                    <a:pt x="536098" y="1130172"/>
                  </a:lnTo>
                  <a:lnTo>
                    <a:pt x="519548" y="916823"/>
                  </a:lnTo>
                  <a:lnTo>
                    <a:pt x="214924" y="1062222"/>
                  </a:lnTo>
                  <a:lnTo>
                    <a:pt x="368024" y="841148"/>
                  </a:lnTo>
                  <a:lnTo>
                    <a:pt x="96249" y="748173"/>
                  </a:lnTo>
                  <a:lnTo>
                    <a:pt x="342574" y="602448"/>
                  </a:lnTo>
                  <a:lnTo>
                    <a:pt x="0" y="405524"/>
                  </a:lnTo>
                  <a:lnTo>
                    <a:pt x="472199" y="479799"/>
                  </a:lnTo>
                  <a:lnTo>
                    <a:pt x="456949" y="245449"/>
                  </a:lnTo>
                  <a:lnTo>
                    <a:pt x="662198" y="382274"/>
                  </a:lnTo>
                  <a:close/>
                </a:path>
              </a:pathLst>
            </a:cu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7" name="CustomShape 14"/>
          <p:cNvSpPr/>
          <p:nvPr/>
        </p:nvSpPr>
        <p:spPr>
          <a:xfrm rot="20460000">
            <a:off x="8065440" y="3990600"/>
            <a:ext cx="482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600"/>
              </a:lnSpc>
            </a:pPr>
            <a:r>
              <a:rPr b="1" lang="en-US" sz="3600" spc="-1" strike="noStrike">
                <a:solidFill>
                  <a:srgbClr val="ff0000"/>
                </a:solidFill>
                <a:latin typeface="Arial"/>
              </a:rPr>
              <a:t>!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458" name="Group 15"/>
          <p:cNvGrpSpPr/>
          <p:nvPr/>
        </p:nvGrpSpPr>
        <p:grpSpPr>
          <a:xfrm>
            <a:off x="5486400" y="1318680"/>
            <a:ext cx="1868400" cy="1046160"/>
            <a:chOff x="5486400" y="1318680"/>
            <a:chExt cx="1868400" cy="1046160"/>
          </a:xfrm>
        </p:grpSpPr>
        <p:sp>
          <p:nvSpPr>
            <p:cNvPr id="459" name="CustomShape 16"/>
            <p:cNvSpPr/>
            <p:nvPr/>
          </p:nvSpPr>
          <p:spPr>
            <a:xfrm>
              <a:off x="5486400" y="1318680"/>
              <a:ext cx="1868400" cy="1046160"/>
            </a:xfrm>
            <a:custGeom>
              <a:avLst/>
              <a:gdLst/>
              <a:ahLst/>
              <a:rect l="l" t="t" r="r" b="b"/>
              <a:pathLst>
                <a:path w="1868804" h="1046480">
                  <a:moveTo>
                    <a:pt x="544761" y="1046234"/>
                  </a:moveTo>
                  <a:lnTo>
                    <a:pt x="474886" y="869959"/>
                  </a:lnTo>
                  <a:lnTo>
                    <a:pt x="413884" y="851279"/>
                  </a:lnTo>
                  <a:lnTo>
                    <a:pt x="356694" y="830644"/>
                  </a:lnTo>
                  <a:lnTo>
                    <a:pt x="303405" y="808186"/>
                  </a:lnTo>
                  <a:lnTo>
                    <a:pt x="254106" y="784038"/>
                  </a:lnTo>
                  <a:lnTo>
                    <a:pt x="208885" y="758333"/>
                  </a:lnTo>
                  <a:lnTo>
                    <a:pt x="167831" y="731204"/>
                  </a:lnTo>
                  <a:lnTo>
                    <a:pt x="131031" y="702785"/>
                  </a:lnTo>
                  <a:lnTo>
                    <a:pt x="98575" y="673207"/>
                  </a:lnTo>
                  <a:lnTo>
                    <a:pt x="70551" y="642605"/>
                  </a:lnTo>
                  <a:lnTo>
                    <a:pt x="47047" y="611110"/>
                  </a:lnTo>
                  <a:lnTo>
                    <a:pt x="13952" y="545976"/>
                  </a:lnTo>
                  <a:lnTo>
                    <a:pt x="0" y="478868"/>
                  </a:lnTo>
                  <a:lnTo>
                    <a:pt x="422" y="444906"/>
                  </a:lnTo>
                  <a:lnTo>
                    <a:pt x="16508" y="376832"/>
                  </a:lnTo>
                  <a:lnTo>
                    <a:pt x="53503" y="309443"/>
                  </a:lnTo>
                  <a:lnTo>
                    <a:pt x="80062" y="276338"/>
                  </a:lnTo>
                  <a:lnTo>
                    <a:pt x="132556" y="225934"/>
                  </a:lnTo>
                  <a:lnTo>
                    <a:pt x="162826" y="202384"/>
                  </a:lnTo>
                  <a:lnTo>
                    <a:pt x="195603" y="179973"/>
                  </a:lnTo>
                  <a:lnTo>
                    <a:pt x="230755" y="158730"/>
                  </a:lnTo>
                  <a:lnTo>
                    <a:pt x="268149" y="138685"/>
                  </a:lnTo>
                  <a:lnTo>
                    <a:pt x="307654" y="119867"/>
                  </a:lnTo>
                  <a:lnTo>
                    <a:pt x="349139" y="102304"/>
                  </a:lnTo>
                  <a:lnTo>
                    <a:pt x="392472" y="86025"/>
                  </a:lnTo>
                  <a:lnTo>
                    <a:pt x="437520" y="71059"/>
                  </a:lnTo>
                  <a:lnTo>
                    <a:pt x="484153" y="57435"/>
                  </a:lnTo>
                  <a:lnTo>
                    <a:pt x="532237" y="45183"/>
                  </a:lnTo>
                  <a:lnTo>
                    <a:pt x="581643" y="34331"/>
                  </a:lnTo>
                  <a:lnTo>
                    <a:pt x="632236" y="24908"/>
                  </a:lnTo>
                  <a:lnTo>
                    <a:pt x="683887" y="16942"/>
                  </a:lnTo>
                  <a:lnTo>
                    <a:pt x="736463" y="10464"/>
                  </a:lnTo>
                  <a:lnTo>
                    <a:pt x="789832" y="5502"/>
                  </a:lnTo>
                  <a:lnTo>
                    <a:pt x="843863" y="2084"/>
                  </a:lnTo>
                  <a:lnTo>
                    <a:pt x="898424" y="241"/>
                  </a:lnTo>
                  <a:lnTo>
                    <a:pt x="953383" y="0"/>
                  </a:lnTo>
                  <a:lnTo>
                    <a:pt x="1008608" y="1390"/>
                  </a:lnTo>
                  <a:lnTo>
                    <a:pt x="1063967" y="4441"/>
                  </a:lnTo>
                  <a:lnTo>
                    <a:pt x="1119330" y="9182"/>
                  </a:lnTo>
                  <a:lnTo>
                    <a:pt x="1174563" y="15642"/>
                  </a:lnTo>
                  <a:lnTo>
                    <a:pt x="1229535" y="23849"/>
                  </a:lnTo>
                  <a:lnTo>
                    <a:pt x="1293452" y="35743"/>
                  </a:lnTo>
                  <a:lnTo>
                    <a:pt x="1354661" y="49711"/>
                  </a:lnTo>
                  <a:lnTo>
                    <a:pt x="1413041" y="65650"/>
                  </a:lnTo>
                  <a:lnTo>
                    <a:pt x="1468476" y="83452"/>
                  </a:lnTo>
                  <a:lnTo>
                    <a:pt x="1520844" y="103012"/>
                  </a:lnTo>
                  <a:lnTo>
                    <a:pt x="1570027" y="124226"/>
                  </a:lnTo>
                  <a:lnTo>
                    <a:pt x="1615907" y="146987"/>
                  </a:lnTo>
                  <a:lnTo>
                    <a:pt x="1658365" y="171190"/>
                  </a:lnTo>
                  <a:lnTo>
                    <a:pt x="1697280" y="196730"/>
                  </a:lnTo>
                  <a:lnTo>
                    <a:pt x="1732535" y="223500"/>
                  </a:lnTo>
                  <a:lnTo>
                    <a:pt x="1764010" y="251397"/>
                  </a:lnTo>
                  <a:lnTo>
                    <a:pt x="1791587" y="280313"/>
                  </a:lnTo>
                  <a:lnTo>
                    <a:pt x="1834569" y="340785"/>
                  </a:lnTo>
                  <a:lnTo>
                    <a:pt x="1860528" y="404073"/>
                  </a:lnTo>
                  <a:lnTo>
                    <a:pt x="1868514" y="469331"/>
                  </a:lnTo>
                  <a:lnTo>
                    <a:pt x="1865469" y="502436"/>
                  </a:lnTo>
                  <a:lnTo>
                    <a:pt x="1844709" y="569070"/>
                  </a:lnTo>
                  <a:lnTo>
                    <a:pt x="1810892" y="625732"/>
                  </a:lnTo>
                  <a:lnTo>
                    <a:pt x="1764030" y="678734"/>
                  </a:lnTo>
                  <a:lnTo>
                    <a:pt x="1705193" y="727707"/>
                  </a:lnTo>
                  <a:lnTo>
                    <a:pt x="1671617" y="750567"/>
                  </a:lnTo>
                  <a:lnTo>
                    <a:pt x="1635448" y="772280"/>
                  </a:lnTo>
                  <a:lnTo>
                    <a:pt x="1596820" y="792802"/>
                  </a:lnTo>
                  <a:lnTo>
                    <a:pt x="1555866" y="812084"/>
                  </a:lnTo>
                  <a:lnTo>
                    <a:pt x="1512720" y="830082"/>
                  </a:lnTo>
                  <a:lnTo>
                    <a:pt x="1467516" y="846748"/>
                  </a:lnTo>
                  <a:lnTo>
                    <a:pt x="1420387" y="862037"/>
                  </a:lnTo>
                  <a:lnTo>
                    <a:pt x="1371467" y="875903"/>
                  </a:lnTo>
                  <a:lnTo>
                    <a:pt x="1320889" y="888298"/>
                  </a:lnTo>
                  <a:lnTo>
                    <a:pt x="1268788" y="899177"/>
                  </a:lnTo>
                  <a:lnTo>
                    <a:pt x="1215296" y="908494"/>
                  </a:lnTo>
                  <a:lnTo>
                    <a:pt x="1160548" y="916201"/>
                  </a:lnTo>
                  <a:lnTo>
                    <a:pt x="1104678" y="922254"/>
                  </a:lnTo>
                  <a:lnTo>
                    <a:pt x="1054764" y="926074"/>
                  </a:lnTo>
                  <a:lnTo>
                    <a:pt x="813161" y="926074"/>
                  </a:lnTo>
                  <a:lnTo>
                    <a:pt x="544761" y="1046234"/>
                  </a:lnTo>
                  <a:close/>
                  <a:moveTo>
                    <a:pt x="931666" y="930020"/>
                  </a:moveTo>
                  <a:lnTo>
                    <a:pt x="872640" y="928990"/>
                  </a:lnTo>
                  <a:lnTo>
                    <a:pt x="813161" y="926074"/>
                  </a:lnTo>
                  <a:lnTo>
                    <a:pt x="1054764" y="926074"/>
                  </a:lnTo>
                  <a:lnTo>
                    <a:pt x="1047818" y="926606"/>
                  </a:lnTo>
                  <a:lnTo>
                    <a:pt x="990103" y="929210"/>
                  </a:lnTo>
                  <a:lnTo>
                    <a:pt x="931666" y="930020"/>
                  </a:lnTo>
                  <a:close/>
                </a:path>
              </a:pathLst>
            </a:custGeom>
            <a:solidFill>
              <a:srgbClr val="eb5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17"/>
            <p:cNvSpPr/>
            <p:nvPr/>
          </p:nvSpPr>
          <p:spPr>
            <a:xfrm>
              <a:off x="5486400" y="1318680"/>
              <a:ext cx="1868400" cy="1046160"/>
            </a:xfrm>
            <a:custGeom>
              <a:avLst/>
              <a:gdLst/>
              <a:ahLst/>
              <a:rect l="l" t="t" r="r" b="b"/>
              <a:pathLst>
                <a:path w="1868804" h="1046480">
                  <a:moveTo>
                    <a:pt x="544761" y="1046234"/>
                  </a:moveTo>
                  <a:lnTo>
                    <a:pt x="474886" y="869959"/>
                  </a:lnTo>
                  <a:lnTo>
                    <a:pt x="413884" y="851279"/>
                  </a:lnTo>
                  <a:lnTo>
                    <a:pt x="356694" y="830644"/>
                  </a:lnTo>
                  <a:lnTo>
                    <a:pt x="303405" y="808186"/>
                  </a:lnTo>
                  <a:lnTo>
                    <a:pt x="254106" y="784038"/>
                  </a:lnTo>
                  <a:lnTo>
                    <a:pt x="208885" y="758333"/>
                  </a:lnTo>
                  <a:lnTo>
                    <a:pt x="167831" y="731204"/>
                  </a:lnTo>
                  <a:lnTo>
                    <a:pt x="131031" y="702785"/>
                  </a:lnTo>
                  <a:lnTo>
                    <a:pt x="98575" y="673207"/>
                  </a:lnTo>
                  <a:lnTo>
                    <a:pt x="70551" y="642605"/>
                  </a:lnTo>
                  <a:lnTo>
                    <a:pt x="47047" y="611110"/>
                  </a:lnTo>
                  <a:lnTo>
                    <a:pt x="13952" y="545976"/>
                  </a:lnTo>
                  <a:lnTo>
                    <a:pt x="0" y="478868"/>
                  </a:lnTo>
                  <a:lnTo>
                    <a:pt x="422" y="444906"/>
                  </a:lnTo>
                  <a:lnTo>
                    <a:pt x="16508" y="376832"/>
                  </a:lnTo>
                  <a:lnTo>
                    <a:pt x="53503" y="309443"/>
                  </a:lnTo>
                  <a:lnTo>
                    <a:pt x="80062" y="276338"/>
                  </a:lnTo>
                  <a:lnTo>
                    <a:pt x="132556" y="225934"/>
                  </a:lnTo>
                  <a:lnTo>
                    <a:pt x="162826" y="202384"/>
                  </a:lnTo>
                  <a:lnTo>
                    <a:pt x="195603" y="179973"/>
                  </a:lnTo>
                  <a:lnTo>
                    <a:pt x="230755" y="158730"/>
                  </a:lnTo>
                  <a:lnTo>
                    <a:pt x="268149" y="138685"/>
                  </a:lnTo>
                  <a:lnTo>
                    <a:pt x="307654" y="119867"/>
                  </a:lnTo>
                  <a:lnTo>
                    <a:pt x="349139" y="102304"/>
                  </a:lnTo>
                  <a:lnTo>
                    <a:pt x="392472" y="86025"/>
                  </a:lnTo>
                  <a:lnTo>
                    <a:pt x="437520" y="71059"/>
                  </a:lnTo>
                  <a:lnTo>
                    <a:pt x="484153" y="57435"/>
                  </a:lnTo>
                  <a:lnTo>
                    <a:pt x="532237" y="45183"/>
                  </a:lnTo>
                  <a:lnTo>
                    <a:pt x="581643" y="34331"/>
                  </a:lnTo>
                  <a:lnTo>
                    <a:pt x="632236" y="24908"/>
                  </a:lnTo>
                  <a:lnTo>
                    <a:pt x="683887" y="16942"/>
                  </a:lnTo>
                  <a:lnTo>
                    <a:pt x="736463" y="10464"/>
                  </a:lnTo>
                  <a:lnTo>
                    <a:pt x="789832" y="5502"/>
                  </a:lnTo>
                  <a:lnTo>
                    <a:pt x="843863" y="2084"/>
                  </a:lnTo>
                  <a:lnTo>
                    <a:pt x="898424" y="241"/>
                  </a:lnTo>
                  <a:lnTo>
                    <a:pt x="953383" y="0"/>
                  </a:lnTo>
                  <a:lnTo>
                    <a:pt x="1008608" y="1390"/>
                  </a:lnTo>
                  <a:lnTo>
                    <a:pt x="1063967" y="4441"/>
                  </a:lnTo>
                  <a:lnTo>
                    <a:pt x="1119330" y="9182"/>
                  </a:lnTo>
                  <a:lnTo>
                    <a:pt x="1174563" y="15642"/>
                  </a:lnTo>
                  <a:lnTo>
                    <a:pt x="1229535" y="23849"/>
                  </a:lnTo>
                  <a:lnTo>
                    <a:pt x="1293452" y="35743"/>
                  </a:lnTo>
                  <a:lnTo>
                    <a:pt x="1354661" y="49711"/>
                  </a:lnTo>
                  <a:lnTo>
                    <a:pt x="1413041" y="65650"/>
                  </a:lnTo>
                  <a:lnTo>
                    <a:pt x="1468475" y="83452"/>
                  </a:lnTo>
                  <a:lnTo>
                    <a:pt x="1520844" y="103012"/>
                  </a:lnTo>
                  <a:lnTo>
                    <a:pt x="1570027" y="124226"/>
                  </a:lnTo>
                  <a:lnTo>
                    <a:pt x="1615907" y="146987"/>
                  </a:lnTo>
                  <a:lnTo>
                    <a:pt x="1658365" y="171190"/>
                  </a:lnTo>
                  <a:lnTo>
                    <a:pt x="1697280" y="196730"/>
                  </a:lnTo>
                  <a:lnTo>
                    <a:pt x="1732535" y="223500"/>
                  </a:lnTo>
                  <a:lnTo>
                    <a:pt x="1764010" y="251397"/>
                  </a:lnTo>
                  <a:lnTo>
                    <a:pt x="1791587" y="280313"/>
                  </a:lnTo>
                  <a:lnTo>
                    <a:pt x="1834569" y="340785"/>
                  </a:lnTo>
                  <a:lnTo>
                    <a:pt x="1860528" y="404073"/>
                  </a:lnTo>
                  <a:lnTo>
                    <a:pt x="1868514" y="469331"/>
                  </a:lnTo>
                  <a:lnTo>
                    <a:pt x="1865469" y="502436"/>
                  </a:lnTo>
                  <a:lnTo>
                    <a:pt x="1844709" y="569070"/>
                  </a:lnTo>
                  <a:lnTo>
                    <a:pt x="1810892" y="625732"/>
                  </a:lnTo>
                  <a:lnTo>
                    <a:pt x="1764030" y="678734"/>
                  </a:lnTo>
                  <a:lnTo>
                    <a:pt x="1705193" y="727707"/>
                  </a:lnTo>
                  <a:lnTo>
                    <a:pt x="1671617" y="750567"/>
                  </a:lnTo>
                  <a:lnTo>
                    <a:pt x="1635448" y="772280"/>
                  </a:lnTo>
                  <a:lnTo>
                    <a:pt x="1596820" y="792802"/>
                  </a:lnTo>
                  <a:lnTo>
                    <a:pt x="1555866" y="812084"/>
                  </a:lnTo>
                  <a:lnTo>
                    <a:pt x="1512720" y="830082"/>
                  </a:lnTo>
                  <a:lnTo>
                    <a:pt x="1467516" y="846748"/>
                  </a:lnTo>
                  <a:lnTo>
                    <a:pt x="1420387" y="862037"/>
                  </a:lnTo>
                  <a:lnTo>
                    <a:pt x="1371466" y="875903"/>
                  </a:lnTo>
                  <a:lnTo>
                    <a:pt x="1320889" y="888298"/>
                  </a:lnTo>
                  <a:lnTo>
                    <a:pt x="1268788" y="899177"/>
                  </a:lnTo>
                  <a:lnTo>
                    <a:pt x="1215296" y="908494"/>
                  </a:lnTo>
                  <a:lnTo>
                    <a:pt x="1160548" y="916201"/>
                  </a:lnTo>
                  <a:lnTo>
                    <a:pt x="1104678" y="922254"/>
                  </a:lnTo>
                  <a:lnTo>
                    <a:pt x="1047818" y="926606"/>
                  </a:lnTo>
                  <a:lnTo>
                    <a:pt x="990103" y="929210"/>
                  </a:lnTo>
                  <a:lnTo>
                    <a:pt x="931666" y="930020"/>
                  </a:lnTo>
                  <a:lnTo>
                    <a:pt x="872640" y="928990"/>
                  </a:lnTo>
                  <a:lnTo>
                    <a:pt x="813161" y="926074"/>
                  </a:lnTo>
                  <a:lnTo>
                    <a:pt x="544761" y="1046234"/>
                  </a:lnTo>
                  <a:close/>
                </a:path>
              </a:pathLst>
            </a:custGeom>
            <a:noFill/>
            <a:ln w="28440">
              <a:solidFill>
                <a:srgbClr val="1a1a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1" name="CustomShape 18"/>
          <p:cNvSpPr/>
          <p:nvPr/>
        </p:nvSpPr>
        <p:spPr>
          <a:xfrm>
            <a:off x="5641920" y="1593000"/>
            <a:ext cx="2572200" cy="30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2800">
              <a:lnSpc>
                <a:spcPct val="100000"/>
              </a:lnSpc>
              <a:spcBef>
                <a:spcPts val="99"/>
              </a:spcBef>
            </a:pPr>
            <a:r>
              <a:rPr b="1" i="1" lang="en-US" sz="2200" spc="-15" strike="noStrike">
                <a:solidFill>
                  <a:srgbClr val="ffffff"/>
                </a:solidFill>
                <a:latin typeface="Arial"/>
              </a:rPr>
              <a:t>Lucky...</a:t>
            </a:r>
            <a:endParaRPr b="0" lang="en-US" sz="2200" spc="-1" strike="noStrike">
              <a:latin typeface="Arial"/>
            </a:endParaRPr>
          </a:p>
          <a:p>
            <a:pPr marL="29160" algn="ctr">
              <a:lnSpc>
                <a:spcPct val="100000"/>
              </a:lnSpc>
              <a:spcBef>
                <a:spcPts val="1721"/>
              </a:spcBef>
            </a:pPr>
            <a:r>
              <a:rPr b="1" i="1" lang="en-US" sz="2000" spc="-282" strike="noStrike" u="heavy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DejaVu Sans"/>
              </a:rPr>
              <a:t>FP:</a:t>
            </a:r>
            <a:r>
              <a:rPr b="1" i="1" lang="en-US" sz="2000" spc="-282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2000" spc="-177" strike="noStrike">
                <a:solidFill>
                  <a:srgbClr val="ffffff"/>
                </a:solidFill>
                <a:latin typeface="DejaVu Sans"/>
              </a:rPr>
              <a:t>I </a:t>
            </a:r>
            <a:r>
              <a:rPr b="1" i="1" lang="en-US" sz="2000" spc="-205" strike="noStrike">
                <a:solidFill>
                  <a:srgbClr val="ffffff"/>
                </a:solidFill>
                <a:latin typeface="DejaVu Sans"/>
              </a:rPr>
              <a:t>predicted </a:t>
            </a:r>
            <a:r>
              <a:rPr b="1" i="1" lang="en-US" sz="2000" spc="-262" strike="noStrike">
                <a:solidFill>
                  <a:srgbClr val="ffffff"/>
                </a:solidFill>
                <a:latin typeface="DejaVu Sans"/>
              </a:rPr>
              <a:t>he</a:t>
            </a:r>
            <a:r>
              <a:rPr b="1" i="1" lang="en-US" sz="2000" spc="-361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2000" spc="-151" strike="noStrike">
                <a:solidFill>
                  <a:srgbClr val="ffffff"/>
                </a:solidFill>
                <a:latin typeface="DejaVu Sans"/>
              </a:rPr>
              <a:t>will  </a:t>
            </a:r>
            <a:r>
              <a:rPr b="1" i="1" lang="en-US" sz="2000" spc="-216" strike="noStrike">
                <a:solidFill>
                  <a:srgbClr val="ffffff"/>
                </a:solidFill>
                <a:latin typeface="DejaVu Sans"/>
              </a:rPr>
              <a:t>leave, </a:t>
            </a:r>
            <a:r>
              <a:rPr b="1" i="1" lang="en-US" sz="2000" spc="-225" strike="noStrike">
                <a:solidFill>
                  <a:srgbClr val="ffffff"/>
                </a:solidFill>
                <a:latin typeface="DejaVu Sans"/>
              </a:rPr>
              <a:t>but </a:t>
            </a:r>
            <a:r>
              <a:rPr b="1" i="1" lang="en-US" sz="2000" spc="-262" strike="noStrike">
                <a:solidFill>
                  <a:srgbClr val="ffffff"/>
                </a:solidFill>
                <a:latin typeface="DejaVu Sans"/>
              </a:rPr>
              <a:t>he</a:t>
            </a:r>
            <a:r>
              <a:rPr b="1" i="1" lang="en-US" sz="2000" spc="-276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2000" spc="-216" strike="noStrike">
                <a:solidFill>
                  <a:srgbClr val="ffffff"/>
                </a:solidFill>
                <a:latin typeface="DejaVu Sans"/>
              </a:rPr>
              <a:t>stayed</a:t>
            </a:r>
            <a:endParaRPr b="0" lang="en-US" sz="2000" spc="-1" strike="noStrike">
              <a:latin typeface="Arial"/>
            </a:endParaRPr>
          </a:p>
          <a:p>
            <a:pPr marL="29160" algn="ctr">
              <a:lnSpc>
                <a:spcPct val="100000"/>
              </a:lnSpc>
              <a:spcBef>
                <a:spcPts val="1199"/>
              </a:spcBef>
            </a:pPr>
            <a:r>
              <a:rPr b="0" i="1" lang="en-US" sz="2000" spc="-52" strike="noStrike">
                <a:solidFill>
                  <a:srgbClr val="ffffff"/>
                </a:solidFill>
                <a:latin typeface="Arial"/>
              </a:rPr>
              <a:t>vs</a:t>
            </a:r>
            <a:endParaRPr b="0" lang="en-US" sz="2000" spc="-1" strike="noStrike">
              <a:latin typeface="Arial"/>
            </a:endParaRPr>
          </a:p>
          <a:p>
            <a:pPr marL="12240" algn="ctr">
              <a:lnSpc>
                <a:spcPct val="100000"/>
              </a:lnSpc>
              <a:spcBef>
                <a:spcPts val="1199"/>
              </a:spcBef>
            </a:pPr>
            <a:r>
              <a:rPr b="1" i="1" lang="en-US" sz="2000" spc="-262" strike="noStrike" u="heavy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DejaVu Sans"/>
              </a:rPr>
              <a:t>FN:</a:t>
            </a:r>
            <a:r>
              <a:rPr b="1" i="1" lang="en-US" sz="2000" spc="-262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2000" spc="-177" strike="noStrike">
                <a:solidFill>
                  <a:srgbClr val="ffffff"/>
                </a:solidFill>
                <a:latin typeface="DejaVu Sans"/>
              </a:rPr>
              <a:t>I </a:t>
            </a:r>
            <a:r>
              <a:rPr b="1" i="1" lang="en-US" sz="2000" spc="-205" strike="noStrike">
                <a:solidFill>
                  <a:srgbClr val="ffffff"/>
                </a:solidFill>
                <a:latin typeface="DejaVu Sans"/>
              </a:rPr>
              <a:t>predicted </a:t>
            </a:r>
            <a:r>
              <a:rPr b="1" i="1" lang="en-US" sz="2000" spc="-262" strike="noStrike">
                <a:solidFill>
                  <a:srgbClr val="ffffff"/>
                </a:solidFill>
                <a:latin typeface="DejaVu Sans"/>
              </a:rPr>
              <a:t>he</a:t>
            </a:r>
            <a:r>
              <a:rPr b="1" i="1" lang="en-US" sz="2000" spc="-381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2000" spc="-151" strike="noStrike">
                <a:solidFill>
                  <a:srgbClr val="ffffff"/>
                </a:solidFill>
                <a:latin typeface="DejaVu Sans"/>
              </a:rPr>
              <a:t>will  </a:t>
            </a:r>
            <a:r>
              <a:rPr b="1" i="1" lang="en-US" sz="2000" spc="-245" strike="noStrike">
                <a:solidFill>
                  <a:srgbClr val="ffffff"/>
                </a:solidFill>
                <a:latin typeface="DejaVu Sans"/>
              </a:rPr>
              <a:t>stay, </a:t>
            </a:r>
            <a:r>
              <a:rPr b="1" i="1" lang="en-US" sz="2000" spc="-225" strike="noStrike">
                <a:solidFill>
                  <a:srgbClr val="ffffff"/>
                </a:solidFill>
                <a:latin typeface="DejaVu Sans"/>
              </a:rPr>
              <a:t>but </a:t>
            </a:r>
            <a:r>
              <a:rPr b="1" i="1" lang="en-US" sz="2000" spc="-262" strike="noStrike">
                <a:solidFill>
                  <a:srgbClr val="ffffff"/>
                </a:solidFill>
                <a:latin typeface="DejaVu Sans"/>
              </a:rPr>
              <a:t>he</a:t>
            </a:r>
            <a:r>
              <a:rPr b="1" i="1" lang="en-US" sz="2000" spc="-231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2000" spc="-197" strike="noStrike">
                <a:solidFill>
                  <a:srgbClr val="ffffff"/>
                </a:solidFill>
                <a:latin typeface="DejaVu Sans"/>
              </a:rPr>
              <a:t>leaved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2" name="CustomShape 19"/>
          <p:cNvSpPr/>
          <p:nvPr/>
        </p:nvSpPr>
        <p:spPr>
          <a:xfrm>
            <a:off x="8030520" y="209160"/>
            <a:ext cx="91836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20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802440" y="1379880"/>
            <a:ext cx="285084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25" strike="noStrike">
                <a:solidFill>
                  <a:srgbClr val="1a1a1a"/>
                </a:solidFill>
                <a:latin typeface="DejaVu Sans"/>
              </a:rPr>
              <a:t>CONFUSION</a:t>
            </a:r>
            <a:r>
              <a:rPr b="1" i="1" lang="en-US" sz="2300" spc="-296" strike="noStrike">
                <a:solidFill>
                  <a:srgbClr val="1a1a1a"/>
                </a:solidFill>
                <a:latin typeface="DejaVu Sans"/>
              </a:rPr>
              <a:t> MATRIX</a:t>
            </a:r>
            <a:endParaRPr b="0" lang="en-US" sz="2300" spc="-1" strike="noStrike">
              <a:latin typeface="Calibri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704160" y="2748240"/>
            <a:ext cx="304560" cy="1404720"/>
          </a:xfrm>
          <a:custGeom>
            <a:avLst/>
            <a:gdLst/>
            <a:ahLst/>
            <a:rect l="l" t="t" r="r" b="b"/>
            <a:pathLst>
              <a:path w="304800" h="1405254">
                <a:moveTo>
                  <a:pt x="304799" y="0"/>
                </a:moveTo>
                <a:lnTo>
                  <a:pt x="304799" y="1405209"/>
                </a:lnTo>
                <a:lnTo>
                  <a:pt x="0" y="1405209"/>
                </a:lnTo>
                <a:lnTo>
                  <a:pt x="0" y="0"/>
                </a:lnTo>
                <a:lnTo>
                  <a:pt x="304799" y="0"/>
                </a:lnTo>
                <a:close/>
              </a:path>
            </a:pathLst>
          </a:cu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3"/>
          <p:cNvSpPr/>
          <p:nvPr/>
        </p:nvSpPr>
        <p:spPr>
          <a:xfrm>
            <a:off x="684720" y="2794320"/>
            <a:ext cx="32976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71"/>
              </a:spcBef>
            </a:pPr>
            <a:r>
              <a:rPr b="1" i="1" lang="en-US" sz="2000" spc="-21" strike="noStrike">
                <a:solidFill>
                  <a:srgbClr val="ffffff"/>
                </a:solidFill>
                <a:latin typeface="Lato"/>
              </a:rPr>
              <a:t>Actual</a:t>
            </a:r>
            <a:r>
              <a:rPr b="1" i="1" lang="en-US" sz="2000" spc="-11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2000" spc="-21" strike="noStrike">
                <a:solidFill>
                  <a:srgbClr val="ffffff"/>
                </a:solidFill>
                <a:latin typeface="Lato"/>
              </a:rPr>
              <a:t>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2698560" y="2148480"/>
            <a:ext cx="1724400" cy="58860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56520">
              <a:lnSpc>
                <a:spcPts val="2319"/>
              </a:lnSpc>
            </a:pPr>
            <a:r>
              <a:rPr b="1" i="1" lang="en-US" sz="2000" spc="-15" strike="noStrike">
                <a:solidFill>
                  <a:srgbClr val="ffffff"/>
                </a:solidFill>
                <a:latin typeface="Lato"/>
              </a:rPr>
              <a:t>Predicted</a:t>
            </a:r>
            <a:r>
              <a:rPr b="1" i="1" lang="en-US" sz="2000" spc="-9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2000" spc="-21" strike="noStrike">
                <a:solidFill>
                  <a:srgbClr val="ffffff"/>
                </a:solidFill>
                <a:latin typeface="Lato"/>
              </a:rPr>
              <a:t>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5528520" y="2071080"/>
            <a:ext cx="2799360" cy="9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1" i="1" lang="en-US" sz="2000" spc="-185" strike="noStrike" u="heavy">
                <a:uFill>
                  <a:solidFill>
                    <a:srgbClr val="000000"/>
                  </a:solidFill>
                </a:uFill>
                <a:latin typeface="DejaVu Sans"/>
              </a:rPr>
              <a:t>Accuracy</a:t>
            </a:r>
            <a:endParaRPr b="0" lang="en-US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20"/>
              </a:spcBef>
            </a:pPr>
            <a:r>
              <a:rPr b="0" i="1" lang="en-US" sz="1400" spc="9" strike="noStrike">
                <a:latin typeface="Arial"/>
              </a:rPr>
              <a:t>the testing </a:t>
            </a:r>
            <a:r>
              <a:rPr b="0" i="1" lang="en-US" sz="1400" spc="49" strike="noStrike">
                <a:latin typeface="Arial"/>
              </a:rPr>
              <a:t>data </a:t>
            </a:r>
            <a:r>
              <a:rPr b="0" i="1" lang="en-US" sz="1400" spc="-32" strike="noStrike">
                <a:latin typeface="Arial"/>
              </a:rPr>
              <a:t>is </a:t>
            </a:r>
            <a:r>
              <a:rPr b="0" i="1" lang="en-US" sz="1400" spc="29" strike="noStrike">
                <a:latin typeface="Arial"/>
              </a:rPr>
              <a:t>imbalanced</a:t>
            </a:r>
            <a:r>
              <a:rPr b="0" i="1" lang="en-US" sz="1400" spc="-282" strike="noStrike">
                <a:latin typeface="Arial"/>
              </a:rPr>
              <a:t> </a:t>
            </a:r>
            <a:r>
              <a:rPr b="0" i="1" lang="en-US" sz="1400" spc="38" strike="noStrike">
                <a:latin typeface="Arial"/>
              </a:rPr>
              <a:t>that  </a:t>
            </a:r>
            <a:r>
              <a:rPr b="0" i="1" lang="en-US" sz="1400" spc="29" strike="noStrike">
                <a:latin typeface="Arial"/>
              </a:rPr>
              <a:t>can</a:t>
            </a:r>
            <a:r>
              <a:rPr b="0" i="1" lang="en-US" sz="1400" spc="-60" strike="noStrike">
                <a:latin typeface="Arial"/>
              </a:rPr>
              <a:t> </a:t>
            </a:r>
            <a:r>
              <a:rPr b="0" i="1" lang="en-US" sz="1400" spc="18" strike="noStrike">
                <a:latin typeface="Arial"/>
              </a:rPr>
              <a:t>mislead</a:t>
            </a:r>
            <a:r>
              <a:rPr b="0" i="1" lang="en-US" sz="1400" spc="-55" strike="noStrike">
                <a:latin typeface="Arial"/>
              </a:rPr>
              <a:t> </a:t>
            </a:r>
            <a:r>
              <a:rPr b="0" i="1" lang="en-US" sz="1400" spc="9" strike="noStrike">
                <a:latin typeface="Arial"/>
              </a:rPr>
              <a:t>the</a:t>
            </a:r>
            <a:r>
              <a:rPr b="0" i="1" lang="en-US" sz="1400" spc="-55" strike="noStrike">
                <a:latin typeface="Arial"/>
              </a:rPr>
              <a:t> </a:t>
            </a:r>
            <a:r>
              <a:rPr b="0" i="1" lang="en-US" sz="1400" spc="24" strike="noStrike">
                <a:latin typeface="Arial"/>
              </a:rPr>
              <a:t>accuracy</a:t>
            </a:r>
            <a:r>
              <a:rPr b="0" i="1" lang="en-US" sz="1400" spc="-80" strike="noStrike">
                <a:latin typeface="Arial"/>
              </a:rPr>
              <a:t> </a:t>
            </a:r>
            <a:r>
              <a:rPr b="0" i="1" lang="en-US" sz="1400" spc="-26" strike="noStrike">
                <a:latin typeface="Arial"/>
              </a:rPr>
              <a:t>score.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9" name="CustomShape 6"/>
          <p:cNvSpPr/>
          <p:nvPr/>
        </p:nvSpPr>
        <p:spPr>
          <a:xfrm>
            <a:off x="5584320" y="3016080"/>
            <a:ext cx="2687760" cy="13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>
            <a:spAutoFit/>
          </a:bodyPr>
          <a:p>
            <a:pPr algn="ctr">
              <a:lnSpc>
                <a:spcPct val="100000"/>
              </a:lnSpc>
              <a:spcBef>
                <a:spcPts val="1301"/>
              </a:spcBef>
            </a:pPr>
            <a:r>
              <a:rPr b="0" i="1" lang="en-US" sz="2000" spc="-52" strike="noStrike">
                <a:latin typeface="Arial"/>
              </a:rPr>
              <a:t>vs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1" i="1" lang="en-US" sz="2000" spc="-151" strike="noStrike" u="heavy">
                <a:uFill>
                  <a:solidFill>
                    <a:srgbClr val="000000"/>
                  </a:solidFill>
                </a:uFill>
                <a:latin typeface="DejaVu Sans"/>
              </a:rPr>
              <a:t>Recall</a:t>
            </a:r>
            <a:endParaRPr b="0" lang="en-US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20"/>
              </a:spcBef>
            </a:pPr>
            <a:r>
              <a:rPr b="0" i="1" lang="en-US" sz="1400" spc="-1" strike="noStrike">
                <a:latin typeface="Arial"/>
              </a:rPr>
              <a:t>How</a:t>
            </a:r>
            <a:r>
              <a:rPr b="0" i="1" lang="en-US" sz="1400" spc="-86" strike="noStrike">
                <a:latin typeface="Arial"/>
              </a:rPr>
              <a:t> </a:t>
            </a:r>
            <a:r>
              <a:rPr b="0" i="1" lang="en-US" sz="1400" spc="18" strike="noStrike">
                <a:latin typeface="Arial"/>
              </a:rPr>
              <a:t>many</a:t>
            </a:r>
            <a:r>
              <a:rPr b="0" i="1" lang="en-US" sz="1400" spc="-86" strike="noStrike">
                <a:latin typeface="Arial"/>
              </a:rPr>
              <a:t> </a:t>
            </a:r>
            <a:r>
              <a:rPr b="0" i="1" lang="en-US" sz="1400" spc="12" strike="noStrike">
                <a:latin typeface="Arial"/>
              </a:rPr>
              <a:t>churn</a:t>
            </a:r>
            <a:r>
              <a:rPr b="0" i="1" lang="en-US" sz="1400" spc="-60" strike="noStrike">
                <a:latin typeface="Arial"/>
              </a:rPr>
              <a:t> </a:t>
            </a:r>
            <a:r>
              <a:rPr b="0" i="1" lang="en-US" sz="1400" spc="4" strike="noStrike">
                <a:latin typeface="Arial"/>
              </a:rPr>
              <a:t>case</a:t>
            </a:r>
            <a:r>
              <a:rPr b="0" i="1" lang="en-US" sz="1400" spc="-60" strike="noStrike">
                <a:latin typeface="Arial"/>
              </a:rPr>
              <a:t> </a:t>
            </a:r>
            <a:r>
              <a:rPr b="0" i="1" lang="en-US" sz="1400" spc="-32" strike="noStrike">
                <a:latin typeface="Arial"/>
              </a:rPr>
              <a:t>is</a:t>
            </a:r>
            <a:r>
              <a:rPr b="0" i="1" lang="en-US" sz="1400" spc="-60" strike="noStrike">
                <a:latin typeface="Arial"/>
              </a:rPr>
              <a:t> </a:t>
            </a:r>
            <a:r>
              <a:rPr b="0" i="1" lang="en-US" sz="1400" spc="12" strike="noStrike">
                <a:latin typeface="Arial"/>
              </a:rPr>
              <a:t>correctly  predicted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470" name="Table 7"/>
          <p:cNvGraphicFramePr/>
          <p:nvPr/>
        </p:nvGraphicFramePr>
        <p:xfrm>
          <a:off x="1094760" y="2589840"/>
          <a:ext cx="3385440" cy="1506960"/>
        </p:xfrm>
        <a:graphic>
          <a:graphicData uri="http://schemas.openxmlformats.org/drawingml/2006/table">
            <a:tbl>
              <a:tblPr/>
              <a:tblGrid>
                <a:gridCol w="1438560"/>
                <a:gridCol w="663480"/>
                <a:gridCol w="533880"/>
                <a:gridCol w="749520"/>
              </a:tblGrid>
              <a:tr h="497880">
                <a:tc gridSpan="2">
                  <a:txBody>
                    <a:bodyPr lIns="0" rIns="0" tIns="1008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79"/>
                        </a:spcBef>
                      </a:pPr>
                      <a:r>
                        <a:rPr b="1" i="1" lang="en-US" sz="1800" spc="-7" strike="noStrike" u="heavy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1" i="1" lang="en-US" sz="1800" spc="-137" strike="noStrike" u="heavy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</a:rPr>
                        <a:t>TA</a:t>
                      </a:r>
                      <a:r>
                        <a:rPr b="1" i="1" lang="en-US" sz="1800" spc="-1" strike="noStrike" u="heavy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</a:rPr>
                        <a:t>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0" rIns="0" tIns="10080" bIns="0">
                      <a:noAutofit/>
                    </a:bodyPr>
                    <a:p>
                      <a:pPr marL="19800">
                        <a:lnSpc>
                          <a:spcPct val="100000"/>
                        </a:lnSpc>
                        <a:spcBef>
                          <a:spcPts val="79"/>
                        </a:spcBef>
                        <a:tabLst>
                          <a:tab algn="l" pos="45540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(0)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1" i="1" lang="en-US" sz="1800" spc="-7" strike="noStrike" u="heavy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</a:rPr>
                        <a:t>CHURN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12560">
                <a:tc>
                  <a:txBody>
                    <a:bodyPr lIns="0" rIns="0" tIns="10152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99"/>
                        </a:spcBef>
                        <a:tabLst>
                          <a:tab algn="l" pos="702360"/>
                        </a:tabLst>
                      </a:pPr>
                      <a:r>
                        <a:rPr b="1" i="1" lang="en-US" sz="1800" spc="-72" strike="noStrike" u="heavy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</a:rPr>
                        <a:t>STAY</a:t>
                      </a:r>
                      <a:r>
                        <a:rPr b="1" i="1" lang="en-US" sz="1800" spc="-7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(0)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10152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799"/>
                        </a:spcBef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TN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xBody>
                    <a:bodyPr lIns="0" rIns="0" tIns="10152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799"/>
                        </a:spcBef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FP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509400">
                <a:tc>
                  <a:txBody>
                    <a:bodyPr lIns="0" rIns="0" tIns="192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514"/>
                        </a:spcBef>
                        <a:tabLst>
                          <a:tab algn="l" pos="951840"/>
                        </a:tabLst>
                      </a:pPr>
                      <a:r>
                        <a:rPr b="1" i="1" lang="en-US" sz="1800" spc="-7" strike="noStrike" u="heavy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</a:rPr>
                        <a:t>CHURN</a:t>
                      </a:r>
                      <a:r>
                        <a:rPr b="1" i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(1)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14328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131"/>
                        </a:spcBef>
                      </a:pPr>
                      <a:r>
                        <a:rPr b="1" i="1" lang="en-US" sz="2400" spc="-7" strike="noStrike">
                          <a:solidFill>
                            <a:srgbClr val="eb5600"/>
                          </a:solidFill>
                          <a:latin typeface="Arial"/>
                        </a:rPr>
                        <a:t>FN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xBody>
                    <a:bodyPr lIns="0" rIns="0" tIns="15912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256"/>
                        </a:spcBef>
                      </a:pPr>
                      <a:r>
                        <a:rPr b="1" i="1" lang="en-US" sz="2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TP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71" name="CustomShape 8"/>
          <p:cNvSpPr/>
          <p:nvPr/>
        </p:nvSpPr>
        <p:spPr>
          <a:xfrm>
            <a:off x="4528440" y="2638080"/>
            <a:ext cx="24300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400" spc="-1" strike="noStrike">
                <a:latin typeface="Arial"/>
              </a:rPr>
              <a:t>(1)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2" name="CustomShape 9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802440" y="1379880"/>
            <a:ext cx="358920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56" strike="noStrike">
                <a:solidFill>
                  <a:srgbClr val="1a1a1a"/>
                </a:solidFill>
                <a:latin typeface="DejaVu Sans"/>
              </a:rPr>
              <a:t>MODELS</a:t>
            </a:r>
            <a:r>
              <a:rPr b="1" i="1" lang="en-US" sz="2300" spc="-321" strike="noStrike">
                <a:solidFill>
                  <a:srgbClr val="1a1a1a"/>
                </a:solidFill>
                <a:latin typeface="DejaVu Sans"/>
              </a:rPr>
              <a:t> </a:t>
            </a:r>
            <a:r>
              <a:rPr b="1" i="1" lang="en-US" sz="2300" spc="-256" strike="noStrike">
                <a:solidFill>
                  <a:srgbClr val="1a1a1a"/>
                </a:solidFill>
                <a:latin typeface="DejaVu Sans"/>
              </a:rPr>
              <a:t>PERFORMANCES</a:t>
            </a:r>
            <a:endParaRPr b="0" lang="en-US" sz="2300" spc="-1" strike="noStrike">
              <a:latin typeface="Calibri"/>
            </a:endParaRPr>
          </a:p>
        </p:txBody>
      </p:sp>
      <p:grpSp>
        <p:nvGrpSpPr>
          <p:cNvPr id="474" name="Group 2"/>
          <p:cNvGrpSpPr/>
          <p:nvPr/>
        </p:nvGrpSpPr>
        <p:grpSpPr>
          <a:xfrm>
            <a:off x="617760" y="1954440"/>
            <a:ext cx="3398400" cy="2515680"/>
            <a:chOff x="617760" y="1954440"/>
            <a:chExt cx="3398400" cy="2515680"/>
          </a:xfrm>
        </p:grpSpPr>
        <p:sp>
          <p:nvSpPr>
            <p:cNvPr id="475" name="CustomShape 3"/>
            <p:cNvSpPr/>
            <p:nvPr/>
          </p:nvSpPr>
          <p:spPr>
            <a:xfrm>
              <a:off x="814320" y="1954440"/>
              <a:ext cx="3201840" cy="2515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4"/>
            <p:cNvSpPr/>
            <p:nvPr/>
          </p:nvSpPr>
          <p:spPr>
            <a:xfrm>
              <a:off x="617760" y="2612520"/>
              <a:ext cx="243360" cy="1124280"/>
            </a:xfrm>
            <a:custGeom>
              <a:avLst/>
              <a:gdLst/>
              <a:ahLst/>
              <a:rect l="l" t="t" r="r" b="b"/>
              <a:pathLst>
                <a:path w="243840" h="1124585">
                  <a:moveTo>
                    <a:pt x="243839" y="0"/>
                  </a:moveTo>
                  <a:lnTo>
                    <a:pt x="243839" y="1124330"/>
                  </a:lnTo>
                  <a:lnTo>
                    <a:pt x="0" y="1124330"/>
                  </a:lnTo>
                  <a:lnTo>
                    <a:pt x="0" y="0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1a998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7" name="CustomShape 5"/>
          <p:cNvSpPr/>
          <p:nvPr/>
        </p:nvSpPr>
        <p:spPr>
          <a:xfrm>
            <a:off x="599760" y="2647080"/>
            <a:ext cx="268920" cy="10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008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79"/>
              </a:spcBef>
            </a:pPr>
            <a:r>
              <a:rPr b="1" i="1" lang="en-US" sz="1600" spc="-15" strike="noStrike">
                <a:solidFill>
                  <a:srgbClr val="ffffff"/>
                </a:solidFill>
                <a:latin typeface="Lato"/>
              </a:rPr>
              <a:t>Actual</a:t>
            </a:r>
            <a:r>
              <a:rPr b="1" i="1" lang="en-US" sz="1600" spc="-9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1600" spc="-21" strike="noStrike">
                <a:solidFill>
                  <a:srgbClr val="ffffff"/>
                </a:solidFill>
                <a:latin typeface="Lato"/>
              </a:rPr>
              <a:t>Class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8" name="CustomShape 6"/>
          <p:cNvSpPr/>
          <p:nvPr/>
        </p:nvSpPr>
        <p:spPr>
          <a:xfrm>
            <a:off x="1563480" y="4449960"/>
            <a:ext cx="1392120" cy="47052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854"/>
              </a:lnSpc>
            </a:pPr>
            <a:r>
              <a:rPr b="1" i="1" lang="en-US" sz="1600" spc="-15" strike="noStrike">
                <a:solidFill>
                  <a:srgbClr val="1a9987"/>
                </a:solidFill>
                <a:latin typeface="Lato"/>
              </a:rPr>
              <a:t>.</a:t>
            </a:r>
            <a:r>
              <a:rPr b="1" i="1" lang="en-US" sz="1600" spc="-15" strike="noStrike">
                <a:solidFill>
                  <a:srgbClr val="ffffff"/>
                </a:solidFill>
                <a:latin typeface="Lato"/>
              </a:rPr>
              <a:t>Predicted</a:t>
            </a:r>
            <a:r>
              <a:rPr b="1" i="1" lang="en-US" sz="1600" spc="-9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1600" spc="-21" strike="noStrike">
                <a:solidFill>
                  <a:srgbClr val="ffffff"/>
                </a:solidFill>
                <a:latin typeface="Lato"/>
              </a:rPr>
              <a:t>Class</a:t>
            </a:r>
            <a:r>
              <a:rPr b="1" i="1" lang="en-US" sz="1600" spc="-21" strike="noStrike">
                <a:solidFill>
                  <a:srgbClr val="1a9987"/>
                </a:solidFill>
                <a:latin typeface="Lato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1184400" y="3203280"/>
            <a:ext cx="2136960" cy="945000"/>
          </a:xfrm>
          <a:custGeom>
            <a:avLst/>
            <a:gdLst/>
            <a:ahLst/>
            <a:rect l="l" t="t" r="r" b="b"/>
            <a:pathLst>
              <a:path w="2137410" h="945514">
                <a:moveTo>
                  <a:pt x="0" y="0"/>
                </a:moveTo>
                <a:lnTo>
                  <a:pt x="2137390" y="0"/>
                </a:lnTo>
                <a:lnTo>
                  <a:pt x="2137390" y="944998"/>
                </a:lnTo>
                <a:lnTo>
                  <a:pt x="0" y="944998"/>
                </a:ln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e8ed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0" name="Group 8"/>
          <p:cNvGrpSpPr/>
          <p:nvPr/>
        </p:nvGrpSpPr>
        <p:grpSpPr>
          <a:xfrm>
            <a:off x="4646160" y="1954440"/>
            <a:ext cx="3426120" cy="2515680"/>
            <a:chOff x="4646160" y="1954440"/>
            <a:chExt cx="3426120" cy="2515680"/>
          </a:xfrm>
        </p:grpSpPr>
        <p:sp>
          <p:nvSpPr>
            <p:cNvPr id="481" name="CustomShape 9"/>
            <p:cNvSpPr/>
            <p:nvPr/>
          </p:nvSpPr>
          <p:spPr>
            <a:xfrm>
              <a:off x="4870440" y="1954440"/>
              <a:ext cx="3201840" cy="2515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10"/>
            <p:cNvSpPr/>
            <p:nvPr/>
          </p:nvSpPr>
          <p:spPr>
            <a:xfrm>
              <a:off x="4646160" y="2612520"/>
              <a:ext cx="243360" cy="1124280"/>
            </a:xfrm>
            <a:custGeom>
              <a:avLst/>
              <a:gdLst/>
              <a:ahLst/>
              <a:rect l="l" t="t" r="r" b="b"/>
              <a:pathLst>
                <a:path w="243839" h="1124585">
                  <a:moveTo>
                    <a:pt x="243839" y="0"/>
                  </a:moveTo>
                  <a:lnTo>
                    <a:pt x="243839" y="1124330"/>
                  </a:lnTo>
                  <a:lnTo>
                    <a:pt x="0" y="1124330"/>
                  </a:lnTo>
                  <a:lnTo>
                    <a:pt x="0" y="0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1a998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3" name="CustomShape 11"/>
          <p:cNvSpPr/>
          <p:nvPr/>
        </p:nvSpPr>
        <p:spPr>
          <a:xfrm>
            <a:off x="4628160" y="2647080"/>
            <a:ext cx="268920" cy="10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008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79"/>
              </a:spcBef>
            </a:pPr>
            <a:r>
              <a:rPr b="1" i="1" lang="en-US" sz="1600" spc="-15" strike="noStrike">
                <a:solidFill>
                  <a:srgbClr val="ffffff"/>
                </a:solidFill>
                <a:latin typeface="Lato"/>
              </a:rPr>
              <a:t>Actual</a:t>
            </a:r>
            <a:r>
              <a:rPr b="1" i="1" lang="en-US" sz="1600" spc="-9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1600" spc="-21" strike="noStrike">
                <a:solidFill>
                  <a:srgbClr val="ffffff"/>
                </a:solidFill>
                <a:latin typeface="Lato"/>
              </a:rPr>
              <a:t>Class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4" name="CustomShape 12"/>
          <p:cNvSpPr/>
          <p:nvPr/>
        </p:nvSpPr>
        <p:spPr>
          <a:xfrm>
            <a:off x="5621400" y="4449960"/>
            <a:ext cx="1379520" cy="47052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5000">
              <a:lnSpc>
                <a:spcPts val="1854"/>
              </a:lnSpc>
            </a:pPr>
            <a:r>
              <a:rPr b="1" i="1" lang="en-US" sz="1600" spc="-15" strike="noStrike">
                <a:solidFill>
                  <a:srgbClr val="ffffff"/>
                </a:solidFill>
                <a:latin typeface="Lato"/>
              </a:rPr>
              <a:t>Predicted</a:t>
            </a:r>
            <a:r>
              <a:rPr b="1" i="1" lang="en-US" sz="1600" spc="-7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1600" spc="-21" strike="noStrike">
                <a:solidFill>
                  <a:srgbClr val="ffffff"/>
                </a:solidFill>
                <a:latin typeface="Lato"/>
              </a:rPr>
              <a:t>Class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5" name="CustomShape 13"/>
          <p:cNvSpPr/>
          <p:nvPr/>
        </p:nvSpPr>
        <p:spPr>
          <a:xfrm>
            <a:off x="5250960" y="3196800"/>
            <a:ext cx="2136960" cy="945000"/>
          </a:xfrm>
          <a:custGeom>
            <a:avLst/>
            <a:gdLst/>
            <a:ahLst/>
            <a:rect l="l" t="t" r="r" b="b"/>
            <a:pathLst>
              <a:path w="2137409" h="945514">
                <a:moveTo>
                  <a:pt x="0" y="0"/>
                </a:moveTo>
                <a:lnTo>
                  <a:pt x="2137395" y="0"/>
                </a:lnTo>
                <a:lnTo>
                  <a:pt x="2137395" y="944998"/>
                </a:lnTo>
                <a:lnTo>
                  <a:pt x="0" y="944998"/>
                </a:ln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e8ed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14"/>
          <p:cNvSpPr/>
          <p:nvPr/>
        </p:nvSpPr>
        <p:spPr>
          <a:xfrm>
            <a:off x="3516120" y="4836600"/>
            <a:ext cx="202536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1400" spc="38" strike="noStrike">
                <a:latin typeface="Trebuchet MS"/>
              </a:rPr>
              <a:t>--</a:t>
            </a:r>
            <a:r>
              <a:rPr b="1" i="1" lang="en-US" sz="1400" spc="-126" strike="noStrike">
                <a:latin typeface="Trebuchet MS"/>
              </a:rPr>
              <a:t> </a:t>
            </a:r>
            <a:r>
              <a:rPr b="1" i="1" lang="en-US" sz="1400" spc="12" strike="noStrike">
                <a:latin typeface="Trebuchet MS"/>
              </a:rPr>
              <a:t>Parameter</a:t>
            </a:r>
            <a:r>
              <a:rPr b="1" i="1" lang="en-US" sz="1400" spc="-185" strike="noStrike">
                <a:latin typeface="Trebuchet MS"/>
              </a:rPr>
              <a:t> </a:t>
            </a:r>
            <a:r>
              <a:rPr b="1" i="1" lang="en-US" sz="1400" spc="18" strike="noStrike">
                <a:latin typeface="Trebuchet MS"/>
              </a:rPr>
              <a:t>Tuning</a:t>
            </a:r>
            <a:r>
              <a:rPr b="1" i="1" lang="en-US" sz="1400" spc="-126" strike="noStrike">
                <a:latin typeface="Trebuchet MS"/>
              </a:rPr>
              <a:t> </a:t>
            </a:r>
            <a:r>
              <a:rPr b="1" i="1" lang="en-US" sz="1400" spc="9" strike="noStrike">
                <a:latin typeface="Trebuchet MS"/>
              </a:rPr>
              <a:t>--&gt;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7" name="CustomShape 15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9" name="Group 2"/>
          <p:cNvGrpSpPr/>
          <p:nvPr/>
        </p:nvGrpSpPr>
        <p:grpSpPr>
          <a:xfrm>
            <a:off x="830520" y="1191240"/>
            <a:ext cx="745560" cy="46080"/>
            <a:chOff x="830520" y="1191240"/>
            <a:chExt cx="745560" cy="46080"/>
          </a:xfrm>
        </p:grpSpPr>
        <p:sp>
          <p:nvSpPr>
            <p:cNvPr id="490" name="CustomShape 3"/>
            <p:cNvSpPr/>
            <p:nvPr/>
          </p:nvSpPr>
          <p:spPr>
            <a:xfrm>
              <a:off x="1203120" y="1191240"/>
              <a:ext cx="372960" cy="4608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4"/>
            <p:cNvSpPr/>
            <p:nvPr/>
          </p:nvSpPr>
          <p:spPr>
            <a:xfrm>
              <a:off x="830520" y="1191240"/>
              <a:ext cx="376200" cy="4608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2" name="CustomShape 5"/>
          <p:cNvSpPr/>
          <p:nvPr/>
        </p:nvSpPr>
        <p:spPr>
          <a:xfrm>
            <a:off x="6443280" y="3768120"/>
            <a:ext cx="395280" cy="243360"/>
          </a:xfrm>
          <a:custGeom>
            <a:avLst/>
            <a:gdLst/>
            <a:ahLst/>
            <a:rect l="l" t="t" r="r" b="b"/>
            <a:pathLst>
              <a:path w="395604" h="243839">
                <a:moveTo>
                  <a:pt x="395331" y="243839"/>
                </a:moveTo>
                <a:lnTo>
                  <a:pt x="0" y="243839"/>
                </a:lnTo>
                <a:lnTo>
                  <a:pt x="0" y="0"/>
                </a:lnTo>
                <a:lnTo>
                  <a:pt x="395331" y="0"/>
                </a:lnTo>
                <a:lnTo>
                  <a:pt x="395331" y="243839"/>
                </a:lnTo>
                <a:close/>
              </a:path>
            </a:pathLst>
          </a:custGeom>
          <a:solidFill>
            <a:srgbClr val="eb5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3" name="Table 6"/>
          <p:cNvGraphicFramePr/>
          <p:nvPr/>
        </p:nvGraphicFramePr>
        <p:xfrm>
          <a:off x="783360" y="1410480"/>
          <a:ext cx="7375680" cy="2601360"/>
        </p:xfrm>
        <a:graphic>
          <a:graphicData uri="http://schemas.openxmlformats.org/drawingml/2006/table">
            <a:tbl>
              <a:tblPr/>
              <a:tblGrid>
                <a:gridCol w="3924720"/>
                <a:gridCol w="1193760"/>
                <a:gridCol w="1269360"/>
                <a:gridCol w="987840"/>
              </a:tblGrid>
              <a:tr h="675720"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2659"/>
                        </a:lnSpc>
                      </a:pPr>
                      <a:r>
                        <a:rPr b="1" i="1" lang="en-US" sz="2300" spc="-256" strike="noStrike">
                          <a:solidFill>
                            <a:srgbClr val="1a1a1a"/>
                          </a:solidFill>
                          <a:latin typeface="DejaVu Sans"/>
                        </a:rPr>
                        <a:t>MODELS</a:t>
                      </a:r>
                      <a:r>
                        <a:rPr b="1" i="1" lang="en-US" sz="2300" spc="-335" strike="noStrike">
                          <a:solidFill>
                            <a:srgbClr val="1a1a1a"/>
                          </a:solidFill>
                          <a:latin typeface="DejaVu Sans"/>
                        </a:rPr>
                        <a:t> </a:t>
                      </a:r>
                      <a:r>
                        <a:rPr b="1" i="1" lang="en-US" sz="2300" spc="-256" strike="noStrike">
                          <a:solidFill>
                            <a:srgbClr val="1a1a1a"/>
                          </a:solidFill>
                          <a:latin typeface="DejaVu Sans"/>
                        </a:rPr>
                        <a:t>PERFORMANCES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gridSpan="3">
                  <a:tcPr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12560">
                <a:tc>
                  <a:txBody>
                    <a:bodyPr lIns="0" rIns="0" tIns="504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4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cu</a:t>
                      </a:r>
                      <a:r>
                        <a:rPr b="1" lang="en-US" sz="1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r>
                        <a:rPr b="1" lang="en-US" sz="14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504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400" spc="-75" strike="noStrike">
                          <a:solidFill>
                            <a:srgbClr val="000000"/>
                          </a:solidFill>
                          <a:latin typeface="Arial"/>
                        </a:rPr>
                        <a:t>F1</a:t>
                      </a:r>
                      <a:r>
                        <a:rPr b="1" lang="en-US" sz="1400" spc="-15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score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186480" bIns="0">
                      <a:noAutofit/>
                    </a:bodyPr>
                    <a:p>
                      <a:pPr marL="201960">
                        <a:lnSpc>
                          <a:spcPct val="100000"/>
                        </a:lnSpc>
                        <a:spcBef>
                          <a:spcPts val="1471"/>
                        </a:spcBef>
                      </a:pPr>
                      <a:r>
                        <a:rPr b="1" lang="en-US" sz="16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**Recall**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504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177120">
                        <a:lnSpc>
                          <a:spcPct val="100000"/>
                        </a:lnSpc>
                      </a:pPr>
                      <a:r>
                        <a:rPr b="1" lang="en-US" sz="14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92120">
                <a:tc>
                  <a:txBody>
                    <a:bodyPr lIns="0" rIns="0" tIns="8316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655"/>
                        </a:spcBef>
                        <a:tabLst>
                          <a:tab algn="l" pos="325008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base</a:t>
                      </a:r>
                      <a:r>
                        <a:rPr b="1" lang="en-US" sz="1400" spc="-5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model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r>
                        <a:rPr b="0" lang="en-US" sz="1400" spc="-3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.</a:t>
                      </a:r>
                      <a:r>
                        <a:rPr b="0" lang="en-US" sz="1400" spc="-7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0.62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57456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3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0.77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4820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3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0.52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92120">
                <a:tc>
                  <a:txBody>
                    <a:bodyPr lIns="0" rIns="0" tIns="8316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655"/>
                        </a:spcBef>
                        <a:tabLst>
                          <a:tab algn="l" pos="325548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r>
                        <a:rPr b="1" lang="en-US" sz="1400" spc="-5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tu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es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r>
                        <a:rPr b="0" lang="en-US" sz="1400" spc="-3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0.53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5677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0.62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4806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26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0.47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92120">
                <a:tc>
                  <a:txBody>
                    <a:bodyPr lIns="0" rIns="0" tIns="8316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655"/>
                        </a:spcBef>
                        <a:tabLst>
                          <a:tab algn="l" pos="325008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r>
                        <a:rPr b="1" lang="en-US" sz="1400" spc="-5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tu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es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r>
                        <a:rPr b="0" lang="en-US" sz="1400" spc="-3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.</a:t>
                      </a:r>
                      <a:r>
                        <a:rPr b="0" lang="en-US" sz="1400" spc="-7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0.58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5612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1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0.68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4903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US" sz="1400" spc="-60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0.51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12920"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1624"/>
                        </a:lnSpc>
                        <a:tabLst>
                          <a:tab algn="l" pos="325008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r>
                        <a:rPr b="1" lang="en-US" sz="1400" spc="-5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tu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es</a:t>
                      </a:r>
                      <a:r>
                        <a:rPr b="1" lang="en-US" sz="1400" spc="-5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ﬁne-tuned)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r>
                        <a:rPr b="0" lang="en-US" sz="1400" spc="-3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.</a:t>
                      </a:r>
                      <a:r>
                        <a:rPr b="0" lang="en-US" sz="1400" spc="-7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1624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541080">
                        <a:lnSpc>
                          <a:spcPts val="1820"/>
                        </a:lnSpc>
                      </a:pPr>
                      <a:r>
                        <a:rPr b="1" i="1" lang="en-US" sz="1600" spc="-211" strike="noStrike">
                          <a:solidFill>
                            <a:srgbClr val="ffffff"/>
                          </a:solidFill>
                          <a:latin typeface="DejaVu Sans"/>
                        </a:rPr>
                        <a:t>0.82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479520">
                        <a:lnSpc>
                          <a:spcPts val="1624"/>
                        </a:lnSpc>
                      </a:pPr>
                      <a:r>
                        <a:rPr b="0" lang="en-US" sz="1400" spc="-2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94" name="CustomShape 7"/>
          <p:cNvSpPr/>
          <p:nvPr/>
        </p:nvSpPr>
        <p:spPr>
          <a:xfrm>
            <a:off x="8030520" y="209160"/>
            <a:ext cx="91836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8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2"/>
          <p:cNvSpPr/>
          <p:nvPr/>
        </p:nvSpPr>
        <p:spPr>
          <a:xfrm>
            <a:off x="830520" y="1191240"/>
            <a:ext cx="745920" cy="46080"/>
          </a:xfrm>
          <a:custGeom>
            <a:avLst/>
            <a:gdLst/>
            <a:ah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TextShape 3"/>
          <p:cNvSpPr txBox="1"/>
          <p:nvPr/>
        </p:nvSpPr>
        <p:spPr>
          <a:xfrm>
            <a:off x="802440" y="1371240"/>
            <a:ext cx="3905640" cy="1475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4800" spc="-401" strike="noStrike">
                <a:solidFill>
                  <a:srgbClr val="ffffff"/>
                </a:solidFill>
                <a:latin typeface="DejaVu Sans"/>
              </a:rPr>
              <a:t>C</a:t>
            </a:r>
            <a:r>
              <a:rPr b="1" i="1" lang="en-US" sz="4800" spc="-486" strike="noStrike">
                <a:solidFill>
                  <a:srgbClr val="ffffff"/>
                </a:solidFill>
                <a:latin typeface="DejaVu Sans"/>
              </a:rPr>
              <a:t>ONC</a:t>
            </a:r>
            <a:r>
              <a:rPr b="1" i="1" lang="en-US" sz="4800" spc="-497" strike="noStrike">
                <a:solidFill>
                  <a:srgbClr val="ffffff"/>
                </a:solidFill>
                <a:latin typeface="DejaVu Sans"/>
              </a:rPr>
              <a:t>L</a:t>
            </a:r>
            <a:r>
              <a:rPr b="1" i="1" lang="en-US" sz="4800" spc="-517" strike="noStrike">
                <a:solidFill>
                  <a:srgbClr val="ffffff"/>
                </a:solidFill>
                <a:latin typeface="DejaVu Sans"/>
              </a:rPr>
              <a:t>USION</a:t>
            </a:r>
            <a:endParaRPr b="0" lang="en-US" sz="4800" spc="-1" strike="noStrike">
              <a:latin typeface="Calibri"/>
            </a:endParaRPr>
          </a:p>
        </p:txBody>
      </p:sp>
      <p:sp>
        <p:nvSpPr>
          <p:cNvPr id="499" name="CustomShape 4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77" strike="noStrike">
                <a:solidFill>
                  <a:srgbClr val="666666"/>
                </a:solidFill>
                <a:latin typeface="Trebuchet MS"/>
              </a:rPr>
              <a:t>@</a:t>
            </a:r>
            <a:r>
              <a:rPr b="0" lang="en-US" sz="1200" spc="38" strike="noStrike">
                <a:solidFill>
                  <a:srgbClr val="666666"/>
                </a:solidFill>
                <a:latin typeface="Trebuchet MS"/>
              </a:rPr>
              <a:t>c</a:t>
            </a:r>
            <a:r>
              <a:rPr b="0" lang="en-US" sz="1200" spc="18" strike="noStrike">
                <a:solidFill>
                  <a:srgbClr val="666666"/>
                </a:solidFill>
                <a:latin typeface="Trebuchet MS"/>
              </a:rPr>
              <a:t>ole</a:t>
            </a:r>
            <a:r>
              <a:rPr b="0" lang="en-US" sz="1200" spc="32" strike="noStrike">
                <a:solidFill>
                  <a:srgbClr val="666666"/>
                </a:solidFill>
                <a:latin typeface="Trebuchet MS"/>
              </a:rPr>
              <a:t>tang</a:t>
            </a:r>
            <a:r>
              <a:rPr b="0" lang="en-US" sz="1200" spc="12" strike="noStrike">
                <a:solidFill>
                  <a:srgbClr val="666666"/>
                </a:solidFill>
                <a:latin typeface="Trebuchet MS"/>
              </a:rPr>
              <a:t>s</a:t>
            </a:r>
            <a:r>
              <a:rPr b="0" lang="en-US" sz="1200" spc="52" strike="noStrike">
                <a:solidFill>
                  <a:srgbClr val="666666"/>
                </a:solidFill>
                <a:latin typeface="Trebuchet MS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802440" y="1379880"/>
            <a:ext cx="428076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42" strike="noStrike">
                <a:solidFill>
                  <a:srgbClr val="1a1a1a"/>
                </a:solidFill>
                <a:latin typeface="DejaVu Sans"/>
              </a:rPr>
              <a:t>CUSTOMER</a:t>
            </a:r>
            <a:r>
              <a:rPr b="1" i="1" lang="en-US" sz="2300" spc="-296" strike="noStrike">
                <a:solidFill>
                  <a:srgbClr val="1a1a1a"/>
                </a:solidFill>
                <a:latin typeface="DejaVu Sans"/>
              </a:rPr>
              <a:t> </a:t>
            </a:r>
            <a:r>
              <a:rPr b="1" i="1" lang="en-US" sz="2300" spc="-225" strike="noStrike">
                <a:solidFill>
                  <a:srgbClr val="1a1a1a"/>
                </a:solidFill>
                <a:latin typeface="DejaVu Sans"/>
              </a:rPr>
              <a:t>CHARACTERISTICS</a:t>
            </a:r>
            <a:endParaRPr b="0" lang="en-US" sz="2300" spc="-1" strike="noStrike">
              <a:latin typeface="Calibri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815040" y="2164680"/>
            <a:ext cx="994680" cy="50004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970"/>
              </a:lnSpc>
            </a:pPr>
            <a:r>
              <a:rPr b="1" i="1" lang="en-US" sz="1700" spc="-21" strike="noStrike">
                <a:solidFill>
                  <a:srgbClr val="ffffff"/>
                </a:solidFill>
                <a:latin typeface="Lato"/>
              </a:rPr>
              <a:t>Customers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1797480" y="2143440"/>
            <a:ext cx="366228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700" spc="-21" strike="noStrike">
                <a:solidFill>
                  <a:srgbClr val="595959"/>
                </a:solidFill>
                <a:latin typeface="Lato"/>
              </a:rPr>
              <a:t>who</a:t>
            </a:r>
            <a:r>
              <a:rPr b="0" lang="en-US" sz="1700" spc="-111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700" spc="-15" strike="noStrike">
                <a:solidFill>
                  <a:srgbClr val="595959"/>
                </a:solidFill>
                <a:latin typeface="Lato"/>
              </a:rPr>
              <a:t>have</a:t>
            </a:r>
            <a:r>
              <a:rPr b="0" lang="en-US" sz="1700" spc="-10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7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700" spc="-10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700" spc="-7" strike="noStrike">
                <a:solidFill>
                  <a:srgbClr val="595959"/>
                </a:solidFill>
                <a:latin typeface="Lato"/>
              </a:rPr>
              <a:t>following</a:t>
            </a:r>
            <a:r>
              <a:rPr b="0" lang="en-US" sz="1700" spc="-10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700" spc="4" strike="noStrike">
                <a:solidFill>
                  <a:srgbClr val="595959"/>
                </a:solidFill>
                <a:latin typeface="Lato"/>
              </a:rPr>
              <a:t>characteristics,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972000" y="2488320"/>
            <a:ext cx="622404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9520" bIns="0">
            <a:spAutoFit/>
          </a:bodyPr>
          <a:p>
            <a:pPr marL="299880" indent="-287280">
              <a:lnSpc>
                <a:spcPct val="100000"/>
              </a:lnSpc>
              <a:spcBef>
                <a:spcPts val="941"/>
              </a:spcBef>
              <a:buClr>
                <a:srgbClr val="595959"/>
              </a:buClr>
              <a:buFont typeface="StarSymbol"/>
              <a:buChar char="-"/>
              <a:tabLst>
                <a:tab algn="l" pos="299880"/>
                <a:tab algn="l" pos="300240"/>
              </a:tabLst>
            </a:pPr>
            <a:r>
              <a:rPr b="1" i="1" lang="en-US" sz="1400" spc="-12" strike="noStrike">
                <a:solidFill>
                  <a:srgbClr val="595959"/>
                </a:solidFill>
                <a:latin typeface="Lato"/>
              </a:rPr>
              <a:t>Having </a:t>
            </a:r>
            <a:r>
              <a:rPr b="1" i="1" lang="en-US" sz="1400" spc="-21" strike="noStrike">
                <a:solidFill>
                  <a:srgbClr val="595959"/>
                </a:solidFill>
                <a:latin typeface="Lato"/>
              </a:rPr>
              <a:t>month-to-month</a:t>
            </a:r>
            <a:r>
              <a:rPr b="1" i="1" lang="en-US" sz="1400" spc="-7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1" i="1" lang="en-US" sz="1400" spc="-32" strike="noStrike">
                <a:solidFill>
                  <a:srgbClr val="595959"/>
                </a:solidFill>
                <a:latin typeface="Lato"/>
              </a:rPr>
              <a:t>contract;</a:t>
            </a:r>
            <a:endParaRPr b="0" lang="en-US" sz="1400" spc="-1" strike="noStrike">
              <a:latin typeface="Arial"/>
            </a:endParaRPr>
          </a:p>
          <a:p>
            <a:pPr marL="299880" indent="-287280">
              <a:lnSpc>
                <a:spcPct val="100000"/>
              </a:lnSpc>
              <a:spcBef>
                <a:spcPts val="839"/>
              </a:spcBef>
              <a:buClr>
                <a:srgbClr val="595959"/>
              </a:buClr>
              <a:buFont typeface="StarSymbol"/>
              <a:buChar char="-"/>
              <a:tabLst>
                <a:tab algn="l" pos="299880"/>
                <a:tab algn="l" pos="300240"/>
              </a:tabLst>
            </a:pPr>
            <a:r>
              <a:rPr b="1" i="1" lang="en-US" sz="1400" spc="-41" strike="noStrike">
                <a:solidFill>
                  <a:srgbClr val="595959"/>
                </a:solidFill>
                <a:latin typeface="Lato"/>
              </a:rPr>
              <a:t>Tenure </a:t>
            </a:r>
            <a:r>
              <a:rPr b="1" i="1" lang="en-US" sz="1400" spc="-7" strike="noStrike">
                <a:solidFill>
                  <a:srgbClr val="595959"/>
                </a:solidFill>
                <a:latin typeface="Lato"/>
              </a:rPr>
              <a:t>within </a:t>
            </a:r>
            <a:r>
              <a:rPr b="1" i="1" lang="en-US" sz="1400" spc="-15" strike="noStrike">
                <a:solidFill>
                  <a:srgbClr val="595959"/>
                </a:solidFill>
                <a:latin typeface="Lato"/>
              </a:rPr>
              <a:t>1- </a:t>
            </a:r>
            <a:r>
              <a:rPr b="1" i="1" lang="en-US" sz="1400" spc="-1" strike="noStrike">
                <a:solidFill>
                  <a:srgbClr val="595959"/>
                </a:solidFill>
                <a:latin typeface="Lato"/>
              </a:rPr>
              <a:t>12</a:t>
            </a:r>
            <a:r>
              <a:rPr b="1" i="1" lang="en-US" sz="1400" spc="-10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1" i="1" lang="en-US" sz="1400" spc="-26" strike="noStrike">
                <a:solidFill>
                  <a:srgbClr val="595959"/>
                </a:solidFill>
                <a:latin typeface="Lato"/>
              </a:rPr>
              <a:t>months;</a:t>
            </a:r>
            <a:endParaRPr b="0" lang="en-US" sz="1400" spc="-1" strike="noStrike">
              <a:latin typeface="Arial"/>
            </a:endParaRPr>
          </a:p>
          <a:p>
            <a:pPr marL="299880" indent="-287280">
              <a:lnSpc>
                <a:spcPct val="100000"/>
              </a:lnSpc>
              <a:spcBef>
                <a:spcPts val="839"/>
              </a:spcBef>
              <a:buClr>
                <a:srgbClr val="595959"/>
              </a:buClr>
              <a:buFont typeface="StarSymbol"/>
              <a:buChar char="-"/>
              <a:tabLst>
                <a:tab algn="l" pos="299880"/>
                <a:tab algn="l" pos="300240"/>
              </a:tabLst>
            </a:pPr>
            <a:r>
              <a:rPr b="1" i="1" lang="en-US" sz="1400" spc="-15" strike="noStrike">
                <a:solidFill>
                  <a:srgbClr val="595959"/>
                </a:solidFill>
                <a:latin typeface="Lato"/>
              </a:rPr>
              <a:t>Using electronic </a:t>
            </a:r>
            <a:r>
              <a:rPr b="1" i="1" lang="en-US" sz="1400" spc="-21" strike="noStrike">
                <a:solidFill>
                  <a:srgbClr val="595959"/>
                </a:solidFill>
                <a:latin typeface="Lato"/>
              </a:rPr>
              <a:t>check to</a:t>
            </a:r>
            <a:r>
              <a:rPr b="1" i="1" lang="en-US" sz="1400" spc="-114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1" i="1" lang="en-US" sz="1400" spc="-21" strike="noStrike">
                <a:solidFill>
                  <a:srgbClr val="595959"/>
                </a:solidFill>
                <a:latin typeface="Lato"/>
              </a:rPr>
              <a:t>pay;</a:t>
            </a:r>
            <a:endParaRPr b="0" lang="en-US" sz="1400" spc="-1" strike="noStrike">
              <a:latin typeface="Arial"/>
            </a:endParaRPr>
          </a:p>
          <a:p>
            <a:pPr marL="299880" indent="-287280">
              <a:lnSpc>
                <a:spcPct val="100000"/>
              </a:lnSpc>
              <a:spcBef>
                <a:spcPts val="839"/>
              </a:spcBef>
              <a:buClr>
                <a:srgbClr val="595959"/>
              </a:buClr>
              <a:buFont typeface="StarSymbol"/>
              <a:buChar char="-"/>
              <a:tabLst>
                <a:tab algn="l" pos="299880"/>
                <a:tab algn="l" pos="300240"/>
              </a:tabLst>
            </a:pPr>
            <a:r>
              <a:rPr b="1" i="1" lang="en-US" sz="1400" spc="-26" strike="noStrike">
                <a:solidFill>
                  <a:srgbClr val="595959"/>
                </a:solidFill>
                <a:latin typeface="Lato"/>
              </a:rPr>
              <a:t>Do </a:t>
            </a:r>
            <a:r>
              <a:rPr b="1" i="1" lang="en-US" sz="1400" spc="-21" strike="noStrike">
                <a:solidFill>
                  <a:srgbClr val="595959"/>
                </a:solidFill>
                <a:latin typeface="Lato"/>
              </a:rPr>
              <a:t>not use </a:t>
            </a:r>
            <a:r>
              <a:rPr b="1" i="1" lang="en-US" sz="1400" spc="-7" strike="noStrike">
                <a:solidFill>
                  <a:srgbClr val="595959"/>
                </a:solidFill>
                <a:latin typeface="Lato"/>
              </a:rPr>
              <a:t>Online </a:t>
            </a:r>
            <a:r>
              <a:rPr b="1" i="1" lang="en-US" sz="1400" spc="-26" strike="noStrike">
                <a:solidFill>
                  <a:srgbClr val="595959"/>
                </a:solidFill>
                <a:latin typeface="Lato"/>
              </a:rPr>
              <a:t>Security, Technical </a:t>
            </a:r>
            <a:r>
              <a:rPr b="1" i="1" lang="en-US" sz="1400" spc="-21" strike="noStrike">
                <a:solidFill>
                  <a:srgbClr val="595959"/>
                </a:solidFill>
                <a:latin typeface="Lato"/>
              </a:rPr>
              <a:t>Support, </a:t>
            </a:r>
            <a:r>
              <a:rPr b="1" i="1" lang="en-US" sz="1400" spc="-7" strike="noStrike">
                <a:solidFill>
                  <a:srgbClr val="595959"/>
                </a:solidFill>
                <a:latin typeface="Lato"/>
              </a:rPr>
              <a:t>Online </a:t>
            </a:r>
            <a:r>
              <a:rPr b="1" i="1" lang="en-US" sz="1400" spc="-12" strike="noStrike">
                <a:solidFill>
                  <a:srgbClr val="595959"/>
                </a:solidFill>
                <a:latin typeface="Lato"/>
              </a:rPr>
              <a:t>Backup, </a:t>
            </a:r>
            <a:r>
              <a:rPr b="1" i="1" lang="en-US" sz="1400" spc="-15" strike="noStrike">
                <a:solidFill>
                  <a:srgbClr val="595959"/>
                </a:solidFill>
                <a:latin typeface="Lato"/>
              </a:rPr>
              <a:t>Device</a:t>
            </a:r>
            <a:r>
              <a:rPr b="1" i="1" lang="en-US" sz="1400" spc="-211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1" i="1" lang="en-US" sz="1400" spc="-21" strike="noStrike">
                <a:solidFill>
                  <a:srgbClr val="595959"/>
                </a:solidFill>
                <a:latin typeface="Lato"/>
              </a:rPr>
              <a:t>Protection;</a:t>
            </a:r>
            <a:endParaRPr b="0" lang="en-US" sz="1400" spc="-1" strike="noStrike">
              <a:latin typeface="Arial"/>
            </a:endParaRPr>
          </a:p>
          <a:p>
            <a:pPr marL="299880" indent="-287280">
              <a:lnSpc>
                <a:spcPct val="100000"/>
              </a:lnSpc>
              <a:spcBef>
                <a:spcPts val="839"/>
              </a:spcBef>
              <a:buClr>
                <a:srgbClr val="595959"/>
              </a:buClr>
              <a:buFont typeface="StarSymbol"/>
              <a:buChar char="-"/>
              <a:tabLst>
                <a:tab algn="l" pos="299880"/>
                <a:tab algn="l" pos="300240"/>
              </a:tabLst>
            </a:pPr>
            <a:r>
              <a:rPr b="1" i="1" lang="en-US" sz="1400" spc="-15" strike="noStrike">
                <a:solidFill>
                  <a:srgbClr val="595959"/>
                </a:solidFill>
                <a:latin typeface="Lato"/>
              </a:rPr>
              <a:t>Using </a:t>
            </a:r>
            <a:r>
              <a:rPr b="1" i="1" lang="en-US" sz="1400" spc="-7" strike="noStrike">
                <a:solidFill>
                  <a:srgbClr val="595959"/>
                </a:solidFill>
                <a:latin typeface="Lato"/>
              </a:rPr>
              <a:t>Fiber</a:t>
            </a:r>
            <a:r>
              <a:rPr b="1" i="1" lang="en-US" sz="1400" spc="-7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1" i="1" lang="en-US" sz="1400" spc="-21" strike="noStrike">
                <a:solidFill>
                  <a:srgbClr val="595959"/>
                </a:solidFill>
                <a:latin typeface="Lato"/>
              </a:rPr>
              <a:t>optic;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4" name="CustomShape 5"/>
          <p:cNvSpPr/>
          <p:nvPr/>
        </p:nvSpPr>
        <p:spPr>
          <a:xfrm>
            <a:off x="815040" y="4367520"/>
            <a:ext cx="1549800" cy="47052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854"/>
              </a:lnSpc>
            </a:pPr>
            <a:r>
              <a:rPr b="1" i="1" lang="en-US" sz="1600" spc="-21" strike="noStrike">
                <a:solidFill>
                  <a:srgbClr val="ffffff"/>
                </a:solidFill>
                <a:latin typeface="Lato"/>
              </a:rPr>
              <a:t>are </a:t>
            </a:r>
            <a:r>
              <a:rPr b="1" i="1" lang="en-US" sz="1600" spc="-7" strike="noStrike">
                <a:solidFill>
                  <a:srgbClr val="ffffff"/>
                </a:solidFill>
                <a:latin typeface="Lato"/>
              </a:rPr>
              <a:t>likely </a:t>
            </a:r>
            <a:r>
              <a:rPr b="1" i="1" lang="en-US" sz="1600" spc="-26" strike="noStrike">
                <a:solidFill>
                  <a:srgbClr val="ffffff"/>
                </a:solidFill>
                <a:latin typeface="Lato"/>
              </a:rPr>
              <a:t>to</a:t>
            </a:r>
            <a:r>
              <a:rPr b="1" i="1" lang="en-US" sz="1600" spc="-15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1600" spc="-15" strike="noStrike">
                <a:solidFill>
                  <a:srgbClr val="ffffff"/>
                </a:solidFill>
                <a:latin typeface="Lato"/>
              </a:rPr>
              <a:t>churn.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5" name="CustomShape 6"/>
          <p:cNvSpPr/>
          <p:nvPr/>
        </p:nvSpPr>
        <p:spPr>
          <a:xfrm>
            <a:off x="8030520" y="209160"/>
            <a:ext cx="91836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7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802440" y="1379880"/>
            <a:ext cx="258336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31" strike="noStrike">
                <a:solidFill>
                  <a:srgbClr val="1a1a1a"/>
                </a:solidFill>
                <a:latin typeface="DejaVu Sans"/>
              </a:rPr>
              <a:t>BUSINESS</a:t>
            </a:r>
            <a:r>
              <a:rPr b="1" i="1" lang="en-US" sz="2300" spc="-415" strike="noStrike">
                <a:solidFill>
                  <a:srgbClr val="1a1a1a"/>
                </a:solidFill>
                <a:latin typeface="DejaVu Sans"/>
              </a:rPr>
              <a:t> </a:t>
            </a:r>
            <a:r>
              <a:rPr b="1" i="1" lang="en-US" sz="2300" spc="-262" strike="noStrike">
                <a:solidFill>
                  <a:srgbClr val="1a1a1a"/>
                </a:solidFill>
                <a:latin typeface="DejaVu Sans"/>
              </a:rPr>
              <a:t>VALUES</a:t>
            </a:r>
            <a:endParaRPr b="0" lang="en-US" sz="2300" spc="-1" strike="noStrike">
              <a:latin typeface="Calibri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802440" y="2145960"/>
            <a:ext cx="695412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1200" spc="-26" strike="noStrike">
                <a:solidFill>
                  <a:srgbClr val="1a1a1a"/>
                </a:solidFill>
                <a:latin typeface="Arial"/>
              </a:rPr>
              <a:t>“</a:t>
            </a:r>
            <a:r>
              <a:rPr b="0" i="1" lang="en-US" sz="1200" spc="-26" strike="noStrike">
                <a:solidFill>
                  <a:srgbClr val="1a1a1a"/>
                </a:solidFill>
                <a:latin typeface="Arial"/>
              </a:rPr>
              <a:t>The</a:t>
            </a:r>
            <a:r>
              <a:rPr b="0" i="1" lang="en-US" sz="1200" spc="-35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12" strike="noStrike">
                <a:solidFill>
                  <a:srgbClr val="1a1a1a"/>
                </a:solidFill>
                <a:latin typeface="Arial"/>
              </a:rPr>
              <a:t>cost</a:t>
            </a:r>
            <a:r>
              <a:rPr b="0" i="1" lang="en-US" sz="1200" spc="-32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29" strike="noStrike">
                <a:solidFill>
                  <a:srgbClr val="1a1a1a"/>
                </a:solidFill>
                <a:latin typeface="Arial"/>
              </a:rPr>
              <a:t>of</a:t>
            </a:r>
            <a:r>
              <a:rPr b="0" i="1" lang="en-US" sz="1200" spc="-55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1" i="1" lang="en-US" sz="1200" spc="-114" strike="noStrike">
                <a:solidFill>
                  <a:srgbClr val="ffffff"/>
                </a:solidFill>
                <a:latin typeface="DejaVu Sans"/>
              </a:rPr>
              <a:t>acquiring</a:t>
            </a:r>
            <a:r>
              <a:rPr b="1" i="1" lang="en-US" sz="1200" spc="-131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1200" spc="-66" strike="noStrike">
                <a:solidFill>
                  <a:srgbClr val="ffffff"/>
                </a:solidFill>
                <a:latin typeface="DejaVu Sans"/>
              </a:rPr>
              <a:t>a</a:t>
            </a:r>
            <a:r>
              <a:rPr b="1" i="1" lang="en-US" sz="1200" spc="-137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1200" spc="-165" strike="noStrike">
                <a:solidFill>
                  <a:srgbClr val="ffffff"/>
                </a:solidFill>
                <a:latin typeface="DejaVu Sans"/>
              </a:rPr>
              <a:t>new</a:t>
            </a:r>
            <a:r>
              <a:rPr b="1" i="1" lang="en-US" sz="1200" spc="-157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1200" spc="-137" strike="noStrike">
                <a:solidFill>
                  <a:srgbClr val="ffffff"/>
                </a:solidFill>
                <a:latin typeface="DejaVu Sans"/>
              </a:rPr>
              <a:t>customer</a:t>
            </a:r>
            <a:r>
              <a:rPr b="1" i="1" lang="en-US" sz="1200" spc="-120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0" i="1" lang="en-US" sz="1200" spc="24" strike="noStrike">
                <a:solidFill>
                  <a:srgbClr val="1a1a1a"/>
                </a:solidFill>
                <a:latin typeface="Arial"/>
              </a:rPr>
              <a:t>can</a:t>
            </a:r>
            <a:r>
              <a:rPr b="0" i="1" lang="en-US" sz="1200" spc="-32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4" strike="noStrike">
                <a:solidFill>
                  <a:srgbClr val="1a1a1a"/>
                </a:solidFill>
                <a:latin typeface="Arial"/>
              </a:rPr>
              <a:t>be</a:t>
            </a:r>
            <a:r>
              <a:rPr b="0" i="1" lang="en-US" sz="1200" spc="-32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-1" strike="noStrike">
                <a:solidFill>
                  <a:srgbClr val="1a1a1a"/>
                </a:solidFill>
                <a:latin typeface="Arial"/>
              </a:rPr>
              <a:t>higher</a:t>
            </a:r>
            <a:r>
              <a:rPr b="0" i="1" lang="en-US" sz="1200" spc="-60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24" strike="noStrike">
                <a:solidFill>
                  <a:srgbClr val="1a1a1a"/>
                </a:solidFill>
                <a:latin typeface="Arial"/>
              </a:rPr>
              <a:t>than</a:t>
            </a:r>
            <a:r>
              <a:rPr b="0" i="1" lang="en-US" sz="1200" spc="-32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32" strike="noStrike">
                <a:solidFill>
                  <a:srgbClr val="1a1a1a"/>
                </a:solidFill>
                <a:latin typeface="Arial"/>
              </a:rPr>
              <a:t>that</a:t>
            </a:r>
            <a:r>
              <a:rPr b="0" i="1" lang="en-US" sz="1200" spc="-32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29" strike="noStrike">
                <a:solidFill>
                  <a:srgbClr val="1a1a1a"/>
                </a:solidFill>
                <a:latin typeface="Arial"/>
              </a:rPr>
              <a:t>of</a:t>
            </a:r>
            <a:r>
              <a:rPr b="0" i="1" lang="en-US" sz="1200" spc="-55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4" strike="noStrike">
                <a:solidFill>
                  <a:srgbClr val="1a1a1a"/>
                </a:solidFill>
                <a:latin typeface="Arial"/>
              </a:rPr>
              <a:t>retaining</a:t>
            </a:r>
            <a:r>
              <a:rPr b="0" i="1" lang="en-US" sz="1200" spc="-32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49" strike="noStrike">
                <a:solidFill>
                  <a:srgbClr val="1a1a1a"/>
                </a:solidFill>
                <a:latin typeface="Arial"/>
              </a:rPr>
              <a:t>a</a:t>
            </a:r>
            <a:r>
              <a:rPr b="0" i="1" lang="en-US" sz="1200" spc="-35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9" strike="noStrike">
                <a:solidFill>
                  <a:srgbClr val="1a1a1a"/>
                </a:solidFill>
                <a:latin typeface="Arial"/>
              </a:rPr>
              <a:t>customer</a:t>
            </a:r>
            <a:r>
              <a:rPr b="0" i="1" lang="en-US" sz="1200" spc="-55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-1" strike="noStrike">
                <a:solidFill>
                  <a:srgbClr val="1a1a1a"/>
                </a:solidFill>
                <a:latin typeface="Arial"/>
              </a:rPr>
              <a:t>by</a:t>
            </a:r>
            <a:r>
              <a:rPr b="0" i="1" lang="en-US" sz="1200" spc="-55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4" strike="noStrike">
                <a:solidFill>
                  <a:srgbClr val="1a1a1a"/>
                </a:solidFill>
                <a:latin typeface="Arial"/>
              </a:rPr>
              <a:t>as</a:t>
            </a:r>
            <a:r>
              <a:rPr b="0" i="1" lang="en-US" sz="1200" spc="-32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24" strike="noStrike">
                <a:solidFill>
                  <a:srgbClr val="1a1a1a"/>
                </a:solidFill>
                <a:latin typeface="Arial"/>
              </a:rPr>
              <a:t>much</a:t>
            </a:r>
            <a:r>
              <a:rPr b="0" i="1" lang="en-US" sz="1200" spc="-32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200" spc="4" strike="noStrike">
                <a:solidFill>
                  <a:srgbClr val="1a1a1a"/>
                </a:solidFill>
                <a:latin typeface="Arial"/>
              </a:rPr>
              <a:t>as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7781400" y="2164680"/>
            <a:ext cx="442800" cy="35244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9"/>
              </a:lnSpc>
            </a:pPr>
            <a:r>
              <a:rPr b="1" i="1" lang="en-US" sz="1200" spc="-202" strike="noStrike">
                <a:solidFill>
                  <a:srgbClr val="ffffff"/>
                </a:solidFill>
                <a:latin typeface="DejaVu Sans"/>
              </a:rPr>
              <a:t>700%”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3449520" y="2530440"/>
            <a:ext cx="225720" cy="182520"/>
          </a:xfrm>
          <a:custGeom>
            <a:avLst/>
            <a:gdLst/>
            <a:ahLst/>
            <a:rect l="l" t="t" r="r" b="b"/>
            <a:pathLst>
              <a:path w="226060" h="182880">
                <a:moveTo>
                  <a:pt x="225703" y="182879"/>
                </a:moveTo>
                <a:lnTo>
                  <a:pt x="0" y="182879"/>
                </a:lnTo>
                <a:lnTo>
                  <a:pt x="0" y="0"/>
                </a:lnTo>
                <a:lnTo>
                  <a:pt x="225703" y="0"/>
                </a:lnTo>
                <a:lnTo>
                  <a:pt x="225703" y="182879"/>
                </a:lnTo>
                <a:close/>
              </a:path>
            </a:pathLst>
          </a:cu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5"/>
          <p:cNvSpPr/>
          <p:nvPr/>
        </p:nvSpPr>
        <p:spPr>
          <a:xfrm>
            <a:off x="802440" y="2511720"/>
            <a:ext cx="574380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1200" spc="-32" strike="noStrike">
                <a:solidFill>
                  <a:srgbClr val="1a1a1a"/>
                </a:solidFill>
                <a:latin typeface="Arial"/>
              </a:rPr>
              <a:t>By </a:t>
            </a:r>
            <a:r>
              <a:rPr b="0" i="1" lang="en-US" sz="1200" spc="-1" strike="noStrike">
                <a:solidFill>
                  <a:srgbClr val="1a1a1a"/>
                </a:solidFill>
                <a:latin typeface="Arial"/>
              </a:rPr>
              <a:t>increasing </a:t>
            </a:r>
            <a:r>
              <a:rPr b="0" i="1" lang="en-US" sz="1200" spc="9" strike="noStrike">
                <a:solidFill>
                  <a:srgbClr val="1a1a1a"/>
                </a:solidFill>
                <a:latin typeface="Arial"/>
              </a:rPr>
              <a:t>customer </a:t>
            </a:r>
            <a:r>
              <a:rPr b="0" i="1" lang="en-US" sz="1200" spc="-1" strike="noStrike">
                <a:solidFill>
                  <a:srgbClr val="1a1a1a"/>
                </a:solidFill>
                <a:latin typeface="Arial"/>
              </a:rPr>
              <a:t>retention rates </a:t>
            </a:r>
            <a:r>
              <a:rPr b="1" i="1" lang="en-US" sz="1200" spc="-245" strike="noStrike">
                <a:solidFill>
                  <a:srgbClr val="ffffff"/>
                </a:solidFill>
                <a:latin typeface="DejaVu Sans"/>
              </a:rPr>
              <a:t>5% </a:t>
            </a:r>
            <a:r>
              <a:rPr b="0" i="1" lang="en-US" sz="1200" spc="-86" strike="noStrike">
                <a:solidFill>
                  <a:srgbClr val="1a1a1a"/>
                </a:solidFill>
                <a:latin typeface="Arial"/>
              </a:rPr>
              <a:t>, </a:t>
            </a:r>
            <a:r>
              <a:rPr b="0" i="1" lang="en-US" sz="1200" spc="-1" strike="noStrike">
                <a:solidFill>
                  <a:srgbClr val="1a1a1a"/>
                </a:solidFill>
                <a:latin typeface="Arial"/>
              </a:rPr>
              <a:t>we </a:t>
            </a:r>
            <a:r>
              <a:rPr b="0" i="1" lang="en-US" sz="1200" spc="29" strike="noStrike">
                <a:solidFill>
                  <a:srgbClr val="1a1a1a"/>
                </a:solidFill>
                <a:latin typeface="Arial"/>
              </a:rPr>
              <a:t>could </a:t>
            </a:r>
            <a:r>
              <a:rPr b="1" i="1" lang="en-US" sz="1200" spc="-126" strike="noStrike">
                <a:solidFill>
                  <a:srgbClr val="ffffff"/>
                </a:solidFill>
                <a:latin typeface="DejaVu Sans"/>
              </a:rPr>
              <a:t>increase </a:t>
            </a:r>
            <a:r>
              <a:rPr b="1" i="1" lang="en-US" sz="1200" spc="-160" strike="noStrike">
                <a:solidFill>
                  <a:srgbClr val="ffffff"/>
                </a:solidFill>
                <a:latin typeface="DejaVu Sans"/>
              </a:rPr>
              <a:t>proﬁts </a:t>
            </a:r>
            <a:r>
              <a:rPr b="1" i="1" lang="en-US" sz="1200" spc="-157" strike="noStrike">
                <a:solidFill>
                  <a:srgbClr val="ffffff"/>
                </a:solidFill>
                <a:latin typeface="DejaVu Sans"/>
              </a:rPr>
              <a:t>by </a:t>
            </a:r>
            <a:r>
              <a:rPr b="1" i="1" lang="en-US" sz="1200" spc="-225" strike="noStrike">
                <a:solidFill>
                  <a:srgbClr val="ffffff"/>
                </a:solidFill>
                <a:latin typeface="DejaVu Sans"/>
              </a:rPr>
              <a:t>25% </a:t>
            </a:r>
            <a:r>
              <a:rPr b="1" i="1" lang="en-US" sz="1200" spc="-131" strike="noStrike">
                <a:solidFill>
                  <a:srgbClr val="ffffff"/>
                </a:solidFill>
                <a:latin typeface="DejaVu Sans"/>
              </a:rPr>
              <a:t>to</a:t>
            </a:r>
            <a:r>
              <a:rPr b="1" i="1" lang="en-US" sz="1200" spc="-80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1200" spc="-216" strike="noStrike">
                <a:solidFill>
                  <a:srgbClr val="ffffff"/>
                </a:solidFill>
                <a:latin typeface="DejaVu Sans"/>
              </a:rPr>
              <a:t>95%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2" name="CustomShape 6"/>
          <p:cNvSpPr/>
          <p:nvPr/>
        </p:nvSpPr>
        <p:spPr>
          <a:xfrm>
            <a:off x="815040" y="2896200"/>
            <a:ext cx="3343680" cy="35244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9"/>
              </a:lnSpc>
            </a:pPr>
            <a:r>
              <a:rPr b="1" i="1" lang="en-US" sz="1200" spc="-157" strike="noStrike">
                <a:solidFill>
                  <a:srgbClr val="ffffff"/>
                </a:solidFill>
                <a:latin typeface="DejaVu Sans"/>
              </a:rPr>
              <a:t>How </a:t>
            </a:r>
            <a:r>
              <a:rPr b="1" i="1" lang="en-US" sz="1200" spc="-131" strike="noStrike">
                <a:solidFill>
                  <a:srgbClr val="ffffff"/>
                </a:solidFill>
                <a:latin typeface="DejaVu Sans"/>
              </a:rPr>
              <a:t>to </a:t>
            </a:r>
            <a:r>
              <a:rPr b="1" i="1" lang="en-US" sz="1200" spc="-145" strike="noStrike">
                <a:solidFill>
                  <a:srgbClr val="ffffff"/>
                </a:solidFill>
                <a:latin typeface="DejaVu Sans"/>
              </a:rPr>
              <a:t>turn </a:t>
            </a:r>
            <a:r>
              <a:rPr b="1" i="1" lang="en-US" sz="1200" spc="-151" strike="noStrike">
                <a:solidFill>
                  <a:srgbClr val="ffffff"/>
                </a:solidFill>
                <a:latin typeface="DejaVu Sans"/>
              </a:rPr>
              <a:t>these </a:t>
            </a:r>
            <a:r>
              <a:rPr b="1" i="1" lang="en-US" sz="1200" spc="-137" strike="noStrike">
                <a:solidFill>
                  <a:srgbClr val="ffffff"/>
                </a:solidFill>
                <a:latin typeface="DejaVu Sans"/>
              </a:rPr>
              <a:t>into </a:t>
            </a:r>
            <a:r>
              <a:rPr b="1" i="1" lang="en-US" sz="1200" spc="-157" strike="noStrike">
                <a:solidFill>
                  <a:srgbClr val="ffffff"/>
                </a:solidFill>
                <a:latin typeface="DejaVu Sans"/>
              </a:rPr>
              <a:t>numbers, </a:t>
            </a:r>
            <a:r>
              <a:rPr b="1" i="1" lang="en-US" sz="1200" spc="-165" strike="noStrike">
                <a:solidFill>
                  <a:srgbClr val="ffffff"/>
                </a:solidFill>
                <a:latin typeface="DejaVu Sans"/>
              </a:rPr>
              <a:t>proﬁt </a:t>
            </a:r>
            <a:r>
              <a:rPr b="1" i="1" lang="en-US" sz="1200" spc="-120" strike="noStrike">
                <a:solidFill>
                  <a:srgbClr val="ffffff"/>
                </a:solidFill>
                <a:latin typeface="DejaVu Sans"/>
              </a:rPr>
              <a:t>for</a:t>
            </a:r>
            <a:r>
              <a:rPr b="1" i="1" lang="en-US" sz="1200" spc="-80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1200" spc="-137" strike="noStrike">
                <a:solidFill>
                  <a:srgbClr val="ffffff"/>
                </a:solidFill>
                <a:latin typeface="DejaVu Sans"/>
              </a:rPr>
              <a:t>boss?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3" name="CustomShape 7"/>
          <p:cNvSpPr/>
          <p:nvPr/>
        </p:nvSpPr>
        <p:spPr>
          <a:xfrm>
            <a:off x="815040" y="3261960"/>
            <a:ext cx="5955840" cy="35244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9"/>
              </a:lnSpc>
            </a:pPr>
            <a:r>
              <a:rPr b="1" i="1" lang="en-US" sz="1200" spc="-100" strike="noStrike">
                <a:solidFill>
                  <a:srgbClr val="ffffff"/>
                </a:solidFill>
                <a:latin typeface="DejaVu Sans"/>
              </a:rPr>
              <a:t>if </a:t>
            </a:r>
            <a:r>
              <a:rPr b="1" i="1" lang="en-US" sz="1200" spc="-165" strike="noStrike">
                <a:solidFill>
                  <a:srgbClr val="ffffff"/>
                </a:solidFill>
                <a:latin typeface="DejaVu Sans"/>
              </a:rPr>
              <a:t>we </a:t>
            </a:r>
            <a:r>
              <a:rPr b="1" i="1" lang="en-US" sz="1200" spc="-97" strike="noStrike">
                <a:solidFill>
                  <a:srgbClr val="ffffff"/>
                </a:solidFill>
                <a:latin typeface="DejaVu Sans"/>
              </a:rPr>
              <a:t>can </a:t>
            </a:r>
            <a:r>
              <a:rPr b="1" i="1" lang="en-US" sz="1200" spc="-137" strike="noStrike">
                <a:solidFill>
                  <a:srgbClr val="ffffff"/>
                </a:solidFill>
                <a:latin typeface="DejaVu Sans"/>
              </a:rPr>
              <a:t>have </a:t>
            </a:r>
            <a:r>
              <a:rPr b="1" i="1" lang="en-US" sz="1200" spc="-185" strike="noStrike">
                <a:solidFill>
                  <a:srgbClr val="ffffff"/>
                </a:solidFill>
                <a:latin typeface="DejaVu Sans"/>
              </a:rPr>
              <a:t>80% </a:t>
            </a:r>
            <a:r>
              <a:rPr b="1" i="1" lang="en-US" sz="1200" spc="-131" strike="noStrike">
                <a:solidFill>
                  <a:srgbClr val="ffffff"/>
                </a:solidFill>
                <a:latin typeface="DejaVu Sans"/>
              </a:rPr>
              <a:t>rate to </a:t>
            </a:r>
            <a:r>
              <a:rPr b="1" i="1" lang="en-US" sz="1200" spc="-120" strike="noStrike">
                <a:solidFill>
                  <a:srgbClr val="ffffff"/>
                </a:solidFill>
                <a:latin typeface="DejaVu Sans"/>
              </a:rPr>
              <a:t>predict </a:t>
            </a:r>
            <a:r>
              <a:rPr b="1" i="1" lang="en-US" sz="1200" spc="-145" strike="noStrike">
                <a:solidFill>
                  <a:srgbClr val="ffffff"/>
                </a:solidFill>
                <a:latin typeface="DejaVu Sans"/>
              </a:rPr>
              <a:t>the one </a:t>
            </a:r>
            <a:r>
              <a:rPr b="1" i="1" lang="en-US" sz="1200" spc="-151" strike="noStrike">
                <a:solidFill>
                  <a:srgbClr val="ffffff"/>
                </a:solidFill>
                <a:latin typeface="DejaVu Sans"/>
              </a:rPr>
              <a:t>who </a:t>
            </a:r>
            <a:r>
              <a:rPr b="1" i="1" lang="en-US" sz="1200" spc="-126" strike="noStrike">
                <a:solidFill>
                  <a:srgbClr val="ffffff"/>
                </a:solidFill>
                <a:latin typeface="DejaVu Sans"/>
              </a:rPr>
              <a:t>are gonna </a:t>
            </a:r>
            <a:r>
              <a:rPr b="1" i="1" lang="en-US" sz="1200" spc="-140" strike="noStrike">
                <a:solidFill>
                  <a:srgbClr val="ffffff"/>
                </a:solidFill>
                <a:latin typeface="DejaVu Sans"/>
              </a:rPr>
              <a:t>churn, </a:t>
            </a:r>
            <a:r>
              <a:rPr b="1" i="1" lang="en-US" sz="1200" spc="-165" strike="noStrike">
                <a:solidFill>
                  <a:srgbClr val="ffffff"/>
                </a:solidFill>
                <a:latin typeface="DejaVu Sans"/>
              </a:rPr>
              <a:t>we </a:t>
            </a:r>
            <a:r>
              <a:rPr b="1" i="1" lang="en-US" sz="1200" spc="-97" strike="noStrike">
                <a:solidFill>
                  <a:srgbClr val="ffffff"/>
                </a:solidFill>
                <a:latin typeface="DejaVu Sans"/>
              </a:rPr>
              <a:t>can </a:t>
            </a:r>
            <a:r>
              <a:rPr b="1" i="1" lang="en-US" sz="1200" spc="-126" strike="noStrike">
                <a:solidFill>
                  <a:srgbClr val="ffffff"/>
                </a:solidFill>
                <a:latin typeface="DejaVu Sans"/>
              </a:rPr>
              <a:t>target</a:t>
            </a:r>
            <a:r>
              <a:rPr b="1" i="1" lang="en-US" sz="1200" spc="-256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1200" spc="-157" strike="noStrike">
                <a:solidFill>
                  <a:srgbClr val="ffffff"/>
                </a:solidFill>
                <a:latin typeface="DejaVu Sans"/>
              </a:rPr>
              <a:t>them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815040" y="3627720"/>
            <a:ext cx="7138440" cy="35244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9"/>
              </a:lnSpc>
            </a:pPr>
            <a:r>
              <a:rPr b="1" i="1" lang="en-US" sz="1200" spc="-165" strike="noStrike">
                <a:solidFill>
                  <a:srgbClr val="ffffff"/>
                </a:solidFill>
                <a:latin typeface="DejaVu Sans"/>
              </a:rPr>
              <a:t>we </a:t>
            </a:r>
            <a:r>
              <a:rPr b="1" i="1" lang="en-US" sz="1200" spc="-97" strike="noStrike">
                <a:solidFill>
                  <a:srgbClr val="ffffff"/>
                </a:solidFill>
                <a:latin typeface="DejaVu Sans"/>
              </a:rPr>
              <a:t>can </a:t>
            </a:r>
            <a:r>
              <a:rPr b="1" i="1" lang="en-US" sz="1200" spc="-126" strike="noStrike">
                <a:solidFill>
                  <a:srgbClr val="ffffff"/>
                </a:solidFill>
                <a:latin typeface="DejaVu Sans"/>
              </a:rPr>
              <a:t>target </a:t>
            </a:r>
            <a:r>
              <a:rPr b="1" i="1" lang="en-US" sz="1200" spc="-157" strike="noStrike">
                <a:solidFill>
                  <a:srgbClr val="ffffff"/>
                </a:solidFill>
                <a:latin typeface="DejaVu Sans"/>
              </a:rPr>
              <a:t>them </a:t>
            </a:r>
            <a:r>
              <a:rPr b="1" i="1" lang="en-US" sz="1200" spc="-111" strike="noStrike">
                <a:solidFill>
                  <a:srgbClr val="ffffff"/>
                </a:solidFill>
                <a:latin typeface="DejaVu Sans"/>
              </a:rPr>
              <a:t>and </a:t>
            </a:r>
            <a:r>
              <a:rPr b="1" i="1" lang="en-US" sz="1200" spc="-177" strike="noStrike">
                <a:solidFill>
                  <a:srgbClr val="ffffff"/>
                </a:solidFill>
                <a:latin typeface="DejaVu Sans"/>
              </a:rPr>
              <a:t>oﬀer </a:t>
            </a:r>
            <a:r>
              <a:rPr b="1" i="1" lang="en-US" sz="1200" spc="-157" strike="noStrike">
                <a:solidFill>
                  <a:srgbClr val="ffffff"/>
                </a:solidFill>
                <a:latin typeface="DejaVu Sans"/>
              </a:rPr>
              <a:t>more </a:t>
            </a:r>
            <a:r>
              <a:rPr b="1" i="1" lang="en-US" sz="1200" spc="-131" strike="noStrike">
                <a:solidFill>
                  <a:srgbClr val="ffffff"/>
                </a:solidFill>
                <a:latin typeface="DejaVu Sans"/>
              </a:rPr>
              <a:t>to </a:t>
            </a:r>
            <a:r>
              <a:rPr b="1" i="1" lang="en-US" sz="1200" spc="-151" strike="noStrike">
                <a:solidFill>
                  <a:srgbClr val="ffffff"/>
                </a:solidFill>
                <a:latin typeface="DejaVu Sans"/>
              </a:rPr>
              <a:t>retent </a:t>
            </a:r>
            <a:r>
              <a:rPr b="1" i="1" lang="en-US" sz="1200" spc="-157" strike="noStrike">
                <a:solidFill>
                  <a:srgbClr val="ffffff"/>
                </a:solidFill>
                <a:latin typeface="DejaVu Sans"/>
              </a:rPr>
              <a:t>them </a:t>
            </a:r>
            <a:r>
              <a:rPr b="1" i="1" lang="en-US" sz="1200" spc="-111" strike="noStrike">
                <a:solidFill>
                  <a:srgbClr val="ffffff"/>
                </a:solidFill>
                <a:latin typeface="DejaVu Sans"/>
              </a:rPr>
              <a:t>and </a:t>
            </a:r>
            <a:r>
              <a:rPr b="1" i="1" lang="en-US" sz="1200" spc="-131" strike="noStrike">
                <a:solidFill>
                  <a:srgbClr val="ffffff"/>
                </a:solidFill>
                <a:latin typeface="DejaVu Sans"/>
              </a:rPr>
              <a:t>which </a:t>
            </a:r>
            <a:r>
              <a:rPr b="1" i="1" lang="en-US" sz="1200" spc="-126" strike="noStrike">
                <a:solidFill>
                  <a:srgbClr val="ffffff"/>
                </a:solidFill>
                <a:latin typeface="DejaVu Sans"/>
              </a:rPr>
              <a:t>increasing </a:t>
            </a:r>
            <a:r>
              <a:rPr b="1" i="1" lang="en-US" sz="1200" spc="-137" strike="noStrike">
                <a:solidFill>
                  <a:srgbClr val="ffffff"/>
                </a:solidFill>
                <a:latin typeface="DejaVu Sans"/>
              </a:rPr>
              <a:t>our customer </a:t>
            </a:r>
            <a:r>
              <a:rPr b="1" i="1" lang="en-US" sz="1200" spc="-145" strike="noStrike">
                <a:solidFill>
                  <a:srgbClr val="ffffff"/>
                </a:solidFill>
                <a:latin typeface="DejaVu Sans"/>
              </a:rPr>
              <a:t>retention</a:t>
            </a:r>
            <a:r>
              <a:rPr b="1" i="1" lang="en-US" sz="1200" spc="-137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1200" spc="-140" strike="noStrike">
                <a:solidFill>
                  <a:srgbClr val="ffffff"/>
                </a:solidFill>
                <a:latin typeface="DejaVu Sans"/>
              </a:rPr>
              <a:t>rates,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815040" y="3810600"/>
            <a:ext cx="3393000" cy="35244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9"/>
              </a:lnSpc>
            </a:pPr>
            <a:r>
              <a:rPr b="1" i="1" lang="en-US" sz="1200" spc="-111" strike="noStrike">
                <a:solidFill>
                  <a:srgbClr val="ffffff"/>
                </a:solidFill>
                <a:latin typeface="DejaVu Sans"/>
              </a:rPr>
              <a:t>and </a:t>
            </a:r>
            <a:r>
              <a:rPr b="1" i="1" lang="en-US" sz="1200" spc="-137" strike="noStrike">
                <a:solidFill>
                  <a:srgbClr val="ffffff"/>
                </a:solidFill>
                <a:latin typeface="DejaVu Sans"/>
              </a:rPr>
              <a:t>lower </a:t>
            </a:r>
            <a:r>
              <a:rPr b="1" i="1" lang="en-US" sz="1200" spc="-145" strike="noStrike">
                <a:solidFill>
                  <a:srgbClr val="ffffff"/>
                </a:solidFill>
                <a:latin typeface="DejaVu Sans"/>
              </a:rPr>
              <a:t>the </a:t>
            </a:r>
            <a:r>
              <a:rPr b="1" i="1" lang="en-US" sz="1200" spc="-114" strike="noStrike">
                <a:solidFill>
                  <a:srgbClr val="ffffff"/>
                </a:solidFill>
                <a:latin typeface="DejaVu Sans"/>
              </a:rPr>
              <a:t>cost </a:t>
            </a:r>
            <a:r>
              <a:rPr b="1" i="1" lang="en-US" sz="1200" spc="-111" strike="noStrike">
                <a:solidFill>
                  <a:srgbClr val="ffffff"/>
                </a:solidFill>
                <a:latin typeface="DejaVu Sans"/>
              </a:rPr>
              <a:t>of </a:t>
            </a:r>
            <a:r>
              <a:rPr b="1" i="1" lang="en-US" sz="1200" spc="-114" strike="noStrike">
                <a:solidFill>
                  <a:srgbClr val="ffffff"/>
                </a:solidFill>
                <a:latin typeface="DejaVu Sans"/>
              </a:rPr>
              <a:t>acquiring </a:t>
            </a:r>
            <a:r>
              <a:rPr b="1" i="1" lang="en-US" sz="1200" spc="-66" strike="noStrike">
                <a:solidFill>
                  <a:srgbClr val="ffffff"/>
                </a:solidFill>
                <a:latin typeface="DejaVu Sans"/>
              </a:rPr>
              <a:t>a</a:t>
            </a:r>
            <a:r>
              <a:rPr b="1" i="1" lang="en-US" sz="1200" spc="-307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1200" spc="-165" strike="noStrike">
                <a:solidFill>
                  <a:srgbClr val="ffffff"/>
                </a:solidFill>
                <a:latin typeface="DejaVu Sans"/>
              </a:rPr>
              <a:t>new </a:t>
            </a:r>
            <a:r>
              <a:rPr b="1" i="1" lang="en-US" sz="1200" spc="-151" strike="noStrike">
                <a:solidFill>
                  <a:srgbClr val="ffffff"/>
                </a:solidFill>
                <a:latin typeface="DejaVu Sans"/>
              </a:rPr>
              <a:t>customer.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CustomShape 10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1"/>
          <p:cNvGrpSpPr/>
          <p:nvPr/>
        </p:nvGrpSpPr>
        <p:grpSpPr>
          <a:xfrm>
            <a:off x="18360" y="14040"/>
            <a:ext cx="4571640" cy="5143320"/>
            <a:chOff x="18360" y="14040"/>
            <a:chExt cx="4571640" cy="5143320"/>
          </a:xfrm>
        </p:grpSpPr>
        <p:sp>
          <p:nvSpPr>
            <p:cNvPr id="245" name="CustomShape 2"/>
            <p:cNvSpPr/>
            <p:nvPr/>
          </p:nvSpPr>
          <p:spPr>
            <a:xfrm>
              <a:off x="18360" y="14040"/>
              <a:ext cx="4571640" cy="514332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3"/>
            <p:cNvSpPr/>
            <p:nvPr/>
          </p:nvSpPr>
          <p:spPr>
            <a:xfrm>
              <a:off x="1221480" y="1205280"/>
              <a:ext cx="372960" cy="4608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4"/>
            <p:cNvSpPr/>
            <p:nvPr/>
          </p:nvSpPr>
          <p:spPr>
            <a:xfrm>
              <a:off x="848880" y="1205280"/>
              <a:ext cx="376200" cy="4608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8" name="TextShape 5"/>
          <p:cNvSpPr txBox="1"/>
          <p:nvPr/>
        </p:nvSpPr>
        <p:spPr>
          <a:xfrm>
            <a:off x="823320" y="1152360"/>
            <a:ext cx="3017160" cy="26881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1000"/>
              </a:lnSpc>
              <a:spcBef>
                <a:spcPts val="91"/>
              </a:spcBef>
            </a:pPr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Help to predict </a:t>
            </a:r>
            <a:br/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if specific </a:t>
            </a:r>
            <a:br/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stocks</a:t>
            </a:r>
            <a:br/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rose or fell </a:t>
            </a:r>
            <a:br/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in the given</a:t>
            </a:r>
            <a:br/>
            <a:r>
              <a:rPr b="1" i="1" lang="en-US" sz="2900" spc="-276" strike="noStrike">
                <a:solidFill>
                  <a:srgbClr val="1a1a1a"/>
                </a:solidFill>
                <a:latin typeface="DejaVu Sans"/>
              </a:rPr>
              <a:t>time frame.</a:t>
            </a:r>
            <a:endParaRPr b="0" lang="en-US" sz="2900" spc="-1" strike="noStrike">
              <a:latin typeface="Calibri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810720" y="4213440"/>
            <a:ext cx="1478520" cy="35388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84"/>
              </a:lnSpc>
            </a:pPr>
            <a:r>
              <a:rPr b="0" i="1" lang="en-US" sz="2400" spc="-126" strike="noStrike">
                <a:solidFill>
                  <a:srgbClr val="ffffff"/>
                </a:solidFill>
                <a:highlight>
                  <a:srgbClr val="ff6d6d"/>
                </a:highlight>
                <a:latin typeface="Arial"/>
              </a:rPr>
              <a:t>SCENARIO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4991400" y="914400"/>
            <a:ext cx="3695400" cy="41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3280" bIns="0">
            <a:spAutoFit/>
          </a:bodyPr>
          <a:p>
            <a:pPr marL="337320" indent="-324720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Font typeface="Trebuchet MS"/>
              <a:buChar char="-"/>
              <a:tabLst>
                <a:tab algn="l" pos="337320"/>
                <a:tab algn="l" pos="337680"/>
              </a:tabLst>
            </a:pPr>
            <a:r>
              <a:rPr b="0" i="1" lang="en-US" sz="1800" spc="-1" strike="noStrike">
                <a:solidFill>
                  <a:srgbClr val="1a1a1a"/>
                </a:solidFill>
                <a:latin typeface="Arial"/>
              </a:rPr>
              <a:t>Covers two datasets:</a:t>
            </a:r>
            <a:endParaRPr b="0" lang="en-US" sz="1800" spc="-1" strike="noStrike">
              <a:latin typeface="Arial"/>
            </a:endParaRPr>
          </a:p>
          <a:p>
            <a:pPr marL="337320" indent="-324720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Font typeface="Trebuchet MS"/>
              <a:buChar char="-"/>
              <a:tabLst>
                <a:tab algn="l" pos="337320"/>
                <a:tab algn="l" pos="337680"/>
              </a:tabLst>
            </a:pPr>
            <a:r>
              <a:rPr b="1" i="1" lang="en-US" sz="1800" spc="-1" strike="noStrike">
                <a:solidFill>
                  <a:srgbClr val="ff6d6d"/>
                </a:solidFill>
                <a:latin typeface="Arial"/>
              </a:rPr>
              <a:t>JSON file</a:t>
            </a:r>
            <a:r>
              <a:rPr b="0" i="1" lang="en-US" sz="1800" spc="-1" strike="noStrike">
                <a:solidFill>
                  <a:srgbClr val="ff6d6d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337320" indent="-324720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Font typeface="Trebuchet MS"/>
              <a:buChar char="-"/>
              <a:tabLst>
                <a:tab algn="l" pos="337320"/>
                <a:tab algn="l" pos="337680"/>
              </a:tabLst>
            </a:pPr>
            <a:r>
              <a:rPr b="0" i="1" lang="en-US" sz="1800" spc="-1" strike="noStrike">
                <a:solidFill>
                  <a:srgbClr val="1a1a1a"/>
                </a:solidFill>
                <a:latin typeface="Arial"/>
              </a:rPr>
              <a:t>Contains comment of </a:t>
            </a:r>
            <a:endParaRPr b="0" lang="en-US" sz="1800" spc="-1" strike="noStrike">
              <a:latin typeface="Arial"/>
            </a:endParaRPr>
          </a:p>
          <a:p>
            <a:pPr marL="337320" indent="-324720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Font typeface="Trebuchet MS"/>
              <a:buChar char="-"/>
              <a:tabLst>
                <a:tab algn="l" pos="337320"/>
                <a:tab algn="l" pos="337680"/>
              </a:tabLst>
            </a:pPr>
            <a:r>
              <a:rPr b="0" i="1" lang="en-US" sz="1800" spc="-1" strike="noStrike">
                <a:solidFill>
                  <a:srgbClr val="1a1a1a"/>
                </a:solidFill>
                <a:latin typeface="Arial"/>
              </a:rPr>
              <a:t>Reddit’s post.</a:t>
            </a:r>
            <a:endParaRPr b="0" lang="en-US" sz="1800" spc="-1" strike="noStrike">
              <a:latin typeface="Arial"/>
            </a:endParaRPr>
          </a:p>
          <a:p>
            <a:pPr marL="337320" indent="-324720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Font typeface="Trebuchet MS"/>
              <a:buChar char="-"/>
              <a:tabLst>
                <a:tab algn="l" pos="337320"/>
                <a:tab algn="l" pos="337680"/>
              </a:tabLst>
            </a:pPr>
            <a:r>
              <a:rPr b="0" i="1" lang="en-US" sz="1800" spc="-1" strike="noStrike">
                <a:solidFill>
                  <a:srgbClr val="1a1a1a"/>
                </a:solidFill>
                <a:latin typeface="Arial"/>
              </a:rPr>
              <a:t>Performed Sentiment </a:t>
            </a:r>
            <a:endParaRPr b="0" lang="en-US" sz="1800" spc="-1" strike="noStrike">
              <a:latin typeface="Arial"/>
            </a:endParaRPr>
          </a:p>
          <a:p>
            <a:pPr marL="337320" indent="-324720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Font typeface="Trebuchet MS"/>
              <a:buChar char="-"/>
              <a:tabLst>
                <a:tab algn="l" pos="337320"/>
                <a:tab algn="l" pos="337680"/>
              </a:tabLst>
            </a:pPr>
            <a:r>
              <a:rPr b="0" i="1" lang="en-US" sz="1800" spc="-1" strike="noStrike">
                <a:solidFill>
                  <a:srgbClr val="1a1a1a"/>
                </a:solidFill>
                <a:latin typeface="Arial"/>
              </a:rPr>
              <a:t>Analysis. </a:t>
            </a:r>
            <a:endParaRPr b="0" lang="en-US" sz="1800" spc="-1" strike="noStrike">
              <a:latin typeface="Arial"/>
            </a:endParaRPr>
          </a:p>
          <a:p>
            <a:pPr marL="337320" indent="-324720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Font typeface="Trebuchet MS"/>
              <a:buChar char="-"/>
              <a:tabLst>
                <a:tab algn="l" pos="337320"/>
                <a:tab algn="l" pos="33768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337320"/>
                <a:tab algn="l" pos="337680"/>
              </a:tabLst>
            </a:pPr>
            <a:r>
              <a:rPr b="1" i="1" lang="en-US" sz="1800" spc="-1" strike="noStrike">
                <a:solidFill>
                  <a:srgbClr val="ff6d6d"/>
                </a:solidFill>
                <a:latin typeface="Arial"/>
              </a:rPr>
              <a:t>	</a:t>
            </a:r>
            <a:r>
              <a:rPr b="1" i="1" lang="en-US" sz="1800" spc="-1" strike="noStrike">
                <a:solidFill>
                  <a:srgbClr val="ff6d6d"/>
                </a:solidFill>
                <a:latin typeface="Arial"/>
              </a:rPr>
              <a:t>Excel file</a:t>
            </a:r>
            <a:r>
              <a:rPr b="0" i="1" lang="en-US" sz="1800" spc="-1" strike="noStrike">
                <a:solidFill>
                  <a:srgbClr val="ff6d6d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337320" indent="-324720">
              <a:lnSpc>
                <a:spcPct val="100000"/>
              </a:lnSpc>
              <a:spcBef>
                <a:spcPts val="326"/>
              </a:spcBef>
              <a:buClr>
                <a:srgbClr val="595959"/>
              </a:buClr>
              <a:buFont typeface="Trebuchet MS"/>
              <a:buChar char="-"/>
              <a:tabLst>
                <a:tab algn="l" pos="337320"/>
                <a:tab algn="l" pos="337680"/>
              </a:tabLst>
            </a:pPr>
            <a:r>
              <a:rPr b="0" i="1" lang="en-US" sz="1800" spc="-1" strike="noStrike">
                <a:solidFill>
                  <a:srgbClr val="1a1a1a"/>
                </a:solidFill>
                <a:latin typeface="Arial"/>
              </a:rPr>
              <a:t>Trimmed this huge org. </a:t>
            </a:r>
            <a:endParaRPr b="0" lang="en-US" sz="1800" spc="-1" strike="noStrike">
              <a:latin typeface="Arial"/>
            </a:endParaRPr>
          </a:p>
          <a:p>
            <a:pPr marL="337320" indent="-324720">
              <a:lnSpc>
                <a:spcPct val="100000"/>
              </a:lnSpc>
              <a:spcBef>
                <a:spcPts val="326"/>
              </a:spcBef>
              <a:buClr>
                <a:srgbClr val="595959"/>
              </a:buClr>
              <a:buFont typeface="Trebuchet MS"/>
              <a:buChar char="-"/>
              <a:tabLst>
                <a:tab algn="l" pos="337320"/>
                <a:tab algn="l" pos="337680"/>
              </a:tabLst>
            </a:pPr>
            <a:r>
              <a:rPr b="0" i="1" lang="en-US" sz="1800" spc="-1" strike="noStrike">
                <a:solidFill>
                  <a:srgbClr val="1a1a1a"/>
                </a:solidFill>
                <a:latin typeface="Arial"/>
              </a:rPr>
              <a:t>provided data as per the </a:t>
            </a:r>
            <a:endParaRPr b="0" lang="en-US" sz="1800" spc="-1" strike="noStrike">
              <a:latin typeface="Arial"/>
            </a:endParaRPr>
          </a:p>
          <a:p>
            <a:pPr marL="337320" indent="-324720">
              <a:lnSpc>
                <a:spcPct val="100000"/>
              </a:lnSpc>
              <a:spcBef>
                <a:spcPts val="326"/>
              </a:spcBef>
              <a:buClr>
                <a:srgbClr val="595959"/>
              </a:buClr>
              <a:buFont typeface="Trebuchet MS"/>
              <a:buChar char="-"/>
              <a:tabLst>
                <a:tab algn="l" pos="337320"/>
                <a:tab algn="l" pos="337680"/>
              </a:tabLst>
            </a:pPr>
            <a:r>
              <a:rPr b="0" i="1" lang="en-US" sz="1800" spc="-1" strike="noStrike">
                <a:solidFill>
                  <a:srgbClr val="1a1a1a"/>
                </a:solidFill>
                <a:latin typeface="Arial"/>
              </a:rPr>
              <a:t>other similar file hosted </a:t>
            </a:r>
            <a:r>
              <a:rPr b="0" i="1" lang="en-US" sz="1800" spc="12" strike="noStrike">
                <a:solidFill>
                  <a:srgbClr val="1a1a1a"/>
                </a:solidFill>
                <a:latin typeface="Arial"/>
              </a:rPr>
              <a:t>on</a:t>
            </a:r>
            <a:r>
              <a:rPr b="0" i="1" lang="en-US" sz="1800" spc="-114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800" spc="9" strike="noStrike">
                <a:solidFill>
                  <a:srgbClr val="1a1a1a"/>
                </a:solidFill>
                <a:latin typeface="Arial"/>
              </a:rPr>
              <a:t>Kaggle.</a:t>
            </a:r>
            <a:endParaRPr b="0" lang="en-US" sz="1800" spc="-1" strike="noStrike">
              <a:latin typeface="Arial"/>
            </a:endParaRPr>
          </a:p>
          <a:p>
            <a:pPr marL="337320" indent="-324720">
              <a:lnSpc>
                <a:spcPct val="114000"/>
              </a:lnSpc>
              <a:buClr>
                <a:srgbClr val="595959"/>
              </a:buClr>
              <a:buFont typeface="Trebuchet MS"/>
              <a:buChar char="-"/>
              <a:tabLst>
                <a:tab algn="l" pos="337320"/>
                <a:tab algn="l" pos="33768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9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802440" y="1379880"/>
            <a:ext cx="256824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65" strike="noStrike">
                <a:solidFill>
                  <a:srgbClr val="1a1a1a"/>
                </a:solidFill>
                <a:latin typeface="DejaVu Sans"/>
              </a:rPr>
              <a:t>WHAT </a:t>
            </a:r>
            <a:r>
              <a:rPr b="1" i="1" lang="en-US" sz="2300" spc="-225" strike="noStrike">
                <a:solidFill>
                  <a:srgbClr val="1a1a1a"/>
                </a:solidFill>
                <a:latin typeface="DejaVu Sans"/>
              </a:rPr>
              <a:t>CAN </a:t>
            </a:r>
            <a:r>
              <a:rPr b="1" i="1" lang="en-US" sz="2300" spc="-211" strike="noStrike">
                <a:solidFill>
                  <a:srgbClr val="1a1a1a"/>
                </a:solidFill>
                <a:latin typeface="DejaVu Sans"/>
              </a:rPr>
              <a:t>WE</a:t>
            </a:r>
            <a:r>
              <a:rPr b="1" i="1" lang="en-US" sz="2300" spc="-480" strike="noStrike">
                <a:solidFill>
                  <a:srgbClr val="1a1a1a"/>
                </a:solidFill>
                <a:latin typeface="DejaVu Sans"/>
              </a:rPr>
              <a:t> </a:t>
            </a:r>
            <a:r>
              <a:rPr b="1" i="1" lang="en-US" sz="2300" spc="-270" strike="noStrike">
                <a:solidFill>
                  <a:srgbClr val="1a1a1a"/>
                </a:solidFill>
                <a:latin typeface="DejaVu Sans"/>
              </a:rPr>
              <a:t>DO</a:t>
            </a:r>
            <a:endParaRPr b="0" lang="en-US" sz="2300" spc="-1" strike="noStrike">
              <a:latin typeface="Calibri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815040" y="2164680"/>
            <a:ext cx="745200" cy="530280"/>
          </a:xfrm>
          <a:prstGeom prst="rect">
            <a:avLst/>
          </a:prstGeom>
          <a:solidFill>
            <a:srgbClr val="eb5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89"/>
              </a:lnSpc>
            </a:pPr>
            <a:r>
              <a:rPr b="1" i="1" lang="en-US" sz="1800" spc="-21" strike="noStrike">
                <a:solidFill>
                  <a:srgbClr val="ffffff"/>
                </a:solidFill>
                <a:latin typeface="Lato"/>
              </a:rPr>
              <a:t>Gene</a:t>
            </a:r>
            <a:r>
              <a:rPr b="1" i="1" lang="en-US" sz="1800" spc="-52" strike="noStrike">
                <a:solidFill>
                  <a:srgbClr val="ffffff"/>
                </a:solidFill>
                <a:latin typeface="Lato"/>
              </a:rPr>
              <a:t>r</a:t>
            </a:r>
            <a:r>
              <a:rPr b="1" i="1" lang="en-US" sz="1800" spc="-1" strike="noStrike">
                <a:solidFill>
                  <a:srgbClr val="ffffff"/>
                </a:solidFill>
                <a:latin typeface="Lato"/>
              </a:rPr>
              <a:t>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890280" y="2602080"/>
            <a:ext cx="3447720" cy="24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9520" bIns="0">
            <a:spAutoFit/>
          </a:bodyPr>
          <a:p>
            <a:pPr marL="381600" indent="-369360">
              <a:lnSpc>
                <a:spcPct val="100000"/>
              </a:lnSpc>
              <a:spcBef>
                <a:spcPts val="941"/>
              </a:spcBef>
              <a:buClr>
                <a:srgbClr val="595959"/>
              </a:buClr>
              <a:buFont typeface="StarSymbol"/>
              <a:buAutoNum type="arabicPeriod"/>
              <a:tabLst>
                <a:tab algn="l" pos="381600"/>
                <a:tab algn="l" pos="382320"/>
              </a:tabLst>
            </a:pPr>
            <a:r>
              <a:rPr b="0" lang="en-US" sz="1400" spc="-7" strike="noStrike">
                <a:solidFill>
                  <a:srgbClr val="595959"/>
                </a:solidFill>
                <a:latin typeface="Lato"/>
              </a:rPr>
              <a:t>enhance </a:t>
            </a:r>
            <a:r>
              <a:rPr b="1" i="1" lang="en-US" sz="1400" spc="-7" strike="noStrike">
                <a:solidFill>
                  <a:srgbClr val="595959"/>
                </a:solidFill>
                <a:latin typeface="Lato"/>
              </a:rPr>
              <a:t>Fiber </a:t>
            </a:r>
            <a:r>
              <a:rPr b="1" i="1" lang="en-US" sz="1400" spc="-15" strike="noStrike">
                <a:solidFill>
                  <a:srgbClr val="595959"/>
                </a:solidFill>
                <a:latin typeface="Lato"/>
              </a:rPr>
              <a:t>optic </a:t>
            </a:r>
            <a:r>
              <a:rPr b="0" lang="en-US" sz="1400" spc="4" strike="noStrike">
                <a:solidFill>
                  <a:srgbClr val="595959"/>
                </a:solidFill>
                <a:latin typeface="Lato"/>
              </a:rPr>
              <a:t>services’</a:t>
            </a:r>
            <a:r>
              <a:rPr b="0" lang="en-US" sz="1400" spc="-25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Lato"/>
              </a:rPr>
              <a:t>quality;</a:t>
            </a:r>
            <a:endParaRPr b="0" lang="en-US" sz="1400" spc="-1" strike="noStrike">
              <a:latin typeface="Arial"/>
            </a:endParaRPr>
          </a:p>
          <a:p>
            <a:pPr marL="381600" indent="-369360">
              <a:lnSpc>
                <a:spcPct val="150000"/>
              </a:lnSpc>
              <a:buClr>
                <a:srgbClr val="595959"/>
              </a:buClr>
              <a:buFont typeface="StarSymbol"/>
              <a:buAutoNum type="arabicPeriod"/>
              <a:tabLst>
                <a:tab algn="l" pos="381600"/>
                <a:tab algn="l" pos="382320"/>
              </a:tabLst>
            </a:pPr>
            <a:r>
              <a:rPr b="0" lang="en-US" sz="1400" spc="-12" strike="noStrike">
                <a:solidFill>
                  <a:srgbClr val="595959"/>
                </a:solidFill>
                <a:latin typeface="Lato"/>
              </a:rPr>
              <a:t>Transfer </a:t>
            </a:r>
            <a:r>
              <a:rPr b="1" i="1" lang="en-US" sz="1400" spc="-21" strike="noStrike">
                <a:solidFill>
                  <a:srgbClr val="595959"/>
                </a:solidFill>
                <a:latin typeface="Lato"/>
              </a:rPr>
              <a:t>Month-to-month </a:t>
            </a:r>
            <a:r>
              <a:rPr b="0" lang="en-US" sz="1400" spc="-1" strike="noStrike">
                <a:solidFill>
                  <a:srgbClr val="595959"/>
                </a:solidFill>
                <a:latin typeface="Lato"/>
              </a:rPr>
              <a:t>customer</a:t>
            </a:r>
            <a:r>
              <a:rPr b="0" lang="en-US" sz="1400" spc="-18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Lato"/>
              </a:rPr>
              <a:t>into  </a:t>
            </a:r>
            <a:r>
              <a:rPr b="0" lang="en-US" sz="1400" spc="9" strike="noStrike">
                <a:solidFill>
                  <a:srgbClr val="595959"/>
                </a:solidFill>
                <a:latin typeface="Lato"/>
              </a:rPr>
              <a:t>a</a:t>
            </a:r>
            <a:r>
              <a:rPr b="0" lang="en-US" sz="1400" spc="-97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Lato"/>
              </a:rPr>
              <a:t>longer</a:t>
            </a:r>
            <a:r>
              <a:rPr b="0" lang="en-US" sz="14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Lato"/>
              </a:rPr>
              <a:t>contract</a:t>
            </a:r>
            <a:r>
              <a:rPr b="0" lang="en-US" sz="14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400" spc="9" strike="noStrike">
                <a:solidFill>
                  <a:srgbClr val="595959"/>
                </a:solidFill>
                <a:latin typeface="Lato"/>
              </a:rPr>
              <a:t>term;</a:t>
            </a:r>
            <a:endParaRPr b="0" lang="en-US" sz="1400" spc="-1" strike="noStrike">
              <a:latin typeface="Arial"/>
            </a:endParaRPr>
          </a:p>
          <a:p>
            <a:pPr marL="381600" indent="-369360">
              <a:lnSpc>
                <a:spcPct val="150000"/>
              </a:lnSpc>
              <a:buClr>
                <a:srgbClr val="595959"/>
              </a:buClr>
              <a:buFont typeface="StarSymbol"/>
              <a:buAutoNum type="arabicPeriod"/>
              <a:tabLst>
                <a:tab algn="l" pos="381600"/>
                <a:tab algn="l" pos="382320"/>
              </a:tabLst>
            </a:pPr>
            <a:r>
              <a:rPr b="0" lang="en-US" sz="1400" spc="-7" strike="noStrike">
                <a:solidFill>
                  <a:srgbClr val="595959"/>
                </a:solidFill>
                <a:latin typeface="Lato"/>
              </a:rPr>
              <a:t>Review</a:t>
            </a:r>
            <a:r>
              <a:rPr b="0" lang="en-US" sz="1400" spc="-97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4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400" spc="9" strike="noStrike">
                <a:solidFill>
                  <a:srgbClr val="595959"/>
                </a:solidFill>
                <a:latin typeface="Lato"/>
              </a:rPr>
              <a:t>current</a:t>
            </a:r>
            <a:r>
              <a:rPr b="0" lang="en-US" sz="1400" spc="-10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1" i="1" lang="en-US" sz="1400" spc="-15" strike="noStrike">
                <a:solidFill>
                  <a:srgbClr val="595959"/>
                </a:solidFill>
                <a:latin typeface="Lato"/>
              </a:rPr>
              <a:t>internet</a:t>
            </a:r>
            <a:r>
              <a:rPr b="1" i="1" lang="en-US" sz="1400" spc="-41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1" i="1" lang="en-US" sz="1400" spc="-15" strike="noStrike">
                <a:solidFill>
                  <a:srgbClr val="595959"/>
                </a:solidFill>
                <a:latin typeface="Lato"/>
              </a:rPr>
              <a:t>support  services </a:t>
            </a:r>
            <a:r>
              <a:rPr b="0" lang="en-US" sz="1400" spc="-1" strike="noStrike">
                <a:solidFill>
                  <a:srgbClr val="595959"/>
                </a:solidFill>
                <a:latin typeface="Lato"/>
              </a:rPr>
              <a:t>and</a:t>
            </a:r>
            <a:r>
              <a:rPr b="0" lang="en-US" sz="1400" spc="-27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Lato"/>
              </a:rPr>
              <a:t>develop </a:t>
            </a:r>
            <a:r>
              <a:rPr b="0" lang="en-US" sz="1400" spc="-15" strike="noStrike">
                <a:solidFill>
                  <a:srgbClr val="595959"/>
                </a:solidFill>
                <a:latin typeface="Lato"/>
              </a:rPr>
              <a:t>new </a:t>
            </a:r>
            <a:r>
              <a:rPr b="0" lang="en-US" sz="1400" spc="4" strike="noStrike">
                <a:solidFill>
                  <a:srgbClr val="595959"/>
                </a:solidFill>
                <a:latin typeface="Lato"/>
              </a:rPr>
              <a:t>strategies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4729320" y="2164680"/>
            <a:ext cx="3718080" cy="530280"/>
          </a:xfrm>
          <a:prstGeom prst="rect">
            <a:avLst/>
          </a:pr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89"/>
              </a:lnSpc>
            </a:pPr>
            <a:r>
              <a:rPr b="1" i="1" lang="en-US" sz="1800" spc="-52" strike="noStrike">
                <a:solidFill>
                  <a:srgbClr val="ffffff"/>
                </a:solidFill>
                <a:latin typeface="Lato"/>
              </a:rPr>
              <a:t>Target </a:t>
            </a:r>
            <a:r>
              <a:rPr b="1" i="1" lang="en-US" sz="1800" spc="-21" strike="noStrike">
                <a:solidFill>
                  <a:srgbClr val="ffffff"/>
                </a:solidFill>
                <a:latin typeface="Lato"/>
              </a:rPr>
              <a:t>customer </a:t>
            </a:r>
            <a:r>
              <a:rPr b="1" i="1" lang="en-US" sz="1800" spc="-15" strike="noStrike">
                <a:solidFill>
                  <a:srgbClr val="ffffff"/>
                </a:solidFill>
                <a:latin typeface="Lato"/>
              </a:rPr>
              <a:t>who </a:t>
            </a:r>
            <a:r>
              <a:rPr b="1" i="1" lang="en-US" sz="1800" spc="-21" strike="noStrike">
                <a:solidFill>
                  <a:srgbClr val="ffffff"/>
                </a:solidFill>
                <a:latin typeface="Lato"/>
              </a:rPr>
              <a:t>are </a:t>
            </a:r>
            <a:r>
              <a:rPr b="1" i="1" lang="en-US" sz="1800" spc="-1" strike="noStrike">
                <a:solidFill>
                  <a:srgbClr val="ffffff"/>
                </a:solidFill>
                <a:latin typeface="Lato"/>
              </a:rPr>
              <a:t>likely </a:t>
            </a:r>
            <a:r>
              <a:rPr b="1" i="1" lang="en-US" sz="1800" spc="-26" strike="noStrike">
                <a:solidFill>
                  <a:srgbClr val="ffffff"/>
                </a:solidFill>
                <a:latin typeface="Lato"/>
              </a:rPr>
              <a:t>to</a:t>
            </a:r>
            <a:r>
              <a:rPr b="1" i="1" lang="en-US" sz="1800" spc="-26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1" i="1" lang="en-US" sz="1800" spc="-12" strike="noStrike">
                <a:solidFill>
                  <a:srgbClr val="ffffff"/>
                </a:solidFill>
                <a:latin typeface="Lato"/>
              </a:rPr>
              <a:t>churn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1" name="CustomShape 5"/>
          <p:cNvSpPr/>
          <p:nvPr/>
        </p:nvSpPr>
        <p:spPr>
          <a:xfrm>
            <a:off x="4814640" y="2610000"/>
            <a:ext cx="3574800" cy="12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71520" indent="-358920">
              <a:lnSpc>
                <a:spcPct val="150000"/>
              </a:lnSpc>
              <a:spcBef>
                <a:spcPts val="99"/>
              </a:spcBef>
              <a:buClr>
                <a:srgbClr val="595959"/>
              </a:buClr>
              <a:buFont typeface="StarSymbol"/>
              <a:buAutoNum type="arabicPeriod"/>
              <a:tabLst>
                <a:tab algn="l" pos="371520"/>
                <a:tab algn="l" pos="372240"/>
              </a:tabLst>
            </a:pP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Develop</a:t>
            </a:r>
            <a:r>
              <a:rPr b="0" lang="en-US" sz="1300" spc="-97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1" i="1" lang="en-US" sz="1300" spc="-21" strike="noStrike">
                <a:solidFill>
                  <a:srgbClr val="595959"/>
                </a:solidFill>
                <a:latin typeface="Lato"/>
              </a:rPr>
              <a:t>speciﬁc</a:t>
            </a:r>
            <a:r>
              <a:rPr b="1" i="1" lang="en-US" sz="1300" spc="-41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1" i="1" lang="en-US" sz="1300" spc="-15" strike="noStrike">
                <a:solidFill>
                  <a:srgbClr val="595959"/>
                </a:solidFill>
                <a:latin typeface="Lato"/>
              </a:rPr>
              <a:t>offers</a:t>
            </a:r>
            <a:r>
              <a:rPr b="1" i="1" lang="en-US" sz="1300" spc="-3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for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them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to</a:t>
            </a:r>
            <a:r>
              <a:rPr b="0" lang="en-US" sz="13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keep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them  with</a:t>
            </a:r>
            <a:r>
              <a:rPr b="0" lang="en-US" sz="13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us;</a:t>
            </a:r>
            <a:endParaRPr b="0" lang="en-US" sz="1300" spc="-1" strike="noStrike">
              <a:latin typeface="Arial"/>
            </a:endParaRPr>
          </a:p>
          <a:p>
            <a:pPr marL="371520" indent="-358920">
              <a:lnSpc>
                <a:spcPct val="150000"/>
              </a:lnSpc>
              <a:buClr>
                <a:srgbClr val="595959"/>
              </a:buClr>
              <a:buFont typeface="StarSymbol"/>
              <a:buAutoNum type="arabicPeriod"/>
              <a:tabLst>
                <a:tab algn="l" pos="371520"/>
                <a:tab algn="l" pos="372240"/>
              </a:tabLst>
            </a:pP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Identify </a:t>
            </a:r>
            <a:r>
              <a:rPr b="1" i="1" lang="en-US" sz="1300" spc="-12" strike="noStrike">
                <a:solidFill>
                  <a:srgbClr val="595959"/>
                </a:solidFill>
                <a:latin typeface="Lato"/>
              </a:rPr>
              <a:t>which </a:t>
            </a:r>
            <a:r>
              <a:rPr b="1" i="1" lang="en-US" sz="1300" spc="-1" strike="noStrike">
                <a:solidFill>
                  <a:srgbClr val="595959"/>
                </a:solidFill>
                <a:latin typeface="Lato"/>
              </a:rPr>
              <a:t>kind </a:t>
            </a:r>
            <a:r>
              <a:rPr b="1" i="1" lang="en-US" sz="1300" spc="-21" strike="noStrike">
                <a:solidFill>
                  <a:srgbClr val="595959"/>
                </a:solidFill>
                <a:latin typeface="Lato"/>
              </a:rPr>
              <a:t>of </a:t>
            </a:r>
            <a:r>
              <a:rPr b="1" i="1" lang="en-US" sz="1300" spc="-12" strike="noStrike">
                <a:solidFill>
                  <a:srgbClr val="595959"/>
                </a:solidFill>
                <a:latin typeface="Lato"/>
              </a:rPr>
              <a:t>churn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and the</a:t>
            </a:r>
            <a:r>
              <a:rPr b="0" lang="en-US" sz="1300" spc="-131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1" i="1" lang="en-US" sz="1300" spc="-15" strike="noStrike">
                <a:solidFill>
                  <a:srgbClr val="595959"/>
                </a:solidFill>
                <a:latin typeface="Lato"/>
              </a:rPr>
              <a:t>reason  </a:t>
            </a:r>
            <a:r>
              <a:rPr b="1" i="1" lang="en-US" sz="1300" spc="-7" strike="noStrike">
                <a:solidFill>
                  <a:srgbClr val="595959"/>
                </a:solidFill>
                <a:latin typeface="Lato"/>
              </a:rPr>
              <a:t>behind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22" name="CustomShape 6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7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2"/>
          <p:cNvSpPr/>
          <p:nvPr/>
        </p:nvSpPr>
        <p:spPr>
          <a:xfrm>
            <a:off x="830520" y="4169160"/>
            <a:ext cx="745920" cy="46080"/>
          </a:xfrm>
          <a:custGeom>
            <a:avLst/>
            <a:gdLst/>
            <a:ah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TextShape 3"/>
          <p:cNvSpPr txBox="1"/>
          <p:nvPr/>
        </p:nvSpPr>
        <p:spPr>
          <a:xfrm>
            <a:off x="802440" y="2928240"/>
            <a:ext cx="7136280" cy="1475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4800" spc="-565" strike="noStrike">
                <a:solidFill>
                  <a:srgbClr val="ffffff"/>
                </a:solidFill>
                <a:latin typeface="DejaVu Sans"/>
              </a:rPr>
              <a:t>LIMITATION </a:t>
            </a:r>
            <a:r>
              <a:rPr b="1" i="1" lang="en-US" sz="4800" spc="-846" strike="noStrike">
                <a:solidFill>
                  <a:srgbClr val="ffffff"/>
                </a:solidFill>
                <a:latin typeface="DejaVu Sans"/>
              </a:rPr>
              <a:t>&amp; </a:t>
            </a:r>
            <a:r>
              <a:rPr b="1" i="1" lang="en-US" sz="4800" spc="-545" strike="noStrike">
                <a:solidFill>
                  <a:srgbClr val="ffffff"/>
                </a:solidFill>
                <a:latin typeface="DejaVu Sans"/>
              </a:rPr>
              <a:t>NEXT</a:t>
            </a:r>
            <a:r>
              <a:rPr b="1" i="1" lang="en-US" sz="4800" spc="-1217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4800" spc="-551" strike="noStrike">
                <a:solidFill>
                  <a:srgbClr val="ffffff"/>
                </a:solidFill>
                <a:latin typeface="DejaVu Sans"/>
              </a:rPr>
              <a:t>STEP</a:t>
            </a:r>
            <a:endParaRPr b="0" lang="en-US" sz="4800" spc="-1" strike="noStrike">
              <a:latin typeface="Calibri"/>
            </a:endParaRPr>
          </a:p>
        </p:txBody>
      </p:sp>
      <p:sp>
        <p:nvSpPr>
          <p:cNvPr id="527" name="CustomShape 4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77" strike="noStrike">
                <a:solidFill>
                  <a:srgbClr val="666666"/>
                </a:solidFill>
                <a:latin typeface="Trebuchet MS"/>
              </a:rPr>
              <a:t>@</a:t>
            </a:r>
            <a:r>
              <a:rPr b="0" lang="en-US" sz="1200" spc="38" strike="noStrike">
                <a:solidFill>
                  <a:srgbClr val="666666"/>
                </a:solidFill>
                <a:latin typeface="Trebuchet MS"/>
              </a:rPr>
              <a:t>c</a:t>
            </a:r>
            <a:r>
              <a:rPr b="0" lang="en-US" sz="1200" spc="18" strike="noStrike">
                <a:solidFill>
                  <a:srgbClr val="666666"/>
                </a:solidFill>
                <a:latin typeface="Trebuchet MS"/>
              </a:rPr>
              <a:t>ole</a:t>
            </a:r>
            <a:r>
              <a:rPr b="0" lang="en-US" sz="1200" spc="32" strike="noStrike">
                <a:solidFill>
                  <a:srgbClr val="666666"/>
                </a:solidFill>
                <a:latin typeface="Trebuchet MS"/>
              </a:rPr>
              <a:t>tang</a:t>
            </a:r>
            <a:r>
              <a:rPr b="0" lang="en-US" sz="1200" spc="12" strike="noStrike">
                <a:solidFill>
                  <a:srgbClr val="666666"/>
                </a:solidFill>
                <a:latin typeface="Trebuchet MS"/>
              </a:rPr>
              <a:t>s</a:t>
            </a:r>
            <a:r>
              <a:rPr b="0" lang="en-US" sz="1200" spc="52" strike="noStrike">
                <a:solidFill>
                  <a:srgbClr val="666666"/>
                </a:solidFill>
                <a:latin typeface="Trebuchet MS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802440" y="1379880"/>
            <a:ext cx="252684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1" i="1" lang="en-US" sz="2300" spc="-256" strike="noStrike">
                <a:solidFill>
                  <a:srgbClr val="1a1a1a"/>
                </a:solidFill>
                <a:latin typeface="DejaVu Sans"/>
              </a:rPr>
              <a:t>HOW </a:t>
            </a:r>
            <a:r>
              <a:rPr b="1" i="1" lang="en-US" sz="2300" spc="-231" strike="noStrike">
                <a:solidFill>
                  <a:srgbClr val="1a1a1a"/>
                </a:solidFill>
                <a:latin typeface="DejaVu Sans"/>
              </a:rPr>
              <a:t>TO</a:t>
            </a:r>
            <a:r>
              <a:rPr b="1" i="1" lang="en-US" sz="2300" spc="-460" strike="noStrike">
                <a:solidFill>
                  <a:srgbClr val="1a1a1a"/>
                </a:solidFill>
                <a:latin typeface="DejaVu Sans"/>
              </a:rPr>
              <a:t> </a:t>
            </a:r>
            <a:r>
              <a:rPr b="1" i="1" lang="en-US" sz="2300" spc="-276" strike="noStrike">
                <a:solidFill>
                  <a:srgbClr val="1a1a1a"/>
                </a:solidFill>
                <a:latin typeface="DejaVu Sans"/>
              </a:rPr>
              <a:t>IMPROVE</a:t>
            </a:r>
            <a:endParaRPr b="0" lang="en-US" sz="2300" spc="-1" strike="noStrike">
              <a:latin typeface="Calibri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6148800" y="3654000"/>
            <a:ext cx="560520" cy="213120"/>
          </a:xfrm>
          <a:custGeom>
            <a:avLst/>
            <a:gdLst/>
            <a:ahLst/>
            <a:rect l="l" t="t" r="r" b="b"/>
            <a:pathLst>
              <a:path w="560704" h="213360">
                <a:moveTo>
                  <a:pt x="560297" y="213359"/>
                </a:moveTo>
                <a:lnTo>
                  <a:pt x="0" y="213359"/>
                </a:lnTo>
                <a:lnTo>
                  <a:pt x="0" y="0"/>
                </a:lnTo>
                <a:lnTo>
                  <a:pt x="560297" y="0"/>
                </a:lnTo>
                <a:lnTo>
                  <a:pt x="560297" y="213359"/>
                </a:lnTo>
                <a:close/>
              </a:path>
            </a:pathLst>
          </a:custGeom>
          <a:solidFill>
            <a:srgbClr val="eb5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3"/>
          <p:cNvSpPr/>
          <p:nvPr/>
        </p:nvSpPr>
        <p:spPr>
          <a:xfrm>
            <a:off x="894600" y="2144880"/>
            <a:ext cx="7266600" cy="19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78000" indent="-35388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Font typeface="StarSymbol"/>
              <a:buAutoNum type="arabicPeriod"/>
              <a:tabLst>
                <a:tab algn="l" pos="378000"/>
                <a:tab algn="l" pos="378360"/>
              </a:tabLst>
            </a:pPr>
            <a:r>
              <a:rPr b="1" i="1" lang="en-US" sz="1400" spc="-160" strike="noStrike">
                <a:solidFill>
                  <a:srgbClr val="595959"/>
                </a:solidFill>
                <a:latin typeface="DejaVu Sans"/>
              </a:rPr>
              <a:t>Only </a:t>
            </a:r>
            <a:r>
              <a:rPr b="1" i="1" lang="en-US" sz="1400" spc="-131" strike="noStrike">
                <a:solidFill>
                  <a:srgbClr val="595959"/>
                </a:solidFill>
                <a:latin typeface="DejaVu Sans"/>
              </a:rPr>
              <a:t>apply </a:t>
            </a:r>
            <a:r>
              <a:rPr b="1" i="1" lang="en-US" sz="1400" spc="-160" strike="noStrike">
                <a:solidFill>
                  <a:srgbClr val="595959"/>
                </a:solidFill>
                <a:latin typeface="DejaVu Sans"/>
              </a:rPr>
              <a:t>Random </a:t>
            </a:r>
            <a:r>
              <a:rPr b="1" i="1" lang="en-US" sz="1400" spc="-171" strike="noStrike">
                <a:solidFill>
                  <a:srgbClr val="595959"/>
                </a:solidFill>
                <a:latin typeface="DejaVu Sans"/>
              </a:rPr>
              <a:t>Forest</a:t>
            </a:r>
            <a:r>
              <a:rPr b="1" i="1" lang="en-US" sz="1400" spc="-242" strike="noStrike">
                <a:solidFill>
                  <a:srgbClr val="595959"/>
                </a:solidFill>
                <a:latin typeface="DejaVu Sans"/>
              </a:rPr>
              <a:t> </a:t>
            </a:r>
            <a:r>
              <a:rPr b="1" i="1" lang="en-US" sz="1400" spc="-151" strike="noStrike">
                <a:solidFill>
                  <a:srgbClr val="595959"/>
                </a:solidFill>
                <a:latin typeface="DejaVu Sans"/>
              </a:rPr>
              <a:t>classiﬁer</a:t>
            </a:r>
            <a:endParaRPr b="0" lang="en-US" sz="1400" spc="-1" strike="noStrike">
              <a:latin typeface="Arial"/>
            </a:endParaRPr>
          </a:p>
          <a:p>
            <a:pPr lvl="1" marL="835200" indent="-359640">
              <a:lnSpc>
                <a:spcPct val="100000"/>
              </a:lnSpc>
              <a:spcBef>
                <a:spcPts val="1250"/>
              </a:spcBef>
              <a:buClr>
                <a:srgbClr val="595959"/>
              </a:buClr>
              <a:buFont typeface="StarSymbol"/>
              <a:buAutoNum type="alphaLcPeriod"/>
              <a:tabLst>
                <a:tab algn="l" pos="835200"/>
                <a:tab algn="l" pos="835560"/>
              </a:tabLst>
            </a:pPr>
            <a:r>
              <a:rPr b="0" lang="en-US" sz="1400" spc="52" strike="noStrike">
                <a:solidFill>
                  <a:srgbClr val="595959"/>
                </a:solidFill>
                <a:latin typeface="Trebuchet MS"/>
              </a:rPr>
              <a:t>Apply</a:t>
            </a:r>
            <a:r>
              <a:rPr b="0" lang="en-US" sz="1400" spc="-10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1" i="1" lang="en-US" sz="1400" spc="-182" strike="noStrike">
                <a:solidFill>
                  <a:srgbClr val="ffffff"/>
                </a:solidFill>
                <a:latin typeface="DejaVu Sans"/>
              </a:rPr>
              <a:t>more</a:t>
            </a:r>
            <a:r>
              <a:rPr b="1" i="1" lang="en-US" sz="1400" spc="-160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1400" spc="-151" strike="noStrike">
                <a:solidFill>
                  <a:srgbClr val="ffffff"/>
                </a:solidFill>
                <a:latin typeface="DejaVu Sans"/>
              </a:rPr>
              <a:t>models</a:t>
            </a:r>
            <a:r>
              <a:rPr b="1" i="1" lang="en-US" sz="1400" spc="-140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0" lang="en-US" sz="1400" spc="52" strike="noStrike">
                <a:solidFill>
                  <a:srgbClr val="595959"/>
                </a:solidFill>
                <a:latin typeface="Trebuchet MS"/>
              </a:rPr>
              <a:t>and</a:t>
            </a:r>
            <a:r>
              <a:rPr b="0" lang="en-US" sz="1400" spc="-60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49" strike="noStrike">
                <a:solidFill>
                  <a:srgbClr val="595959"/>
                </a:solidFill>
                <a:latin typeface="Trebuchet MS"/>
              </a:rPr>
              <a:t>compare</a:t>
            </a:r>
            <a:r>
              <a:rPr b="0" lang="en-US" sz="1400" spc="-6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rebuchet MS"/>
              </a:rPr>
              <a:t>the</a:t>
            </a:r>
            <a:r>
              <a:rPr b="0" lang="en-US" sz="1400" spc="-6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32" strike="noStrike">
                <a:solidFill>
                  <a:srgbClr val="595959"/>
                </a:solidFill>
                <a:latin typeface="Trebuchet MS"/>
              </a:rPr>
              <a:t>tuned</a:t>
            </a:r>
            <a:r>
              <a:rPr b="0" lang="en-US" sz="1400" spc="-6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rebuchet MS"/>
              </a:rPr>
              <a:t>performance.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835200"/>
                <a:tab algn="l" pos="83556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835200"/>
                <a:tab algn="l" pos="835560"/>
              </a:tabLst>
            </a:pPr>
            <a:endParaRPr b="0" lang="en-US" sz="1400" spc="-1" strike="noStrike">
              <a:latin typeface="Arial"/>
            </a:endParaRPr>
          </a:p>
          <a:p>
            <a:pPr marL="378000" indent="-365400">
              <a:lnSpc>
                <a:spcPct val="100000"/>
              </a:lnSpc>
              <a:buClr>
                <a:srgbClr val="595959"/>
              </a:buClr>
              <a:buFont typeface="StarSymbol"/>
              <a:buAutoNum type="arabicPeriod"/>
              <a:tabLst>
                <a:tab algn="l" pos="378000"/>
                <a:tab algn="l" pos="378360"/>
              </a:tabLst>
            </a:pPr>
            <a:r>
              <a:rPr b="1" i="1" lang="en-US" sz="1400" spc="-151" strike="noStrike">
                <a:solidFill>
                  <a:srgbClr val="595959"/>
                </a:solidFill>
                <a:latin typeface="DejaVu Sans"/>
              </a:rPr>
              <a:t>Cross </a:t>
            </a:r>
            <a:r>
              <a:rPr b="1" i="1" lang="en-US" sz="1400" spc="-131" strike="noStrike">
                <a:solidFill>
                  <a:srgbClr val="595959"/>
                </a:solidFill>
                <a:latin typeface="DejaVu Sans"/>
              </a:rPr>
              <a:t>check </a:t>
            </a:r>
            <a:r>
              <a:rPr b="1" i="1" lang="en-US" sz="1400" spc="-160" strike="noStrike">
                <a:solidFill>
                  <a:srgbClr val="595959"/>
                </a:solidFill>
                <a:latin typeface="DejaVu Sans"/>
              </a:rPr>
              <a:t>hyperparameter tuning</a:t>
            </a:r>
            <a:r>
              <a:rPr b="1" i="1" lang="en-US" sz="1400" spc="-231" strike="noStrike">
                <a:solidFill>
                  <a:srgbClr val="595959"/>
                </a:solidFill>
                <a:latin typeface="DejaVu Sans"/>
              </a:rPr>
              <a:t> </a:t>
            </a:r>
            <a:r>
              <a:rPr b="1" i="1" lang="en-US" sz="1400" spc="-151" strike="noStrike">
                <a:solidFill>
                  <a:srgbClr val="595959"/>
                </a:solidFill>
                <a:latin typeface="DejaVu Sans"/>
              </a:rPr>
              <a:t>process</a:t>
            </a:r>
            <a:endParaRPr b="0" lang="en-US" sz="1400" spc="-1" strike="noStrike">
              <a:latin typeface="Arial"/>
            </a:endParaRPr>
          </a:p>
          <a:p>
            <a:pPr lvl="1" marL="835200" indent="-358920">
              <a:lnSpc>
                <a:spcPct val="114000"/>
              </a:lnSpc>
              <a:spcBef>
                <a:spcPts val="1001"/>
              </a:spcBef>
              <a:buClr>
                <a:srgbClr val="595959"/>
              </a:buClr>
              <a:buFont typeface="Trebuchet MS"/>
              <a:buAutoNum type="alphaLcPeriod"/>
              <a:tabLst>
                <a:tab algn="l" pos="835200"/>
                <a:tab algn="l" pos="835560"/>
              </a:tabLst>
            </a:pPr>
            <a:r>
              <a:rPr b="0" lang="en-US" sz="1400" spc="29" strike="noStrike">
                <a:solidFill>
                  <a:srgbClr val="595959"/>
                </a:solidFill>
                <a:latin typeface="Trebuchet MS"/>
              </a:rPr>
              <a:t>Hyperparameter</a:t>
            </a:r>
            <a:r>
              <a:rPr b="0" lang="en-US" sz="1400" spc="-100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24" strike="noStrike">
                <a:solidFill>
                  <a:srgbClr val="595959"/>
                </a:solidFill>
                <a:latin typeface="Trebuchet MS"/>
              </a:rPr>
              <a:t>tuning</a:t>
            </a:r>
            <a:r>
              <a:rPr b="0" lang="en-US" sz="1400" spc="-10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rebuchet MS"/>
              </a:rPr>
              <a:t>with</a:t>
            </a:r>
            <a:r>
              <a:rPr b="0" lang="en-US" sz="1400" spc="-6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12" strike="noStrike">
                <a:solidFill>
                  <a:srgbClr val="595959"/>
                </a:solidFill>
                <a:latin typeface="Trebuchet MS"/>
              </a:rPr>
              <a:t>mircosoft</a:t>
            </a:r>
            <a:r>
              <a:rPr b="0" lang="en-US" sz="1400" spc="-60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29" strike="noStrike">
                <a:solidFill>
                  <a:srgbClr val="595959"/>
                </a:solidFill>
                <a:latin typeface="Trebuchet MS"/>
              </a:rPr>
              <a:t>auto-ml</a:t>
            </a:r>
            <a:r>
              <a:rPr b="0" lang="en-US" sz="1400" spc="-111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rebuchet MS"/>
              </a:rPr>
              <a:t>library</a:t>
            </a:r>
            <a:r>
              <a:rPr b="0" lang="en-US" sz="1400" spc="-137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1" i="1" lang="en-US" sz="1400" spc="-171" strike="noStrike">
                <a:solidFill>
                  <a:srgbClr val="e8eded"/>
                </a:solidFill>
                <a:latin typeface="DejaVu Sans"/>
              </a:rPr>
              <a:t>FLAML</a:t>
            </a:r>
            <a:r>
              <a:rPr b="0" lang="en-US" sz="1400" spc="-171" strike="noStrike">
                <a:solidFill>
                  <a:srgbClr val="595959"/>
                </a:solidFill>
                <a:latin typeface="Trebuchet MS"/>
              </a:rPr>
              <a:t>,</a:t>
            </a:r>
            <a:r>
              <a:rPr b="0" lang="en-US" sz="1400" spc="-6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rebuchet MS"/>
              </a:rPr>
              <a:t>to</a:t>
            </a:r>
            <a:r>
              <a:rPr b="0" lang="en-US" sz="1400" spc="-6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52" strike="noStrike">
                <a:solidFill>
                  <a:srgbClr val="595959"/>
                </a:solidFill>
                <a:latin typeface="Trebuchet MS"/>
              </a:rPr>
              <a:t>check</a:t>
            </a:r>
            <a:r>
              <a:rPr b="0" lang="en-US" sz="1400" spc="-60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rebuchet MS"/>
              </a:rPr>
              <a:t>is</a:t>
            </a:r>
            <a:r>
              <a:rPr b="0" lang="en-US" sz="1400" spc="-6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Trebuchet MS"/>
              </a:rPr>
              <a:t>there  </a:t>
            </a:r>
            <a:r>
              <a:rPr b="0" lang="en-US" sz="1400" spc="38" strike="noStrike">
                <a:solidFill>
                  <a:srgbClr val="595959"/>
                </a:solidFill>
                <a:latin typeface="Trebuchet MS"/>
              </a:rPr>
              <a:t>any</a:t>
            </a:r>
            <a:r>
              <a:rPr b="0" lang="en-US" sz="1400" spc="-111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rebuchet MS"/>
              </a:rPr>
              <a:t>better</a:t>
            </a:r>
            <a:r>
              <a:rPr b="0" lang="en-US" sz="1400" spc="-137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43" strike="noStrike">
                <a:solidFill>
                  <a:srgbClr val="595959"/>
                </a:solidFill>
                <a:latin typeface="Trebuchet MS"/>
              </a:rPr>
              <a:t>way</a:t>
            </a:r>
            <a:r>
              <a:rPr b="0" lang="en-US" sz="1400" spc="-10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rebuchet MS"/>
              </a:rPr>
              <a:t>to</a:t>
            </a:r>
            <a:r>
              <a:rPr b="0" lang="en-US" sz="1400" spc="-6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24" strike="noStrike">
                <a:solidFill>
                  <a:srgbClr val="595959"/>
                </a:solidFill>
                <a:latin typeface="Trebuchet MS"/>
              </a:rPr>
              <a:t>ﬁne-tuned</a:t>
            </a:r>
            <a:r>
              <a:rPr b="0" lang="en-US" sz="1400" spc="-6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rebuchet MS"/>
              </a:rPr>
              <a:t>the</a:t>
            </a:r>
            <a:r>
              <a:rPr b="0" lang="en-US" sz="1400" spc="-6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lang="en-US" sz="1400" spc="69" strike="noStrike">
                <a:solidFill>
                  <a:srgbClr val="595959"/>
                </a:solidFill>
                <a:latin typeface="Trebuchet MS"/>
              </a:rPr>
              <a:t>models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1" name="CustomShape 4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5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e8f2a1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"/>
          <p:cNvSpPr/>
          <p:nvPr/>
        </p:nvSpPr>
        <p:spPr>
          <a:xfrm>
            <a:off x="830520" y="1191240"/>
            <a:ext cx="745920" cy="46080"/>
          </a:xfrm>
          <a:custGeom>
            <a:avLst/>
            <a:gdLst/>
            <a:ah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3"/>
          <p:cNvSpPr/>
          <p:nvPr/>
        </p:nvSpPr>
        <p:spPr>
          <a:xfrm>
            <a:off x="802440" y="1371240"/>
            <a:ext cx="155916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4800" spc="-591" strike="noStrike">
                <a:solidFill>
                  <a:srgbClr val="ffffff"/>
                </a:solidFill>
                <a:latin typeface="DejaVu Sans"/>
              </a:rPr>
              <a:t>Q </a:t>
            </a:r>
            <a:r>
              <a:rPr b="1" i="1" lang="en-US" sz="4800" spc="-846" strike="noStrike">
                <a:solidFill>
                  <a:srgbClr val="ffffff"/>
                </a:solidFill>
                <a:latin typeface="DejaVu Sans"/>
              </a:rPr>
              <a:t>&amp;</a:t>
            </a:r>
            <a:r>
              <a:rPr b="1" i="1" lang="en-US" sz="4800" spc="-707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4800" spc="-622" strike="noStrike">
                <a:solidFill>
                  <a:srgbClr val="ffffff"/>
                </a:solidFill>
                <a:latin typeface="DejaVu Sans"/>
              </a:rPr>
              <a:t>A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77" strike="noStrike">
                <a:solidFill>
                  <a:srgbClr val="666666"/>
                </a:solidFill>
                <a:latin typeface="Trebuchet MS"/>
              </a:rPr>
              <a:t>@</a:t>
            </a:r>
            <a:r>
              <a:rPr b="0" lang="en-US" sz="1200" spc="38" strike="noStrike">
                <a:solidFill>
                  <a:srgbClr val="666666"/>
                </a:solidFill>
                <a:latin typeface="Trebuchet MS"/>
              </a:rPr>
              <a:t>c</a:t>
            </a:r>
            <a:r>
              <a:rPr b="0" lang="en-US" sz="1200" spc="18" strike="noStrike">
                <a:solidFill>
                  <a:srgbClr val="666666"/>
                </a:solidFill>
                <a:latin typeface="Trebuchet MS"/>
              </a:rPr>
              <a:t>ole</a:t>
            </a:r>
            <a:r>
              <a:rPr b="0" lang="en-US" sz="1200" spc="32" strike="noStrike">
                <a:solidFill>
                  <a:srgbClr val="666666"/>
                </a:solidFill>
                <a:latin typeface="Trebuchet MS"/>
              </a:rPr>
              <a:t>tang</a:t>
            </a:r>
            <a:r>
              <a:rPr b="0" lang="en-US" sz="1200" spc="12" strike="noStrike">
                <a:solidFill>
                  <a:srgbClr val="666666"/>
                </a:solidFill>
                <a:latin typeface="Trebuchet MS"/>
              </a:rPr>
              <a:t>s</a:t>
            </a:r>
            <a:r>
              <a:rPr b="0" lang="en-US" sz="1200" spc="52" strike="noStrike">
                <a:solidFill>
                  <a:srgbClr val="666666"/>
                </a:solidFill>
                <a:latin typeface="Trebuchet MS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802440" y="2597760"/>
            <a:ext cx="1874160" cy="15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3080" bIns="0">
            <a:spAutoFit/>
          </a:bodyPr>
          <a:p>
            <a:pPr marL="12600">
              <a:lnSpc>
                <a:spcPct val="100000"/>
              </a:lnSpc>
              <a:spcBef>
                <a:spcPts val="2701"/>
              </a:spcBef>
            </a:pPr>
            <a:r>
              <a:rPr b="1" i="1" lang="en-US" sz="4800" spc="-605" strike="noStrike">
                <a:solidFill>
                  <a:srgbClr val="ffffff"/>
                </a:solidFill>
                <a:latin typeface="DejaVu Sans"/>
              </a:rPr>
              <a:t>END.</a:t>
            </a:r>
            <a:endParaRPr b="0" lang="en-US" sz="4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60"/>
              </a:spcBef>
            </a:pPr>
            <a:r>
              <a:rPr b="0" lang="en-US" sz="1400" spc="9" strike="noStrike">
                <a:solidFill>
                  <a:srgbClr val="ffffff"/>
                </a:solidFill>
                <a:latin typeface="Lato"/>
              </a:rPr>
              <a:t>thank</a:t>
            </a:r>
            <a:r>
              <a:rPr b="0" lang="en-US" sz="1400" spc="-11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5" strike="noStrike">
                <a:solidFill>
                  <a:srgbClr val="ffffff"/>
                </a:solidFill>
                <a:latin typeface="Lato"/>
              </a:rPr>
              <a:t>you</a:t>
            </a:r>
            <a:r>
              <a:rPr b="0" lang="en-US" sz="1400" spc="-10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4" strike="noStrike">
                <a:solidFill>
                  <a:srgbClr val="ffffff"/>
                </a:solidFill>
                <a:latin typeface="Lato"/>
              </a:rPr>
              <a:t>for</a:t>
            </a:r>
            <a:r>
              <a:rPr b="0" lang="en-US" sz="1400" spc="-11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your</a:t>
            </a:r>
            <a:r>
              <a:rPr b="0" lang="en-US" sz="1400" spc="-10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</a:rPr>
              <a:t>time.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77" strike="noStrike">
                <a:solidFill>
                  <a:srgbClr val="666666"/>
                </a:solidFill>
                <a:latin typeface="Trebuchet MS"/>
              </a:rPr>
              <a:t>@</a:t>
            </a:r>
            <a:r>
              <a:rPr b="0" lang="en-US" sz="1200" spc="38" strike="noStrike">
                <a:solidFill>
                  <a:srgbClr val="666666"/>
                </a:solidFill>
                <a:latin typeface="Trebuchet MS"/>
              </a:rPr>
              <a:t>c</a:t>
            </a:r>
            <a:r>
              <a:rPr b="0" lang="en-US" sz="1200" spc="18" strike="noStrike">
                <a:solidFill>
                  <a:srgbClr val="666666"/>
                </a:solidFill>
                <a:latin typeface="Trebuchet MS"/>
              </a:rPr>
              <a:t>ole</a:t>
            </a:r>
            <a:r>
              <a:rPr b="0" lang="en-US" sz="1200" spc="32" strike="noStrike">
                <a:solidFill>
                  <a:srgbClr val="666666"/>
                </a:solidFill>
                <a:latin typeface="Trebuchet MS"/>
              </a:rPr>
              <a:t>tang</a:t>
            </a:r>
            <a:r>
              <a:rPr b="0" lang="en-US" sz="1200" spc="12" strike="noStrike">
                <a:solidFill>
                  <a:srgbClr val="666666"/>
                </a:solidFill>
                <a:latin typeface="Trebuchet MS"/>
              </a:rPr>
              <a:t>s</a:t>
            </a:r>
            <a:r>
              <a:rPr b="0" lang="en-US" sz="1200" spc="52" strike="noStrike">
                <a:solidFill>
                  <a:srgbClr val="666666"/>
                </a:solidFill>
                <a:latin typeface="Trebuchet MS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02440" y="2597760"/>
            <a:ext cx="724428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3080" bIns="0">
            <a:spAutoFit/>
          </a:bodyPr>
          <a:p>
            <a:pPr marL="12600">
              <a:lnSpc>
                <a:spcPct val="100000"/>
              </a:lnSpc>
              <a:spcBef>
                <a:spcPts val="2701"/>
              </a:spcBef>
            </a:pPr>
            <a:r>
              <a:rPr b="1" lang="en-US" sz="4800" spc="-446" strike="noStrike">
                <a:solidFill>
                  <a:srgbClr val="ffffff"/>
                </a:solidFill>
                <a:latin typeface="Arial"/>
              </a:rPr>
              <a:t>Predict Market Volatility</a:t>
            </a:r>
            <a:r>
              <a:rPr b="1" lang="en-US" sz="3600" spc="-446" strike="noStrike">
                <a:solidFill>
                  <a:srgbClr val="ffffff"/>
                </a:solidFill>
                <a:latin typeface="Arial"/>
              </a:rPr>
              <a:t>, </a:t>
            </a:r>
            <a:r>
              <a:rPr b="1" lang="en-US" sz="3600" spc="103" strike="noStrike">
                <a:solidFill>
                  <a:srgbClr val="ffffff"/>
                </a:solidFill>
                <a:latin typeface="Arial"/>
              </a:rPr>
              <a:t>why? </a:t>
            </a:r>
            <a:r>
              <a:rPr b="0" lang="en-US" sz="1400" spc="-86" strike="noStrike">
                <a:solidFill>
                  <a:srgbClr val="ffffff"/>
                </a:solidFill>
                <a:latin typeface="Lato"/>
              </a:rPr>
              <a:t> How can predicting market volatility add values to business world. Current scenarios’ relation between stock market and social media.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32320" y="1659960"/>
            <a:ext cx="6574320" cy="9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795400"/>
              </a:tabLst>
            </a:pPr>
            <a:r>
              <a:rPr b="0" i="1" lang="en-US" sz="3200" spc="-1" strike="noStrike">
                <a:latin typeface="Arial"/>
              </a:rPr>
              <a:t>Sudden </a:t>
            </a:r>
            <a:r>
              <a:rPr b="0" i="1" lang="en-US" sz="3200" spc="-1" strike="noStrike">
                <a:latin typeface="Arial"/>
              </a:rPr>
              <a:t>market </a:t>
            </a:r>
            <a:r>
              <a:rPr b="0" i="1" lang="en-US" sz="3200" spc="-1" strike="noStrike">
                <a:latin typeface="Arial"/>
              </a:rPr>
              <a:t>volatility </a:t>
            </a:r>
            <a:r>
              <a:rPr b="0" i="1" lang="en-US" sz="3200" spc="-1" strike="noStrike">
                <a:latin typeface="Arial"/>
              </a:rPr>
              <a:t>increment </a:t>
            </a:r>
            <a:r>
              <a:rPr b="0" i="1" lang="en-US" sz="3200" spc="-1" strike="noStrike">
                <a:latin typeface="Arial"/>
              </a:rPr>
              <a:t>affects the </a:t>
            </a:r>
            <a:r>
              <a:rPr b="0" i="1" lang="en-US" sz="3200" spc="-1" strike="noStrike">
                <a:latin typeface="Arial"/>
              </a:rPr>
              <a:t>investment </a:t>
            </a:r>
            <a:r>
              <a:rPr b="0" i="1" lang="en-US" sz="3200" spc="-1" strike="noStrike">
                <a:latin typeface="Arial"/>
              </a:rPr>
              <a:t>so </a:t>
            </a:r>
            <a:r>
              <a:rPr b="0" i="1" lang="en-US" sz="3200" spc="-1" strike="noStrike">
                <a:latin typeface="Arial"/>
              </a:rPr>
              <a:t>predicting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51400" y="2715480"/>
            <a:ext cx="6463800" cy="94284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11"/>
              </a:lnSpc>
            </a:pPr>
            <a:r>
              <a:rPr b="1" i="1" lang="en-US" sz="3200" spc="-327" strike="noStrike">
                <a:solidFill>
                  <a:srgbClr val="ffffff"/>
                </a:solidFill>
                <a:latin typeface="DejaVu Sans"/>
              </a:rPr>
              <a:t>Market volatility in advance can increase /lead us to </a:t>
            </a:r>
            <a:r>
              <a:rPr b="1" i="1" lang="en-US" sz="3200" spc="-426" strike="noStrike">
                <a:solidFill>
                  <a:srgbClr val="ffffff"/>
                </a:solidFill>
                <a:latin typeface="DejaVu Sans"/>
              </a:rPr>
              <a:t>proﬁts in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822960" y="3749040"/>
            <a:ext cx="657432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795400"/>
              </a:tabLst>
            </a:pPr>
            <a:r>
              <a:rPr b="0" i="1" lang="en-US" sz="3200" spc="-1" strike="noStrike">
                <a:latin typeface="Arial"/>
              </a:rPr>
              <a:t>Stock market.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822960" y="1596600"/>
            <a:ext cx="6393960" cy="1475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3200" spc="-1" strike="noStrike">
                <a:latin typeface="Calibri"/>
              </a:rPr>
              <a:t>80% of investors today use it as their regular Workflow &amp;</a:t>
            </a:r>
            <a:br/>
            <a:r>
              <a:rPr b="0" i="1" lang="en-US" sz="3200" spc="-1" strike="noStrike">
                <a:latin typeface="Calibri"/>
              </a:rPr>
              <a:t> </a:t>
            </a:r>
            <a:endParaRPr b="0" lang="en-US" sz="3200" spc="-1" strike="noStrike">
              <a:latin typeface="Calibri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796680" y="2651760"/>
            <a:ext cx="6014160" cy="101304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spAutoFit/>
          </a:bodyPr>
          <a:p>
            <a:pPr>
              <a:lnSpc>
                <a:spcPct val="100000"/>
              </a:lnSpc>
              <a:spcBef>
                <a:spcPts val="145"/>
              </a:spcBef>
            </a:pPr>
            <a:r>
              <a:rPr b="0" i="1" lang="en-US" sz="2600" spc="-361" strike="noStrike">
                <a:solidFill>
                  <a:srgbClr val="000000"/>
                </a:solidFill>
                <a:latin typeface="ar"/>
              </a:rPr>
              <a:t> </a:t>
            </a:r>
            <a:r>
              <a:rPr b="1" i="1" lang="en-US" sz="3600" spc="-361" strike="noStrike">
                <a:solidFill>
                  <a:srgbClr val="ffffff"/>
                </a:solidFill>
                <a:latin typeface="DejaVu Sans"/>
              </a:rPr>
              <a:t>Approx. 30%</a:t>
            </a:r>
            <a:r>
              <a:rPr b="1" i="1" lang="en-US" sz="1800" spc="-361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0" i="1" lang="en-US" sz="1800" spc="69" strike="noStrike">
                <a:solidFill>
                  <a:srgbClr val="1a1a1a"/>
                </a:solidFill>
                <a:latin typeface="Arial"/>
              </a:rPr>
              <a:t>obtain information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i="1" lang="en-US" sz="1800" spc="69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800" spc="69" strike="noStrike">
                <a:solidFill>
                  <a:srgbClr val="1a1a1a"/>
                </a:solidFill>
                <a:latin typeface="Arial"/>
              </a:rPr>
              <a:t>about the investment market through different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71840" y="3713040"/>
            <a:ext cx="60580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3200" spc="-1" strike="noStrike">
                <a:latin typeface="Arial"/>
              </a:rPr>
              <a:t>Social Media (it).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623280" y="4213440"/>
            <a:ext cx="224640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1400" spc="-1" strike="noStrike">
                <a:solidFill>
                  <a:srgbClr val="1a1a1a"/>
                </a:solidFill>
                <a:latin typeface="Arial"/>
              </a:rPr>
              <a:t>Economic Times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1400" spc="-165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0" i="1" lang="en-US" sz="1400" spc="-26" strike="noStrike">
                <a:solidFill>
                  <a:srgbClr val="1a1a1a"/>
                </a:solidFill>
                <a:latin typeface="Arial"/>
              </a:rPr>
              <a:t>Research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6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808560" y="2103120"/>
            <a:ext cx="7019640" cy="19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>
            <a:spAutoFit/>
          </a:bodyPr>
          <a:p>
            <a:pPr marL="12600">
              <a:lnSpc>
                <a:spcPct val="100000"/>
              </a:lnSpc>
              <a:spcBef>
                <a:spcPts val="1179"/>
              </a:spcBef>
              <a:tabLst>
                <a:tab algn="l" pos="337320"/>
              </a:tabLst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79"/>
              </a:spcBef>
              <a:tabLst>
                <a:tab algn="l" pos="337320"/>
              </a:tabLst>
            </a:pPr>
            <a:r>
              <a:rPr b="0" lang="en-US" sz="1800" spc="-46" strike="noStrike">
                <a:solidFill>
                  <a:srgbClr val="595959"/>
                </a:solidFill>
                <a:latin typeface="Lato"/>
                <a:ea typeface="Noto Sans CJK SC"/>
              </a:rPr>
              <a:t>-</a:t>
            </a:r>
            <a:r>
              <a:rPr b="0" lang="en-US" sz="1800" spc="-46" strike="noStrike">
                <a:solidFill>
                  <a:srgbClr val="595959"/>
                </a:solidFill>
                <a:latin typeface="Lato"/>
                <a:ea typeface="Noto Sans CJK SC"/>
              </a:rPr>
              <a:t>	</a:t>
            </a:r>
            <a:r>
              <a:rPr b="0" lang="en-US" sz="1800" spc="94" strike="noStrike">
                <a:solidFill>
                  <a:srgbClr val="595959"/>
                </a:solidFill>
                <a:latin typeface="Trebuchet MS"/>
                <a:ea typeface="Noto Sans CJK SC"/>
              </a:rPr>
              <a:t>Created comparing today’s close price and </a:t>
            </a:r>
            <a:r>
              <a:rPr b="0" lang="en-US" sz="1800" spc="12" strike="noStrike">
                <a:solidFill>
                  <a:srgbClr val="595959"/>
                </a:solidFill>
                <a:latin typeface="Trebuchet MS"/>
                <a:ea typeface="Noto Sans CJK SC"/>
              </a:rPr>
              <a:t> </a:t>
            </a:r>
            <a:r>
              <a:rPr b="0" lang="en-US" sz="1800" spc="12" strike="noStrike">
                <a:solidFill>
                  <a:srgbClr val="595959"/>
                </a:solidFill>
                <a:latin typeface="Trebuchet MS"/>
                <a:ea typeface="Noto Sans CJK SC"/>
              </a:rPr>
              <a:t>	</a:t>
            </a:r>
            <a:r>
              <a:rPr b="0" lang="en-US" sz="1800" spc="12" strike="noStrike">
                <a:solidFill>
                  <a:srgbClr val="595959"/>
                </a:solidFill>
                <a:latin typeface="Trebuchet MS"/>
                <a:ea typeface="Noto Sans CJK SC"/>
              </a:rPr>
              <a:t>	</a:t>
            </a:r>
            <a:r>
              <a:rPr b="0" lang="en-US" sz="1800" spc="12" strike="noStrike">
                <a:solidFill>
                  <a:srgbClr val="595959"/>
                </a:solidFill>
                <a:latin typeface="Trebuchet MS"/>
                <a:ea typeface="Noto Sans CJK SC"/>
              </a:rPr>
              <a:t>	</a:t>
            </a:r>
            <a:r>
              <a:rPr b="0" lang="en-US" sz="1800" spc="12" strike="noStrike">
                <a:solidFill>
                  <a:srgbClr val="595959"/>
                </a:solidFill>
                <a:latin typeface="Trebuchet MS"/>
                <a:ea typeface="Noto Sans CJK SC"/>
              </a:rPr>
              <a:t>     </a:t>
            </a:r>
            <a:r>
              <a:rPr b="0" lang="en-US" sz="1800" spc="94" strike="noStrike">
                <a:solidFill>
                  <a:srgbClr val="595959"/>
                </a:solidFill>
                <a:latin typeface="Trebuchet MS"/>
              </a:rPr>
              <a:t>yesterday’s closing price.</a:t>
            </a:r>
            <a:endParaRPr b="0" lang="en-US" sz="1800" spc="-1" strike="noStrike">
              <a:latin typeface="Arial"/>
            </a:endParaRPr>
          </a:p>
          <a:p>
            <a:pPr marL="29160">
              <a:lnSpc>
                <a:spcPct val="100000"/>
              </a:lnSpc>
              <a:spcBef>
                <a:spcPts val="1080"/>
              </a:spcBef>
              <a:tabLst>
                <a:tab algn="l" pos="337320"/>
              </a:tabLst>
            </a:pPr>
            <a:r>
              <a:rPr b="0" lang="en-US" sz="1800" spc="-46" strike="noStrike">
                <a:solidFill>
                  <a:srgbClr val="595959"/>
                </a:solidFill>
                <a:latin typeface="Lato"/>
              </a:rPr>
              <a:t>-</a:t>
            </a:r>
            <a:r>
              <a:rPr b="0" lang="en-US" sz="1800" spc="-46" strike="noStrike">
                <a:solidFill>
                  <a:srgbClr val="595959"/>
                </a:solidFill>
                <a:latin typeface="Lato"/>
              </a:rPr>
              <a:t>	</a:t>
            </a:r>
            <a:r>
              <a:rPr b="0" lang="en-US" sz="1800" spc="-46" strike="noStrike">
                <a:solidFill>
                  <a:srgbClr val="595959"/>
                </a:solidFill>
                <a:latin typeface="Lato"/>
              </a:rPr>
              <a:t>Check how the</a:t>
            </a:r>
            <a:r>
              <a:rPr b="0" lang="en-US" sz="1800" spc="-86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1" i="1" lang="en-US" sz="1800" spc="-171" strike="noStrike">
                <a:solidFill>
                  <a:srgbClr val="595959"/>
                </a:solidFill>
                <a:latin typeface="DejaVu Sans"/>
              </a:rPr>
              <a:t>sentiment analysis</a:t>
            </a:r>
            <a:r>
              <a:rPr b="1" i="1" lang="en-US" sz="1800" spc="-236" strike="noStrike">
                <a:solidFill>
                  <a:srgbClr val="595959"/>
                </a:solidFill>
                <a:latin typeface="DejaVu Sans"/>
              </a:rPr>
              <a:t> </a:t>
            </a:r>
            <a:r>
              <a:rPr b="0" lang="en-US" sz="1800" spc="12" strike="noStrike">
                <a:solidFill>
                  <a:srgbClr val="595959"/>
                </a:solidFill>
                <a:latin typeface="Trebuchet MS"/>
              </a:rPr>
              <a:t>of comment made in </a:t>
            </a:r>
            <a:r>
              <a:rPr b="0" lang="en-US" sz="1800" spc="12" strike="noStrike">
                <a:solidFill>
                  <a:srgbClr val="595959"/>
                </a:solidFill>
                <a:latin typeface="Trebuchet MS"/>
              </a:rPr>
              <a:t>	</a:t>
            </a:r>
            <a:r>
              <a:rPr b="0" lang="en-US" sz="1800" spc="12" strike="noStrike">
                <a:solidFill>
                  <a:srgbClr val="595959"/>
                </a:solidFill>
                <a:latin typeface="Trebuchet MS"/>
              </a:rPr>
              <a:t>	</a:t>
            </a:r>
            <a:r>
              <a:rPr b="0" lang="en-US" sz="1800" spc="12" strike="noStrike">
                <a:solidFill>
                  <a:srgbClr val="595959"/>
                </a:solidFill>
                <a:latin typeface="Trebuchet MS"/>
              </a:rPr>
              <a:t>the day affects the closing price.</a:t>
            </a:r>
            <a:r>
              <a:rPr b="0" lang="en-US" sz="1800" spc="-120" strike="noStrike">
                <a:solidFill>
                  <a:srgbClr val="595959"/>
                </a:solidFill>
                <a:latin typeface="Trebuchet M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9160">
              <a:lnSpc>
                <a:spcPct val="100000"/>
              </a:lnSpc>
              <a:spcBef>
                <a:spcPts val="1080"/>
              </a:spcBef>
              <a:tabLst>
                <a:tab algn="l" pos="3373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030520" y="209160"/>
            <a:ext cx="918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4"/>
          <p:cNvSpPr txBox="1"/>
          <p:nvPr/>
        </p:nvSpPr>
        <p:spPr>
          <a:xfrm>
            <a:off x="731520" y="1521720"/>
            <a:ext cx="3460680" cy="70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n-US" sz="3200" spc="-335" strike="noStrike">
                <a:solidFill>
                  <a:srgbClr val="ffffff"/>
                </a:solidFill>
                <a:highlight>
                  <a:srgbClr val="ff6d6d"/>
                </a:highlight>
                <a:latin typeface="DejaVu Sans"/>
              </a:rPr>
              <a:t> </a:t>
            </a:r>
            <a:r>
              <a:rPr b="1" i="1" lang="en-US" sz="3200" spc="-335" strike="noStrike">
                <a:solidFill>
                  <a:srgbClr val="ffffff"/>
                </a:solidFill>
                <a:highlight>
                  <a:srgbClr val="ff6d6d"/>
                </a:highlight>
                <a:latin typeface="DejaVu Sans"/>
              </a:rPr>
              <a:t>Target Variable 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1"/>
          <p:cNvGrpSpPr/>
          <p:nvPr/>
        </p:nvGrpSpPr>
        <p:grpSpPr>
          <a:xfrm>
            <a:off x="18360" y="14040"/>
            <a:ext cx="4571640" cy="5143320"/>
            <a:chOff x="18360" y="14040"/>
            <a:chExt cx="4571640" cy="5143320"/>
          </a:xfrm>
        </p:grpSpPr>
        <p:sp>
          <p:nvSpPr>
            <p:cNvPr id="269" name="CustomShape 2"/>
            <p:cNvSpPr/>
            <p:nvPr/>
          </p:nvSpPr>
          <p:spPr>
            <a:xfrm>
              <a:off x="18360" y="14040"/>
              <a:ext cx="4571640" cy="514332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3"/>
            <p:cNvSpPr/>
            <p:nvPr/>
          </p:nvSpPr>
          <p:spPr>
            <a:xfrm>
              <a:off x="1221480" y="1205280"/>
              <a:ext cx="372960" cy="4608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4"/>
            <p:cNvSpPr/>
            <p:nvPr/>
          </p:nvSpPr>
          <p:spPr>
            <a:xfrm>
              <a:off x="848880" y="1205280"/>
              <a:ext cx="376200" cy="4608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f6f9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2" name="CustomShape 5"/>
          <p:cNvSpPr/>
          <p:nvPr/>
        </p:nvSpPr>
        <p:spPr>
          <a:xfrm>
            <a:off x="822960" y="1393200"/>
            <a:ext cx="2435040" cy="235584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711"/>
              </a:lnSpc>
            </a:pPr>
            <a:endParaRPr b="0" lang="en-US" sz="1800" spc="-1" strike="noStrike">
              <a:highlight>
                <a:srgbClr val="ff6d6d"/>
              </a:highlight>
              <a:latin typeface="Arial"/>
            </a:endParaRPr>
          </a:p>
          <a:p>
            <a:pPr algn="ctr">
              <a:lnSpc>
                <a:spcPts val="3711"/>
              </a:lnSpc>
            </a:pPr>
            <a:r>
              <a:rPr b="1" i="1" lang="en-US" sz="3200" spc="-321" strike="noStrike">
                <a:solidFill>
                  <a:srgbClr val="ffffff"/>
                </a:solidFill>
                <a:highlight>
                  <a:srgbClr val="ff6d6d"/>
                </a:highlight>
                <a:latin typeface="DejaVu Sans"/>
              </a:rPr>
              <a:t>Why</a:t>
            </a:r>
            <a:endParaRPr b="0" lang="en-US" sz="3200" spc="-1" strike="noStrike">
              <a:highlight>
                <a:srgbClr val="ff6d6d"/>
              </a:highlight>
              <a:latin typeface="Arial"/>
            </a:endParaRPr>
          </a:p>
          <a:p>
            <a:pPr algn="ctr">
              <a:lnSpc>
                <a:spcPts val="3711"/>
              </a:lnSpc>
            </a:pPr>
            <a:r>
              <a:rPr b="1" i="1" lang="en-US" sz="3200" spc="-321" strike="noStrike">
                <a:solidFill>
                  <a:srgbClr val="ffffff"/>
                </a:solidFill>
                <a:highlight>
                  <a:srgbClr val="ff6d6d"/>
                </a:highlight>
                <a:latin typeface="DejaVu Sans"/>
              </a:rPr>
              <a:t>Data</a:t>
            </a:r>
            <a:endParaRPr b="0" lang="en-US" sz="3200" spc="-1" strike="noStrike">
              <a:highlight>
                <a:srgbClr val="ff6d6d"/>
              </a:highlight>
              <a:latin typeface="Arial"/>
            </a:endParaRPr>
          </a:p>
          <a:p>
            <a:pPr algn="ctr">
              <a:lnSpc>
                <a:spcPts val="3711"/>
              </a:lnSpc>
            </a:pPr>
            <a:r>
              <a:rPr b="1" i="1" lang="en-US" sz="3200" spc="-321" strike="noStrike">
                <a:solidFill>
                  <a:srgbClr val="ffffff"/>
                </a:solidFill>
                <a:highlight>
                  <a:srgbClr val="ff6d6d"/>
                </a:highlight>
                <a:latin typeface="DejaVu Sans"/>
              </a:rPr>
              <a:t>Science?</a:t>
            </a:r>
            <a:endParaRPr b="0" lang="en-US" sz="3200" spc="-1" strike="noStrike">
              <a:highlight>
                <a:srgbClr val="ff6d6d"/>
              </a:highlight>
              <a:latin typeface="Arial"/>
            </a:endParaRPr>
          </a:p>
          <a:p>
            <a:pPr algn="ctr">
              <a:lnSpc>
                <a:spcPts val="3711"/>
              </a:lnSpc>
            </a:pPr>
            <a:endParaRPr b="0" lang="en-US" sz="3200" spc="-1" strike="noStrike">
              <a:highlight>
                <a:srgbClr val="ff6d6d"/>
              </a:highlight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5247360" y="1413360"/>
            <a:ext cx="128880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2400" spc="-205" strike="noStrike">
                <a:solidFill>
                  <a:srgbClr val="595959"/>
                </a:solidFill>
                <a:latin typeface="DejaVu Sans"/>
              </a:rPr>
              <a:t>If </a:t>
            </a:r>
            <a:r>
              <a:rPr b="1" i="1" lang="en-US" sz="2400" spc="-327" strike="noStrike">
                <a:solidFill>
                  <a:srgbClr val="595959"/>
                </a:solidFill>
                <a:latin typeface="DejaVu Sans"/>
              </a:rPr>
              <a:t>we</a:t>
            </a:r>
            <a:r>
              <a:rPr b="1" i="1" lang="en-US" sz="2400" spc="-525" strike="noStrike">
                <a:solidFill>
                  <a:srgbClr val="595959"/>
                </a:solidFill>
                <a:latin typeface="DejaVu Sans"/>
              </a:rPr>
              <a:t>     </a:t>
            </a:r>
            <a:r>
              <a:rPr b="1" i="1" lang="en-US" sz="2400" spc="-191" strike="noStrike">
                <a:solidFill>
                  <a:srgbClr val="595959"/>
                </a:solidFill>
                <a:latin typeface="DejaVu Sans"/>
              </a:rPr>
              <a:t>can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7"/>
          <p:cNvSpPr/>
          <p:nvPr/>
        </p:nvSpPr>
        <p:spPr>
          <a:xfrm>
            <a:off x="6123240" y="1479960"/>
            <a:ext cx="2290320" cy="707400"/>
          </a:xfrm>
          <a:prstGeom prst="rect">
            <a:avLst/>
          </a:prstGeom>
          <a:solidFill>
            <a:srgbClr val="ffa6a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84"/>
              </a:lnSpc>
            </a:pPr>
            <a:r>
              <a:rPr b="1" i="1" lang="en-US" sz="2400" spc="-231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i="1" lang="en-US" sz="2400" spc="-231" strike="noStrike">
                <a:solidFill>
                  <a:srgbClr val="ffffff"/>
                </a:solidFill>
                <a:highlight>
                  <a:srgbClr val="ffa6a6"/>
                </a:highlight>
                <a:latin typeface="DejaVu Sans"/>
              </a:rPr>
              <a:t>P</a:t>
            </a:r>
            <a:r>
              <a:rPr b="1" i="1" lang="en-US" sz="2400" spc="-231" strike="noStrike">
                <a:solidFill>
                  <a:srgbClr val="ffffff"/>
                </a:solidFill>
                <a:highlight>
                  <a:srgbClr val="ffa6a6"/>
                </a:highlight>
                <a:latin typeface="DejaVu Sans"/>
              </a:rPr>
              <a:t>r</a:t>
            </a:r>
            <a:r>
              <a:rPr b="1" i="1" lang="en-US" sz="2400" spc="-225" strike="noStrike">
                <a:solidFill>
                  <a:srgbClr val="ffffff"/>
                </a:solidFill>
                <a:highlight>
                  <a:srgbClr val="ffa6a6"/>
                </a:highlight>
                <a:latin typeface="DejaVu Sans"/>
              </a:rPr>
              <a:t>edict</a:t>
            </a:r>
            <a:r>
              <a:rPr b="1" i="1" lang="en-US" sz="2400" spc="-225" strike="noStrike">
                <a:solidFill>
                  <a:srgbClr val="ffffff"/>
                </a:solidFill>
                <a:latin typeface="DejaVu Sans"/>
              </a:rPr>
              <a:t> the        future closing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CustomShape 8"/>
          <p:cNvSpPr/>
          <p:nvPr/>
        </p:nvSpPr>
        <p:spPr>
          <a:xfrm>
            <a:off x="5259960" y="2181600"/>
            <a:ext cx="3153600" cy="378720"/>
          </a:xfrm>
          <a:prstGeom prst="rect">
            <a:avLst/>
          </a:prstGeom>
          <a:solidFill>
            <a:srgbClr val="ffa6a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i="1" lang="en-US" sz="2400" spc="-282" strike="noStrike">
                <a:solidFill>
                  <a:srgbClr val="ffffff"/>
                </a:solidFill>
                <a:latin typeface="DejaVu Sans"/>
              </a:rPr>
              <a:t>price</a:t>
            </a:r>
            <a:r>
              <a:rPr b="1" i="1" lang="en-US" sz="2400" spc="-282" strike="noStrike">
                <a:solidFill>
                  <a:srgbClr val="595959"/>
                </a:solidFill>
                <a:latin typeface="DejaVu Sans"/>
              </a:rPr>
              <a:t>, </a:t>
            </a:r>
            <a:r>
              <a:rPr b="1" i="1" lang="en-US" sz="2400" spc="-327" strike="noStrike">
                <a:solidFill>
                  <a:srgbClr val="595959"/>
                </a:solidFill>
                <a:latin typeface="DejaVu Sans"/>
              </a:rPr>
              <a:t>we</a:t>
            </a:r>
            <a:r>
              <a:rPr b="1" i="1" lang="en-US" sz="2400" spc="-497" strike="noStrike">
                <a:solidFill>
                  <a:srgbClr val="595959"/>
                </a:solidFill>
                <a:latin typeface="DejaVu Sans"/>
              </a:rPr>
              <a:t> </a:t>
            </a:r>
            <a:r>
              <a:rPr b="1" i="1" lang="en-US" sz="2400" spc="-191" strike="noStrike">
                <a:solidFill>
                  <a:srgbClr val="595959"/>
                </a:solidFill>
                <a:latin typeface="DejaVu Sans"/>
              </a:rPr>
              <a:t>can AVOID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9"/>
          <p:cNvSpPr/>
          <p:nvPr/>
        </p:nvSpPr>
        <p:spPr>
          <a:xfrm>
            <a:off x="5247360" y="2565720"/>
            <a:ext cx="3165120" cy="19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spAutoFit/>
          </a:bodyPr>
          <a:p>
            <a:pPr marL="12600">
              <a:lnSpc>
                <a:spcPts val="3019"/>
              </a:lnSpc>
              <a:spcBef>
                <a:spcPts val="79"/>
              </a:spcBef>
            </a:pPr>
            <a:r>
              <a:rPr b="1" i="1" lang="en-US" sz="2400" spc="-1" strike="noStrike">
                <a:solidFill>
                  <a:srgbClr val="595959"/>
                </a:solidFill>
                <a:latin typeface="DejaVu Sans"/>
              </a:rPr>
              <a:t>the market volatility and get maximum profit from current stocks.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7" name="CustomShape 10"/>
          <p:cNvSpPr/>
          <p:nvPr/>
        </p:nvSpPr>
        <p:spPr>
          <a:xfrm>
            <a:off x="18360" y="14040"/>
            <a:ext cx="9107280" cy="457200"/>
          </a:xfrm>
          <a:prstGeom prst="rect">
            <a:avLst/>
          </a:prstGeom>
          <a:solidFill>
            <a:srgbClr val="f6f9d4"/>
          </a:solidFill>
          <a:ln>
            <a:solidFill>
              <a:srgbClr val="f6f9d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2021-09-19T08:51:00Z</dcterms:created>
  <dc:creator/>
  <dc:description/>
  <dc:language>en-US</dc:language>
  <cp:lastModifiedBy/>
  <dcterms:modified xsi:type="dcterms:W3CDTF">2021-09-20T06:40:17Z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or">
    <vt:lpwstr>Google</vt:lpwstr>
  </property>
  <property fmtid="{D5CDD505-2E9C-101B-9397-08002B2CF9AE}" pid="4" name="HyperlinksChanged">
    <vt:bool>0</vt:bool>
  </property>
  <property fmtid="{D5CDD505-2E9C-101B-9397-08002B2CF9AE}" pid="5" name="LastSaved">
    <vt:filetime>2021-09-19T00:00:00Z</vt:filetime>
  </property>
  <property fmtid="{D5CDD505-2E9C-101B-9397-08002B2CF9AE}" pid="6" name="LinksUpToDate">
    <vt:bool>0</vt:bool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</Properties>
</file>