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9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rtl="0" eaLnBrk="0" fontAlgn="base" latinLnBrk="0" hangingPunct="0">
      <a:lnSpc>
        <a:spcPct val="100000"/>
      </a:lnSpc>
      <a:spcBef>
        <a:spcPts val="0"/>
      </a:spcBef>
      <a:spcAft>
        <a:spcPts val="0"/>
      </a:spcAft>
      <a:buNone/>
      <a:defRPr sz="2400" b="0" i="0" u="none" baseline="0">
        <a:solidFill>
          <a:schemeClr val="tx1"/>
        </a:solidFill>
        <a:latin typeface="Times New Roman" pitchFamily="18" charset="0"/>
        <a:ea typeface="新細明體" pitchFamily="18" charset="-120"/>
        <a:cs typeface="Times New Roman" pitchFamily="18" charset="0"/>
      </a:defRPr>
    </a:lvl1pPr>
    <a:lvl2pPr marL="228600" indent="228600" algn="l" defTabSz="914400" rtl="0" eaLnBrk="0" fontAlgn="base" latinLnBrk="0" hangingPunct="0">
      <a:lnSpc>
        <a:spcPct val="100000"/>
      </a:lnSpc>
      <a:spcBef>
        <a:spcPts val="0"/>
      </a:spcBef>
      <a:spcAft>
        <a:spcPts val="0"/>
      </a:spcAft>
      <a:buNone/>
      <a:defRPr sz="2400" b="0" i="0" u="none" baseline="0">
        <a:solidFill>
          <a:schemeClr val="tx1"/>
        </a:solidFill>
        <a:latin typeface="Times New Roman" pitchFamily="18" charset="0"/>
        <a:ea typeface="新細明體" pitchFamily="18" charset="-120"/>
        <a:cs typeface="Times New Roman" pitchFamily="18" charset="0"/>
      </a:defRPr>
    </a:lvl2pPr>
    <a:lvl3pPr marL="457200" indent="457200" algn="l" defTabSz="914400" rtl="0" eaLnBrk="0" fontAlgn="base" latinLnBrk="0" hangingPunct="0">
      <a:lnSpc>
        <a:spcPct val="100000"/>
      </a:lnSpc>
      <a:spcBef>
        <a:spcPts val="0"/>
      </a:spcBef>
      <a:spcAft>
        <a:spcPts val="0"/>
      </a:spcAft>
      <a:buNone/>
      <a:defRPr sz="2400" b="0" i="0" u="none" baseline="0">
        <a:solidFill>
          <a:schemeClr val="tx1"/>
        </a:solidFill>
        <a:latin typeface="Times New Roman" pitchFamily="18" charset="0"/>
        <a:ea typeface="新細明體" pitchFamily="18" charset="-120"/>
        <a:cs typeface="Times New Roman" pitchFamily="18" charset="0"/>
      </a:defRPr>
    </a:lvl3pPr>
    <a:lvl4pPr marL="685800" indent="685800" algn="l" defTabSz="914400" rtl="0" eaLnBrk="0" fontAlgn="base" latinLnBrk="0" hangingPunct="0">
      <a:lnSpc>
        <a:spcPct val="100000"/>
      </a:lnSpc>
      <a:spcBef>
        <a:spcPts val="0"/>
      </a:spcBef>
      <a:spcAft>
        <a:spcPts val="0"/>
      </a:spcAft>
      <a:buNone/>
      <a:defRPr sz="2400" b="0" i="0" u="none" baseline="0">
        <a:solidFill>
          <a:schemeClr val="tx1"/>
        </a:solidFill>
        <a:latin typeface="Times New Roman" pitchFamily="18" charset="0"/>
        <a:ea typeface="新細明體" pitchFamily="18" charset="-120"/>
        <a:cs typeface="Times New Roman" pitchFamily="18" charset="0"/>
      </a:defRPr>
    </a:lvl4pPr>
    <a:lvl5pPr marL="914400" indent="914400" algn="l" defTabSz="914400" rtl="0" eaLnBrk="0" fontAlgn="base" latinLnBrk="0" hangingPunct="0">
      <a:lnSpc>
        <a:spcPct val="100000"/>
      </a:lnSpc>
      <a:spcBef>
        <a:spcPts val="0"/>
      </a:spcBef>
      <a:spcAft>
        <a:spcPts val="0"/>
      </a:spcAft>
      <a:buNone/>
      <a:defRPr sz="2400" b="0" i="0" u="none" baseline="0">
        <a:solidFill>
          <a:schemeClr val="tx1"/>
        </a:solidFill>
        <a:latin typeface="Times New Roman" pitchFamily="18" charset="0"/>
        <a:ea typeface="新細明體" pitchFamily="18" charset="-120"/>
        <a:cs typeface="Times New Roman" pitchFamily="18" charset="0"/>
      </a:defRPr>
    </a:lvl5pPr>
    <a:lvl6pPr marL="914400" indent="914400" algn="l" defTabSz="914400" rtl="0" eaLnBrk="0" fontAlgn="base" latinLnBrk="0" hangingPunct="0">
      <a:lnSpc>
        <a:spcPct val="100000"/>
      </a:lnSpc>
      <a:spcBef>
        <a:spcPts val="0"/>
      </a:spcBef>
      <a:spcAft>
        <a:spcPts val="0"/>
      </a:spcAft>
      <a:buNone/>
      <a:defRPr sz="2400" b="0" i="0" u="none" baseline="0">
        <a:solidFill>
          <a:schemeClr val="tx1"/>
        </a:solidFill>
        <a:latin typeface="Times New Roman" pitchFamily="18" charset="0"/>
        <a:ea typeface="新細明體" pitchFamily="18" charset="-120"/>
        <a:cs typeface="Times New Roman" pitchFamily="18" charset="0"/>
      </a:defRPr>
    </a:lvl6pPr>
    <a:lvl7pPr marL="914400" indent="914400" algn="l" defTabSz="914400" rtl="0" eaLnBrk="0" fontAlgn="base" latinLnBrk="0" hangingPunct="0">
      <a:lnSpc>
        <a:spcPct val="100000"/>
      </a:lnSpc>
      <a:spcBef>
        <a:spcPts val="0"/>
      </a:spcBef>
      <a:spcAft>
        <a:spcPts val="0"/>
      </a:spcAft>
      <a:buNone/>
      <a:defRPr sz="2400" b="0" i="0" u="none" baseline="0">
        <a:solidFill>
          <a:schemeClr val="tx1"/>
        </a:solidFill>
        <a:latin typeface="Times New Roman" pitchFamily="18" charset="0"/>
        <a:ea typeface="新細明體" pitchFamily="18" charset="-120"/>
        <a:cs typeface="Times New Roman" pitchFamily="18" charset="0"/>
      </a:defRPr>
    </a:lvl7pPr>
    <a:lvl8pPr marL="914400" indent="914400" algn="l" defTabSz="914400" rtl="0" eaLnBrk="0" fontAlgn="base" latinLnBrk="0" hangingPunct="0">
      <a:lnSpc>
        <a:spcPct val="100000"/>
      </a:lnSpc>
      <a:spcBef>
        <a:spcPts val="0"/>
      </a:spcBef>
      <a:spcAft>
        <a:spcPts val="0"/>
      </a:spcAft>
      <a:buNone/>
      <a:defRPr sz="2400" b="0" i="0" u="none" baseline="0">
        <a:solidFill>
          <a:schemeClr val="tx1"/>
        </a:solidFill>
        <a:latin typeface="Times New Roman" pitchFamily="18" charset="0"/>
        <a:ea typeface="新細明體" pitchFamily="18" charset="-120"/>
        <a:cs typeface="Times New Roman" pitchFamily="18" charset="0"/>
      </a:defRPr>
    </a:lvl8pPr>
    <a:lvl9pPr marL="914400" indent="914400" algn="l" defTabSz="914400" rtl="0" eaLnBrk="0" fontAlgn="base" latinLnBrk="0" hangingPunct="0">
      <a:lnSpc>
        <a:spcPct val="100000"/>
      </a:lnSpc>
      <a:spcBef>
        <a:spcPts val="0"/>
      </a:spcBef>
      <a:spcAft>
        <a:spcPts val="0"/>
      </a:spcAft>
      <a:buNone/>
      <a:defRPr sz="2400" b="0" i="0" u="none" baseline="0">
        <a:solidFill>
          <a:schemeClr val="tx1"/>
        </a:solidFill>
        <a:latin typeface="Times New Roman" pitchFamily="18" charset="0"/>
        <a:ea typeface="新細明體" pitchFamily="18" charset="-120"/>
        <a:cs typeface="Times New Roman" pitchFamily="18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20000" autoAdjust="0"/>
    <p:restoredTop sz="99500" autoAdjust="0"/>
  </p:normalViewPr>
  <p:slideViewPr>
    <p:cSldViewPr snapToGrid="0" snapToObjects="1">
      <p:cViewPr>
        <p:scale>
          <a:sx n="179" d="100"/>
          <a:sy n="179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ctrTitle"/>
          </p:nvPr>
        </p:nvSpPr>
        <p:spPr>
          <a:xfrm rot="0">
            <a:off x="3940175" y="785812"/>
            <a:ext cx="4827587" cy="23479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5000" b="0" i="0" u="none" strike="noStrike" kern="0" cap="none" spc="0" baseline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Lucida Sans"/>
              </a:rPr>
              <a:t>单击此处编辑母版标题样式</a:t>
            </a:r>
            <a:endParaRPr lang="zh-CN" altLang="en-US" sz="5000" b="0" i="0" u="none" strike="noStrike" kern="0" cap="none" spc="0" baseline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Lucida Sans"/>
            </a:endParaRPr>
          </a:p>
        </p:txBody>
      </p:sp>
      <p:sp>
        <p:nvSpPr>
          <p:cNvPr id="140" name="文本框"/>
          <p:cNvSpPr>
            <a:spLocks noGrp="1"/>
          </p:cNvSpPr>
          <p:nvPr>
            <p:ph type="subTitle" idx="1"/>
          </p:nvPr>
        </p:nvSpPr>
        <p:spPr>
          <a:xfrm rot="0">
            <a:off x="3941762" y="3414712"/>
            <a:ext cx="4813299" cy="1176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Lucida Sans"/>
              </a:rPr>
              <a:t>单击此处编辑母版副标题样式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Lucida Sans"/>
            </a:endParaRPr>
          </a:p>
        </p:txBody>
      </p:sp>
      <p:sp>
        <p:nvSpPr>
          <p:cNvPr id="141" name="文本框"/>
          <p:cNvSpPr>
            <a:spLocks noGrp="1"/>
          </p:cNvSpPr>
          <p:nvPr>
            <p:ph type="dt"/>
          </p:nvPr>
        </p:nvSpPr>
        <p:spPr>
          <a:xfrm rot="0">
            <a:off x="463550" y="6245225"/>
            <a:ext cx="2165350" cy="4762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Lucida Sans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ftr"/>
          </p:nvPr>
        </p:nvSpPr>
        <p:spPr>
          <a:xfrm rot="0">
            <a:off x="3170237" y="6245225"/>
            <a:ext cx="2938462" cy="4762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Lucida Sans"/>
            </a:endParaRPr>
          </a:p>
        </p:txBody>
      </p:sp>
      <p:sp>
        <p:nvSpPr>
          <p:cNvPr id="143" name="文本框"/>
          <p:cNvSpPr>
            <a:spLocks noGrp="1"/>
          </p:cNvSpPr>
          <p:nvPr>
            <p:ph type="sldNum"/>
          </p:nvPr>
        </p:nvSpPr>
        <p:spPr>
          <a:xfrm rot="0">
            <a:off x="6650037" y="6245225"/>
            <a:ext cx="2022475" cy="4762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Lucida Sans"/>
              </a:rPr>
              <a:t>&lt;#&gt;</a:t>
            </a:fld>
            <a:endParaRPr lang="zh-CN" altLang="en-US" sz="14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4028782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01866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26311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60423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310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4599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10374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30054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4288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1323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90662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097588" y="1422400"/>
            <a:ext cx="3038474" cy="34004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457200" y="273050"/>
            <a:ext cx="8232775" cy="1144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5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1787"/>
            <a:ext cx="8232775" cy="45291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  <a:p>
            <a:pPr lvl="4"/>
            <a:r>
              <a:rPr lang="zh-CN" altLang="en-US"/>
              <a:t>第六级</a:t>
            </a:r>
            <a:endParaRPr lang="en-US" altLang="zh-CN"/>
          </a:p>
          <a:p>
            <a:pPr lvl="4"/>
            <a:r>
              <a:rPr lang="zh-CN" altLang="en-US"/>
              <a:t>第七级</a:t>
            </a:r>
            <a:endParaRPr lang="en-US" altLang="zh-CN"/>
          </a:p>
          <a:p>
            <a:pPr lvl="4"/>
            <a:r>
              <a:rPr lang="zh-CN" altLang="en-US"/>
              <a:t>第八级</a:t>
            </a:r>
            <a:endParaRPr lang="zh-CN" altLang="en-US"/>
          </a:p>
        </p:txBody>
      </p:sp>
      <p:sp>
        <p:nvSpPr>
          <p:cNvPr id="136" name="文本框"/>
          <p:cNvSpPr>
            <a:spLocks noGrp="1"/>
          </p:cNvSpPr>
          <p:nvPr>
            <p:ph type="dt"/>
          </p:nvPr>
        </p:nvSpPr>
        <p:spPr>
          <a:xfrm rot="0">
            <a:off x="463550" y="6245225"/>
            <a:ext cx="2165350" cy="4762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/>
          </a:bodyPr>
          <a:lstStyle/>
          <a:p>
            <a:pPr marL="0" indent="0">
              <a:buNone/>
            </a:pPr>
            <a:endParaRPr lang="zh-CN" altLang="en-US" sz="1400"/>
          </a:p>
        </p:txBody>
      </p:sp>
      <p:sp>
        <p:nvSpPr>
          <p:cNvPr id="137" name="文本框"/>
          <p:cNvSpPr>
            <a:spLocks noGrp="1"/>
          </p:cNvSpPr>
          <p:nvPr>
            <p:ph type="ftr"/>
          </p:nvPr>
        </p:nvSpPr>
        <p:spPr>
          <a:xfrm rot="0">
            <a:off x="3170237" y="6245225"/>
            <a:ext cx="2938462" cy="4762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/>
          </a:bodyPr>
          <a:lstStyle/>
          <a:p>
            <a:pPr marL="0" indent="0" algn="ctr">
              <a:buNone/>
            </a:pPr>
            <a:endParaRPr lang="zh-CN" altLang="en-US" sz="1400"/>
          </a:p>
        </p:txBody>
      </p:sp>
      <p:sp>
        <p:nvSpPr>
          <p:cNvPr id="138" name="文本框"/>
          <p:cNvSpPr>
            <a:spLocks noGrp="1"/>
          </p:cNvSpPr>
          <p:nvPr>
            <p:ph type="sldNum"/>
          </p:nvPr>
        </p:nvSpPr>
        <p:spPr>
          <a:xfrm rot="0">
            <a:off x="6650037" y="6245225"/>
            <a:ext cx="2022475" cy="4762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Lucida Sans"/>
              </a:rPr>
              <a:t>&lt;#&gt;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6724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sldNum="0" hdr="0" ftr="0" dt="0"/>
  <p:txStyles>
    <p:titleStyle>
      <a:lvl1pPr marL="0" indent="0" algn="ctr" defTabSz="914400" rtl="0" eaLnBrk="1" fontAlgn="base" latinLnBrk="0" hangingPunct="0">
        <a:lnSpc>
          <a:spcPct val="100000"/>
        </a:lnSpc>
        <a:spcBef>
          <a:spcPts val="0"/>
        </a:spcBef>
        <a:spcAft>
          <a:spcPts val="0"/>
        </a:spcAft>
        <a:buNone/>
        <a:defRPr sz="4800" b="0" i="0" u="none" baseline="0">
          <a:solidFill>
            <a:schemeClr val="tx2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1pPr>
    </p:titleStyle>
    <p:bodyStyle>
      <a:lvl1pPr marL="342900" indent="-34290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pitchFamily="2" charset="-122"/>
        <a:buChar char="•"/>
        <a:defRPr sz="3200" b="0" i="0" u="none" baseline="0">
          <a:solidFill>
            <a:schemeClr val="tx1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1pPr>
      <a:lvl2pPr marL="742950" indent="-28575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pitchFamily="2" charset="-122"/>
        <a:buChar char="–"/>
        <a:defRPr sz="2800" b="0" i="0" u="none" baseline="0">
          <a:solidFill>
            <a:schemeClr val="tx1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2pPr>
      <a:lvl3pPr marL="1143000" indent="-22860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pitchFamily="2" charset="-122"/>
        <a:buChar char="•"/>
        <a:defRPr sz="2400" b="0" i="0" u="none" baseline="0">
          <a:solidFill>
            <a:schemeClr val="tx1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3pPr>
      <a:lvl4pPr marL="1600200" indent="-22860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pitchFamily="2" charset="-122"/>
        <a:buChar char="–"/>
        <a:defRPr sz="2000" b="0" i="0" u="none" baseline="0">
          <a:solidFill>
            <a:schemeClr val="tx1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4pPr>
      <a:lvl5pPr marL="2057400" indent="-22860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pitchFamily="2" charset="-122"/>
        <a:buChar char="•"/>
        <a:defRPr sz="2000" b="0" i="0" u="none" baseline="0">
          <a:solidFill>
            <a:schemeClr val="tx1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5pPr>
      <a:lvl6pPr marL="2057400" indent="-22860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pitchFamily="2" charset="-122"/>
        <a:buChar char="•"/>
        <a:defRPr sz="2000" b="0" i="0" u="none" baseline="0">
          <a:solidFill>
            <a:schemeClr val="tx1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6pPr>
      <a:lvl7pPr marL="2057400" indent="-22860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pitchFamily="2" charset="-122"/>
        <a:buChar char="•"/>
        <a:defRPr sz="2000" b="0" i="0" u="none" baseline="0">
          <a:solidFill>
            <a:schemeClr val="tx1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7pPr>
      <a:lvl8pPr marL="2057400" indent="-22860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pitchFamily="2" charset="-122"/>
        <a:buChar char="•"/>
        <a:defRPr sz="2000" b="0" i="0" u="none" baseline="0">
          <a:solidFill>
            <a:schemeClr val="tx1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8pPr>
      <a:lvl9pPr marL="2057400" indent="-22860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pitchFamily="2" charset="-122"/>
        <a:buChar char="•"/>
        <a:defRPr sz="2000" b="0" i="0" u="none" baseline="0">
          <a:solidFill>
            <a:schemeClr val="tx1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6.jpg"/><Relationship Id="rId2" Type="http://schemas.openxmlformats.org/officeDocument/2006/relationships/image" Target="../media/7.jpg"/><Relationship Id="rId3" Type="http://schemas.openxmlformats.org/officeDocument/2006/relationships/image" Target="../media/8.jpg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ctrTitle"/>
          </p:nvPr>
        </p:nvSpPr>
        <p:spPr>
          <a:xfrm rot="0">
            <a:off x="685800" y="2559043"/>
            <a:ext cx="7772400" cy="14700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5000" b="0" i="0" u="none" strike="noStrike" kern="0" cap="none" spc="0" baseline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Lucida Sans"/>
              </a:rPr>
              <a:t>基于鸿蒙的arkTS天气预报软件</a:t>
            </a:r>
            <a:endParaRPr lang="zh-CN" altLang="en-US" sz="5000" b="0" i="0" u="none" strike="noStrike" kern="0" cap="none" spc="0" baseline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0873457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"/>
          <p:cNvSpPr>
            <a:spLocks/>
          </p:cNvSpPr>
          <p:nvPr/>
        </p:nvSpPr>
        <p:spPr>
          <a:xfrm rot="0">
            <a:off x="86016" y="2854540"/>
            <a:ext cx="1982400" cy="1142982"/>
          </a:xfrm>
          <a:prstGeom prst="ellipse"/>
          <a:solidFill>
            <a:srgbClr val="FFFFFF"/>
          </a:solidFill>
          <a:ln w="12700" cmpd="sng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Lucida Sans"/>
              </a:rPr>
              <a:t>开发背景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Lucida Sans"/>
            </a:endParaRPr>
          </a:p>
        </p:txBody>
      </p:sp>
      <p:sp>
        <p:nvSpPr>
          <p:cNvPr id="17" name="上箭头"/>
          <p:cNvSpPr>
            <a:spLocks/>
          </p:cNvSpPr>
          <p:nvPr/>
        </p:nvSpPr>
        <p:spPr>
          <a:xfrm rot="5416118">
            <a:off x="2194118" y="2860372"/>
            <a:ext cx="1142982" cy="113715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12700" cmpd="sng" cap="flat">
            <a:solidFill>
              <a:schemeClr val="tx1"/>
            </a:solidFill>
            <a:prstDash val="solid"/>
            <a:miter/>
          </a:ln>
        </p:spPr>
      </p:sp>
      <p:sp>
        <p:nvSpPr>
          <p:cNvPr id="18" name="椭圆"/>
          <p:cNvSpPr>
            <a:spLocks/>
          </p:cNvSpPr>
          <p:nvPr/>
        </p:nvSpPr>
        <p:spPr>
          <a:xfrm rot="0">
            <a:off x="3470449" y="2860372"/>
            <a:ext cx="1982400" cy="1137150"/>
          </a:xfrm>
          <a:prstGeom prst="ellipse"/>
          <a:solidFill>
            <a:srgbClr val="FFFFFF"/>
          </a:solidFill>
          <a:ln w="12700" cmpd="sng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Lucida Sans"/>
              </a:rPr>
              <a:t>设计思路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Lucida Sans"/>
            </a:endParaRPr>
          </a:p>
        </p:txBody>
      </p:sp>
      <p:sp>
        <p:nvSpPr>
          <p:cNvPr id="19" name="上箭头"/>
          <p:cNvSpPr>
            <a:spLocks/>
          </p:cNvSpPr>
          <p:nvPr/>
        </p:nvSpPr>
        <p:spPr>
          <a:xfrm rot="5416118">
            <a:off x="5639040" y="2866822"/>
            <a:ext cx="1142982" cy="113715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12700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20" name="椭圆"/>
          <p:cNvSpPr>
            <a:spLocks/>
          </p:cNvSpPr>
          <p:nvPr/>
        </p:nvSpPr>
        <p:spPr>
          <a:xfrm rot="0">
            <a:off x="7077294" y="2860990"/>
            <a:ext cx="1982401" cy="1142982"/>
          </a:xfrm>
          <a:prstGeom prst="ellipse"/>
          <a:solidFill>
            <a:srgbClr val="FFFFFF"/>
          </a:solidFill>
          <a:ln w="12700" cmpd="sng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Lucida Sans"/>
              </a:rPr>
              <a:t>成品展示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0763731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0">
            <a:off x="297186" y="406653"/>
            <a:ext cx="1436627" cy="989189"/>
          </a:xfrm>
          <a:prstGeom prst="rect"/>
          <a:solidFill>
            <a:srgbClr val="FFFFFF"/>
          </a:solidFill>
          <a:ln w="12700" cmpd="sng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Lucida Sans"/>
              </a:rPr>
              <a:t>开发背景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Lucida Sans"/>
            </a:endParaRPr>
          </a:p>
        </p:txBody>
      </p:sp>
      <p:sp>
        <p:nvSpPr>
          <p:cNvPr id="15" name="文本框"/>
          <p:cNvSpPr txBox="1">
            <a:spLocks/>
          </p:cNvSpPr>
          <p:nvPr/>
        </p:nvSpPr>
        <p:spPr>
          <a:xfrm rot="0">
            <a:off x="4003841" y="2854540"/>
            <a:ext cx="1142982" cy="453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Lucida Sans"/>
              </a:rPr>
              <a:t>    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Lucida Sans"/>
            </a:endParaRPr>
          </a:p>
        </p:txBody>
      </p:sp>
      <p:sp>
        <p:nvSpPr>
          <p:cNvPr id="21" name="文本框"/>
          <p:cNvSpPr txBox="1">
            <a:spLocks/>
          </p:cNvSpPr>
          <p:nvPr/>
        </p:nvSpPr>
        <p:spPr>
          <a:xfrm rot="0">
            <a:off x="863961" y="2521993"/>
            <a:ext cx="7422742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Lucida Sans"/>
              </a:rPr>
              <a:t>       随着智能设备和物联网的普及，用户对实时、精准且个性化的天气预报需求日益增长。基于鸿蒙系统的分布式能力和ArkTS的高效开发框架，开发一款跨设备协同的天气预报软件，可以满足用户在多场景下的高频需求，同时填补鸿蒙生态内天气类应用的空白，为用户提供直观、美观、智能化的天气服务体验。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33040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"/>
          <p:cNvSpPr>
            <a:spLocks/>
          </p:cNvSpPr>
          <p:nvPr/>
        </p:nvSpPr>
        <p:spPr>
          <a:xfrm rot="0">
            <a:off x="289147" y="225680"/>
            <a:ext cx="1503079" cy="884282"/>
          </a:xfrm>
          <a:prstGeom prst="rect"/>
          <a:solidFill>
            <a:srgbClr val="FFFFFF"/>
          </a:solidFill>
          <a:ln w="12700" cmpd="sng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Lucida Sans"/>
              </a:rPr>
              <a:t>设计思路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Lucida Sans"/>
            </a:endParaRPr>
          </a:p>
        </p:txBody>
      </p:sp>
      <p:sp>
        <p:nvSpPr>
          <p:cNvPr id="23" name="文本框"/>
          <p:cNvSpPr txBox="1">
            <a:spLocks/>
          </p:cNvSpPr>
          <p:nvPr/>
        </p:nvSpPr>
        <p:spPr>
          <a:xfrm rot="0">
            <a:off x="629834" y="1716638"/>
            <a:ext cx="7885060" cy="3710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Lucida Sans"/>
              </a:rPr>
              <a:t>（1）天气数据获取：利用开放的天气API（本软件采用高德地图API获取数据），通过HTTPS接口实时获取天气数据。支持多城市天气查询和切换。数据包括当前天气，小时预报，7日预报以及空气质量指数。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Lucida Sans"/>
              </a:rPr>
              <a:t>（2）用户交互页面：用户交互页面包括主页面天气温度等的展示，和附加页面的城市管理页面和删除选择城市的页面等。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Lucida Sans"/>
              </a:rPr>
              <a:t>（3）数据管理：天气数据从云端获取，储存在本地。城市选择和对应的天气情况一一对应，在用户进行请求获取时进行显示。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8047621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38165" y="1101092"/>
            <a:ext cx="7865943" cy="5429216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6" name="文本框"/>
          <p:cNvSpPr txBox="1">
            <a:spLocks/>
          </p:cNvSpPr>
          <p:nvPr/>
        </p:nvSpPr>
        <p:spPr>
          <a:xfrm rot="0">
            <a:off x="293419" y="473596"/>
            <a:ext cx="9229848" cy="453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Lucida Sans"/>
              </a:rPr>
              <a:t>通过高德API获取天气数据并储存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2515184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"/>
          <p:cNvSpPr txBox="1">
            <a:spLocks/>
          </p:cNvSpPr>
          <p:nvPr/>
        </p:nvSpPr>
        <p:spPr>
          <a:xfrm rot="0">
            <a:off x="4003084" y="2857456"/>
            <a:ext cx="1142982" cy="453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Lucida Sans"/>
            </a:endParaRPr>
          </a:p>
        </p:txBody>
      </p:sp>
      <p:sp>
        <p:nvSpPr>
          <p:cNvPr id="28" name="文本框"/>
          <p:cNvSpPr txBox="1">
            <a:spLocks/>
          </p:cNvSpPr>
          <p:nvPr/>
        </p:nvSpPr>
        <p:spPr>
          <a:xfrm rot="0">
            <a:off x="392856" y="485767"/>
            <a:ext cx="8355116" cy="815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Lucida Sans"/>
              </a:rPr>
              <a:t>homepage为用户交互的主展示页面，展示了城市的天气情况和建议等。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Lucida Sans"/>
            </a:endParaRPr>
          </a:p>
        </p:txBody>
      </p:sp>
      <p:pic>
        <p:nvPicPr>
          <p:cNvPr id="2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55891" y="1304215"/>
            <a:ext cx="7630136" cy="522864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8253768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 txBox="1">
            <a:spLocks/>
          </p:cNvSpPr>
          <p:nvPr/>
        </p:nvSpPr>
        <p:spPr>
          <a:xfrm rot="0">
            <a:off x="283100" y="609590"/>
            <a:ext cx="8358586" cy="815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Lucida Sans"/>
              </a:rPr>
              <a:t>index为用户软件的整体展示，包含了主页面，城市展示与城市删除与添加页面等。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Lucida Sans"/>
            </a:endParaRPr>
          </a:p>
        </p:txBody>
      </p:sp>
      <p:pic>
        <p:nvPicPr>
          <p:cNvPr id="3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85745" y="1750449"/>
            <a:ext cx="8208905" cy="446028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0528420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"/>
          <p:cNvSpPr>
            <a:spLocks/>
          </p:cNvSpPr>
          <p:nvPr/>
        </p:nvSpPr>
        <p:spPr>
          <a:xfrm rot="0">
            <a:off x="175235" y="249811"/>
            <a:ext cx="1438314" cy="741096"/>
          </a:xfrm>
          <a:prstGeom prst="rect"/>
          <a:solidFill>
            <a:srgbClr val="FFFFFF"/>
          </a:solidFill>
          <a:ln w="12700" cmpd="sng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Lucida Sans"/>
              </a:rPr>
              <a:t>成品展示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Lucida Sans"/>
            </a:endParaRPr>
          </a:p>
        </p:txBody>
      </p:sp>
      <p:pic>
        <p:nvPicPr>
          <p:cNvPr id="3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70324" y="1447775"/>
            <a:ext cx="2085873" cy="4324287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33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532554" y="1443581"/>
            <a:ext cx="2085873" cy="4309431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34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6494784" y="1447776"/>
            <a:ext cx="2178151" cy="435286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2984822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"/>
          <p:cNvSpPr txBox="1">
            <a:spLocks/>
          </p:cNvSpPr>
          <p:nvPr/>
        </p:nvSpPr>
        <p:spPr>
          <a:xfrm rot="0">
            <a:off x="2478515" y="3067003"/>
            <a:ext cx="4994492" cy="7296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2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Lucida Sans"/>
              </a:rPr>
              <a:t>感谢老师批评指正</a:t>
            </a:r>
            <a:endParaRPr lang="zh-CN" altLang="en-US" sz="42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86323112"/>
      </p:ext>
    </p:extLst>
  </p:cSld>
  <p:clrMapOvr>
    <a:masterClrMapping/>
  </p:clrMapOvr>
</p:sld>
</file>

<file path=ppt/theme/theme1.xml><?xml version="1.0" encoding="utf-8"?>
<a:theme xmlns:a="http://schemas.openxmlformats.org/drawingml/2006/main" name="春天">
  <a:themeElements>
    <a:clrScheme name="春天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99CC00"/>
      </a:folHlink>
    </a:clrScheme>
    <a:fontScheme name="春天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春天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38</TotalTime>
  <Application>Yozo_Office</Application>
  <Company>dsa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zhouxin</dc:creator>
  <cp:lastModifiedBy>root</cp:lastModifiedBy>
  <cp:revision>1</cp:revision>
  <dcterms:created xsi:type="dcterms:W3CDTF">2020-06-29T05:47:55Z</dcterms:created>
  <dcterms:modified xsi:type="dcterms:W3CDTF">2024-11-27T10:32:11Z</dcterms:modified>
</cp:coreProperties>
</file>