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8" r:id="rId17"/>
    <p:sldId id="272" r:id="rId18"/>
    <p:sldId id="273" r:id="rId19"/>
    <p:sldId id="274" r:id="rId20"/>
    <p:sldId id="275" r:id="rId21"/>
    <p:sldId id="276" r:id="rId22"/>
    <p:sldId id="279"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91" autoAdjust="0"/>
  </p:normalViewPr>
  <p:slideViewPr>
    <p:cSldViewPr snapToGrid="0">
      <p:cViewPr>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336861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81845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9084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418981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669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2966213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3913019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3942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130157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9A0D5-89DC-4BBE-9AFD-2291AC6954C1}" type="datetimeFigureOut">
              <a:rPr lang="en-GB" smtClean="0"/>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127775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9A0D5-89DC-4BBE-9AFD-2291AC6954C1}" type="datetimeFigureOut">
              <a:rPr lang="en-GB" smtClean="0"/>
              <a:t>24/07/2024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85299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9A0D5-89DC-4BBE-9AFD-2291AC6954C1}" type="datetimeFigureOut">
              <a:rPr lang="en-GB" smtClean="0"/>
              <a:t>24/07/2024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66717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9A0D5-89DC-4BBE-9AFD-2291AC6954C1}" type="datetimeFigureOut">
              <a:rPr lang="en-GB" smtClean="0"/>
              <a:t>24/07/2024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75597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9A0D5-89DC-4BBE-9AFD-2291AC6954C1}" type="datetimeFigureOut">
              <a:rPr lang="en-GB" smtClean="0"/>
              <a:t>24/07/2024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40420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9A0D5-89DC-4BBE-9AFD-2291AC6954C1}" type="datetimeFigureOut">
              <a:rPr lang="en-GB" smtClean="0"/>
              <a:t>24/07/2024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325143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9A0D5-89DC-4BBE-9AFD-2291AC6954C1}" type="datetimeFigureOut">
              <a:rPr lang="en-GB" smtClean="0"/>
              <a:t>24/07/2024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87107D-15D0-4B69-A621-982879EA3F83}" type="slidenum">
              <a:rPr lang="en-GB" smtClean="0"/>
              <a:t>‹#›</a:t>
            </a:fld>
            <a:endParaRPr lang="en-GB"/>
          </a:p>
        </p:txBody>
      </p:sp>
    </p:spTree>
    <p:extLst>
      <p:ext uri="{BB962C8B-B14F-4D97-AF65-F5344CB8AC3E}">
        <p14:creationId xmlns:p14="http://schemas.microsoft.com/office/powerpoint/2010/main" val="58618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59A0D5-89DC-4BBE-9AFD-2291AC6954C1}" type="datetimeFigureOut">
              <a:rPr lang="en-GB" smtClean="0"/>
              <a:t>24/07/2024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87107D-15D0-4B69-A621-982879EA3F83}" type="slidenum">
              <a:rPr lang="en-GB" smtClean="0"/>
              <a:t>‹#›</a:t>
            </a:fld>
            <a:endParaRPr lang="en-GB"/>
          </a:p>
        </p:txBody>
      </p:sp>
    </p:spTree>
    <p:extLst>
      <p:ext uri="{BB962C8B-B14F-4D97-AF65-F5344CB8AC3E}">
        <p14:creationId xmlns:p14="http://schemas.microsoft.com/office/powerpoint/2010/main" val="2774464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BC1B-62FA-D7C7-897D-9AB666ECF6BB}"/>
              </a:ext>
            </a:extLst>
          </p:cNvPr>
          <p:cNvSpPr>
            <a:spLocks noGrp="1"/>
          </p:cNvSpPr>
          <p:nvPr>
            <p:ph type="ctrTitle"/>
          </p:nvPr>
        </p:nvSpPr>
        <p:spPr/>
        <p:txBody>
          <a:bodyPr>
            <a:normAutofit/>
          </a:bodyPr>
          <a:lstStyle/>
          <a:p>
            <a:pPr algn="ctr"/>
            <a:r>
              <a:rPr lang="en-GB" sz="3200" b="1" dirty="0">
                <a:latin typeface="Arial" panose="020B0604020202020204" pitchFamily="34" charset="0"/>
              </a:rPr>
              <a:t>Marketing Analytics and Recommendations For Brakes</a:t>
            </a:r>
          </a:p>
        </p:txBody>
      </p:sp>
      <p:sp>
        <p:nvSpPr>
          <p:cNvPr id="3" name="Subtitle 2">
            <a:extLst>
              <a:ext uri="{FF2B5EF4-FFF2-40B4-BE49-F238E27FC236}">
                <a16:creationId xmlns:a16="http://schemas.microsoft.com/office/drawing/2014/main" id="{94475013-7CBD-F69E-C486-F7836AE74EEA}"/>
              </a:ext>
            </a:extLst>
          </p:cNvPr>
          <p:cNvSpPr>
            <a:spLocks noGrp="1"/>
          </p:cNvSpPr>
          <p:nvPr>
            <p:ph type="subTitle" idx="1"/>
          </p:nvPr>
        </p:nvSpPr>
        <p:spPr/>
        <p:txBody>
          <a:bodyPr>
            <a:normAutofit/>
          </a:bodyPr>
          <a:lstStyle/>
          <a:p>
            <a:r>
              <a:rPr lang="en-US" sz="2000" dirty="0">
                <a:latin typeface="Arial" panose="020B0604020202020204" pitchFamily="34" charset="0"/>
              </a:rPr>
              <a:t>Presented by </a:t>
            </a:r>
            <a:r>
              <a:rPr lang="en-US" sz="2000" b="1" dirty="0">
                <a:latin typeface="Arial" panose="020B0604020202020204" pitchFamily="34" charset="0"/>
              </a:rPr>
              <a:t>Bidisha Ghosh</a:t>
            </a:r>
            <a:endParaRPr lang="en-GB" sz="2000" dirty="0">
              <a:latin typeface="Arial" panose="020B0604020202020204" pitchFamily="34" charset="0"/>
            </a:endParaRPr>
          </a:p>
        </p:txBody>
      </p:sp>
      <p:pic>
        <p:nvPicPr>
          <p:cNvPr id="5" name="Picture 4">
            <a:extLst>
              <a:ext uri="{FF2B5EF4-FFF2-40B4-BE49-F238E27FC236}">
                <a16:creationId xmlns:a16="http://schemas.microsoft.com/office/drawing/2014/main" id="{F5AF7D0D-C1D6-5724-76AE-44343A6019B3}"/>
              </a:ext>
            </a:extLst>
          </p:cNvPr>
          <p:cNvPicPr>
            <a:picLocks noChangeAspect="1"/>
          </p:cNvPicPr>
          <p:nvPr/>
        </p:nvPicPr>
        <p:blipFill>
          <a:blip r:embed="rId2"/>
          <a:stretch>
            <a:fillRect/>
          </a:stretch>
        </p:blipFill>
        <p:spPr>
          <a:xfrm>
            <a:off x="1047061" y="77119"/>
            <a:ext cx="3139349" cy="2104222"/>
          </a:xfrm>
          <a:prstGeom prst="rect">
            <a:avLst/>
          </a:prstGeom>
        </p:spPr>
      </p:pic>
    </p:spTree>
    <p:extLst>
      <p:ext uri="{BB962C8B-B14F-4D97-AF65-F5344CB8AC3E}">
        <p14:creationId xmlns:p14="http://schemas.microsoft.com/office/powerpoint/2010/main" val="111940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EFCB-0A14-6C69-3B20-5CD15962C0BA}"/>
              </a:ext>
            </a:extLst>
          </p:cNvPr>
          <p:cNvSpPr>
            <a:spLocks noGrp="1"/>
          </p:cNvSpPr>
          <p:nvPr>
            <p:ph type="ctrTitle"/>
          </p:nvPr>
        </p:nvSpPr>
        <p:spPr>
          <a:xfrm>
            <a:off x="1341814" y="0"/>
            <a:ext cx="7766936" cy="749147"/>
          </a:xfrm>
        </p:spPr>
        <p:txBody>
          <a:bodyPr>
            <a:normAutofit/>
          </a:bodyPr>
          <a:lstStyle/>
          <a:p>
            <a:pPr algn="ctr"/>
            <a:r>
              <a:rPr lang="en-US" sz="3200" b="1" dirty="0">
                <a:latin typeface="Arial" panose="020B0604020202020204" pitchFamily="34" charset="0"/>
              </a:rPr>
              <a:t>Current Market Share for Brakes </a:t>
            </a:r>
            <a:endParaRPr lang="en-GB" sz="3200" b="1" dirty="0">
              <a:latin typeface="Arial" panose="020B0604020202020204" pitchFamily="34" charset="0"/>
            </a:endParaRPr>
          </a:p>
        </p:txBody>
      </p:sp>
      <p:sp>
        <p:nvSpPr>
          <p:cNvPr id="3" name="Subtitle 2">
            <a:extLst>
              <a:ext uri="{FF2B5EF4-FFF2-40B4-BE49-F238E27FC236}">
                <a16:creationId xmlns:a16="http://schemas.microsoft.com/office/drawing/2014/main" id="{BFA3EC00-2ACE-5CAF-7378-4D02FD5ECFA7}"/>
              </a:ext>
            </a:extLst>
          </p:cNvPr>
          <p:cNvSpPr>
            <a:spLocks noGrp="1"/>
          </p:cNvSpPr>
          <p:nvPr>
            <p:ph type="subTitle" idx="1"/>
          </p:nvPr>
        </p:nvSpPr>
        <p:spPr>
          <a:xfrm>
            <a:off x="1198595" y="749147"/>
            <a:ext cx="7766936" cy="1096899"/>
          </a:xfrm>
        </p:spPr>
        <p:txBody>
          <a:bodyPr>
            <a:normAutofit/>
          </a:bodyPr>
          <a:lstStyle/>
          <a:p>
            <a:pPr algn="l"/>
            <a:r>
              <a:rPr lang="en-GB" sz="2000" b="1" dirty="0">
                <a:latin typeface="Arial" panose="020B0604020202020204" pitchFamily="34" charset="0"/>
              </a:rPr>
              <a:t>Comparative Analysis of Market Share on Postcodes</a:t>
            </a:r>
          </a:p>
          <a:p>
            <a:pPr algn="l"/>
            <a:endParaRPr lang="en-GB" sz="2000" b="1" dirty="0">
              <a:latin typeface="Arial" panose="020B0604020202020204" pitchFamily="34" charset="0"/>
            </a:endParaRPr>
          </a:p>
        </p:txBody>
      </p:sp>
      <p:sp>
        <p:nvSpPr>
          <p:cNvPr id="6" name="TextBox 5">
            <a:extLst>
              <a:ext uri="{FF2B5EF4-FFF2-40B4-BE49-F238E27FC236}">
                <a16:creationId xmlns:a16="http://schemas.microsoft.com/office/drawing/2014/main" id="{E87028A8-E3BF-51FE-A60F-16AA7692D716}"/>
              </a:ext>
            </a:extLst>
          </p:cNvPr>
          <p:cNvSpPr txBox="1"/>
          <p:nvPr/>
        </p:nvSpPr>
        <p:spPr>
          <a:xfrm>
            <a:off x="1341814" y="5409282"/>
            <a:ext cx="8033540"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t>There is a huge gap between the potential spending and current spending of existing customers of Brakes. With West London and the Outer Boroughs of London holding most of the market.</a:t>
            </a:r>
            <a:endParaRPr lang="en-GB" dirty="0"/>
          </a:p>
        </p:txBody>
      </p:sp>
      <p:pic>
        <p:nvPicPr>
          <p:cNvPr id="5" name="Picture 4">
            <a:extLst>
              <a:ext uri="{FF2B5EF4-FFF2-40B4-BE49-F238E27FC236}">
                <a16:creationId xmlns:a16="http://schemas.microsoft.com/office/drawing/2014/main" id="{E891B130-67D0-4177-C358-BE919CE0B073}"/>
              </a:ext>
            </a:extLst>
          </p:cNvPr>
          <p:cNvPicPr>
            <a:picLocks noChangeAspect="1"/>
          </p:cNvPicPr>
          <p:nvPr/>
        </p:nvPicPr>
        <p:blipFill>
          <a:blip r:embed="rId2"/>
          <a:stretch>
            <a:fillRect/>
          </a:stretch>
        </p:blipFill>
        <p:spPr>
          <a:xfrm>
            <a:off x="1268368" y="1201296"/>
            <a:ext cx="8106986" cy="42079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540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E7CC-137E-BAA9-136A-2D3EAEFD62F2}"/>
              </a:ext>
            </a:extLst>
          </p:cNvPr>
          <p:cNvSpPr>
            <a:spLocks noGrp="1"/>
          </p:cNvSpPr>
          <p:nvPr>
            <p:ph type="ctrTitle"/>
          </p:nvPr>
        </p:nvSpPr>
        <p:spPr>
          <a:xfrm>
            <a:off x="1650287" y="0"/>
            <a:ext cx="7766936" cy="705080"/>
          </a:xfrm>
        </p:spPr>
        <p:txBody>
          <a:bodyPr>
            <a:normAutofit/>
          </a:bodyPr>
          <a:lstStyle/>
          <a:p>
            <a:pPr algn="ctr"/>
            <a:r>
              <a:rPr lang="en-US" sz="3200" b="1" dirty="0">
                <a:latin typeface="Arial" panose="020B0604020202020204" pitchFamily="34" charset="0"/>
              </a:rPr>
              <a:t>Current Market Share for Brakes </a:t>
            </a:r>
            <a:endParaRPr lang="en-GB" sz="3200" b="1" dirty="0">
              <a:latin typeface="Arial" panose="020B0604020202020204" pitchFamily="34" charset="0"/>
            </a:endParaRPr>
          </a:p>
        </p:txBody>
      </p:sp>
      <p:sp>
        <p:nvSpPr>
          <p:cNvPr id="3" name="Subtitle 2">
            <a:extLst>
              <a:ext uri="{FF2B5EF4-FFF2-40B4-BE49-F238E27FC236}">
                <a16:creationId xmlns:a16="http://schemas.microsoft.com/office/drawing/2014/main" id="{86E9545B-7A71-EB14-A83F-13804A2C73D8}"/>
              </a:ext>
            </a:extLst>
          </p:cNvPr>
          <p:cNvSpPr>
            <a:spLocks noGrp="1"/>
          </p:cNvSpPr>
          <p:nvPr>
            <p:ph type="subTitle" idx="1"/>
          </p:nvPr>
        </p:nvSpPr>
        <p:spPr>
          <a:xfrm>
            <a:off x="857072" y="705080"/>
            <a:ext cx="7766936" cy="1096899"/>
          </a:xfrm>
        </p:spPr>
        <p:txBody>
          <a:bodyPr>
            <a:normAutofit/>
          </a:bodyPr>
          <a:lstStyle/>
          <a:p>
            <a:pPr algn="l"/>
            <a:r>
              <a:rPr lang="en-US" sz="2000" b="1" dirty="0">
                <a:latin typeface="Arial" panose="020B0604020202020204" pitchFamily="34" charset="0"/>
              </a:rPr>
              <a:t>Comparative Analysis Of Market Share on the Industries</a:t>
            </a:r>
            <a:endParaRPr lang="en-GB" sz="2000" b="1" dirty="0">
              <a:latin typeface="Arial" panose="020B0604020202020204" pitchFamily="34" charset="0"/>
            </a:endParaRPr>
          </a:p>
        </p:txBody>
      </p:sp>
      <p:sp>
        <p:nvSpPr>
          <p:cNvPr id="6" name="TextBox 5">
            <a:extLst>
              <a:ext uri="{FF2B5EF4-FFF2-40B4-BE49-F238E27FC236}">
                <a16:creationId xmlns:a16="http://schemas.microsoft.com/office/drawing/2014/main" id="{E146D17F-5AF1-4FCB-48A0-588E4D6F2E91}"/>
              </a:ext>
            </a:extLst>
          </p:cNvPr>
          <p:cNvSpPr txBox="1"/>
          <p:nvPr/>
        </p:nvSpPr>
        <p:spPr>
          <a:xfrm>
            <a:off x="947451" y="5673687"/>
            <a:ext cx="9232135" cy="646331"/>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t>Pubs &amp; Restaurants, Quick Service, and Education are the main industry markets that Brakes could focus on driving growth. </a:t>
            </a:r>
            <a:endParaRPr lang="en-GB" dirty="0"/>
          </a:p>
        </p:txBody>
      </p:sp>
      <p:pic>
        <p:nvPicPr>
          <p:cNvPr id="5" name="Picture 4">
            <a:extLst>
              <a:ext uri="{FF2B5EF4-FFF2-40B4-BE49-F238E27FC236}">
                <a16:creationId xmlns:a16="http://schemas.microsoft.com/office/drawing/2014/main" id="{A223CC3E-E83A-FABF-2E65-2F13A893CD1C}"/>
              </a:ext>
            </a:extLst>
          </p:cNvPr>
          <p:cNvPicPr>
            <a:picLocks noChangeAspect="1"/>
          </p:cNvPicPr>
          <p:nvPr/>
        </p:nvPicPr>
        <p:blipFill>
          <a:blip r:embed="rId2"/>
          <a:stretch>
            <a:fillRect/>
          </a:stretch>
        </p:blipFill>
        <p:spPr>
          <a:xfrm>
            <a:off x="1059562" y="1410159"/>
            <a:ext cx="8062404" cy="42635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90149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AA43-92C5-6BA4-D296-7D220C2AF525}"/>
              </a:ext>
            </a:extLst>
          </p:cNvPr>
          <p:cNvSpPr>
            <a:spLocks noGrp="1"/>
          </p:cNvSpPr>
          <p:nvPr>
            <p:ph type="ctrTitle"/>
          </p:nvPr>
        </p:nvSpPr>
        <p:spPr>
          <a:xfrm>
            <a:off x="1507067" y="0"/>
            <a:ext cx="7766936" cy="539827"/>
          </a:xfrm>
        </p:spPr>
        <p:txBody>
          <a:bodyPr>
            <a:normAutofit fontScale="90000"/>
          </a:bodyPr>
          <a:lstStyle/>
          <a:p>
            <a:pPr algn="ctr"/>
            <a:r>
              <a:rPr lang="en-GB" sz="3200" b="1" dirty="0">
                <a:latin typeface="Arial" panose="020B0604020202020204" pitchFamily="34" charset="0"/>
              </a:rPr>
              <a:t>Customer Segmentation Analysis</a:t>
            </a:r>
          </a:p>
        </p:txBody>
      </p:sp>
      <p:sp>
        <p:nvSpPr>
          <p:cNvPr id="3" name="Subtitle 2">
            <a:extLst>
              <a:ext uri="{FF2B5EF4-FFF2-40B4-BE49-F238E27FC236}">
                <a16:creationId xmlns:a16="http://schemas.microsoft.com/office/drawing/2014/main" id="{8F5C11E8-4546-A9C5-EC36-A157F354FEE6}"/>
              </a:ext>
            </a:extLst>
          </p:cNvPr>
          <p:cNvSpPr>
            <a:spLocks noGrp="1"/>
          </p:cNvSpPr>
          <p:nvPr>
            <p:ph type="subTitle" idx="1"/>
          </p:nvPr>
        </p:nvSpPr>
        <p:spPr>
          <a:xfrm>
            <a:off x="1143511" y="826265"/>
            <a:ext cx="7766936" cy="539827"/>
          </a:xfrm>
        </p:spPr>
        <p:txBody>
          <a:bodyPr>
            <a:normAutofit/>
          </a:bodyPr>
          <a:lstStyle/>
          <a:p>
            <a:pPr algn="l"/>
            <a:r>
              <a:rPr lang="en-GB" sz="2000" b="1" dirty="0">
                <a:latin typeface="Arial" panose="020B0604020202020204" pitchFamily="34" charset="0"/>
              </a:rPr>
              <a:t>Key Segments Identified</a:t>
            </a:r>
          </a:p>
        </p:txBody>
      </p:sp>
      <p:pic>
        <p:nvPicPr>
          <p:cNvPr id="5" name="Picture 4">
            <a:extLst>
              <a:ext uri="{FF2B5EF4-FFF2-40B4-BE49-F238E27FC236}">
                <a16:creationId xmlns:a16="http://schemas.microsoft.com/office/drawing/2014/main" id="{7CED27E2-D68D-1DE6-5D27-8827C2F1CB90}"/>
              </a:ext>
            </a:extLst>
          </p:cNvPr>
          <p:cNvPicPr>
            <a:picLocks noChangeAspect="1"/>
          </p:cNvPicPr>
          <p:nvPr/>
        </p:nvPicPr>
        <p:blipFill>
          <a:blip r:embed="rId2"/>
          <a:stretch>
            <a:fillRect/>
          </a:stretch>
        </p:blipFill>
        <p:spPr>
          <a:xfrm>
            <a:off x="1143511" y="1366092"/>
            <a:ext cx="8650484" cy="35474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40F48EB0-C6A2-6F9B-6322-2BC71ABC6D56}"/>
              </a:ext>
            </a:extLst>
          </p:cNvPr>
          <p:cNvSpPr txBox="1"/>
          <p:nvPr/>
        </p:nvSpPr>
        <p:spPr>
          <a:xfrm>
            <a:off x="1233889" y="5343181"/>
            <a:ext cx="9188068" cy="646331"/>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t>By differentiating with the Prospects group, we can analyze which other customer groups we need to grow further to capture the market.</a:t>
            </a:r>
            <a:endParaRPr lang="en-GB" dirty="0"/>
          </a:p>
        </p:txBody>
      </p:sp>
    </p:spTree>
    <p:extLst>
      <p:ext uri="{BB962C8B-B14F-4D97-AF65-F5344CB8AC3E}">
        <p14:creationId xmlns:p14="http://schemas.microsoft.com/office/powerpoint/2010/main" val="60737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3FCA-1333-0FE6-3328-4049D74FDCA7}"/>
              </a:ext>
            </a:extLst>
          </p:cNvPr>
          <p:cNvSpPr>
            <a:spLocks noGrp="1"/>
          </p:cNvSpPr>
          <p:nvPr>
            <p:ph type="ctrTitle"/>
          </p:nvPr>
        </p:nvSpPr>
        <p:spPr>
          <a:xfrm>
            <a:off x="1507067" y="0"/>
            <a:ext cx="7766936" cy="738130"/>
          </a:xfrm>
        </p:spPr>
        <p:txBody>
          <a:bodyPr>
            <a:normAutofit/>
          </a:bodyPr>
          <a:lstStyle/>
          <a:p>
            <a:pPr algn="ctr"/>
            <a:r>
              <a:rPr lang="en-GB" sz="3200" b="1" dirty="0">
                <a:latin typeface="Arial" panose="020B0604020202020204" pitchFamily="34" charset="0"/>
              </a:rPr>
              <a:t>Customer Segmentation Analysis </a:t>
            </a:r>
          </a:p>
        </p:txBody>
      </p:sp>
      <p:sp>
        <p:nvSpPr>
          <p:cNvPr id="6" name="TextBox 5">
            <a:extLst>
              <a:ext uri="{FF2B5EF4-FFF2-40B4-BE49-F238E27FC236}">
                <a16:creationId xmlns:a16="http://schemas.microsoft.com/office/drawing/2014/main" id="{19168024-ABAF-44BE-735B-FEA762CA2B16}"/>
              </a:ext>
            </a:extLst>
          </p:cNvPr>
          <p:cNvSpPr txBox="1"/>
          <p:nvPr/>
        </p:nvSpPr>
        <p:spPr>
          <a:xfrm>
            <a:off x="870333" y="5398265"/>
            <a:ext cx="8747392" cy="646331"/>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t> The interesting fact that we can figure out is that our Key Groups of customers are much fewer than Repped Category.</a:t>
            </a:r>
            <a:endParaRPr lang="en-GB" dirty="0"/>
          </a:p>
        </p:txBody>
      </p:sp>
      <p:pic>
        <p:nvPicPr>
          <p:cNvPr id="8" name="Picture 7">
            <a:extLst>
              <a:ext uri="{FF2B5EF4-FFF2-40B4-BE49-F238E27FC236}">
                <a16:creationId xmlns:a16="http://schemas.microsoft.com/office/drawing/2014/main" id="{465D35EA-6AA7-6F5A-B051-6E1EFF9B0ED3}"/>
              </a:ext>
            </a:extLst>
          </p:cNvPr>
          <p:cNvPicPr>
            <a:picLocks noChangeAspect="1"/>
          </p:cNvPicPr>
          <p:nvPr/>
        </p:nvPicPr>
        <p:blipFill>
          <a:blip r:embed="rId2"/>
          <a:stretch>
            <a:fillRect/>
          </a:stretch>
        </p:blipFill>
        <p:spPr>
          <a:xfrm>
            <a:off x="870333" y="1112704"/>
            <a:ext cx="8626207" cy="36025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8944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8845-2A8F-215A-C809-F6305DAACDCF}"/>
              </a:ext>
            </a:extLst>
          </p:cNvPr>
          <p:cNvSpPr>
            <a:spLocks noGrp="1"/>
          </p:cNvSpPr>
          <p:nvPr>
            <p:ph type="ctrTitle"/>
          </p:nvPr>
        </p:nvSpPr>
        <p:spPr>
          <a:xfrm>
            <a:off x="1507067" y="63966"/>
            <a:ext cx="7766936" cy="696198"/>
          </a:xfrm>
        </p:spPr>
        <p:txBody>
          <a:bodyPr>
            <a:normAutofit/>
          </a:bodyPr>
          <a:lstStyle/>
          <a:p>
            <a:pPr algn="ctr"/>
            <a:r>
              <a:rPr lang="en-GB" sz="3200" b="1" dirty="0">
                <a:latin typeface="Arial" panose="020B0604020202020204" pitchFamily="34" charset="0"/>
              </a:rPr>
              <a:t>Strategic Recommendations</a:t>
            </a:r>
          </a:p>
        </p:txBody>
      </p:sp>
      <p:sp>
        <p:nvSpPr>
          <p:cNvPr id="3" name="Subtitle 2">
            <a:extLst>
              <a:ext uri="{FF2B5EF4-FFF2-40B4-BE49-F238E27FC236}">
                <a16:creationId xmlns:a16="http://schemas.microsoft.com/office/drawing/2014/main" id="{67DFD883-0341-3596-AA7B-D64009909382}"/>
              </a:ext>
            </a:extLst>
          </p:cNvPr>
          <p:cNvSpPr>
            <a:spLocks noGrp="1"/>
          </p:cNvSpPr>
          <p:nvPr>
            <p:ph type="subTitle" idx="1"/>
          </p:nvPr>
        </p:nvSpPr>
        <p:spPr>
          <a:xfrm>
            <a:off x="835038" y="760164"/>
            <a:ext cx="7766936" cy="521167"/>
          </a:xfrm>
        </p:spPr>
        <p:txBody>
          <a:bodyPr>
            <a:normAutofit/>
          </a:bodyPr>
          <a:lstStyle/>
          <a:p>
            <a:pPr algn="l"/>
            <a:r>
              <a:rPr lang="en-US" sz="2000" dirty="0">
                <a:latin typeface="Arial" panose="020B0604020202020204" pitchFamily="34" charset="0"/>
              </a:rPr>
              <a:t>Key Focus Areas to Target</a:t>
            </a:r>
            <a:endParaRPr lang="en-GB" sz="2000" dirty="0">
              <a:latin typeface="Arial" panose="020B0604020202020204" pitchFamily="34" charset="0"/>
            </a:endParaRPr>
          </a:p>
        </p:txBody>
      </p:sp>
      <p:sp>
        <p:nvSpPr>
          <p:cNvPr id="4" name="TextBox 3">
            <a:extLst>
              <a:ext uri="{FF2B5EF4-FFF2-40B4-BE49-F238E27FC236}">
                <a16:creationId xmlns:a16="http://schemas.microsoft.com/office/drawing/2014/main" id="{1F1CE689-B7EB-076D-7436-0B901C567801}"/>
              </a:ext>
            </a:extLst>
          </p:cNvPr>
          <p:cNvSpPr txBox="1"/>
          <p:nvPr/>
        </p:nvSpPr>
        <p:spPr>
          <a:xfrm>
            <a:off x="835038" y="1718631"/>
            <a:ext cx="8438965" cy="4093428"/>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According to the postcodes, East &amp; West London has the most market for independent sectors like Pubs and restaurants.  </a:t>
            </a:r>
          </a:p>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West London is one of the touristy areas so demand for Quick Service will be high.</a:t>
            </a:r>
          </a:p>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East London has a very diverse magnitude of customers so regional vegetables and fruits will be more popular.</a:t>
            </a:r>
          </a:p>
          <a:p>
            <a:pPr marL="285750" indent="-285750">
              <a:buClr>
                <a:srgbClr val="FF000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There is also another part of East London where most of the large office spaces are present, for example, Canary Wharf. In these areas, the food trend can be found like this “ Breakfast is purchased on the way to work, lunch is at or close to the place of work, dinner is carried home or ordered in.</a:t>
            </a:r>
          </a:p>
          <a:p>
            <a:pPr marL="285750" indent="-285750">
              <a:buClr>
                <a:srgbClr val="FF000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It can be identified from every chart and table that increasing market share in London Pubs &amp; Restaurants are the main focus areas</a:t>
            </a:r>
            <a:r>
              <a:rPr lang="en-GB" dirty="0"/>
              <a:t>.</a:t>
            </a:r>
          </a:p>
        </p:txBody>
      </p:sp>
    </p:spTree>
    <p:extLst>
      <p:ext uri="{BB962C8B-B14F-4D97-AF65-F5344CB8AC3E}">
        <p14:creationId xmlns:p14="http://schemas.microsoft.com/office/powerpoint/2010/main" val="298168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0CC1-9B1E-4D6E-F4FC-CC49F0537D50}"/>
              </a:ext>
            </a:extLst>
          </p:cNvPr>
          <p:cNvSpPr>
            <a:spLocks noGrp="1"/>
          </p:cNvSpPr>
          <p:nvPr>
            <p:ph type="ctrTitle"/>
          </p:nvPr>
        </p:nvSpPr>
        <p:spPr>
          <a:xfrm>
            <a:off x="1385882" y="0"/>
            <a:ext cx="7766936" cy="594911"/>
          </a:xfrm>
        </p:spPr>
        <p:txBody>
          <a:bodyPr>
            <a:normAutofit/>
          </a:bodyPr>
          <a:lstStyle/>
          <a:p>
            <a:pPr algn="ctr"/>
            <a:r>
              <a:rPr lang="en-GB" sz="3200" b="1" dirty="0">
                <a:latin typeface="Arial" panose="020B0604020202020204" pitchFamily="34" charset="0"/>
              </a:rPr>
              <a:t>Strategic Recommendations </a:t>
            </a:r>
          </a:p>
        </p:txBody>
      </p:sp>
      <p:sp>
        <p:nvSpPr>
          <p:cNvPr id="3" name="Subtitle 2">
            <a:extLst>
              <a:ext uri="{FF2B5EF4-FFF2-40B4-BE49-F238E27FC236}">
                <a16:creationId xmlns:a16="http://schemas.microsoft.com/office/drawing/2014/main" id="{883B07BB-BC90-2D78-ABB3-289BB964A59C}"/>
              </a:ext>
            </a:extLst>
          </p:cNvPr>
          <p:cNvSpPr>
            <a:spLocks noGrp="1"/>
          </p:cNvSpPr>
          <p:nvPr>
            <p:ph type="subTitle" idx="1"/>
          </p:nvPr>
        </p:nvSpPr>
        <p:spPr>
          <a:xfrm>
            <a:off x="978258" y="594911"/>
            <a:ext cx="5117742" cy="594911"/>
          </a:xfrm>
        </p:spPr>
        <p:txBody>
          <a:bodyPr>
            <a:normAutofit/>
          </a:bodyPr>
          <a:lstStyle/>
          <a:p>
            <a:pPr algn="l"/>
            <a:r>
              <a:rPr lang="en-US" sz="2000" b="1" dirty="0">
                <a:latin typeface="Arial" panose="020B0604020202020204" pitchFamily="34" charset="0"/>
              </a:rPr>
              <a:t>Key Strength Of Brakes Market</a:t>
            </a:r>
            <a:endParaRPr lang="en-GB" sz="2000" b="1" dirty="0">
              <a:latin typeface="Arial" panose="020B0604020202020204" pitchFamily="34" charset="0"/>
            </a:endParaRPr>
          </a:p>
        </p:txBody>
      </p:sp>
      <p:sp>
        <p:nvSpPr>
          <p:cNvPr id="6" name="TextBox 5">
            <a:extLst>
              <a:ext uri="{FF2B5EF4-FFF2-40B4-BE49-F238E27FC236}">
                <a16:creationId xmlns:a16="http://schemas.microsoft.com/office/drawing/2014/main" id="{CC6E53D1-3310-F2F3-7404-9FA362272804}"/>
              </a:ext>
            </a:extLst>
          </p:cNvPr>
          <p:cNvSpPr txBox="1"/>
          <p:nvPr/>
        </p:nvSpPr>
        <p:spPr>
          <a:xfrm>
            <a:off x="1134737" y="5199961"/>
            <a:ext cx="8174560"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t>Most of the current spending is from the Repped customer group. </a:t>
            </a:r>
            <a:endParaRPr lang="en-GB" dirty="0"/>
          </a:p>
        </p:txBody>
      </p:sp>
      <p:pic>
        <p:nvPicPr>
          <p:cNvPr id="8" name="Picture 7">
            <a:extLst>
              <a:ext uri="{FF2B5EF4-FFF2-40B4-BE49-F238E27FC236}">
                <a16:creationId xmlns:a16="http://schemas.microsoft.com/office/drawing/2014/main" id="{9B71290A-11AB-03F9-5AF0-12B38C1C9315}"/>
              </a:ext>
            </a:extLst>
          </p:cNvPr>
          <p:cNvPicPr>
            <a:picLocks noChangeAspect="1"/>
          </p:cNvPicPr>
          <p:nvPr/>
        </p:nvPicPr>
        <p:blipFill>
          <a:blip r:embed="rId2"/>
          <a:stretch>
            <a:fillRect/>
          </a:stretch>
        </p:blipFill>
        <p:spPr>
          <a:xfrm>
            <a:off x="1134736" y="985757"/>
            <a:ext cx="8018081" cy="42142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7458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60C9-7DE6-6C5B-D393-C73CF46306A5}"/>
              </a:ext>
            </a:extLst>
          </p:cNvPr>
          <p:cNvSpPr>
            <a:spLocks noGrp="1"/>
          </p:cNvSpPr>
          <p:nvPr>
            <p:ph type="title"/>
          </p:nvPr>
        </p:nvSpPr>
        <p:spPr>
          <a:xfrm>
            <a:off x="677334" y="0"/>
            <a:ext cx="8596668" cy="705080"/>
          </a:xfrm>
        </p:spPr>
        <p:txBody>
          <a:bodyPr/>
          <a:lstStyle/>
          <a:p>
            <a:pPr algn="ctr"/>
            <a:r>
              <a:rPr lang="en-US" b="1" dirty="0"/>
              <a:t>Strategic Recommendations</a:t>
            </a:r>
            <a:endParaRPr lang="en-GB" b="1" dirty="0"/>
          </a:p>
        </p:txBody>
      </p:sp>
      <p:sp>
        <p:nvSpPr>
          <p:cNvPr id="3" name="Content Placeholder 2">
            <a:extLst>
              <a:ext uri="{FF2B5EF4-FFF2-40B4-BE49-F238E27FC236}">
                <a16:creationId xmlns:a16="http://schemas.microsoft.com/office/drawing/2014/main" id="{75B31981-387A-6D85-1BCA-D3C0B288DF43}"/>
              </a:ext>
            </a:extLst>
          </p:cNvPr>
          <p:cNvSpPr>
            <a:spLocks noGrp="1"/>
          </p:cNvSpPr>
          <p:nvPr>
            <p:ph idx="1"/>
          </p:nvPr>
        </p:nvSpPr>
        <p:spPr>
          <a:xfrm>
            <a:off x="600216" y="705080"/>
            <a:ext cx="4115003" cy="319489"/>
          </a:xfrm>
        </p:spPr>
        <p:txBody>
          <a:bodyPr>
            <a:normAutofit fontScale="92500" lnSpcReduction="20000"/>
          </a:bodyPr>
          <a:lstStyle/>
          <a:p>
            <a:pPr marL="0" indent="0">
              <a:buNone/>
            </a:pPr>
            <a:r>
              <a:rPr lang="en-US" b="1" dirty="0">
                <a:solidFill>
                  <a:schemeClr val="tx1">
                    <a:lumMod val="50000"/>
                    <a:lumOff val="50000"/>
                  </a:schemeClr>
                </a:solidFill>
                <a:latin typeface="Arial" panose="020B0604020202020204" pitchFamily="34" charset="0"/>
                <a:cs typeface="Arial" panose="020B0604020202020204" pitchFamily="34" charset="0"/>
              </a:rPr>
              <a:t>Key Weakness of the Brakes Market</a:t>
            </a:r>
            <a:endParaRPr lang="en-GB"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29A096A-8BED-BEFF-E7B1-02008A38C604}"/>
              </a:ext>
            </a:extLst>
          </p:cNvPr>
          <p:cNvSpPr txBox="1"/>
          <p:nvPr/>
        </p:nvSpPr>
        <p:spPr>
          <a:xfrm>
            <a:off x="989317" y="5596569"/>
            <a:ext cx="8381636"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t>The most crucial industries to look for are Pubs &amp; Restaurants, Quick Service but also Education and Health Care so the current spending is much lower than the potential spending.</a:t>
            </a:r>
            <a:endParaRPr lang="en-GB" dirty="0"/>
          </a:p>
        </p:txBody>
      </p:sp>
      <p:pic>
        <p:nvPicPr>
          <p:cNvPr id="10" name="Picture 9">
            <a:extLst>
              <a:ext uri="{FF2B5EF4-FFF2-40B4-BE49-F238E27FC236}">
                <a16:creationId xmlns:a16="http://schemas.microsoft.com/office/drawing/2014/main" id="{F59A4F93-B707-6540-5E26-0527749A1870}"/>
              </a:ext>
            </a:extLst>
          </p:cNvPr>
          <p:cNvPicPr>
            <a:picLocks noChangeAspect="1"/>
          </p:cNvPicPr>
          <p:nvPr/>
        </p:nvPicPr>
        <p:blipFill>
          <a:blip r:embed="rId2"/>
          <a:stretch>
            <a:fillRect/>
          </a:stretch>
        </p:blipFill>
        <p:spPr>
          <a:xfrm>
            <a:off x="892366" y="1117481"/>
            <a:ext cx="8596668" cy="4390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30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6FF2-1145-37BD-B6F5-CA6D2E5909BB}"/>
              </a:ext>
            </a:extLst>
          </p:cNvPr>
          <p:cNvSpPr>
            <a:spLocks noGrp="1"/>
          </p:cNvSpPr>
          <p:nvPr>
            <p:ph type="ctrTitle"/>
          </p:nvPr>
        </p:nvSpPr>
        <p:spPr>
          <a:xfrm>
            <a:off x="1330797" y="0"/>
            <a:ext cx="7766936" cy="837282"/>
          </a:xfrm>
        </p:spPr>
        <p:txBody>
          <a:bodyPr>
            <a:normAutofit/>
          </a:bodyPr>
          <a:lstStyle/>
          <a:p>
            <a:pPr algn="ctr"/>
            <a:r>
              <a:rPr lang="en-GB" sz="3200" b="1" dirty="0">
                <a:latin typeface="Arial" panose="020B0604020202020204" pitchFamily="34" charset="0"/>
              </a:rPr>
              <a:t>Competitive Analysis</a:t>
            </a:r>
          </a:p>
        </p:txBody>
      </p:sp>
      <p:sp>
        <p:nvSpPr>
          <p:cNvPr id="3" name="Subtitle 2">
            <a:extLst>
              <a:ext uri="{FF2B5EF4-FFF2-40B4-BE49-F238E27FC236}">
                <a16:creationId xmlns:a16="http://schemas.microsoft.com/office/drawing/2014/main" id="{8F20D189-1009-4E27-42F7-F617F9DA0029}"/>
              </a:ext>
            </a:extLst>
          </p:cNvPr>
          <p:cNvSpPr>
            <a:spLocks noGrp="1"/>
          </p:cNvSpPr>
          <p:nvPr>
            <p:ph type="subTitle" idx="1"/>
          </p:nvPr>
        </p:nvSpPr>
        <p:spPr>
          <a:xfrm>
            <a:off x="779954" y="837282"/>
            <a:ext cx="7766936" cy="473725"/>
          </a:xfrm>
        </p:spPr>
        <p:txBody>
          <a:bodyPr>
            <a:normAutofit/>
          </a:bodyPr>
          <a:lstStyle/>
          <a:p>
            <a:pPr algn="l"/>
            <a:r>
              <a:rPr lang="en-US" sz="2000" b="1" dirty="0">
                <a:latin typeface="Arial" panose="020B0604020202020204" pitchFamily="34" charset="0"/>
              </a:rPr>
              <a:t>Comparison of Brakes' Proposition Against Competitors</a:t>
            </a:r>
            <a:endParaRPr lang="en-GB" sz="2000" b="1" dirty="0">
              <a:latin typeface="Arial" panose="020B0604020202020204" pitchFamily="34" charset="0"/>
            </a:endParaRPr>
          </a:p>
        </p:txBody>
      </p:sp>
      <p:sp>
        <p:nvSpPr>
          <p:cNvPr id="4" name="TextBox 3">
            <a:extLst>
              <a:ext uri="{FF2B5EF4-FFF2-40B4-BE49-F238E27FC236}">
                <a16:creationId xmlns:a16="http://schemas.microsoft.com/office/drawing/2014/main" id="{C3DDA046-8570-01A9-A242-C693BA0C6457}"/>
              </a:ext>
            </a:extLst>
          </p:cNvPr>
          <p:cNvSpPr txBox="1"/>
          <p:nvPr/>
        </p:nvSpPr>
        <p:spPr>
          <a:xfrm>
            <a:off x="903383" y="1531345"/>
            <a:ext cx="8273668" cy="3693319"/>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The Tesco-Booker merger was one of the biggest shake-ups in the wholesale and convenience sectors.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The vast variety of products they sell in the market is quite the same as Brakes.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The biggest strength of Bookers is that most of the market is into retailing.</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Brakes lack this market and it can create a hurdle in capturing the Independent sector of the London market.</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Price is not a major factor here but Bookers reaching directly to customers is a major reason why wholesale suppliers are in a tight phase. This is achieved by selling to Cash &amp; Carry shops.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After merging with Tesco, Booker is playing a key role in maintaining Meal Deal options in Tesco stores. Due to the rise in homelessness in London, the cheap Meal Deal is a go-to food for many people. </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7033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D0CA-304E-045C-FD7B-58BFA880A897}"/>
              </a:ext>
            </a:extLst>
          </p:cNvPr>
          <p:cNvSpPr>
            <a:spLocks noGrp="1"/>
          </p:cNvSpPr>
          <p:nvPr>
            <p:ph type="ctrTitle"/>
          </p:nvPr>
        </p:nvSpPr>
        <p:spPr>
          <a:xfrm>
            <a:off x="1507067" y="0"/>
            <a:ext cx="7766936" cy="594911"/>
          </a:xfrm>
        </p:spPr>
        <p:txBody>
          <a:bodyPr>
            <a:normAutofit/>
          </a:bodyPr>
          <a:lstStyle/>
          <a:p>
            <a:pPr algn="ctr"/>
            <a:r>
              <a:rPr lang="en-GB" sz="3200" b="1" dirty="0">
                <a:latin typeface="Arial" panose="020B0604020202020204" pitchFamily="34" charset="0"/>
              </a:rPr>
              <a:t>Competitive Analysis </a:t>
            </a:r>
          </a:p>
        </p:txBody>
      </p:sp>
      <p:sp>
        <p:nvSpPr>
          <p:cNvPr id="3" name="Subtitle 2">
            <a:extLst>
              <a:ext uri="{FF2B5EF4-FFF2-40B4-BE49-F238E27FC236}">
                <a16:creationId xmlns:a16="http://schemas.microsoft.com/office/drawing/2014/main" id="{4F5C3A8B-BC11-7CC8-5D18-125A863D984D}"/>
              </a:ext>
            </a:extLst>
          </p:cNvPr>
          <p:cNvSpPr>
            <a:spLocks noGrp="1"/>
          </p:cNvSpPr>
          <p:nvPr>
            <p:ph type="subTitle" idx="1"/>
          </p:nvPr>
        </p:nvSpPr>
        <p:spPr>
          <a:xfrm>
            <a:off x="978257" y="594912"/>
            <a:ext cx="7766936" cy="594912"/>
          </a:xfrm>
        </p:spPr>
        <p:txBody>
          <a:bodyPr>
            <a:normAutofit/>
          </a:bodyPr>
          <a:lstStyle/>
          <a:p>
            <a:pPr algn="l"/>
            <a:r>
              <a:rPr lang="en-US" sz="2000" b="1" dirty="0">
                <a:latin typeface="Arial" panose="020B0604020202020204" pitchFamily="34" charset="0"/>
              </a:rPr>
              <a:t>Insights on Competitor Offerings</a:t>
            </a:r>
          </a:p>
          <a:p>
            <a:endParaRPr lang="en-GB" sz="2000" dirty="0">
              <a:latin typeface="Arial" panose="020B0604020202020204" pitchFamily="34" charset="0"/>
            </a:endParaRPr>
          </a:p>
        </p:txBody>
      </p:sp>
      <p:sp>
        <p:nvSpPr>
          <p:cNvPr id="4" name="TextBox 3">
            <a:extLst>
              <a:ext uri="{FF2B5EF4-FFF2-40B4-BE49-F238E27FC236}">
                <a16:creationId xmlns:a16="http://schemas.microsoft.com/office/drawing/2014/main" id="{DF0E5D61-E8ED-D0E9-509D-279477E8AF51}"/>
              </a:ext>
            </a:extLst>
          </p:cNvPr>
          <p:cNvSpPr txBox="1"/>
          <p:nvPr/>
        </p:nvSpPr>
        <p:spPr>
          <a:xfrm>
            <a:off x="978257" y="1333041"/>
            <a:ext cx="8628451"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t>Organic meat is high in demand in the UK food market.</a:t>
            </a:r>
          </a:p>
          <a:p>
            <a:pPr marL="285750" indent="-285750">
              <a:buClr>
                <a:srgbClr val="FF0000"/>
              </a:buClr>
              <a:buFont typeface="Wingdings" panose="05000000000000000000" pitchFamily="2" charset="2"/>
              <a:buChar char="q"/>
            </a:pPr>
            <a:r>
              <a:rPr lang="en-US" dirty="0"/>
              <a:t>Even Organic eggs are also high in demand, people prefer free-range eggs.</a:t>
            </a:r>
          </a:p>
          <a:p>
            <a:pPr marL="285750" indent="-285750">
              <a:buClr>
                <a:srgbClr val="FF0000"/>
              </a:buClr>
              <a:buFont typeface="Wingdings" panose="05000000000000000000" pitchFamily="2" charset="2"/>
              <a:buChar char="q"/>
            </a:pPr>
            <a:r>
              <a:rPr lang="en-US" dirty="0"/>
              <a:t>Investing in local organic farms is a great way to supply organic meats. </a:t>
            </a:r>
            <a:endParaRPr lang="en-GB" dirty="0"/>
          </a:p>
        </p:txBody>
      </p:sp>
      <p:pic>
        <p:nvPicPr>
          <p:cNvPr id="6" name="Picture 5">
            <a:extLst>
              <a:ext uri="{FF2B5EF4-FFF2-40B4-BE49-F238E27FC236}">
                <a16:creationId xmlns:a16="http://schemas.microsoft.com/office/drawing/2014/main" id="{B100A410-3502-0A95-E79F-A59CECDE96F3}"/>
              </a:ext>
            </a:extLst>
          </p:cNvPr>
          <p:cNvPicPr>
            <a:picLocks noChangeAspect="1"/>
          </p:cNvPicPr>
          <p:nvPr/>
        </p:nvPicPr>
        <p:blipFill>
          <a:blip r:embed="rId2"/>
          <a:stretch>
            <a:fillRect/>
          </a:stretch>
        </p:blipFill>
        <p:spPr>
          <a:xfrm>
            <a:off x="1014980" y="2399589"/>
            <a:ext cx="6961232" cy="4331718"/>
          </a:xfrm>
          <a:prstGeom prst="rect">
            <a:avLst/>
          </a:prstGeom>
        </p:spPr>
      </p:pic>
    </p:spTree>
    <p:extLst>
      <p:ext uri="{BB962C8B-B14F-4D97-AF65-F5344CB8AC3E}">
        <p14:creationId xmlns:p14="http://schemas.microsoft.com/office/powerpoint/2010/main" val="1448526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CB50-DA57-E4DA-5689-3F92EA26669E}"/>
              </a:ext>
            </a:extLst>
          </p:cNvPr>
          <p:cNvSpPr>
            <a:spLocks noGrp="1"/>
          </p:cNvSpPr>
          <p:nvPr>
            <p:ph type="ctrTitle"/>
          </p:nvPr>
        </p:nvSpPr>
        <p:spPr>
          <a:xfrm>
            <a:off x="1507067" y="0"/>
            <a:ext cx="7766936" cy="661012"/>
          </a:xfrm>
        </p:spPr>
        <p:txBody>
          <a:bodyPr>
            <a:normAutofit/>
          </a:bodyPr>
          <a:lstStyle/>
          <a:p>
            <a:pPr algn="ctr"/>
            <a:r>
              <a:rPr lang="en-US" sz="3200" b="1" dirty="0">
                <a:latin typeface="Arial" panose="020B0604020202020204" pitchFamily="34" charset="0"/>
              </a:rPr>
              <a:t>Customer Feedback </a:t>
            </a:r>
            <a:endParaRPr lang="en-GB" sz="3200" b="1" dirty="0">
              <a:latin typeface="Arial" panose="020B0604020202020204" pitchFamily="34" charset="0"/>
            </a:endParaRPr>
          </a:p>
        </p:txBody>
      </p:sp>
      <p:sp>
        <p:nvSpPr>
          <p:cNvPr id="3" name="Subtitle 2">
            <a:extLst>
              <a:ext uri="{FF2B5EF4-FFF2-40B4-BE49-F238E27FC236}">
                <a16:creationId xmlns:a16="http://schemas.microsoft.com/office/drawing/2014/main" id="{AF95CC97-9D38-3FDC-5757-5EC27B401CC6}"/>
              </a:ext>
            </a:extLst>
          </p:cNvPr>
          <p:cNvSpPr>
            <a:spLocks noGrp="1"/>
          </p:cNvSpPr>
          <p:nvPr>
            <p:ph type="subTitle" idx="1"/>
          </p:nvPr>
        </p:nvSpPr>
        <p:spPr>
          <a:xfrm>
            <a:off x="1132494" y="793214"/>
            <a:ext cx="7766936" cy="462709"/>
          </a:xfrm>
        </p:spPr>
        <p:txBody>
          <a:bodyPr>
            <a:normAutofit/>
          </a:bodyPr>
          <a:lstStyle/>
          <a:p>
            <a:pPr algn="l">
              <a:buClr>
                <a:srgbClr val="FF0000"/>
              </a:buClr>
            </a:pPr>
            <a:r>
              <a:rPr lang="en-US" sz="2000" b="1" dirty="0">
                <a:latin typeface="Arial" panose="020B0604020202020204" pitchFamily="34" charset="0"/>
              </a:rPr>
              <a:t>Methods to Gather Customer Feedback</a:t>
            </a:r>
          </a:p>
          <a:p>
            <a:pPr algn="l">
              <a:buClr>
                <a:srgbClr val="FF0000"/>
              </a:buClr>
            </a:pPr>
            <a:endParaRPr lang="en-GB" sz="2000" b="1" dirty="0">
              <a:latin typeface="Arial" panose="020B0604020202020204" pitchFamily="34" charset="0"/>
            </a:endParaRPr>
          </a:p>
        </p:txBody>
      </p:sp>
      <p:sp>
        <p:nvSpPr>
          <p:cNvPr id="5" name="TextBox 4">
            <a:extLst>
              <a:ext uri="{FF2B5EF4-FFF2-40B4-BE49-F238E27FC236}">
                <a16:creationId xmlns:a16="http://schemas.microsoft.com/office/drawing/2014/main" id="{0951170C-6902-E167-D4BD-2E9FF21CC2FB}"/>
              </a:ext>
            </a:extLst>
          </p:cNvPr>
          <p:cNvSpPr txBox="1"/>
          <p:nvPr/>
        </p:nvSpPr>
        <p:spPr>
          <a:xfrm>
            <a:off x="1220650" y="1200839"/>
            <a:ext cx="8339769" cy="1200329"/>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Lookout for Government Reports and Customer Insights Reports by market research companies. Roll out consumer surveys through suppliers to gather information regarding what they want and to further analyse what we can offer.</a:t>
            </a:r>
            <a:endParaRPr lang="en-GB"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1A78BF0-AACB-5394-9C09-50B46BE090D4}"/>
              </a:ext>
            </a:extLst>
          </p:cNvPr>
          <p:cNvPicPr>
            <a:picLocks noChangeAspect="1"/>
          </p:cNvPicPr>
          <p:nvPr/>
        </p:nvPicPr>
        <p:blipFill>
          <a:blip r:embed="rId2"/>
          <a:stretch>
            <a:fillRect/>
          </a:stretch>
        </p:blipFill>
        <p:spPr>
          <a:xfrm>
            <a:off x="460465" y="2401168"/>
            <a:ext cx="5047969" cy="4319121"/>
          </a:xfrm>
          <a:prstGeom prst="rect">
            <a:avLst/>
          </a:prstGeom>
        </p:spPr>
      </p:pic>
      <p:sp>
        <p:nvSpPr>
          <p:cNvPr id="8" name="TextBox 7">
            <a:extLst>
              <a:ext uri="{FF2B5EF4-FFF2-40B4-BE49-F238E27FC236}">
                <a16:creationId xmlns:a16="http://schemas.microsoft.com/office/drawing/2014/main" id="{A91A324E-9DC1-CE30-A2BE-F5E7F61B2945}"/>
              </a:ext>
            </a:extLst>
          </p:cNvPr>
          <p:cNvSpPr txBox="1"/>
          <p:nvPr/>
        </p:nvSpPr>
        <p:spPr>
          <a:xfrm>
            <a:off x="5883007" y="2765234"/>
            <a:ext cx="3977089" cy="2308324"/>
          </a:xfrm>
          <a:prstGeom prst="rect">
            <a:avLst/>
          </a:prstGeom>
          <a:noFill/>
        </p:spPr>
        <p:txBody>
          <a:bodyPr wrap="square" rtlCol="0">
            <a:spAutoFit/>
          </a:bodyPr>
          <a:lstStyle/>
          <a:p>
            <a:r>
              <a:rPr lang="en-US" dirty="0"/>
              <a:t>This figure is taken from Food.Gov.uk. It can represent how the cost of living crisis has negatively affected the food industry. To save money, customers are buying from multiple sources and more discounted last-date products.</a:t>
            </a:r>
            <a:endParaRPr lang="en-GB" dirty="0"/>
          </a:p>
        </p:txBody>
      </p:sp>
    </p:spTree>
    <p:extLst>
      <p:ext uri="{BB962C8B-B14F-4D97-AF65-F5344CB8AC3E}">
        <p14:creationId xmlns:p14="http://schemas.microsoft.com/office/powerpoint/2010/main" val="283681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FD37-19B9-F23B-BB7E-675BB0F5AC92}"/>
              </a:ext>
            </a:extLst>
          </p:cNvPr>
          <p:cNvSpPr>
            <a:spLocks noGrp="1"/>
          </p:cNvSpPr>
          <p:nvPr>
            <p:ph type="ctrTitle"/>
          </p:nvPr>
        </p:nvSpPr>
        <p:spPr>
          <a:xfrm>
            <a:off x="1418932" y="190143"/>
            <a:ext cx="7766936" cy="647139"/>
          </a:xfrm>
        </p:spPr>
        <p:txBody>
          <a:bodyPr>
            <a:normAutofit/>
          </a:bodyPr>
          <a:lstStyle/>
          <a:p>
            <a:pPr algn="ctr"/>
            <a:r>
              <a:rPr lang="en-US" sz="3200" b="1" dirty="0">
                <a:latin typeface="Arial" panose="020B0604020202020204" pitchFamily="34" charset="0"/>
              </a:rPr>
              <a:t>Agenda</a:t>
            </a:r>
            <a:endParaRPr lang="en-GB" sz="3200" b="1" dirty="0">
              <a:latin typeface="Arial" panose="020B0604020202020204" pitchFamily="34" charset="0"/>
            </a:endParaRPr>
          </a:p>
        </p:txBody>
      </p:sp>
      <p:sp>
        <p:nvSpPr>
          <p:cNvPr id="3" name="Subtitle 2">
            <a:extLst>
              <a:ext uri="{FF2B5EF4-FFF2-40B4-BE49-F238E27FC236}">
                <a16:creationId xmlns:a16="http://schemas.microsoft.com/office/drawing/2014/main" id="{7AEEC309-3BFA-534A-0FCD-BF4AF0E735F9}"/>
              </a:ext>
            </a:extLst>
          </p:cNvPr>
          <p:cNvSpPr>
            <a:spLocks noGrp="1"/>
          </p:cNvSpPr>
          <p:nvPr>
            <p:ph type="subTitle" idx="1"/>
          </p:nvPr>
        </p:nvSpPr>
        <p:spPr>
          <a:xfrm>
            <a:off x="1418932" y="1175431"/>
            <a:ext cx="7766936" cy="4101649"/>
          </a:xfrm>
        </p:spPr>
        <p:txBody>
          <a:bodyPr>
            <a:noAutofit/>
          </a:bodyPr>
          <a:lstStyle/>
          <a:p>
            <a:pPr algn="l"/>
            <a:r>
              <a:rPr lang="en-US" sz="2000" dirty="0">
                <a:latin typeface="Arial" panose="020B0604020202020204" pitchFamily="34" charset="0"/>
              </a:rPr>
              <a:t>1. Introduction</a:t>
            </a:r>
          </a:p>
          <a:p>
            <a:pPr algn="l"/>
            <a:r>
              <a:rPr lang="en-US" sz="2000" dirty="0">
                <a:latin typeface="Arial" panose="020B0604020202020204" pitchFamily="34" charset="0"/>
              </a:rPr>
              <a:t>2. Data Overview</a:t>
            </a:r>
          </a:p>
          <a:p>
            <a:pPr algn="l"/>
            <a:r>
              <a:rPr lang="en-US" sz="2000" dirty="0">
                <a:latin typeface="Arial" panose="020B0604020202020204" pitchFamily="34" charset="0"/>
              </a:rPr>
              <a:t>3. Market Size Analysis</a:t>
            </a:r>
          </a:p>
          <a:p>
            <a:pPr algn="l"/>
            <a:r>
              <a:rPr lang="en-US" sz="2000" dirty="0">
                <a:latin typeface="Arial" panose="020B0604020202020204" pitchFamily="34" charset="0"/>
              </a:rPr>
              <a:t>4. Current Market Share for Brakes</a:t>
            </a:r>
          </a:p>
          <a:p>
            <a:pPr algn="l"/>
            <a:r>
              <a:rPr lang="en-US" sz="2000" dirty="0">
                <a:latin typeface="Arial" panose="020B0604020202020204" pitchFamily="34" charset="0"/>
              </a:rPr>
              <a:t>5. Customer Segmentation Analysis</a:t>
            </a:r>
          </a:p>
          <a:p>
            <a:pPr algn="l"/>
            <a:r>
              <a:rPr lang="en-US" sz="2000" dirty="0">
                <a:latin typeface="Arial" panose="020B0604020202020204" pitchFamily="34" charset="0"/>
              </a:rPr>
              <a:t>6. Strategic Recommendations</a:t>
            </a:r>
          </a:p>
          <a:p>
            <a:pPr algn="l"/>
            <a:r>
              <a:rPr lang="en-US" sz="2000" dirty="0">
                <a:latin typeface="Arial" panose="020B0604020202020204" pitchFamily="34" charset="0"/>
              </a:rPr>
              <a:t>7. Competitive Analysis</a:t>
            </a:r>
          </a:p>
          <a:p>
            <a:pPr algn="l"/>
            <a:r>
              <a:rPr lang="en-US" sz="2000" dirty="0">
                <a:latin typeface="Arial" panose="020B0604020202020204" pitchFamily="34" charset="0"/>
              </a:rPr>
              <a:t>8. Customer Feedback and Food Trends</a:t>
            </a:r>
          </a:p>
          <a:p>
            <a:pPr algn="l"/>
            <a:r>
              <a:rPr lang="en-US" sz="2000" dirty="0">
                <a:latin typeface="Arial" panose="020B0604020202020204" pitchFamily="34" charset="0"/>
              </a:rPr>
              <a:t>9. Conclusion and Ideas &amp; Challenges </a:t>
            </a:r>
          </a:p>
          <a:p>
            <a:pPr algn="l"/>
            <a:r>
              <a:rPr lang="en-US" sz="2000" dirty="0">
                <a:latin typeface="Arial" panose="020B0604020202020204" pitchFamily="34" charset="0"/>
              </a:rPr>
              <a:t>10. Q&amp;A</a:t>
            </a:r>
            <a:endParaRPr lang="en-GB" sz="2000" dirty="0">
              <a:latin typeface="Arial" panose="020B0604020202020204" pitchFamily="34" charset="0"/>
            </a:endParaRPr>
          </a:p>
        </p:txBody>
      </p:sp>
      <p:pic>
        <p:nvPicPr>
          <p:cNvPr id="5" name="Picture 4">
            <a:extLst>
              <a:ext uri="{FF2B5EF4-FFF2-40B4-BE49-F238E27FC236}">
                <a16:creationId xmlns:a16="http://schemas.microsoft.com/office/drawing/2014/main" id="{9368EABE-8875-C577-FE51-78F9F2C8260E}"/>
              </a:ext>
            </a:extLst>
          </p:cNvPr>
          <p:cNvPicPr>
            <a:picLocks noChangeAspect="1"/>
          </p:cNvPicPr>
          <p:nvPr/>
        </p:nvPicPr>
        <p:blipFill>
          <a:blip r:embed="rId2"/>
          <a:stretch>
            <a:fillRect/>
          </a:stretch>
        </p:blipFill>
        <p:spPr>
          <a:xfrm>
            <a:off x="6427221" y="2072238"/>
            <a:ext cx="3657600" cy="3327094"/>
          </a:xfrm>
          <a:prstGeom prst="rect">
            <a:avLst/>
          </a:prstGeom>
        </p:spPr>
      </p:pic>
    </p:spTree>
    <p:extLst>
      <p:ext uri="{BB962C8B-B14F-4D97-AF65-F5344CB8AC3E}">
        <p14:creationId xmlns:p14="http://schemas.microsoft.com/office/powerpoint/2010/main" val="389000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B06D-A922-2BCE-F332-C23B57903312}"/>
              </a:ext>
            </a:extLst>
          </p:cNvPr>
          <p:cNvSpPr>
            <a:spLocks noGrp="1"/>
          </p:cNvSpPr>
          <p:nvPr>
            <p:ph type="ctrTitle"/>
          </p:nvPr>
        </p:nvSpPr>
        <p:spPr>
          <a:xfrm>
            <a:off x="1507067" y="0"/>
            <a:ext cx="7766936" cy="716096"/>
          </a:xfrm>
        </p:spPr>
        <p:txBody>
          <a:bodyPr>
            <a:normAutofit/>
          </a:bodyPr>
          <a:lstStyle/>
          <a:p>
            <a:pPr algn="ctr"/>
            <a:r>
              <a:rPr lang="en-US" sz="3200" b="1" dirty="0">
                <a:latin typeface="Arial" panose="020B0604020202020204" pitchFamily="34" charset="0"/>
              </a:rPr>
              <a:t> Food Trends </a:t>
            </a:r>
            <a:endParaRPr lang="en-GB" sz="3200" b="1" dirty="0">
              <a:latin typeface="Arial" panose="020B0604020202020204" pitchFamily="34" charset="0"/>
            </a:endParaRPr>
          </a:p>
        </p:txBody>
      </p:sp>
      <p:sp>
        <p:nvSpPr>
          <p:cNvPr id="3" name="Subtitle 2">
            <a:extLst>
              <a:ext uri="{FF2B5EF4-FFF2-40B4-BE49-F238E27FC236}">
                <a16:creationId xmlns:a16="http://schemas.microsoft.com/office/drawing/2014/main" id="{451E5E0B-3293-B15E-8737-64B17811C50C}"/>
              </a:ext>
            </a:extLst>
          </p:cNvPr>
          <p:cNvSpPr>
            <a:spLocks noGrp="1"/>
          </p:cNvSpPr>
          <p:nvPr>
            <p:ph type="subTitle" idx="1"/>
          </p:nvPr>
        </p:nvSpPr>
        <p:spPr>
          <a:xfrm>
            <a:off x="901140" y="716096"/>
            <a:ext cx="7766936" cy="1096899"/>
          </a:xfrm>
        </p:spPr>
        <p:txBody>
          <a:bodyPr>
            <a:normAutofit/>
          </a:bodyPr>
          <a:lstStyle/>
          <a:p>
            <a:pPr algn="l"/>
            <a:r>
              <a:rPr lang="en-US" sz="2000" b="1" dirty="0">
                <a:latin typeface="Arial" panose="020B0604020202020204" pitchFamily="34" charset="0"/>
              </a:rPr>
              <a:t>Trends in the Food Industry In London</a:t>
            </a:r>
          </a:p>
          <a:p>
            <a:endParaRPr lang="en-GB" sz="2000" dirty="0">
              <a:latin typeface="Arial" panose="020B0604020202020204" pitchFamily="34" charset="0"/>
            </a:endParaRPr>
          </a:p>
        </p:txBody>
      </p:sp>
      <p:sp>
        <p:nvSpPr>
          <p:cNvPr id="4" name="TextBox 3">
            <a:extLst>
              <a:ext uri="{FF2B5EF4-FFF2-40B4-BE49-F238E27FC236}">
                <a16:creationId xmlns:a16="http://schemas.microsoft.com/office/drawing/2014/main" id="{15AF55F9-FA4F-21E9-C681-171C9EECDAA5}"/>
              </a:ext>
            </a:extLst>
          </p:cNvPr>
          <p:cNvSpPr txBox="1"/>
          <p:nvPr/>
        </p:nvSpPr>
        <p:spPr>
          <a:xfrm>
            <a:off x="991518" y="1178805"/>
            <a:ext cx="8282485" cy="2831544"/>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Salads in every meal are a go-to dish in Lunch and Dinner. </a:t>
            </a:r>
          </a:p>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Gluten-free options in the Bakery and Pasta items.</a:t>
            </a:r>
          </a:p>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Customers are interested to know whether the restaurant they are dining in, do they follows sustainability and prefer dishes which have a low Carbon footprint. </a:t>
            </a:r>
          </a:p>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Locally sourced fruits &amp; vegetables are good marketing tactics used by restaurants to clarify the customer’s doubts about selling expensive dishes in fine dining restaurants.</a:t>
            </a:r>
          </a:p>
          <a:p>
            <a:pPr>
              <a:buClr>
                <a:srgbClr val="FF0000"/>
              </a:buClr>
            </a:pPr>
            <a:endParaRPr lang="en-GB" dirty="0"/>
          </a:p>
        </p:txBody>
      </p:sp>
      <p:pic>
        <p:nvPicPr>
          <p:cNvPr id="6" name="Picture 5">
            <a:extLst>
              <a:ext uri="{FF2B5EF4-FFF2-40B4-BE49-F238E27FC236}">
                <a16:creationId xmlns:a16="http://schemas.microsoft.com/office/drawing/2014/main" id="{09CD8F28-A729-89E5-40C1-E00CA75319FC}"/>
              </a:ext>
            </a:extLst>
          </p:cNvPr>
          <p:cNvPicPr>
            <a:picLocks noChangeAspect="1"/>
          </p:cNvPicPr>
          <p:nvPr/>
        </p:nvPicPr>
        <p:blipFill>
          <a:blip r:embed="rId2"/>
          <a:stretch>
            <a:fillRect/>
          </a:stretch>
        </p:blipFill>
        <p:spPr>
          <a:xfrm>
            <a:off x="594911" y="3429000"/>
            <a:ext cx="9243152" cy="3346373"/>
          </a:xfrm>
          <a:prstGeom prst="rect">
            <a:avLst/>
          </a:prstGeom>
        </p:spPr>
      </p:pic>
    </p:spTree>
    <p:extLst>
      <p:ext uri="{BB962C8B-B14F-4D97-AF65-F5344CB8AC3E}">
        <p14:creationId xmlns:p14="http://schemas.microsoft.com/office/powerpoint/2010/main" val="3825018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FB1E-D0BD-C81D-C597-705010E0F8FC}"/>
              </a:ext>
            </a:extLst>
          </p:cNvPr>
          <p:cNvSpPr>
            <a:spLocks noGrp="1"/>
          </p:cNvSpPr>
          <p:nvPr>
            <p:ph type="ctrTitle"/>
          </p:nvPr>
        </p:nvSpPr>
        <p:spPr>
          <a:xfrm>
            <a:off x="1396898" y="0"/>
            <a:ext cx="7766936" cy="616945"/>
          </a:xfrm>
        </p:spPr>
        <p:txBody>
          <a:bodyPr>
            <a:normAutofit/>
          </a:bodyPr>
          <a:lstStyle/>
          <a:p>
            <a:pPr algn="ctr"/>
            <a:r>
              <a:rPr lang="en-GB" sz="3200" b="1" dirty="0">
                <a:latin typeface="Arial" panose="020B0604020202020204" pitchFamily="34" charset="0"/>
              </a:rPr>
              <a:t>Conclusion</a:t>
            </a:r>
          </a:p>
        </p:txBody>
      </p:sp>
      <p:sp>
        <p:nvSpPr>
          <p:cNvPr id="3" name="Subtitle 2">
            <a:extLst>
              <a:ext uri="{FF2B5EF4-FFF2-40B4-BE49-F238E27FC236}">
                <a16:creationId xmlns:a16="http://schemas.microsoft.com/office/drawing/2014/main" id="{DA327AFD-7793-C7C3-9D06-3D323CD7D4E2}"/>
              </a:ext>
            </a:extLst>
          </p:cNvPr>
          <p:cNvSpPr>
            <a:spLocks noGrp="1"/>
          </p:cNvSpPr>
          <p:nvPr>
            <p:ph type="subTitle" idx="1"/>
          </p:nvPr>
        </p:nvSpPr>
        <p:spPr>
          <a:xfrm>
            <a:off x="967240" y="616945"/>
            <a:ext cx="7766936" cy="473725"/>
          </a:xfrm>
        </p:spPr>
        <p:txBody>
          <a:bodyPr>
            <a:normAutofit/>
          </a:bodyPr>
          <a:lstStyle/>
          <a:p>
            <a:pPr algn="l"/>
            <a:r>
              <a:rPr lang="en-US" sz="2000" b="1" dirty="0">
                <a:latin typeface="Arial" panose="020B0604020202020204" pitchFamily="34" charset="0"/>
              </a:rPr>
              <a:t>Summary of Key Findings</a:t>
            </a:r>
          </a:p>
          <a:p>
            <a:pPr algn="l"/>
            <a:endParaRPr lang="en-GB" sz="2000" dirty="0">
              <a:latin typeface="Arial" panose="020B0604020202020204" pitchFamily="34" charset="0"/>
            </a:endParaRPr>
          </a:p>
        </p:txBody>
      </p:sp>
      <p:sp>
        <p:nvSpPr>
          <p:cNvPr id="5" name="TextBox 4">
            <a:extLst>
              <a:ext uri="{FF2B5EF4-FFF2-40B4-BE49-F238E27FC236}">
                <a16:creationId xmlns:a16="http://schemas.microsoft.com/office/drawing/2014/main" id="{0DE91660-5E01-FFCB-CCB3-11DCC2203F88}"/>
              </a:ext>
            </a:extLst>
          </p:cNvPr>
          <p:cNvSpPr txBox="1"/>
          <p:nvPr/>
        </p:nvSpPr>
        <p:spPr>
          <a:xfrm>
            <a:off x="788770" y="1355075"/>
            <a:ext cx="8375064" cy="3754874"/>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Restaurants &amp; Pubs, Quick Service, Health Care and Education are the main Industries.</a:t>
            </a:r>
          </a:p>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West London and East London are high-potential areas. </a:t>
            </a:r>
          </a:p>
          <a:p>
            <a:pPr marL="285750" indent="-28575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One of the Interesting facts is that the Outer Boroughs of London have a high demand for quick service.</a:t>
            </a:r>
          </a:p>
          <a:p>
            <a:pPr marL="285750" indent="-285750">
              <a:buClr>
                <a:srgbClr val="FF000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Key Customer Groups are very small in number.</a:t>
            </a:r>
          </a:p>
          <a:p>
            <a:pPr marL="285750" indent="-285750">
              <a:buClr>
                <a:srgbClr val="FF000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Repped Customers represented the highest potential in Current spending of Brakes Market Share.</a:t>
            </a:r>
          </a:p>
          <a:p>
            <a:pPr marL="285750" indent="-285750">
              <a:buClr>
                <a:srgbClr val="FF000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Retailing and Online Grocery shopping can affect the wholesale market. </a:t>
            </a:r>
          </a:p>
          <a:p>
            <a:pPr marL="285750" indent="-285750">
              <a:buClr>
                <a:srgbClr val="FF000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Supplying at a cheap price is the biggest challenge.</a:t>
            </a:r>
          </a:p>
          <a:p>
            <a:pPr marL="285750" indent="-285750">
              <a:buClr>
                <a:srgbClr val="FF0000"/>
              </a:buClr>
              <a:buFont typeface="Wingdings" panose="05000000000000000000" pitchFamily="2" charset="2"/>
              <a:buChar char="q"/>
            </a:pPr>
            <a:endParaRPr lang="en-GB" dirty="0"/>
          </a:p>
        </p:txBody>
      </p:sp>
    </p:spTree>
    <p:extLst>
      <p:ext uri="{BB962C8B-B14F-4D97-AF65-F5344CB8AC3E}">
        <p14:creationId xmlns:p14="http://schemas.microsoft.com/office/powerpoint/2010/main" val="4257244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C7E5-8CA3-5B2C-66B9-EDE987A9D6B7}"/>
              </a:ext>
            </a:extLst>
          </p:cNvPr>
          <p:cNvSpPr>
            <a:spLocks noGrp="1"/>
          </p:cNvSpPr>
          <p:nvPr>
            <p:ph type="title"/>
          </p:nvPr>
        </p:nvSpPr>
        <p:spPr>
          <a:xfrm>
            <a:off x="644283" y="0"/>
            <a:ext cx="8596668" cy="760164"/>
          </a:xfrm>
        </p:spPr>
        <p:txBody>
          <a:bodyPr>
            <a:normAutofit/>
          </a:bodyPr>
          <a:lstStyle/>
          <a:p>
            <a:pPr algn="ctr"/>
            <a:r>
              <a:rPr lang="en-US" sz="3200" b="1" dirty="0">
                <a:latin typeface="Arial" panose="020B0604020202020204" pitchFamily="34" charset="0"/>
                <a:cs typeface="Arial" panose="020B0604020202020204" pitchFamily="34" charset="0"/>
              </a:rPr>
              <a:t>Ideas &amp; Challenges </a:t>
            </a:r>
            <a:endParaRPr lang="en-GB" sz="3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04D8488-6F88-8965-4193-B2FC5A266AA0}"/>
              </a:ext>
            </a:extLst>
          </p:cNvPr>
          <p:cNvSpPr txBox="1"/>
          <p:nvPr/>
        </p:nvSpPr>
        <p:spPr>
          <a:xfrm>
            <a:off x="826265" y="991518"/>
            <a:ext cx="8802477" cy="2554545"/>
          </a:xfrm>
          <a:prstGeom prst="rect">
            <a:avLst/>
          </a:prstGeom>
          <a:noFill/>
        </p:spPr>
        <p:txBody>
          <a:bodyPr wrap="square" rtlCol="0">
            <a:spAutoFit/>
          </a:bodyPr>
          <a:lstStyle/>
          <a:p>
            <a:r>
              <a:rPr lang="en-US" sz="2000" b="1" dirty="0">
                <a:solidFill>
                  <a:schemeClr val="tx1">
                    <a:lumMod val="50000"/>
                    <a:lumOff val="50000"/>
                  </a:schemeClr>
                </a:solidFill>
                <a:latin typeface="Arial" panose="020B0604020202020204" pitchFamily="34" charset="0"/>
                <a:cs typeface="Arial" panose="020B0604020202020204" pitchFamily="34" charset="0"/>
              </a:rPr>
              <a:t>Challenges</a:t>
            </a:r>
          </a:p>
          <a:p>
            <a:pPr marL="342900" indent="-34290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Energy Bills are the biggest challenge for the food manufacturing industry.</a:t>
            </a:r>
          </a:p>
          <a:p>
            <a:pPr marL="342900" indent="-34290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The price of Canned products is increasing due to the cost of packaging and fertilizer.</a:t>
            </a:r>
          </a:p>
          <a:p>
            <a:pPr marL="342900" indent="-34290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Sugar Prices are increasing due to the rise in the increasing use of sugar as ethanol used in fuel.</a:t>
            </a:r>
          </a:p>
          <a:p>
            <a:pPr>
              <a:buClr>
                <a:srgbClr val="FF0000"/>
              </a:buClr>
            </a:pPr>
            <a:endParaRPr lang="en-GB"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A52AC8E-E89D-12BA-885F-5C7018AD7105}"/>
              </a:ext>
            </a:extLst>
          </p:cNvPr>
          <p:cNvSpPr txBox="1"/>
          <p:nvPr/>
        </p:nvSpPr>
        <p:spPr>
          <a:xfrm>
            <a:off x="826265" y="3546063"/>
            <a:ext cx="8802477" cy="2862322"/>
          </a:xfrm>
          <a:prstGeom prst="rect">
            <a:avLst/>
          </a:prstGeom>
          <a:noFill/>
        </p:spPr>
        <p:txBody>
          <a:bodyPr wrap="square" rtlCol="0">
            <a:spAutoFit/>
          </a:bodyPr>
          <a:lstStyle/>
          <a:p>
            <a:pPr>
              <a:buClr>
                <a:srgbClr val="FF0000"/>
              </a:buClr>
            </a:pPr>
            <a:r>
              <a:rPr lang="en-US" sz="2000" b="1" dirty="0">
                <a:solidFill>
                  <a:schemeClr val="tx1">
                    <a:lumMod val="50000"/>
                    <a:lumOff val="50000"/>
                  </a:schemeClr>
                </a:solidFill>
                <a:latin typeface="Arial" panose="020B0604020202020204" pitchFamily="34" charset="0"/>
                <a:cs typeface="Arial" panose="020B0604020202020204" pitchFamily="34" charset="0"/>
              </a:rPr>
              <a:t>Ideas</a:t>
            </a:r>
          </a:p>
          <a:p>
            <a:pPr marL="342900" indent="-34290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Alternative items using bell peppers for colour and zucchini &amp; squash for texture and taste. </a:t>
            </a:r>
          </a:p>
          <a:p>
            <a:pPr marL="342900" indent="-34290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During the extraction of fruit juices, natural sugars can be extracted. For example: Grapes have high sugar content.</a:t>
            </a:r>
          </a:p>
          <a:p>
            <a:pPr marL="342900" indent="-342900">
              <a:buClr>
                <a:srgbClr val="FF0000"/>
              </a:buClr>
              <a:buFont typeface="Wingdings" panose="05000000000000000000" pitchFamily="2" charset="2"/>
              <a:buChar char="q"/>
            </a:pPr>
            <a:r>
              <a:rPr lang="en-US" sz="2000" dirty="0">
                <a:latin typeface="Arial" panose="020B0604020202020204" pitchFamily="34" charset="0"/>
                <a:cs typeface="Arial" panose="020B0604020202020204" pitchFamily="34" charset="0"/>
              </a:rPr>
              <a:t> To increase the market size of Brakes, bulk-size food can be supplied to local independent shops from the Brakes Depo locations. This is a great way to capture the Retail market and make direct relationships with customers.</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99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55DA-1104-1B43-CF64-A2E923BEE128}"/>
              </a:ext>
            </a:extLst>
          </p:cNvPr>
          <p:cNvSpPr>
            <a:spLocks noGrp="1"/>
          </p:cNvSpPr>
          <p:nvPr>
            <p:ph type="ctrTitle"/>
          </p:nvPr>
        </p:nvSpPr>
        <p:spPr/>
        <p:txBody>
          <a:bodyPr>
            <a:normAutofit/>
          </a:bodyPr>
          <a:lstStyle/>
          <a:p>
            <a:r>
              <a:rPr lang="en-GB" sz="3200" b="1" dirty="0">
                <a:latin typeface="Arial" panose="020B0604020202020204" pitchFamily="34" charset="0"/>
              </a:rPr>
              <a:t>Q&amp;A</a:t>
            </a:r>
          </a:p>
        </p:txBody>
      </p:sp>
      <p:sp>
        <p:nvSpPr>
          <p:cNvPr id="3" name="Subtitle 2">
            <a:extLst>
              <a:ext uri="{FF2B5EF4-FFF2-40B4-BE49-F238E27FC236}">
                <a16:creationId xmlns:a16="http://schemas.microsoft.com/office/drawing/2014/main" id="{7746226E-DED8-241B-FAAD-BB6667D7B4AD}"/>
              </a:ext>
            </a:extLst>
          </p:cNvPr>
          <p:cNvSpPr>
            <a:spLocks noGrp="1"/>
          </p:cNvSpPr>
          <p:nvPr>
            <p:ph type="subTitle" idx="1"/>
          </p:nvPr>
        </p:nvSpPr>
        <p:spPr/>
        <p:txBody>
          <a:bodyPr>
            <a:normAutofit/>
          </a:bodyPr>
          <a:lstStyle/>
          <a:p>
            <a:r>
              <a:rPr lang="en-GB" sz="2000">
                <a:latin typeface="Arial" panose="020B0604020202020204" pitchFamily="34" charset="0"/>
              </a:rPr>
              <a:t>Questions and Answers</a:t>
            </a:r>
          </a:p>
        </p:txBody>
      </p:sp>
    </p:spTree>
    <p:extLst>
      <p:ext uri="{BB962C8B-B14F-4D97-AF65-F5344CB8AC3E}">
        <p14:creationId xmlns:p14="http://schemas.microsoft.com/office/powerpoint/2010/main" val="177881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86BB-7879-21D6-8F80-128696A0EC31}"/>
              </a:ext>
            </a:extLst>
          </p:cNvPr>
          <p:cNvSpPr>
            <a:spLocks noGrp="1"/>
          </p:cNvSpPr>
          <p:nvPr>
            <p:ph type="ctrTitle"/>
          </p:nvPr>
        </p:nvSpPr>
        <p:spPr>
          <a:xfrm>
            <a:off x="1407916" y="8881"/>
            <a:ext cx="7766936" cy="806367"/>
          </a:xfrm>
        </p:spPr>
        <p:txBody>
          <a:bodyPr>
            <a:normAutofit/>
          </a:bodyPr>
          <a:lstStyle/>
          <a:p>
            <a:pPr algn="ctr"/>
            <a:r>
              <a:rPr lang="en-GB" sz="3200" b="1" dirty="0">
                <a:latin typeface="Arial" panose="020B0604020202020204" pitchFamily="34" charset="0"/>
              </a:rPr>
              <a:t>Introduction</a:t>
            </a:r>
          </a:p>
        </p:txBody>
      </p:sp>
      <p:sp>
        <p:nvSpPr>
          <p:cNvPr id="3" name="Subtitle 2">
            <a:extLst>
              <a:ext uri="{FF2B5EF4-FFF2-40B4-BE49-F238E27FC236}">
                <a16:creationId xmlns:a16="http://schemas.microsoft.com/office/drawing/2014/main" id="{F878EE8C-E124-B61A-889F-321414CA1F99}"/>
              </a:ext>
            </a:extLst>
          </p:cNvPr>
          <p:cNvSpPr>
            <a:spLocks noGrp="1"/>
          </p:cNvSpPr>
          <p:nvPr>
            <p:ph type="subTitle" idx="1"/>
          </p:nvPr>
        </p:nvSpPr>
        <p:spPr>
          <a:xfrm>
            <a:off x="1496050" y="815249"/>
            <a:ext cx="2756461" cy="716096"/>
          </a:xfrm>
        </p:spPr>
        <p:txBody>
          <a:bodyPr>
            <a:noAutofit/>
          </a:bodyPr>
          <a:lstStyle/>
          <a:p>
            <a:pPr algn="l"/>
            <a:r>
              <a:rPr lang="en-GB" sz="2000" b="1" dirty="0">
                <a:latin typeface="Arial" panose="020B0604020202020204" pitchFamily="34" charset="0"/>
              </a:rPr>
              <a:t>Project Background </a:t>
            </a:r>
          </a:p>
          <a:p>
            <a:pPr algn="l">
              <a:buClr>
                <a:schemeClr val="tx1"/>
              </a:buClr>
            </a:pPr>
            <a:endParaRPr lang="en-GB" sz="2000" b="1" dirty="0">
              <a:latin typeface="Arial" panose="020B0604020202020204" pitchFamily="34" charset="0"/>
            </a:endParaRPr>
          </a:p>
          <a:p>
            <a:pPr algn="l"/>
            <a:endParaRPr lang="en-GB" sz="2000" b="1" dirty="0">
              <a:latin typeface="Arial" panose="020B0604020202020204" pitchFamily="34" charset="0"/>
            </a:endParaRPr>
          </a:p>
          <a:p>
            <a:pPr algn="l"/>
            <a:endParaRPr lang="en-GB" sz="2000" b="1" dirty="0">
              <a:latin typeface="Arial" panose="020B0604020202020204" pitchFamily="34" charset="0"/>
            </a:endParaRPr>
          </a:p>
        </p:txBody>
      </p:sp>
      <p:sp>
        <p:nvSpPr>
          <p:cNvPr id="4" name="TextBox 3">
            <a:extLst>
              <a:ext uri="{FF2B5EF4-FFF2-40B4-BE49-F238E27FC236}">
                <a16:creationId xmlns:a16="http://schemas.microsoft.com/office/drawing/2014/main" id="{49B55EE3-BE3F-41A3-C4FC-61CF102F0C17}"/>
              </a:ext>
            </a:extLst>
          </p:cNvPr>
          <p:cNvSpPr txBox="1"/>
          <p:nvPr/>
        </p:nvSpPr>
        <p:spPr>
          <a:xfrm>
            <a:off x="1244906" y="1224182"/>
            <a:ext cx="6015210" cy="2308324"/>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Brakes is a food and distribution company supplying food, drink and other products to thousands of customers across different industries like restaurants, hotels and catering services. There is an immense opportunity in London to increase its market share across independent food sectors and drive potential growth, therefore this project is initiated to make business strategies. </a:t>
            </a:r>
            <a:endParaRPr lang="en-GB"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9400A0B-73D3-4F99-6302-07FAE5DE827A}"/>
              </a:ext>
            </a:extLst>
          </p:cNvPr>
          <p:cNvSpPr txBox="1"/>
          <p:nvPr/>
        </p:nvSpPr>
        <p:spPr>
          <a:xfrm>
            <a:off x="1496050" y="3941439"/>
            <a:ext cx="6103344" cy="400110"/>
          </a:xfrm>
          <a:prstGeom prst="rect">
            <a:avLst/>
          </a:prstGeom>
          <a:noFill/>
        </p:spPr>
        <p:txBody>
          <a:bodyPr wrap="square">
            <a:spAutoFit/>
          </a:bodyPr>
          <a:lstStyle/>
          <a:p>
            <a:pPr algn="l"/>
            <a:r>
              <a:rPr lang="en-GB" sz="2000" b="1" dirty="0">
                <a:solidFill>
                  <a:schemeClr val="tx1">
                    <a:lumMod val="50000"/>
                    <a:lumOff val="50000"/>
                  </a:schemeClr>
                </a:solidFill>
                <a:latin typeface="Arial" panose="020B0604020202020204" pitchFamily="34" charset="0"/>
              </a:rPr>
              <a:t>Objectives</a:t>
            </a:r>
          </a:p>
        </p:txBody>
      </p:sp>
      <p:sp>
        <p:nvSpPr>
          <p:cNvPr id="7" name="TextBox 6">
            <a:extLst>
              <a:ext uri="{FF2B5EF4-FFF2-40B4-BE49-F238E27FC236}">
                <a16:creationId xmlns:a16="http://schemas.microsoft.com/office/drawing/2014/main" id="{C286619C-402F-A827-3AD1-E0F75F577232}"/>
              </a:ext>
            </a:extLst>
          </p:cNvPr>
          <p:cNvSpPr txBox="1"/>
          <p:nvPr/>
        </p:nvSpPr>
        <p:spPr>
          <a:xfrm>
            <a:off x="1575412" y="4516916"/>
            <a:ext cx="7599440" cy="1477328"/>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To identify the market share across postcodes and industries.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To represent strengths and weakness in the London market and how to capture key potential areas.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To further research food trends in restaurants and hospitality venues in London.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458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0626-6425-329B-C200-C6964AFDB225}"/>
              </a:ext>
            </a:extLst>
          </p:cNvPr>
          <p:cNvSpPr>
            <a:spLocks noGrp="1"/>
          </p:cNvSpPr>
          <p:nvPr>
            <p:ph type="ctrTitle"/>
          </p:nvPr>
        </p:nvSpPr>
        <p:spPr>
          <a:xfrm>
            <a:off x="1507067" y="0"/>
            <a:ext cx="7766936" cy="594911"/>
          </a:xfrm>
        </p:spPr>
        <p:txBody>
          <a:bodyPr>
            <a:normAutofit/>
          </a:bodyPr>
          <a:lstStyle/>
          <a:p>
            <a:pPr algn="ctr"/>
            <a:r>
              <a:rPr lang="en-GB" sz="3200" b="1" dirty="0">
                <a:latin typeface="Arial" panose="020B0604020202020204" pitchFamily="34" charset="0"/>
              </a:rPr>
              <a:t>Data Overview</a:t>
            </a:r>
          </a:p>
        </p:txBody>
      </p:sp>
      <p:sp>
        <p:nvSpPr>
          <p:cNvPr id="3" name="Subtitle 2">
            <a:extLst>
              <a:ext uri="{FF2B5EF4-FFF2-40B4-BE49-F238E27FC236}">
                <a16:creationId xmlns:a16="http://schemas.microsoft.com/office/drawing/2014/main" id="{0999CB4E-BAF6-11AD-F2F2-D6A441DB4BB3}"/>
              </a:ext>
            </a:extLst>
          </p:cNvPr>
          <p:cNvSpPr>
            <a:spLocks noGrp="1"/>
          </p:cNvSpPr>
          <p:nvPr>
            <p:ph type="subTitle" idx="1"/>
          </p:nvPr>
        </p:nvSpPr>
        <p:spPr>
          <a:xfrm>
            <a:off x="1220628" y="594912"/>
            <a:ext cx="5114071" cy="517792"/>
          </a:xfrm>
        </p:spPr>
        <p:txBody>
          <a:bodyPr>
            <a:normAutofit/>
          </a:bodyPr>
          <a:lstStyle/>
          <a:p>
            <a:pPr algn="l"/>
            <a:r>
              <a:rPr lang="en-US" sz="2000" b="1" dirty="0">
                <a:latin typeface="Arial" panose="020B0604020202020204" pitchFamily="34" charset="0"/>
              </a:rPr>
              <a:t>Description of the Dataset</a:t>
            </a:r>
          </a:p>
          <a:p>
            <a:pPr marL="457200" indent="-457200" algn="l">
              <a:buClr>
                <a:srgbClr val="FF0000"/>
              </a:buClr>
              <a:buFont typeface="Wingdings" panose="05000000000000000000" pitchFamily="2" charset="2"/>
              <a:buChar char="q"/>
            </a:pPr>
            <a:endParaRPr lang="en-US" sz="2900" b="1" dirty="0">
              <a:latin typeface="Arial" panose="020B0604020202020204" pitchFamily="34" charset="0"/>
            </a:endParaRPr>
          </a:p>
          <a:p>
            <a:pPr algn="l"/>
            <a:endParaRPr lang="en-US" sz="2000" dirty="0">
              <a:latin typeface="Arial" panose="020B0604020202020204" pitchFamily="34" charset="0"/>
            </a:endParaRPr>
          </a:p>
          <a:p>
            <a:pPr algn="l"/>
            <a:endParaRPr lang="en-US" sz="2000" dirty="0">
              <a:latin typeface="Arial" panose="020B0604020202020204" pitchFamily="34" charset="0"/>
            </a:endParaRPr>
          </a:p>
          <a:p>
            <a:pPr algn="l"/>
            <a:endParaRPr lang="en-US" sz="2000" dirty="0">
              <a:latin typeface="Arial" panose="020B0604020202020204" pitchFamily="34" charset="0"/>
            </a:endParaRPr>
          </a:p>
          <a:p>
            <a:pPr algn="l"/>
            <a:endParaRPr lang="en-US" sz="2000" dirty="0">
              <a:latin typeface="Arial" panose="020B0604020202020204" pitchFamily="34" charset="0"/>
            </a:endParaRPr>
          </a:p>
        </p:txBody>
      </p:sp>
      <p:sp>
        <p:nvSpPr>
          <p:cNvPr id="4" name="TextBox 3">
            <a:extLst>
              <a:ext uri="{FF2B5EF4-FFF2-40B4-BE49-F238E27FC236}">
                <a16:creationId xmlns:a16="http://schemas.microsoft.com/office/drawing/2014/main" id="{A06997C4-37A1-34BE-1B5A-956C0A61DF93}"/>
              </a:ext>
            </a:extLst>
          </p:cNvPr>
          <p:cNvSpPr txBox="1"/>
          <p:nvPr/>
        </p:nvSpPr>
        <p:spPr>
          <a:xfrm>
            <a:off x="1220628" y="980501"/>
            <a:ext cx="6411816" cy="2308324"/>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The dataset used for this analysis was sourced from Brakes' internal customer database and supplemented with external prospect data. </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The internal data includes detailed records of current spending by existing customers, while the prospect data provides estimates of potential spending by new customers in the London area.</a:t>
            </a:r>
          </a:p>
          <a:p>
            <a:pPr>
              <a:buClr>
                <a:srgbClr val="FF0000"/>
              </a:buClr>
            </a:pPr>
            <a:endParaRPr lang="en-GB" dirty="0"/>
          </a:p>
        </p:txBody>
      </p:sp>
      <p:sp>
        <p:nvSpPr>
          <p:cNvPr id="5" name="TextBox 4">
            <a:extLst>
              <a:ext uri="{FF2B5EF4-FFF2-40B4-BE49-F238E27FC236}">
                <a16:creationId xmlns:a16="http://schemas.microsoft.com/office/drawing/2014/main" id="{5554254A-8549-993F-D0EE-C3DBD4F1DC55}"/>
              </a:ext>
            </a:extLst>
          </p:cNvPr>
          <p:cNvSpPr txBox="1"/>
          <p:nvPr/>
        </p:nvSpPr>
        <p:spPr>
          <a:xfrm>
            <a:off x="1220628" y="3406149"/>
            <a:ext cx="4968607" cy="400110"/>
          </a:xfrm>
          <a:prstGeom prst="rect">
            <a:avLst/>
          </a:prstGeom>
          <a:noFill/>
        </p:spPr>
        <p:txBody>
          <a:bodyPr wrap="square" rtlCol="0">
            <a:spAutoFit/>
          </a:bodyPr>
          <a:lstStyle/>
          <a:p>
            <a:r>
              <a:rPr lang="en-US" sz="2000" b="1" dirty="0">
                <a:solidFill>
                  <a:schemeClr val="tx1">
                    <a:lumMod val="50000"/>
                    <a:lumOff val="50000"/>
                  </a:schemeClr>
                </a:solidFill>
              </a:rPr>
              <a:t>Data </a:t>
            </a:r>
            <a:r>
              <a:rPr lang="en-US" sz="2000" b="1" dirty="0">
                <a:solidFill>
                  <a:schemeClr val="tx1">
                    <a:lumMod val="50000"/>
                    <a:lumOff val="50000"/>
                  </a:schemeClr>
                </a:solidFill>
                <a:latin typeface="Arial" panose="020B0604020202020204" pitchFamily="34" charset="0"/>
                <a:cs typeface="Arial" panose="020B0604020202020204" pitchFamily="34" charset="0"/>
              </a:rPr>
              <a:t>Summary</a:t>
            </a:r>
            <a:r>
              <a:rPr lang="en-US" sz="2000" b="1" dirty="0">
                <a:solidFill>
                  <a:schemeClr val="tx1">
                    <a:lumMod val="50000"/>
                    <a:lumOff val="50000"/>
                  </a:schemeClr>
                </a:solidFill>
              </a:rPr>
              <a:t> </a:t>
            </a:r>
            <a:endParaRPr lang="en-GB" sz="2000" b="1" dirty="0">
              <a:solidFill>
                <a:schemeClr val="tx1">
                  <a:lumMod val="50000"/>
                  <a:lumOff val="50000"/>
                </a:schemeClr>
              </a:solidFill>
            </a:endParaRPr>
          </a:p>
        </p:txBody>
      </p:sp>
      <p:sp>
        <p:nvSpPr>
          <p:cNvPr id="7" name="TextBox 6">
            <a:extLst>
              <a:ext uri="{FF2B5EF4-FFF2-40B4-BE49-F238E27FC236}">
                <a16:creationId xmlns:a16="http://schemas.microsoft.com/office/drawing/2014/main" id="{D4CD33EE-0ECE-B9B8-CA43-3927C2190BF9}"/>
              </a:ext>
            </a:extLst>
          </p:cNvPr>
          <p:cNvSpPr txBox="1"/>
          <p:nvPr/>
        </p:nvSpPr>
        <p:spPr>
          <a:xfrm>
            <a:off x="1220628" y="4153359"/>
            <a:ext cx="7515748" cy="1477328"/>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The dataset consists of six variables customer group, industry, postcode, current spend, potential spend and URN. </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 To simplify the location of London postcodes, one extra column was created to identify potential growth areas. </a:t>
            </a:r>
          </a:p>
          <a:p>
            <a:pPr marL="285750" indent="-285750">
              <a:buClr>
                <a:srgbClr val="FF0000"/>
              </a:buClr>
              <a:buFont typeface="Wingdings" panose="05000000000000000000" pitchFamily="2" charset="2"/>
              <a:buChar char="q"/>
            </a:pPr>
            <a:endParaRPr lang="en-GB" dirty="0"/>
          </a:p>
        </p:txBody>
      </p:sp>
    </p:spTree>
    <p:extLst>
      <p:ext uri="{BB962C8B-B14F-4D97-AF65-F5344CB8AC3E}">
        <p14:creationId xmlns:p14="http://schemas.microsoft.com/office/powerpoint/2010/main" val="126626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9945-DD32-B528-6725-EF8E7ED91E90}"/>
              </a:ext>
            </a:extLst>
          </p:cNvPr>
          <p:cNvSpPr>
            <a:spLocks noGrp="1"/>
          </p:cNvSpPr>
          <p:nvPr>
            <p:ph type="ctrTitle"/>
          </p:nvPr>
        </p:nvSpPr>
        <p:spPr>
          <a:xfrm>
            <a:off x="1407915" y="77118"/>
            <a:ext cx="7766936" cy="616946"/>
          </a:xfrm>
        </p:spPr>
        <p:txBody>
          <a:bodyPr>
            <a:normAutofit/>
          </a:bodyPr>
          <a:lstStyle/>
          <a:p>
            <a:pPr algn="ctr"/>
            <a:r>
              <a:rPr lang="en-US" sz="3200" b="1" dirty="0">
                <a:latin typeface="Arial" panose="020B0604020202020204" pitchFamily="34" charset="0"/>
              </a:rPr>
              <a:t>Key Metrics Visualized</a:t>
            </a:r>
            <a:endParaRPr lang="en-GB" sz="3200" b="1" dirty="0">
              <a:latin typeface="Arial" panose="020B0604020202020204" pitchFamily="34" charset="0"/>
            </a:endParaRPr>
          </a:p>
        </p:txBody>
      </p:sp>
      <p:sp>
        <p:nvSpPr>
          <p:cNvPr id="3" name="Subtitle 2">
            <a:extLst>
              <a:ext uri="{FF2B5EF4-FFF2-40B4-BE49-F238E27FC236}">
                <a16:creationId xmlns:a16="http://schemas.microsoft.com/office/drawing/2014/main" id="{9AD83F19-9C34-FE92-0A22-23D030F3A373}"/>
              </a:ext>
            </a:extLst>
          </p:cNvPr>
          <p:cNvSpPr>
            <a:spLocks noGrp="1"/>
          </p:cNvSpPr>
          <p:nvPr>
            <p:ph type="subTitle" idx="1"/>
          </p:nvPr>
        </p:nvSpPr>
        <p:spPr/>
        <p:txBody>
          <a:bodyPr>
            <a:normAutofit/>
          </a:bodyPr>
          <a:lstStyle/>
          <a:p>
            <a:r>
              <a:rPr lang="en-US" sz="2000" dirty="0">
                <a:latin typeface="Arial" panose="020B0604020202020204" pitchFamily="34" charset="0"/>
              </a:rPr>
              <a:t> </a:t>
            </a:r>
            <a:endParaRPr lang="en-GB" sz="2000" dirty="0">
              <a:latin typeface="Arial" panose="020B0604020202020204" pitchFamily="34" charset="0"/>
            </a:endParaRPr>
          </a:p>
        </p:txBody>
      </p:sp>
      <p:sp>
        <p:nvSpPr>
          <p:cNvPr id="4" name="TextBox 3">
            <a:extLst>
              <a:ext uri="{FF2B5EF4-FFF2-40B4-BE49-F238E27FC236}">
                <a16:creationId xmlns:a16="http://schemas.microsoft.com/office/drawing/2014/main" id="{8DEF7455-4B38-3E7B-1A33-A135D6431641}"/>
              </a:ext>
            </a:extLst>
          </p:cNvPr>
          <p:cNvSpPr txBox="1"/>
          <p:nvPr/>
        </p:nvSpPr>
        <p:spPr>
          <a:xfrm>
            <a:off x="1288973" y="1322024"/>
            <a:ext cx="7885878" cy="3416320"/>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Current Spend – Amount spent by existing Brakes customers.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Potential Spend – The estimated potential amount that can be spent by existing customers.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Postcode – Layering into different segments to analyze the market geographically. </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Customer Industry – To segment the market by different industries.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Total Market Size – Sum of spending by existing customers of Brakes and Potential Spending by Prospects.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Total Potential Spend by Prospects – Potential Spend by Prospects.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Total Current Spending by Existing Customers.</a:t>
            </a:r>
          </a:p>
          <a:p>
            <a:pPr marL="285750" indent="-285750">
              <a:buClr>
                <a:srgbClr val="FF0000"/>
              </a:buClr>
              <a:buFont typeface="Wingdings" panose="05000000000000000000" pitchFamily="2" charset="2"/>
              <a:buChar char="q"/>
            </a:pPr>
            <a:r>
              <a:rPr lang="en-US" dirty="0">
                <a:latin typeface="Arial" panose="020B0604020202020204" pitchFamily="34" charset="0"/>
                <a:cs typeface="Arial" panose="020B0604020202020204" pitchFamily="34" charset="0"/>
              </a:rPr>
              <a:t>Percentage of Brakes Market Share – Market Share of Brakes from the total market size.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78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4C7F-ED69-2B13-690E-2F761E9EDCA1}"/>
              </a:ext>
            </a:extLst>
          </p:cNvPr>
          <p:cNvSpPr>
            <a:spLocks noGrp="1"/>
          </p:cNvSpPr>
          <p:nvPr>
            <p:ph type="ctrTitle"/>
          </p:nvPr>
        </p:nvSpPr>
        <p:spPr>
          <a:xfrm>
            <a:off x="1341814" y="0"/>
            <a:ext cx="7766936" cy="621836"/>
          </a:xfrm>
        </p:spPr>
        <p:txBody>
          <a:bodyPr>
            <a:normAutofit/>
          </a:bodyPr>
          <a:lstStyle/>
          <a:p>
            <a:pPr algn="ctr"/>
            <a:r>
              <a:rPr lang="en-GB" sz="3200" b="1" dirty="0">
                <a:latin typeface="Arial" panose="020B0604020202020204" pitchFamily="34" charset="0"/>
              </a:rPr>
              <a:t>Market Size Analysis</a:t>
            </a:r>
          </a:p>
        </p:txBody>
      </p:sp>
      <p:sp>
        <p:nvSpPr>
          <p:cNvPr id="3" name="Subtitle 2">
            <a:extLst>
              <a:ext uri="{FF2B5EF4-FFF2-40B4-BE49-F238E27FC236}">
                <a16:creationId xmlns:a16="http://schemas.microsoft.com/office/drawing/2014/main" id="{F6B41B0D-624D-A067-7A9D-D75F8E9F9B74}"/>
              </a:ext>
            </a:extLst>
          </p:cNvPr>
          <p:cNvSpPr>
            <a:spLocks noGrp="1"/>
          </p:cNvSpPr>
          <p:nvPr>
            <p:ph type="subTitle" idx="1"/>
          </p:nvPr>
        </p:nvSpPr>
        <p:spPr>
          <a:xfrm>
            <a:off x="1110460" y="734757"/>
            <a:ext cx="8463198" cy="2272848"/>
          </a:xfrm>
        </p:spPr>
        <p:txBody>
          <a:bodyPr>
            <a:normAutofit fontScale="55000" lnSpcReduction="20000"/>
          </a:bodyPr>
          <a:lstStyle/>
          <a:p>
            <a:pPr algn="l"/>
            <a:r>
              <a:rPr lang="en-US" sz="3600" b="1" dirty="0">
                <a:latin typeface="Arial" panose="020B0604020202020204" pitchFamily="34" charset="0"/>
              </a:rPr>
              <a:t>Total Market Size Calculation</a:t>
            </a:r>
          </a:p>
          <a:p>
            <a:pPr marL="342900" indent="-342900" algn="l">
              <a:buClr>
                <a:srgbClr val="FF0000"/>
              </a:buClr>
              <a:buFont typeface="Wingdings" panose="05000000000000000000" pitchFamily="2" charset="2"/>
              <a:buChar char="q"/>
            </a:pPr>
            <a:r>
              <a:rPr lang="en-US" sz="2000" b="1" dirty="0">
                <a:solidFill>
                  <a:schemeClr val="tx1"/>
                </a:solidFill>
                <a:latin typeface="Arial" panose="020B0604020202020204" pitchFamily="34" charset="0"/>
              </a:rPr>
              <a:t>1.48bn </a:t>
            </a:r>
            <a:r>
              <a:rPr lang="en-US" sz="2000" dirty="0">
                <a:solidFill>
                  <a:schemeClr val="tx1"/>
                </a:solidFill>
                <a:latin typeface="Arial" panose="020B0604020202020204" pitchFamily="34" charset="0"/>
              </a:rPr>
              <a:t>is the Total Market Size. </a:t>
            </a:r>
          </a:p>
          <a:p>
            <a:pPr algn="l">
              <a:buClr>
                <a:srgbClr val="FF0000"/>
              </a:buClr>
            </a:pPr>
            <a:r>
              <a:rPr lang="en-US" sz="2000" dirty="0">
                <a:solidFill>
                  <a:schemeClr val="tx1"/>
                </a:solidFill>
                <a:latin typeface="Arial" panose="020B0604020202020204" pitchFamily="34" charset="0"/>
              </a:rPr>
              <a:t>(</a:t>
            </a:r>
            <a:r>
              <a:rPr lang="en-US" sz="2000" b="0" dirty="0">
                <a:solidFill>
                  <a:srgbClr val="000000"/>
                </a:solidFill>
                <a:effectLst/>
                <a:highlight>
                  <a:srgbClr val="FFFFFF"/>
                </a:highlight>
                <a:latin typeface="Consolas" panose="020B0609020204030204" pitchFamily="49" charset="0"/>
              </a:rPr>
              <a:t>Total_Market_Size = </a:t>
            </a:r>
            <a:r>
              <a:rPr lang="en-US" sz="2000" b="0" dirty="0">
                <a:solidFill>
                  <a:srgbClr val="68349C"/>
                </a:solidFill>
                <a:effectLst/>
                <a:highlight>
                  <a:srgbClr val="FFFFFF"/>
                </a:highlight>
                <a:latin typeface="Consolas" panose="020B0609020204030204" pitchFamily="49" charset="0"/>
              </a:rPr>
              <a:t>[Total Spend</a:t>
            </a:r>
            <a:r>
              <a:rPr lang="en-US" sz="2000" dirty="0">
                <a:solidFill>
                  <a:srgbClr val="68349C"/>
                </a:solidFill>
                <a:highlight>
                  <a:srgbClr val="FFFFFF"/>
                </a:highlight>
                <a:latin typeface="Consolas" panose="020B0609020204030204" pitchFamily="49" charset="0"/>
              </a:rPr>
              <a:t> </a:t>
            </a:r>
            <a:r>
              <a:rPr lang="en-US" sz="2000" b="0" dirty="0">
                <a:solidFill>
                  <a:srgbClr val="68349C"/>
                </a:solidFill>
                <a:effectLst/>
                <a:highlight>
                  <a:srgbClr val="FFFFFF"/>
                </a:highlight>
                <a:latin typeface="Consolas" panose="020B0609020204030204" pitchFamily="49" charset="0"/>
              </a:rPr>
              <a:t>Existing Customer]</a:t>
            </a:r>
            <a:r>
              <a:rPr lang="en-US" sz="2000" b="0" dirty="0">
                <a:solidFill>
                  <a:srgbClr val="000000"/>
                </a:solidFill>
                <a:effectLst/>
                <a:highlight>
                  <a:srgbClr val="FFFFFF"/>
                </a:highlight>
                <a:latin typeface="Consolas" panose="020B0609020204030204" pitchFamily="49" charset="0"/>
              </a:rPr>
              <a:t>+</a:t>
            </a:r>
            <a:r>
              <a:rPr lang="en-US" sz="2000" b="0" dirty="0">
                <a:solidFill>
                  <a:srgbClr val="68349C"/>
                </a:solidFill>
                <a:effectLst/>
                <a:highlight>
                  <a:srgbClr val="FFFFFF"/>
                </a:highlight>
                <a:latin typeface="Consolas" panose="020B0609020204030204" pitchFamily="49" charset="0"/>
              </a:rPr>
              <a:t>[Total Potential Spend Prospect])</a:t>
            </a:r>
            <a:endParaRPr lang="en-US" sz="2000" b="0" dirty="0">
              <a:solidFill>
                <a:srgbClr val="000000"/>
              </a:solidFill>
              <a:effectLst/>
              <a:highlight>
                <a:srgbClr val="FFFFFF"/>
              </a:highlight>
              <a:latin typeface="Consolas" panose="020B0609020204030204" pitchFamily="49" charset="0"/>
            </a:endParaRPr>
          </a:p>
          <a:p>
            <a:pPr marL="342900" indent="-342900" algn="l">
              <a:buClr>
                <a:srgbClr val="FF0000"/>
              </a:buClr>
              <a:buFont typeface="Wingdings" panose="05000000000000000000" pitchFamily="2" charset="2"/>
              <a:buChar char="q"/>
            </a:pPr>
            <a:r>
              <a:rPr lang="en-US" sz="2000" b="1" dirty="0">
                <a:solidFill>
                  <a:schemeClr val="tx1"/>
                </a:solidFill>
                <a:latin typeface="Arial" panose="020B0604020202020204" pitchFamily="34" charset="0"/>
              </a:rPr>
              <a:t>1.35bn </a:t>
            </a:r>
            <a:r>
              <a:rPr lang="en-US" sz="2000" dirty="0">
                <a:solidFill>
                  <a:schemeClr val="tx1"/>
                </a:solidFill>
                <a:latin typeface="Arial" panose="020B0604020202020204" pitchFamily="34" charset="0"/>
              </a:rPr>
              <a:t>is the Total Market Size of Prospects. </a:t>
            </a:r>
          </a:p>
          <a:p>
            <a:pPr algn="l">
              <a:buClr>
                <a:srgbClr val="FF0000"/>
              </a:buClr>
            </a:pPr>
            <a:r>
              <a:rPr lang="en-US" sz="2000" dirty="0">
                <a:solidFill>
                  <a:schemeClr val="tx1"/>
                </a:solidFill>
                <a:latin typeface="Arial" panose="020B0604020202020204" pitchFamily="34" charset="0"/>
              </a:rPr>
              <a:t>(</a:t>
            </a:r>
            <a:r>
              <a:rPr lang="en-US" sz="2000" b="0" dirty="0">
                <a:solidFill>
                  <a:srgbClr val="000000"/>
                </a:solidFill>
                <a:effectLst/>
                <a:highlight>
                  <a:srgbClr val="FFFFFF"/>
                </a:highlight>
                <a:latin typeface="Consolas" panose="020B0609020204030204" pitchFamily="49" charset="0"/>
              </a:rPr>
              <a:t>Total Potential Spend</a:t>
            </a:r>
            <a:r>
              <a:rPr lang="en-US" sz="2000" dirty="0">
                <a:solidFill>
                  <a:srgbClr val="000000"/>
                </a:solidFill>
                <a:highlight>
                  <a:srgbClr val="FFFFFF"/>
                </a:highlight>
                <a:latin typeface="Consolas" panose="020B0609020204030204" pitchFamily="49" charset="0"/>
              </a:rPr>
              <a:t> </a:t>
            </a:r>
            <a:r>
              <a:rPr lang="en-US" sz="2000" b="0" dirty="0">
                <a:solidFill>
                  <a:srgbClr val="000000"/>
                </a:solidFill>
                <a:effectLst/>
                <a:highlight>
                  <a:srgbClr val="FFFFFF"/>
                </a:highlight>
                <a:latin typeface="Consolas" panose="020B0609020204030204" pitchFamily="49" charset="0"/>
              </a:rPr>
              <a:t>Prospect = </a:t>
            </a:r>
            <a:r>
              <a:rPr lang="en-US" sz="2000" b="0" dirty="0">
                <a:solidFill>
                  <a:srgbClr val="3165BB"/>
                </a:solidFill>
                <a:effectLst/>
                <a:highlight>
                  <a:srgbClr val="FFFFFF"/>
                </a:highlight>
                <a:latin typeface="Consolas" panose="020B0609020204030204" pitchFamily="49" charset="0"/>
              </a:rPr>
              <a:t>CALCULATE</a:t>
            </a:r>
            <a:r>
              <a:rPr lang="en-US" sz="2000" b="0" dirty="0">
                <a:solidFill>
                  <a:srgbClr val="000000"/>
                </a:solidFill>
                <a:effectLst/>
                <a:highlight>
                  <a:srgbClr val="FFFFFF"/>
                </a:highlight>
                <a:latin typeface="Consolas" panose="020B0609020204030204" pitchFamily="49" charset="0"/>
              </a:rPr>
              <a:t>(</a:t>
            </a:r>
            <a:r>
              <a:rPr lang="en-US" sz="2000" b="0" dirty="0">
                <a:solidFill>
                  <a:srgbClr val="3165BB"/>
                </a:solidFill>
                <a:effectLst/>
                <a:highlight>
                  <a:srgbClr val="FFFFFF"/>
                </a:highlight>
                <a:latin typeface="Consolas" panose="020B0609020204030204" pitchFamily="49" charset="0"/>
              </a:rPr>
              <a:t>SUM</a:t>
            </a:r>
            <a:r>
              <a:rPr lang="en-US" sz="2000" b="0" dirty="0">
                <a:solidFill>
                  <a:srgbClr val="000000"/>
                </a:solidFill>
                <a:effectLst/>
                <a:highlight>
                  <a:srgbClr val="FFFFFF"/>
                </a:highlight>
                <a:latin typeface="Consolas" panose="020B0609020204030204" pitchFamily="49" charset="0"/>
              </a:rPr>
              <a:t>(</a:t>
            </a:r>
            <a:r>
              <a:rPr lang="en-US" sz="2000" b="0" dirty="0">
                <a:solidFill>
                  <a:srgbClr val="001080"/>
                </a:solidFill>
                <a:effectLst/>
                <a:highlight>
                  <a:srgbClr val="FFFFFF"/>
                </a:highlight>
                <a:latin typeface="Consolas" panose="020B0609020204030204" pitchFamily="49" charset="0"/>
              </a:rPr>
              <a:t>London[Potential Spend]</a:t>
            </a:r>
            <a:r>
              <a:rPr lang="en-US" sz="2000" b="0" dirty="0">
                <a:solidFill>
                  <a:srgbClr val="000000"/>
                </a:solidFill>
                <a:effectLst/>
                <a:highlight>
                  <a:srgbClr val="FFFFFF"/>
                </a:highlight>
                <a:latin typeface="Consolas" panose="020B0609020204030204" pitchFamily="49" charset="0"/>
              </a:rPr>
              <a:t>),</a:t>
            </a:r>
            <a:r>
              <a:rPr lang="en-US" sz="2000" b="0" dirty="0">
                <a:solidFill>
                  <a:srgbClr val="001080"/>
                </a:solidFill>
                <a:effectLst/>
                <a:highlight>
                  <a:srgbClr val="FFFFFF"/>
                </a:highlight>
                <a:latin typeface="Consolas" panose="020B0609020204030204" pitchFamily="49" charset="0"/>
              </a:rPr>
              <a:t>London[Customer Group]</a:t>
            </a:r>
            <a:r>
              <a:rPr lang="en-US" sz="2000" b="0" dirty="0">
                <a:solidFill>
                  <a:srgbClr val="000000"/>
                </a:solidFill>
                <a:effectLst/>
                <a:highlight>
                  <a:srgbClr val="FFFFFF"/>
                </a:highlight>
                <a:latin typeface="Consolas" panose="020B0609020204030204" pitchFamily="49" charset="0"/>
              </a:rPr>
              <a:t>= </a:t>
            </a:r>
            <a:r>
              <a:rPr lang="en-US" sz="2000" b="0" dirty="0">
                <a:solidFill>
                  <a:srgbClr val="A31515"/>
                </a:solidFill>
                <a:effectLst/>
                <a:highlight>
                  <a:srgbClr val="FFFFFF"/>
                </a:highlight>
                <a:latin typeface="Consolas" panose="020B0609020204030204" pitchFamily="49" charset="0"/>
              </a:rPr>
              <a:t>"Prospect"</a:t>
            </a:r>
            <a:r>
              <a:rPr lang="en-US" sz="2000" b="0" dirty="0">
                <a:solidFill>
                  <a:srgbClr val="000000"/>
                </a:solidFill>
                <a:effectLst/>
                <a:highlight>
                  <a:srgbClr val="FFFFFF"/>
                </a:highlight>
                <a:latin typeface="Consolas" panose="020B0609020204030204" pitchFamily="49" charset="0"/>
              </a:rPr>
              <a:t>))</a:t>
            </a:r>
          </a:p>
          <a:p>
            <a:pPr marL="342900" indent="-342900" algn="l">
              <a:buClr>
                <a:srgbClr val="FF0000"/>
              </a:buClr>
              <a:buFont typeface="Wingdings" panose="05000000000000000000" pitchFamily="2" charset="2"/>
              <a:buChar char="q"/>
            </a:pPr>
            <a:r>
              <a:rPr lang="en-US" sz="2000" b="1" dirty="0">
                <a:solidFill>
                  <a:schemeClr val="tx1"/>
                </a:solidFill>
                <a:latin typeface="Arial" panose="020B0604020202020204" pitchFamily="34" charset="0"/>
              </a:rPr>
              <a:t>133.21M </a:t>
            </a:r>
            <a:r>
              <a:rPr lang="en-US" sz="2000" dirty="0">
                <a:solidFill>
                  <a:schemeClr val="tx1"/>
                </a:solidFill>
                <a:latin typeface="Arial" panose="020B0604020202020204" pitchFamily="34" charset="0"/>
              </a:rPr>
              <a:t>is the Total Market Size of Existing Customers. </a:t>
            </a:r>
          </a:p>
          <a:p>
            <a:pPr algn="l">
              <a:buClr>
                <a:srgbClr val="FF0000"/>
              </a:buClr>
            </a:pPr>
            <a:r>
              <a:rPr lang="en-US" sz="2000" dirty="0">
                <a:solidFill>
                  <a:schemeClr val="tx1"/>
                </a:solidFill>
                <a:latin typeface="Arial" panose="020B0604020202020204" pitchFamily="34" charset="0"/>
              </a:rPr>
              <a:t>(</a:t>
            </a:r>
            <a:r>
              <a:rPr lang="en-US" sz="2000" b="0" dirty="0">
                <a:solidFill>
                  <a:srgbClr val="000000"/>
                </a:solidFill>
                <a:effectLst/>
                <a:highlight>
                  <a:srgbClr val="FFFFFF"/>
                </a:highlight>
                <a:latin typeface="Consolas" panose="020B0609020204030204" pitchFamily="49" charset="0"/>
              </a:rPr>
              <a:t>Total Spend</a:t>
            </a:r>
            <a:r>
              <a:rPr lang="en-US" sz="2000" dirty="0">
                <a:solidFill>
                  <a:srgbClr val="000000"/>
                </a:solidFill>
                <a:highlight>
                  <a:srgbClr val="FFFFFF"/>
                </a:highlight>
                <a:latin typeface="Consolas" panose="020B0609020204030204" pitchFamily="49" charset="0"/>
              </a:rPr>
              <a:t> </a:t>
            </a:r>
            <a:r>
              <a:rPr lang="en-US" sz="2000" b="0" dirty="0">
                <a:solidFill>
                  <a:srgbClr val="000000"/>
                </a:solidFill>
                <a:effectLst/>
                <a:highlight>
                  <a:srgbClr val="FFFFFF"/>
                </a:highlight>
                <a:latin typeface="Consolas" panose="020B0609020204030204" pitchFamily="49" charset="0"/>
              </a:rPr>
              <a:t>Existing</a:t>
            </a:r>
            <a:r>
              <a:rPr lang="en-US" sz="2000" dirty="0">
                <a:solidFill>
                  <a:srgbClr val="000000"/>
                </a:solidFill>
                <a:highlight>
                  <a:srgbClr val="FFFFFF"/>
                </a:highlight>
                <a:latin typeface="Consolas" panose="020B0609020204030204" pitchFamily="49" charset="0"/>
              </a:rPr>
              <a:t> </a:t>
            </a:r>
            <a:r>
              <a:rPr lang="en-US" sz="2000" b="0" dirty="0">
                <a:solidFill>
                  <a:srgbClr val="000000"/>
                </a:solidFill>
                <a:effectLst/>
                <a:highlight>
                  <a:srgbClr val="FFFFFF"/>
                </a:highlight>
                <a:latin typeface="Consolas" panose="020B0609020204030204" pitchFamily="49" charset="0"/>
              </a:rPr>
              <a:t>Customer = </a:t>
            </a:r>
            <a:r>
              <a:rPr lang="en-US" sz="2000" b="0" dirty="0">
                <a:solidFill>
                  <a:srgbClr val="3165BB"/>
                </a:solidFill>
                <a:effectLst/>
                <a:highlight>
                  <a:srgbClr val="FFFFFF"/>
                </a:highlight>
                <a:latin typeface="Consolas" panose="020B0609020204030204" pitchFamily="49" charset="0"/>
              </a:rPr>
              <a:t>CALCULATE</a:t>
            </a:r>
            <a:r>
              <a:rPr lang="en-US" sz="2000" b="0" dirty="0">
                <a:solidFill>
                  <a:srgbClr val="000000"/>
                </a:solidFill>
                <a:effectLst/>
                <a:highlight>
                  <a:srgbClr val="FFFFFF"/>
                </a:highlight>
                <a:latin typeface="Consolas" panose="020B0609020204030204" pitchFamily="49" charset="0"/>
              </a:rPr>
              <a:t>(</a:t>
            </a:r>
            <a:r>
              <a:rPr lang="en-US" sz="2000" b="0" dirty="0">
                <a:solidFill>
                  <a:srgbClr val="3165BB"/>
                </a:solidFill>
                <a:effectLst/>
                <a:highlight>
                  <a:srgbClr val="FFFFFF"/>
                </a:highlight>
                <a:latin typeface="Consolas" panose="020B0609020204030204" pitchFamily="49" charset="0"/>
              </a:rPr>
              <a:t>SUM</a:t>
            </a:r>
            <a:r>
              <a:rPr lang="en-US" sz="2000" b="0" dirty="0">
                <a:solidFill>
                  <a:srgbClr val="000000"/>
                </a:solidFill>
                <a:effectLst/>
                <a:highlight>
                  <a:srgbClr val="FFFFFF"/>
                </a:highlight>
                <a:latin typeface="Consolas" panose="020B0609020204030204" pitchFamily="49" charset="0"/>
              </a:rPr>
              <a:t>(</a:t>
            </a:r>
            <a:r>
              <a:rPr lang="en-US" sz="2000" b="0" dirty="0">
                <a:solidFill>
                  <a:srgbClr val="001080"/>
                </a:solidFill>
                <a:effectLst/>
                <a:highlight>
                  <a:srgbClr val="FFFFFF"/>
                </a:highlight>
                <a:latin typeface="Consolas" panose="020B0609020204030204" pitchFamily="49" charset="0"/>
              </a:rPr>
              <a:t>'London'[Current Spend]</a:t>
            </a:r>
            <a:r>
              <a:rPr lang="en-US" sz="2000" b="0" dirty="0">
                <a:solidFill>
                  <a:srgbClr val="000000"/>
                </a:solidFill>
                <a:effectLst/>
                <a:highlight>
                  <a:srgbClr val="FFFFFF"/>
                </a:highlight>
                <a:latin typeface="Consolas" panose="020B0609020204030204" pitchFamily="49" charset="0"/>
              </a:rPr>
              <a:t>),</a:t>
            </a:r>
            <a:r>
              <a:rPr lang="en-US" sz="2000" b="0" dirty="0">
                <a:solidFill>
                  <a:srgbClr val="001080"/>
                </a:solidFill>
                <a:effectLst/>
                <a:highlight>
                  <a:srgbClr val="FFFFFF"/>
                </a:highlight>
                <a:latin typeface="Consolas" panose="020B0609020204030204" pitchFamily="49" charset="0"/>
              </a:rPr>
              <a:t>'London'[Customer Group]</a:t>
            </a:r>
            <a:r>
              <a:rPr lang="en-US" sz="2000" b="0" dirty="0">
                <a:solidFill>
                  <a:srgbClr val="000000"/>
                </a:solidFill>
                <a:effectLst/>
                <a:highlight>
                  <a:srgbClr val="FFFFFF"/>
                </a:highlight>
                <a:latin typeface="Consolas" panose="020B0609020204030204" pitchFamily="49" charset="0"/>
              </a:rPr>
              <a:t> &lt;&gt; </a:t>
            </a:r>
            <a:r>
              <a:rPr lang="en-US" sz="2000" b="0" dirty="0">
                <a:solidFill>
                  <a:srgbClr val="A31515"/>
                </a:solidFill>
                <a:effectLst/>
                <a:highlight>
                  <a:srgbClr val="FFFFFF"/>
                </a:highlight>
                <a:latin typeface="Consolas" panose="020B0609020204030204" pitchFamily="49" charset="0"/>
              </a:rPr>
              <a:t>"Prospect“))</a:t>
            </a:r>
          </a:p>
          <a:p>
            <a:pPr marL="342900" indent="-342900" algn="l">
              <a:buClr>
                <a:srgbClr val="FF0000"/>
              </a:buClr>
              <a:buFont typeface="Wingdings" panose="05000000000000000000" pitchFamily="2" charset="2"/>
              <a:buChar char="q"/>
            </a:pPr>
            <a:endParaRPr lang="en-US" sz="2000" b="0" dirty="0">
              <a:solidFill>
                <a:srgbClr val="000000"/>
              </a:solidFill>
              <a:effectLst/>
              <a:highlight>
                <a:srgbClr val="FFFFFF"/>
              </a:highlight>
              <a:latin typeface="Consolas" panose="020B0609020204030204" pitchFamily="49" charset="0"/>
            </a:endParaRPr>
          </a:p>
          <a:p>
            <a:pPr algn="l"/>
            <a:endParaRPr lang="en-GB" sz="2000" b="1" dirty="0">
              <a:latin typeface="Arial" panose="020B0604020202020204" pitchFamily="34" charset="0"/>
            </a:endParaRPr>
          </a:p>
        </p:txBody>
      </p:sp>
      <p:sp>
        <p:nvSpPr>
          <p:cNvPr id="5" name="TextBox 4">
            <a:extLst>
              <a:ext uri="{FF2B5EF4-FFF2-40B4-BE49-F238E27FC236}">
                <a16:creationId xmlns:a16="http://schemas.microsoft.com/office/drawing/2014/main" id="{A85186F4-FE6B-90FC-78C0-341142AB00F8}"/>
              </a:ext>
            </a:extLst>
          </p:cNvPr>
          <p:cNvSpPr txBox="1"/>
          <p:nvPr/>
        </p:nvSpPr>
        <p:spPr>
          <a:xfrm>
            <a:off x="1200838" y="2977176"/>
            <a:ext cx="8251633" cy="400110"/>
          </a:xfrm>
          <a:prstGeom prst="rect">
            <a:avLst/>
          </a:prstGeom>
          <a:noFill/>
        </p:spPr>
        <p:txBody>
          <a:bodyPr wrap="square" rtlCol="0">
            <a:spAutoFit/>
          </a:bodyPr>
          <a:lstStyle/>
          <a:p>
            <a:r>
              <a:rPr lang="en-US" sz="2000" b="1" dirty="0">
                <a:solidFill>
                  <a:schemeClr val="tx1">
                    <a:lumMod val="50000"/>
                    <a:lumOff val="50000"/>
                  </a:schemeClr>
                </a:solidFill>
              </a:rPr>
              <a:t>Breakdown By Post Code</a:t>
            </a:r>
            <a:endParaRPr lang="en-GB" sz="2000" b="1" dirty="0">
              <a:solidFill>
                <a:schemeClr val="tx1">
                  <a:lumMod val="50000"/>
                  <a:lumOff val="50000"/>
                </a:schemeClr>
              </a:solidFill>
            </a:endParaRPr>
          </a:p>
        </p:txBody>
      </p:sp>
      <p:pic>
        <p:nvPicPr>
          <p:cNvPr id="11" name="Picture 10">
            <a:extLst>
              <a:ext uri="{FF2B5EF4-FFF2-40B4-BE49-F238E27FC236}">
                <a16:creationId xmlns:a16="http://schemas.microsoft.com/office/drawing/2014/main" id="{2883BD6F-FE41-A619-E832-5327EA46E5CD}"/>
              </a:ext>
            </a:extLst>
          </p:cNvPr>
          <p:cNvPicPr>
            <a:picLocks noChangeAspect="1"/>
          </p:cNvPicPr>
          <p:nvPr/>
        </p:nvPicPr>
        <p:blipFill>
          <a:blip r:embed="rId2"/>
          <a:stretch>
            <a:fillRect/>
          </a:stretch>
        </p:blipFill>
        <p:spPr>
          <a:xfrm>
            <a:off x="1341814" y="3480715"/>
            <a:ext cx="4754186" cy="322855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TextBox 11">
            <a:extLst>
              <a:ext uri="{FF2B5EF4-FFF2-40B4-BE49-F238E27FC236}">
                <a16:creationId xmlns:a16="http://schemas.microsoft.com/office/drawing/2014/main" id="{C89AA541-1D38-2160-E60C-F7130327450A}"/>
              </a:ext>
            </a:extLst>
          </p:cNvPr>
          <p:cNvSpPr txBox="1"/>
          <p:nvPr/>
        </p:nvSpPr>
        <p:spPr>
          <a:xfrm>
            <a:off x="6808424" y="3855904"/>
            <a:ext cx="3470313" cy="923330"/>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t>The Outer London Boroughs and West London have the highest potential spend. </a:t>
            </a:r>
            <a:endParaRPr lang="en-GB" dirty="0"/>
          </a:p>
        </p:txBody>
      </p:sp>
    </p:spTree>
    <p:extLst>
      <p:ext uri="{BB962C8B-B14F-4D97-AF65-F5344CB8AC3E}">
        <p14:creationId xmlns:p14="http://schemas.microsoft.com/office/powerpoint/2010/main" val="238253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1262-128D-3B05-BDB7-274C13632580}"/>
              </a:ext>
            </a:extLst>
          </p:cNvPr>
          <p:cNvSpPr>
            <a:spLocks noGrp="1"/>
          </p:cNvSpPr>
          <p:nvPr>
            <p:ph type="ctrTitle"/>
          </p:nvPr>
        </p:nvSpPr>
        <p:spPr>
          <a:xfrm>
            <a:off x="912156" y="0"/>
            <a:ext cx="7766936" cy="727113"/>
          </a:xfrm>
        </p:spPr>
        <p:txBody>
          <a:bodyPr>
            <a:normAutofit/>
          </a:bodyPr>
          <a:lstStyle/>
          <a:p>
            <a:pPr algn="ctr"/>
            <a:r>
              <a:rPr lang="en-US" sz="3200" b="1" dirty="0">
                <a:latin typeface="Arial" panose="020B0604020202020204" pitchFamily="34" charset="0"/>
              </a:rPr>
              <a:t>Market Size Analysis</a:t>
            </a:r>
            <a:endParaRPr lang="en-GB" sz="3200" b="1" dirty="0">
              <a:latin typeface="Arial" panose="020B0604020202020204" pitchFamily="34" charset="0"/>
            </a:endParaRPr>
          </a:p>
        </p:txBody>
      </p:sp>
      <p:sp>
        <p:nvSpPr>
          <p:cNvPr id="3" name="Subtitle 2">
            <a:extLst>
              <a:ext uri="{FF2B5EF4-FFF2-40B4-BE49-F238E27FC236}">
                <a16:creationId xmlns:a16="http://schemas.microsoft.com/office/drawing/2014/main" id="{710214F8-42F0-D1FE-9D6C-CC90AC4D79B2}"/>
              </a:ext>
            </a:extLst>
          </p:cNvPr>
          <p:cNvSpPr>
            <a:spLocks noGrp="1"/>
          </p:cNvSpPr>
          <p:nvPr>
            <p:ph type="subTitle" idx="1"/>
          </p:nvPr>
        </p:nvSpPr>
        <p:spPr>
          <a:xfrm>
            <a:off x="1033342" y="903383"/>
            <a:ext cx="7766936" cy="1096899"/>
          </a:xfrm>
        </p:spPr>
        <p:txBody>
          <a:bodyPr>
            <a:normAutofit/>
          </a:bodyPr>
          <a:lstStyle/>
          <a:p>
            <a:pPr algn="l"/>
            <a:r>
              <a:rPr lang="en-GB" sz="2000" b="1" dirty="0">
                <a:latin typeface="Arial" panose="020B0604020202020204" pitchFamily="34" charset="0"/>
              </a:rPr>
              <a:t>Breakdown by Industry</a:t>
            </a:r>
          </a:p>
        </p:txBody>
      </p:sp>
      <p:pic>
        <p:nvPicPr>
          <p:cNvPr id="8" name="Picture 7">
            <a:extLst>
              <a:ext uri="{FF2B5EF4-FFF2-40B4-BE49-F238E27FC236}">
                <a16:creationId xmlns:a16="http://schemas.microsoft.com/office/drawing/2014/main" id="{E301F743-D716-7AFB-C089-108C577C4CAB}"/>
              </a:ext>
            </a:extLst>
          </p:cNvPr>
          <p:cNvPicPr>
            <a:picLocks noChangeAspect="1"/>
          </p:cNvPicPr>
          <p:nvPr/>
        </p:nvPicPr>
        <p:blipFill>
          <a:blip r:embed="rId2"/>
          <a:stretch>
            <a:fillRect/>
          </a:stretch>
        </p:blipFill>
        <p:spPr>
          <a:xfrm>
            <a:off x="1033343" y="1608463"/>
            <a:ext cx="6281858" cy="48804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F5C41F0A-CFFA-F18F-CDC8-BED959A58DB2}"/>
              </a:ext>
            </a:extLst>
          </p:cNvPr>
          <p:cNvSpPr txBox="1"/>
          <p:nvPr/>
        </p:nvSpPr>
        <p:spPr>
          <a:xfrm>
            <a:off x="7601639" y="2754217"/>
            <a:ext cx="2809301" cy="2308324"/>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dirty="0"/>
              <a:t>Pubs &amp; Restaurants, Health &amp; Care, Quick Service and Hotels have the highest potential. There is an immense gap between the potential &amp; the current spending.</a:t>
            </a:r>
            <a:endParaRPr lang="en-GB" dirty="0"/>
          </a:p>
        </p:txBody>
      </p:sp>
    </p:spTree>
    <p:extLst>
      <p:ext uri="{BB962C8B-B14F-4D97-AF65-F5344CB8AC3E}">
        <p14:creationId xmlns:p14="http://schemas.microsoft.com/office/powerpoint/2010/main" val="214985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FBBB-F4FF-E30A-2F15-91E532F99DDA}"/>
              </a:ext>
            </a:extLst>
          </p:cNvPr>
          <p:cNvSpPr>
            <a:spLocks noGrp="1"/>
          </p:cNvSpPr>
          <p:nvPr>
            <p:ph type="ctrTitle"/>
          </p:nvPr>
        </p:nvSpPr>
        <p:spPr>
          <a:xfrm>
            <a:off x="1363848" y="1"/>
            <a:ext cx="7766936" cy="716095"/>
          </a:xfrm>
        </p:spPr>
        <p:txBody>
          <a:bodyPr>
            <a:normAutofit/>
          </a:bodyPr>
          <a:lstStyle/>
          <a:p>
            <a:pPr algn="ctr"/>
            <a:r>
              <a:rPr lang="en-GB" sz="3200" b="1" dirty="0">
                <a:latin typeface="Arial" panose="020B0604020202020204" pitchFamily="34" charset="0"/>
              </a:rPr>
              <a:t>Market Size Analysis </a:t>
            </a:r>
          </a:p>
        </p:txBody>
      </p:sp>
      <p:sp>
        <p:nvSpPr>
          <p:cNvPr id="3" name="Subtitle 2">
            <a:extLst>
              <a:ext uri="{FF2B5EF4-FFF2-40B4-BE49-F238E27FC236}">
                <a16:creationId xmlns:a16="http://schemas.microsoft.com/office/drawing/2014/main" id="{E08B5586-2784-84D3-1F41-4CB34DBFD230}"/>
              </a:ext>
            </a:extLst>
          </p:cNvPr>
          <p:cNvSpPr>
            <a:spLocks noGrp="1"/>
          </p:cNvSpPr>
          <p:nvPr>
            <p:ph type="subTitle" idx="1"/>
          </p:nvPr>
        </p:nvSpPr>
        <p:spPr>
          <a:xfrm>
            <a:off x="7392317" y="3429000"/>
            <a:ext cx="3260993" cy="3087578"/>
          </a:xfrm>
        </p:spPr>
        <p:txBody>
          <a:bodyPr>
            <a:normAutofit/>
          </a:bodyPr>
          <a:lstStyle/>
          <a:p>
            <a:pPr marL="342900" indent="-342900" algn="l">
              <a:buClr>
                <a:srgbClr val="FF0000"/>
              </a:buClr>
              <a:buFont typeface="Wingdings" panose="05000000000000000000" pitchFamily="2" charset="2"/>
              <a:buChar char="q"/>
            </a:pPr>
            <a:r>
              <a:rPr lang="en-US" sz="2000" dirty="0">
                <a:solidFill>
                  <a:schemeClr val="tx1"/>
                </a:solidFill>
                <a:latin typeface="Arial" panose="020B0604020202020204" pitchFamily="34" charset="0"/>
              </a:rPr>
              <a:t>Pubs &amp; Restaurants and Quick Service have the highest potential spending.</a:t>
            </a:r>
            <a:endParaRPr lang="en-GB" sz="2000" dirty="0">
              <a:solidFill>
                <a:schemeClr val="tx1"/>
              </a:solidFill>
              <a:latin typeface="Arial" panose="020B0604020202020204" pitchFamily="34" charset="0"/>
            </a:endParaRPr>
          </a:p>
        </p:txBody>
      </p:sp>
      <p:pic>
        <p:nvPicPr>
          <p:cNvPr id="5" name="Picture 4">
            <a:extLst>
              <a:ext uri="{FF2B5EF4-FFF2-40B4-BE49-F238E27FC236}">
                <a16:creationId xmlns:a16="http://schemas.microsoft.com/office/drawing/2014/main" id="{0C6B4C7E-704A-A5DB-62E3-276A5C011161}"/>
              </a:ext>
            </a:extLst>
          </p:cNvPr>
          <p:cNvPicPr>
            <a:picLocks noChangeAspect="1"/>
          </p:cNvPicPr>
          <p:nvPr/>
        </p:nvPicPr>
        <p:blipFill>
          <a:blip r:embed="rId2"/>
          <a:stretch>
            <a:fillRect/>
          </a:stretch>
        </p:blipFill>
        <p:spPr>
          <a:xfrm>
            <a:off x="1037049" y="870333"/>
            <a:ext cx="6234083" cy="56572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5157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6229-B473-493E-CB36-330564D28201}"/>
              </a:ext>
            </a:extLst>
          </p:cNvPr>
          <p:cNvSpPr>
            <a:spLocks noGrp="1"/>
          </p:cNvSpPr>
          <p:nvPr>
            <p:ph type="ctrTitle"/>
          </p:nvPr>
        </p:nvSpPr>
        <p:spPr>
          <a:xfrm>
            <a:off x="1507067" y="63966"/>
            <a:ext cx="7766936" cy="927552"/>
          </a:xfrm>
        </p:spPr>
        <p:txBody>
          <a:bodyPr>
            <a:normAutofit/>
          </a:bodyPr>
          <a:lstStyle/>
          <a:p>
            <a:pPr algn="ctr"/>
            <a:r>
              <a:rPr lang="en-GB" sz="3200" b="1" dirty="0">
                <a:latin typeface="Arial" panose="020B0604020202020204" pitchFamily="34" charset="0"/>
              </a:rPr>
              <a:t>Current Market Share for Brakes</a:t>
            </a:r>
          </a:p>
        </p:txBody>
      </p:sp>
      <p:sp>
        <p:nvSpPr>
          <p:cNvPr id="3" name="Subtitle 2">
            <a:extLst>
              <a:ext uri="{FF2B5EF4-FFF2-40B4-BE49-F238E27FC236}">
                <a16:creationId xmlns:a16="http://schemas.microsoft.com/office/drawing/2014/main" id="{E340DD03-BB6B-1E04-14AD-8C47746929B8}"/>
              </a:ext>
            </a:extLst>
          </p:cNvPr>
          <p:cNvSpPr>
            <a:spLocks noGrp="1"/>
          </p:cNvSpPr>
          <p:nvPr>
            <p:ph type="subTitle" idx="1"/>
          </p:nvPr>
        </p:nvSpPr>
        <p:spPr>
          <a:xfrm>
            <a:off x="638978" y="1252549"/>
            <a:ext cx="9254169" cy="4553340"/>
          </a:xfrm>
        </p:spPr>
        <p:txBody>
          <a:bodyPr>
            <a:normAutofit/>
          </a:bodyPr>
          <a:lstStyle/>
          <a:p>
            <a:pPr algn="l"/>
            <a:r>
              <a:rPr lang="en-US" sz="2000" b="1" dirty="0">
                <a:latin typeface="Arial" panose="020B0604020202020204" pitchFamily="34" charset="0"/>
              </a:rPr>
              <a:t>Total Current Market Share by Brakes</a:t>
            </a:r>
          </a:p>
          <a:p>
            <a:pPr marL="342900" indent="-342900" algn="l">
              <a:buClr>
                <a:srgbClr val="FF0000"/>
              </a:buClr>
              <a:buFont typeface="Wingdings" panose="05000000000000000000" pitchFamily="2" charset="2"/>
              <a:buChar char="q"/>
            </a:pPr>
            <a:r>
              <a:rPr lang="en-GB" sz="2000" b="1" dirty="0">
                <a:solidFill>
                  <a:schemeClr val="tx1"/>
                </a:solidFill>
                <a:latin typeface="Arial" panose="020B0604020202020204" pitchFamily="34" charset="0"/>
              </a:rPr>
              <a:t>8.98% </a:t>
            </a:r>
            <a:r>
              <a:rPr lang="en-GB" sz="2000" dirty="0">
                <a:solidFill>
                  <a:schemeClr val="tx1"/>
                </a:solidFill>
                <a:latin typeface="Arial" panose="020B0604020202020204" pitchFamily="34" charset="0"/>
              </a:rPr>
              <a:t>is the current market share by Brakes from the total market Size. (</a:t>
            </a:r>
            <a:r>
              <a:rPr lang="en-US" sz="2000" b="0" dirty="0">
                <a:solidFill>
                  <a:srgbClr val="3165BB"/>
                </a:solidFill>
                <a:effectLst/>
                <a:highlight>
                  <a:srgbClr val="FFFFFF"/>
                </a:highlight>
                <a:latin typeface="Consolas" panose="020B0609020204030204" pitchFamily="49" charset="0"/>
              </a:rPr>
              <a:t>DIVIDE</a:t>
            </a:r>
            <a:r>
              <a:rPr lang="en-US" sz="2000" b="0" dirty="0">
                <a:solidFill>
                  <a:srgbClr val="000000"/>
                </a:solidFill>
                <a:effectLst/>
                <a:highlight>
                  <a:srgbClr val="FFFFFF"/>
                </a:highlight>
                <a:latin typeface="Consolas" panose="020B0609020204030204" pitchFamily="49" charset="0"/>
              </a:rPr>
              <a:t>[Total Current Spend</a:t>
            </a:r>
            <a:r>
              <a:rPr lang="en-US" sz="2000" dirty="0">
                <a:solidFill>
                  <a:srgbClr val="000000"/>
                </a:solidFill>
                <a:highlight>
                  <a:srgbClr val="FFFFFF"/>
                </a:highlight>
                <a:latin typeface="Consolas" panose="020B0609020204030204" pitchFamily="49" charset="0"/>
              </a:rPr>
              <a:t> </a:t>
            </a:r>
            <a:r>
              <a:rPr lang="en-US" sz="2000" b="0" dirty="0">
                <a:solidFill>
                  <a:srgbClr val="000000"/>
                </a:solidFill>
                <a:effectLst/>
                <a:highlight>
                  <a:srgbClr val="FFFFFF"/>
                </a:highlight>
                <a:latin typeface="Consolas" panose="020B0609020204030204" pitchFamily="49" charset="0"/>
              </a:rPr>
              <a:t>Existing Customer],[Total_Market_Size]) *</a:t>
            </a:r>
            <a:r>
              <a:rPr lang="en-US" sz="2000" b="0" dirty="0">
                <a:solidFill>
                  <a:srgbClr val="098658"/>
                </a:solidFill>
                <a:effectLst/>
                <a:highlight>
                  <a:srgbClr val="FFFFFF"/>
                </a:highlight>
                <a:latin typeface="Consolas" panose="020B0609020204030204" pitchFamily="49" charset="0"/>
              </a:rPr>
              <a:t>100)</a:t>
            </a:r>
            <a:endParaRPr lang="en-US" sz="2000" b="0" dirty="0">
              <a:solidFill>
                <a:srgbClr val="000000"/>
              </a:solidFill>
              <a:effectLst/>
              <a:highlight>
                <a:srgbClr val="FFFFFF"/>
              </a:highlight>
              <a:latin typeface="Consolas" panose="020B0609020204030204" pitchFamily="49" charset="0"/>
            </a:endParaRPr>
          </a:p>
          <a:p>
            <a:pPr marL="342900" indent="-342900" algn="l">
              <a:buClr>
                <a:srgbClr val="FF0000"/>
              </a:buClr>
              <a:buFont typeface="Wingdings" panose="05000000000000000000" pitchFamily="2" charset="2"/>
              <a:buChar char="q"/>
            </a:pPr>
            <a:r>
              <a:rPr lang="en-GB" sz="2000" dirty="0">
                <a:solidFill>
                  <a:schemeClr val="tx1"/>
                </a:solidFill>
                <a:latin typeface="Arial" panose="020B0604020202020204" pitchFamily="34" charset="0"/>
              </a:rPr>
              <a:t>At present, Brakes is holding the Total Market Size at </a:t>
            </a:r>
            <a:r>
              <a:rPr lang="en-GB" sz="2000" b="1" dirty="0">
                <a:solidFill>
                  <a:schemeClr val="tx1"/>
                </a:solidFill>
                <a:latin typeface="Arial" panose="020B0604020202020204" pitchFamily="34" charset="0"/>
              </a:rPr>
              <a:t>465.96M</a:t>
            </a:r>
          </a:p>
          <a:p>
            <a:pPr marL="342900" indent="-342900" algn="l">
              <a:buClr>
                <a:srgbClr val="FF0000"/>
              </a:buClr>
              <a:buFont typeface="Wingdings" panose="05000000000000000000" pitchFamily="2" charset="2"/>
              <a:buChar char="q"/>
            </a:pPr>
            <a:r>
              <a:rPr lang="en-GB" sz="2000" dirty="0">
                <a:solidFill>
                  <a:schemeClr val="tx1"/>
                </a:solidFill>
                <a:latin typeface="Arial" panose="020B0604020202020204" pitchFamily="34" charset="0"/>
              </a:rPr>
              <a:t>Total Potential Current Spending of Existing Customers is </a:t>
            </a:r>
            <a:r>
              <a:rPr lang="en-GB" sz="2000" b="1" dirty="0">
                <a:solidFill>
                  <a:schemeClr val="tx1"/>
                </a:solidFill>
                <a:latin typeface="Arial" panose="020B0604020202020204" pitchFamily="34" charset="0"/>
              </a:rPr>
              <a:t>332.76M</a:t>
            </a:r>
          </a:p>
          <a:p>
            <a:pPr marL="342900" indent="-342900" algn="l">
              <a:buClr>
                <a:srgbClr val="FF0000"/>
              </a:buClr>
              <a:buFont typeface="Wingdings" panose="05000000000000000000" pitchFamily="2" charset="2"/>
              <a:buChar char="q"/>
            </a:pPr>
            <a:r>
              <a:rPr lang="en-GB" sz="2000" dirty="0">
                <a:solidFill>
                  <a:schemeClr val="tx1"/>
                </a:solidFill>
                <a:latin typeface="Arial" panose="020B0604020202020204" pitchFamily="34" charset="0"/>
              </a:rPr>
              <a:t>Total Current Spending of Existing Customers is </a:t>
            </a:r>
            <a:r>
              <a:rPr lang="en-GB" sz="2000" b="1" dirty="0">
                <a:solidFill>
                  <a:schemeClr val="tx1"/>
                </a:solidFill>
                <a:latin typeface="Arial" panose="020B0604020202020204" pitchFamily="34" charset="0"/>
              </a:rPr>
              <a:t>133.21M</a:t>
            </a:r>
          </a:p>
          <a:p>
            <a:pPr algn="l">
              <a:buClr>
                <a:srgbClr val="FF0000"/>
              </a:buClr>
            </a:pPr>
            <a:endParaRPr lang="en-GB" sz="20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806913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1519</TotalTime>
  <Words>1560</Words>
  <Application>Microsoft Office PowerPoint</Application>
  <PresentationFormat>Widescreen</PresentationFormat>
  <Paragraphs>129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Consolas</vt:lpstr>
      <vt:lpstr>Trebuchet MS</vt:lpstr>
      <vt:lpstr>Wingdings</vt:lpstr>
      <vt:lpstr>Wingdings 3</vt:lpstr>
      <vt:lpstr>Facet</vt:lpstr>
      <vt:lpstr>Marketing Analytics and Recommendations For Brakes</vt:lpstr>
      <vt:lpstr>Agenda</vt:lpstr>
      <vt:lpstr>Introduction</vt:lpstr>
      <vt:lpstr>Data Overview</vt:lpstr>
      <vt:lpstr>Key Metrics Visualized</vt:lpstr>
      <vt:lpstr>Market Size Analysis</vt:lpstr>
      <vt:lpstr>Market Size Analysis</vt:lpstr>
      <vt:lpstr>Market Size Analysis </vt:lpstr>
      <vt:lpstr>Current Market Share for Brakes</vt:lpstr>
      <vt:lpstr>Current Market Share for Brakes </vt:lpstr>
      <vt:lpstr>Current Market Share for Brakes </vt:lpstr>
      <vt:lpstr>Customer Segmentation Analysis</vt:lpstr>
      <vt:lpstr>Customer Segmentation Analysis </vt:lpstr>
      <vt:lpstr>Strategic Recommendations</vt:lpstr>
      <vt:lpstr>Strategic Recommendations </vt:lpstr>
      <vt:lpstr>Strategic Recommendations</vt:lpstr>
      <vt:lpstr>Competitive Analysis</vt:lpstr>
      <vt:lpstr>Competitive Analysis </vt:lpstr>
      <vt:lpstr>Customer Feedback </vt:lpstr>
      <vt:lpstr> Food Trends </vt:lpstr>
      <vt:lpstr>Conclusion</vt:lpstr>
      <vt:lpstr>Ideas &amp; Challenges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Bidisha Ghosh</dc:creator>
  <cp:lastModifiedBy>Bidisha Ghosh</cp:lastModifiedBy>
  <cp:revision>6</cp:revision>
  <dcterms:created xsi:type="dcterms:W3CDTF">2024-07-22T15:09:00Z</dcterms:created>
  <dcterms:modified xsi:type="dcterms:W3CDTF">2024-07-24T13:58:02Z</dcterms:modified>
</cp:coreProperties>
</file>