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1pPr>
    <a:lvl2pPr marL="0" marR="0" indent="3429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2pPr>
    <a:lvl3pPr marL="0" marR="0" indent="6858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3pPr>
    <a:lvl4pPr marL="0" marR="0" indent="10287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4pPr>
    <a:lvl5pPr marL="0" marR="0" indent="13716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5pPr>
    <a:lvl6pPr marL="0" marR="0" indent="17145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6pPr>
    <a:lvl7pPr marL="0" marR="0" indent="20574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7pPr>
    <a:lvl8pPr marL="0" marR="0" indent="24003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8pPr>
    <a:lvl9pPr marL="0" marR="0" indent="27432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noFill/>
        </a:fill>
      </a:tcStyle>
    </a:wholeTbl>
    <a:band2H>
      <a:tcTxStyle b="def" i="def"/>
      <a:tcStyle>
        <a:tcBdr/>
        <a:fill>
          <a:solidFill>
            <a:srgbClr val="CBCBCB">
              <a:alpha val="25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solidFill>
            <a:srgbClr val="CBCBCB">
              <a:alpha val="36000"/>
            </a:srgbClr>
          </a:solidFill>
        </a:fill>
      </a:tcStyle>
    </a:firstCol>
    <a:la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EBEBEB"/>
              </a:solidFill>
              <a:prstDash val="solid"/>
              <a:miter lim="400000"/>
            </a:ln>
          </a:insideH>
          <a:insideV>
            <a:ln w="12700" cap="flat">
              <a:noFill/>
              <a:miter lim="400000"/>
            </a:ln>
          </a:insideV>
        </a:tcBdr>
        <a:fill>
          <a:solidFill>
            <a:schemeClr val="accent1">
              <a:hueOff val="-522454"/>
              <a:satOff val="1153"/>
              <a:lumOff val="13444"/>
            </a:schemeClr>
          </a:solidFill>
        </a:fill>
      </a:tcStyle>
    </a:firstRow>
  </a:tblStyle>
  <a:tblStyle styleId="{C7B018BB-80A7-4F77-B60F-C8B233D01FF8}" styleName="">
    <a:tblBg/>
    <a:wholeTbl>
      <a:tcTxStyle b="off" i="off">
        <a:font>
          <a:latin typeface="Iowan Old Style"/>
          <a:ea typeface="Iowan Old Style"/>
          <a:cs typeface="Iowan Old Style"/>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wholeTbl>
    <a:band2H>
      <a:tcTxStyle b="def" i="def"/>
      <a:tcStyle>
        <a:tcBdr/>
        <a:fill>
          <a:solidFill>
            <a:srgbClr val="A8A861">
              <a:alpha val="27000"/>
            </a:srgbClr>
          </a:solidFill>
        </a:fill>
      </a:tcStyle>
    </a:band2H>
    <a:firstCol>
      <a:tcTxStyle b="off" i="off">
        <a:font>
          <a:latin typeface="DIN Alternate"/>
          <a:ea typeface="DIN Alternate"/>
          <a:cs typeface="DIN Alternate"/>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Col>
    <a:lastRow>
      <a:tcTxStyle b="off" i="off">
        <a:font>
          <a:latin typeface="DIN Alternate"/>
          <a:ea typeface="DIN Alternate"/>
          <a:cs typeface="DIN Alternate"/>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508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lastRow>
    <a:firstRow>
      <a:tcTxStyle b="off" i="off">
        <a:font>
          <a:latin typeface="DIN Alternate"/>
          <a:ea typeface="DIN Alternate"/>
          <a:cs typeface="DIN Alternate"/>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Row>
  </a:tblStyle>
  <a:tblStyle styleId="{EEE7283C-3CF3-47DC-8721-378D4A62B228}" styleName="">
    <a:tblBg/>
    <a:wholeTbl>
      <a:tcTxStyle b="off" i="off">
        <a:font>
          <a:latin typeface="Iowan Old Style"/>
          <a:ea typeface="Iowan Old Style"/>
          <a:cs typeface="Iowan Old Styl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wholeTbl>
    <a:band2H>
      <a:tcTxStyle b="def" i="def"/>
      <a:tcStyle>
        <a:tcBdr/>
        <a:fill>
          <a:solidFill>
            <a:srgbClr val="A8A861">
              <a:alpha val="27000"/>
            </a:srgbClr>
          </a:solidFill>
        </a:fill>
      </a:tcStyle>
    </a:band2H>
    <a:firstCol>
      <a:tcTxStyle b="off" i="off">
        <a:font>
          <a:latin typeface="DIN Alternate"/>
          <a:ea typeface="DIN Alternate"/>
          <a:cs typeface="DIN Alternate"/>
        </a:font>
        <a:srgbClr val="FFFFFF"/>
      </a:tcTxStyle>
      <a:tcStyle>
        <a:tcBdr>
          <a:left>
            <a:ln w="12700" cap="flat">
              <a:solidFill>
                <a:srgbClr val="FFFDEF"/>
              </a:solidFill>
              <a:prstDash val="solid"/>
              <a:miter lim="400000"/>
            </a:ln>
          </a:left>
          <a:right>
            <a:ln w="12700" cap="flat">
              <a:solidFill>
                <a:srgbClr val="FFFDEF"/>
              </a:solidFill>
              <a:prstDash val="solid"/>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wholeTbl>
    <a:band2H>
      <a:tcTxStyle b="def" i="def"/>
      <a:tcStyle>
        <a:tcBdr/>
        <a:fill>
          <a:solidFill>
            <a:srgbClr val="CBCBCB">
              <a:alpha val="36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25400" cap="flat">
              <a:solidFill>
                <a:schemeClr val="accent3">
                  <a:hueOff val="-256224"/>
                  <a:satOff val="-13732"/>
                  <a:lumOff val="-19712"/>
                  <a:alpha val="61000"/>
                </a:schemeClr>
              </a:solidFill>
              <a:prstDash val="solid"/>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12700" cap="flat">
              <a:noFill/>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wholeTbl>
    <a:band2H>
      <a:tcTxStyle b="def" i="def"/>
      <a:tcStyle>
        <a:tcBdr/>
        <a:fill>
          <a:solidFill>
            <a:srgbClr val="AEAEAE">
              <a:alpha val="25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solidFill>
                <a:srgbClr val="797B80"/>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firstRow>
  </a:tblStyle>
  <a:tblStyle styleId="{2708684C-4D16-4618-839F-0558EEFCDFE6}"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wholeTbl>
    <a:band2H>
      <a:tcTxStyle b="def" i="def"/>
      <a:tcStyle>
        <a:tcBdr/>
        <a:fill>
          <a:solidFill>
            <a:srgbClr val="EDEEEE"/>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solidFill>
                <a:srgbClr val="5C5C5C"/>
              </a:solidFill>
              <a:prstDash val="solid"/>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firstCol>
    <a:la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custDash>
                <a:ds d="200000" sp="200000"/>
              </a:custDash>
              <a:miter lim="400000"/>
            </a:ln>
          </a:insideH>
          <a:insideV>
            <a:ln w="12700" cap="flat">
              <a:noFill/>
              <a:miter lim="400000"/>
            </a:ln>
          </a:insideV>
        </a:tcBdr>
        <a:fill>
          <a:noFill/>
        </a:fill>
      </a:tcStyle>
    </a:lastRow>
    <a:fir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noFill/>
              <a:miter lim="400000"/>
            </a:ln>
          </a:top>
          <a:bottom>
            <a:ln w="12700" cap="flat">
              <a:solidFill>
                <a:srgbClr val="5C5C5C"/>
              </a:solidFill>
              <a:prstDash val="solid"/>
              <a:miter lim="400000"/>
            </a:ln>
          </a:bottom>
          <a:insideH>
            <a:ln w="12700" cap="flat">
              <a:solidFill>
                <a:srgbClr val="5C5C5C"/>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Line"/>
          <p:cNvSpPr/>
          <p:nvPr>
            <p:ph type="body" sz="quarter" idx="13"/>
          </p:nvPr>
        </p:nvSpPr>
        <p:spPr>
          <a:xfrm>
            <a:off x="571500" y="5588000"/>
            <a:ext cx="11875780" cy="3"/>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2" name="Title Text"/>
          <p:cNvSpPr txBox="1"/>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pPr/>
            <a:r>
              <a:t>Title Text</a:t>
            </a:r>
          </a:p>
        </p:txBody>
      </p:sp>
      <p:sp>
        <p:nvSpPr>
          <p:cNvPr id="13" name="Body Level One…"/>
          <p:cNvSpPr txBox="1"/>
          <p:nvPr>
            <p:ph type="body" sz="half" idx="1"/>
          </p:nvPr>
        </p:nvSpPr>
        <p:spPr>
          <a:xfrm>
            <a:off x="571500" y="5676900"/>
            <a:ext cx="11861800" cy="3263900"/>
          </a:xfrm>
          <a:prstGeom prst="rect">
            <a:avLst/>
          </a:prstGeom>
        </p:spPr>
        <p:txBody>
          <a:bodyPr/>
          <a:lstStyle>
            <a:lvl1pPr marL="0" indent="0" algn="ctr">
              <a:lnSpc>
                <a:spcPct val="70000"/>
              </a:lnSpc>
              <a:spcBef>
                <a:spcPts val="0"/>
              </a:spcBef>
              <a:buSzTx/>
              <a:buFontTx/>
              <a:buNone/>
              <a:defRPr i="1" sz="4800">
                <a:solidFill>
                  <a:srgbClr val="747676"/>
                </a:solidFill>
              </a:defRPr>
            </a:lvl1pPr>
            <a:lvl2pPr marL="0" indent="0" algn="ctr">
              <a:lnSpc>
                <a:spcPct val="70000"/>
              </a:lnSpc>
              <a:spcBef>
                <a:spcPts val="0"/>
              </a:spcBef>
              <a:buSzTx/>
              <a:buFontTx/>
              <a:buNone/>
              <a:defRPr i="1" sz="4800">
                <a:solidFill>
                  <a:srgbClr val="747676"/>
                </a:solidFill>
              </a:defRPr>
            </a:lvl2pPr>
            <a:lvl3pPr marL="0" indent="0" algn="ctr">
              <a:lnSpc>
                <a:spcPct val="70000"/>
              </a:lnSpc>
              <a:spcBef>
                <a:spcPts val="0"/>
              </a:spcBef>
              <a:buSzTx/>
              <a:buFontTx/>
              <a:buNone/>
              <a:defRPr i="1" sz="4800">
                <a:solidFill>
                  <a:srgbClr val="747676"/>
                </a:solidFill>
              </a:defRPr>
            </a:lvl3pPr>
            <a:lvl4pPr marL="0" indent="0" algn="ctr">
              <a:lnSpc>
                <a:spcPct val="70000"/>
              </a:lnSpc>
              <a:spcBef>
                <a:spcPts val="0"/>
              </a:spcBef>
              <a:buSzTx/>
              <a:buFontTx/>
              <a:buNone/>
              <a:defRPr i="1" sz="4800">
                <a:solidFill>
                  <a:srgbClr val="747676"/>
                </a:solidFill>
              </a:defRPr>
            </a:lvl4pPr>
            <a:lvl5pPr marL="0" indent="0" algn="ctr">
              <a:lnSpc>
                <a:spcPct val="70000"/>
              </a:lnSpc>
              <a:spcBef>
                <a:spcPts val="0"/>
              </a:spcBef>
              <a:buSzTx/>
              <a:buFontTx/>
              <a:buNone/>
              <a:defRPr i="1" sz="4800">
                <a:solidFill>
                  <a:srgbClr val="747676"/>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xfrm>
            <a:off x="12088552" y="9189156"/>
            <a:ext cx="309365"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01" name="“"/>
          <p:cNvSpPr txBox="1"/>
          <p:nvPr/>
        </p:nvSpPr>
        <p:spPr>
          <a:xfrm>
            <a:off x="508000" y="1771650"/>
            <a:ext cx="1697832" cy="317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i="0" spc="0" sz="21000">
                <a:solidFill>
                  <a:srgbClr val="E4E4E4"/>
                </a:solidFill>
                <a:latin typeface="Baskerville"/>
                <a:ea typeface="Baskerville"/>
                <a:cs typeface="Baskerville"/>
                <a:sym typeface="Baskerville"/>
              </a:defRPr>
            </a:lvl1pPr>
          </a:lstStyle>
          <a:p>
            <a:pPr/>
            <a:r>
              <a:t>“</a:t>
            </a:r>
          </a:p>
        </p:txBody>
      </p:sp>
      <p:sp>
        <p:nvSpPr>
          <p:cNvPr id="102" name="Type a quote here."/>
          <p:cNvSpPr txBox="1"/>
          <p:nvPr>
            <p:ph type="body" sz="quarter" idx="13"/>
          </p:nvPr>
        </p:nvSpPr>
        <p:spPr>
          <a:xfrm>
            <a:off x="1943100" y="3870536"/>
            <a:ext cx="10490200" cy="939801"/>
          </a:xfrm>
          <a:prstGeom prst="rect">
            <a:avLst/>
          </a:prstGeom>
        </p:spPr>
        <p:txBody>
          <a:bodyPr>
            <a:spAutoFit/>
          </a:bodyPr>
          <a:lstStyle>
            <a:lvl1pPr marL="0" indent="0">
              <a:spcBef>
                <a:spcPts val="1600"/>
              </a:spcBef>
              <a:buSzTx/>
              <a:buFontTx/>
              <a:buNone/>
              <a:defRPr sz="4800">
                <a:solidFill>
                  <a:srgbClr val="747676"/>
                </a:solidFill>
              </a:defRPr>
            </a:lvl1pPr>
          </a:lstStyle>
          <a:p>
            <a:pPr/>
            <a:r>
              <a:t>Type a quote here.</a:t>
            </a:r>
          </a:p>
        </p:txBody>
      </p:sp>
      <p:sp>
        <p:nvSpPr>
          <p:cNvPr id="103" name="-Johnny Appleseed"/>
          <p:cNvSpPr txBox="1"/>
          <p:nvPr>
            <p:ph type="body" sz="quarter" idx="14"/>
          </p:nvPr>
        </p:nvSpPr>
        <p:spPr>
          <a:xfrm>
            <a:off x="1943100" y="7772400"/>
            <a:ext cx="10490200" cy="939800"/>
          </a:xfrm>
          <a:prstGeom prst="rect">
            <a:avLst/>
          </a:prstGeom>
        </p:spPr>
        <p:txBody>
          <a:bodyPr>
            <a:spAutoFit/>
          </a:bodyPr>
          <a:lstStyle>
            <a:lvl1pPr marL="0" indent="0" algn="r">
              <a:lnSpc>
                <a:spcPct val="70000"/>
              </a:lnSpc>
              <a:spcBef>
                <a:spcPts val="1600"/>
              </a:spcBef>
              <a:buSzTx/>
              <a:buFontTx/>
              <a:buNone/>
              <a:defRPr i="1" sz="4800">
                <a:solidFill>
                  <a:srgbClr val="6B6D6D"/>
                </a:solidFill>
              </a:defRPr>
            </a:lvl1pPr>
          </a:lstStyle>
          <a:p>
            <a:pPr/>
            <a:r>
              <a:t>-Johnny Appleseed</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11" name="118295074_2675x2907.jpeg"/>
          <p:cNvSpPr/>
          <p:nvPr>
            <p:ph type="pic" idx="13"/>
          </p:nvPr>
        </p:nvSpPr>
        <p:spPr>
          <a:xfrm>
            <a:off x="0" y="0"/>
            <a:ext cx="13004800" cy="9753600"/>
          </a:xfrm>
          <a:prstGeom prst="rect">
            <a:avLst/>
          </a:prstGeom>
        </p:spPr>
        <p:txBody>
          <a:bodyPr lIns="91439" tIns="45719" rIns="91439" bIns="45719">
            <a:noAutofit/>
          </a:bodyPr>
          <a:lstStyle/>
          <a:p>
            <a:pPr/>
          </a:p>
        </p:txBody>
      </p:sp>
      <p:sp>
        <p:nvSpPr>
          <p:cNvPr id="112" name="Slide Number"/>
          <p:cNvSpPr txBox="1"/>
          <p:nvPr>
            <p:ph type="sldNum" sz="quarter" idx="2"/>
          </p:nvPr>
        </p:nvSpPr>
        <p:spPr>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1" name="118295074_2675x2907.jpeg"/>
          <p:cNvSpPr/>
          <p:nvPr>
            <p:ph type="pic" idx="13"/>
          </p:nvPr>
        </p:nvSpPr>
        <p:spPr>
          <a:xfrm>
            <a:off x="0" y="0"/>
            <a:ext cx="13004800" cy="9753600"/>
          </a:xfrm>
          <a:prstGeom prst="rect">
            <a:avLst/>
          </a:prstGeom>
        </p:spPr>
        <p:txBody>
          <a:bodyPr lIns="91439" tIns="45719" rIns="91439" bIns="45719">
            <a:noAutofit/>
          </a:bodyPr>
          <a:lstStyle/>
          <a:p>
            <a:pPr/>
          </a:p>
        </p:txBody>
      </p:sp>
      <p:sp>
        <p:nvSpPr>
          <p:cNvPr id="22" name="Rectangle"/>
          <p:cNvSpPr/>
          <p:nvPr>
            <p:ph type="body" sz="half" idx="14"/>
          </p:nvPr>
        </p:nvSpPr>
        <p:spPr>
          <a:xfrm>
            <a:off x="0" y="5422900"/>
            <a:ext cx="13004800" cy="3606800"/>
          </a:xfrm>
          <a:prstGeom prst="rect">
            <a:avLst/>
          </a:prstGeom>
          <a:solidFill>
            <a:srgbClr val="FFFFFF"/>
          </a:solidFill>
        </p:spPr>
        <p:txBody>
          <a:bodyPr anchor="ctr">
            <a:noAutofit/>
          </a:bodyPr>
          <a:lstStyle/>
          <a:p>
            <a:pPr marL="0" indent="0" algn="ctr">
              <a:spcBef>
                <a:spcPts val="0"/>
              </a:spcBef>
              <a:buSzTx/>
              <a:buFontTx/>
              <a:buNone/>
              <a:defRPr sz="2400">
                <a:latin typeface="DIN Alternate"/>
                <a:ea typeface="DIN Alternate"/>
                <a:cs typeface="DIN Alternate"/>
                <a:sym typeface="DIN Alternate"/>
              </a:defRPr>
            </a:pPr>
          </a:p>
        </p:txBody>
      </p:sp>
      <p:sp>
        <p:nvSpPr>
          <p:cNvPr id="23" name="Line"/>
          <p:cNvSpPr/>
          <p:nvPr>
            <p:ph type="body" sz="quarter" idx="15"/>
          </p:nvPr>
        </p:nvSpPr>
        <p:spPr>
          <a:xfrm flipV="1">
            <a:off x="571500" y="7619996"/>
            <a:ext cx="11874500" cy="4"/>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571500" y="5562600"/>
            <a:ext cx="11861800" cy="2209800"/>
          </a:xfrm>
          <a:prstGeom prst="rect">
            <a:avLst/>
          </a:prstGeom>
        </p:spPr>
        <p:txBody>
          <a:bodyPr anchor="b"/>
          <a:lstStyle>
            <a:lvl1pPr algn="r">
              <a:lnSpc>
                <a:spcPct val="80000"/>
              </a:lnSpc>
              <a:spcBef>
                <a:spcPts val="0"/>
              </a:spcBef>
              <a:defRPr sz="12100">
                <a:solidFill>
                  <a:srgbClr val="5C5C5C"/>
                </a:solidFill>
              </a:defRPr>
            </a:lvl1pPr>
          </a:lstStyle>
          <a:p>
            <a:pPr/>
            <a:r>
              <a:t>Title Text</a:t>
            </a:r>
          </a:p>
        </p:txBody>
      </p:sp>
      <p:sp>
        <p:nvSpPr>
          <p:cNvPr id="25" name="Body Level One…"/>
          <p:cNvSpPr txBox="1"/>
          <p:nvPr>
            <p:ph type="body" sz="quarter" idx="1"/>
          </p:nvPr>
        </p:nvSpPr>
        <p:spPr>
          <a:xfrm>
            <a:off x="571500" y="7670800"/>
            <a:ext cx="11861800" cy="1231900"/>
          </a:xfrm>
          <a:prstGeom prst="rect">
            <a:avLst/>
          </a:prstGeom>
        </p:spPr>
        <p:txBody>
          <a:bodyPr/>
          <a:lstStyle>
            <a:lvl1pPr marL="0" indent="0" algn="r">
              <a:lnSpc>
                <a:spcPct val="70000"/>
              </a:lnSpc>
              <a:spcBef>
                <a:spcPts val="600"/>
              </a:spcBef>
              <a:buSzTx/>
              <a:buFontTx/>
              <a:buNone/>
              <a:defRPr i="1" sz="4800">
                <a:solidFill>
                  <a:srgbClr val="747676"/>
                </a:solidFill>
              </a:defRPr>
            </a:lvl1pPr>
            <a:lvl2pPr marL="0" indent="0" algn="r">
              <a:lnSpc>
                <a:spcPct val="70000"/>
              </a:lnSpc>
              <a:spcBef>
                <a:spcPts val="600"/>
              </a:spcBef>
              <a:buSzTx/>
              <a:buFontTx/>
              <a:buNone/>
              <a:defRPr i="1" sz="4800">
                <a:solidFill>
                  <a:srgbClr val="747676"/>
                </a:solidFill>
              </a:defRPr>
            </a:lvl2pPr>
            <a:lvl3pPr marL="0" indent="0" algn="r">
              <a:lnSpc>
                <a:spcPct val="70000"/>
              </a:lnSpc>
              <a:spcBef>
                <a:spcPts val="600"/>
              </a:spcBef>
              <a:buSzTx/>
              <a:buFontTx/>
              <a:buNone/>
              <a:defRPr i="1" sz="4800">
                <a:solidFill>
                  <a:srgbClr val="747676"/>
                </a:solidFill>
              </a:defRPr>
            </a:lvl3pPr>
            <a:lvl4pPr marL="0" indent="0" algn="r">
              <a:lnSpc>
                <a:spcPct val="70000"/>
              </a:lnSpc>
              <a:spcBef>
                <a:spcPts val="600"/>
              </a:spcBef>
              <a:buSzTx/>
              <a:buFontTx/>
              <a:buNone/>
              <a:defRPr i="1" sz="4800">
                <a:solidFill>
                  <a:srgbClr val="747676"/>
                </a:solidFill>
              </a:defRPr>
            </a:lvl4pPr>
            <a:lvl5pPr marL="0" indent="0" algn="r">
              <a:lnSpc>
                <a:spcPct val="70000"/>
              </a:lnSpc>
              <a:spcBef>
                <a:spcPts val="600"/>
              </a:spcBef>
              <a:buSzTx/>
              <a:buFontTx/>
              <a:buNone/>
              <a:defRPr i="1" sz="4800">
                <a:solidFill>
                  <a:srgbClr val="747676"/>
                </a:solidFill>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092513" y="9194800"/>
            <a:ext cx="309365" cy="342900"/>
          </a:xfrm>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3" name="Title Text"/>
          <p:cNvSpPr txBox="1"/>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pPr/>
            <a:r>
              <a:t>Title Text</a:t>
            </a:r>
          </a:p>
        </p:txBody>
      </p:sp>
      <p:sp>
        <p:nvSpPr>
          <p:cNvPr id="34" name="Slide Number"/>
          <p:cNvSpPr txBox="1"/>
          <p:nvPr>
            <p:ph type="sldNum" sz="quarter" idx="2"/>
          </p:nvPr>
        </p:nvSpPr>
        <p:spPr>
          <a:xfrm>
            <a:off x="12083465" y="9189156"/>
            <a:ext cx="309365"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41" name="182429520_1646x1646.jpeg"/>
          <p:cNvSpPr/>
          <p:nvPr>
            <p:ph type="pic" idx="13"/>
          </p:nvPr>
        </p:nvSpPr>
        <p:spPr>
          <a:xfrm>
            <a:off x="7531100" y="0"/>
            <a:ext cx="5473700" cy="9753600"/>
          </a:xfrm>
          <a:prstGeom prst="rect">
            <a:avLst/>
          </a:prstGeom>
        </p:spPr>
        <p:txBody>
          <a:bodyPr lIns="91439" tIns="45719" rIns="91439" bIns="45719">
            <a:noAutofit/>
          </a:bodyPr>
          <a:lstStyle/>
          <a:p>
            <a:pPr/>
          </a:p>
        </p:txBody>
      </p:sp>
      <p:sp>
        <p:nvSpPr>
          <p:cNvPr id="42" name="Line"/>
          <p:cNvSpPr/>
          <p:nvPr>
            <p:ph type="body" sz="quarter" idx="14"/>
          </p:nvPr>
        </p:nvSpPr>
        <p:spPr>
          <a:xfrm flipV="1">
            <a:off x="571500" y="7619998"/>
            <a:ext cx="6451600" cy="3"/>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43" name="Title Text"/>
          <p:cNvSpPr txBox="1"/>
          <p:nvPr>
            <p:ph type="title"/>
          </p:nvPr>
        </p:nvSpPr>
        <p:spPr>
          <a:xfrm>
            <a:off x="571500" y="571500"/>
            <a:ext cx="6451600" cy="7213600"/>
          </a:xfrm>
          <a:prstGeom prst="rect">
            <a:avLst/>
          </a:prstGeom>
        </p:spPr>
        <p:txBody>
          <a:bodyPr anchor="b"/>
          <a:lstStyle>
            <a:lvl1pPr algn="r">
              <a:lnSpc>
                <a:spcPct val="80000"/>
              </a:lnSpc>
              <a:spcBef>
                <a:spcPts val="0"/>
              </a:spcBef>
              <a:defRPr sz="12100">
                <a:solidFill>
                  <a:srgbClr val="5C5C5C"/>
                </a:solidFill>
              </a:defRPr>
            </a:lvl1pPr>
          </a:lstStyle>
          <a:p>
            <a:pPr/>
            <a:r>
              <a:t>Title Text</a:t>
            </a:r>
          </a:p>
        </p:txBody>
      </p:sp>
      <p:sp>
        <p:nvSpPr>
          <p:cNvPr id="44" name="Body Level One…"/>
          <p:cNvSpPr txBox="1"/>
          <p:nvPr>
            <p:ph type="body" sz="quarter" idx="1"/>
          </p:nvPr>
        </p:nvSpPr>
        <p:spPr>
          <a:xfrm>
            <a:off x="571500" y="7670800"/>
            <a:ext cx="6451600" cy="1358900"/>
          </a:xfrm>
          <a:prstGeom prst="rect">
            <a:avLst/>
          </a:prstGeom>
        </p:spPr>
        <p:txBody>
          <a:bodyPr/>
          <a:lstStyle>
            <a:lvl1pPr marL="0" indent="0" algn="r">
              <a:lnSpc>
                <a:spcPct val="70000"/>
              </a:lnSpc>
              <a:spcBef>
                <a:spcPts val="600"/>
              </a:spcBef>
              <a:buSzTx/>
              <a:buFontTx/>
              <a:buNone/>
              <a:defRPr i="1" sz="4800">
                <a:solidFill>
                  <a:srgbClr val="747676"/>
                </a:solidFill>
              </a:defRPr>
            </a:lvl1pPr>
            <a:lvl2pPr marL="0" indent="0" algn="r">
              <a:lnSpc>
                <a:spcPct val="70000"/>
              </a:lnSpc>
              <a:spcBef>
                <a:spcPts val="600"/>
              </a:spcBef>
              <a:buSzTx/>
              <a:buFontTx/>
              <a:buNone/>
              <a:defRPr i="1" sz="4800">
                <a:solidFill>
                  <a:srgbClr val="747676"/>
                </a:solidFill>
              </a:defRPr>
            </a:lvl2pPr>
            <a:lvl3pPr marL="0" indent="0" algn="r">
              <a:lnSpc>
                <a:spcPct val="70000"/>
              </a:lnSpc>
              <a:spcBef>
                <a:spcPts val="600"/>
              </a:spcBef>
              <a:buSzTx/>
              <a:buFontTx/>
              <a:buNone/>
              <a:defRPr i="1" sz="4800">
                <a:solidFill>
                  <a:srgbClr val="747676"/>
                </a:solidFill>
              </a:defRPr>
            </a:lvl3pPr>
            <a:lvl4pPr marL="0" indent="0" algn="r">
              <a:lnSpc>
                <a:spcPct val="70000"/>
              </a:lnSpc>
              <a:spcBef>
                <a:spcPts val="600"/>
              </a:spcBef>
              <a:buSzTx/>
              <a:buFontTx/>
              <a:buNone/>
              <a:defRPr i="1" sz="4800">
                <a:solidFill>
                  <a:srgbClr val="747676"/>
                </a:solidFill>
              </a:defRPr>
            </a:lvl4pPr>
            <a:lvl5pPr marL="0" indent="0" algn="r">
              <a:lnSpc>
                <a:spcPct val="70000"/>
              </a:lnSpc>
              <a:spcBef>
                <a:spcPts val="600"/>
              </a:spcBef>
              <a:buSzTx/>
              <a:buFontTx/>
              <a:buNone/>
              <a:defRPr i="1" sz="4800">
                <a:solidFill>
                  <a:srgbClr val="747676"/>
                </a:solidFill>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12092513" y="9194800"/>
            <a:ext cx="309365" cy="342900"/>
          </a:xfrm>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2" name="Line"/>
          <p:cNvSpPr/>
          <p:nvPr>
            <p:ph type="body" sz="quarter" idx="13"/>
          </p:nvPr>
        </p:nvSpPr>
        <p:spPr>
          <a:xfrm>
            <a:off x="571500" y="1574800"/>
            <a:ext cx="118618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53" name="Title Text"/>
          <p:cNvSpPr txBox="1"/>
          <p:nvPr>
            <p:ph type="title"/>
          </p:nvPr>
        </p:nvSpPr>
        <p:spPr>
          <a:prstGeom prst="rect">
            <a:avLst/>
          </a:prstGeom>
        </p:spPr>
        <p:txBody>
          <a:bodyPr/>
          <a:lstStyle/>
          <a:p>
            <a:pPr/>
            <a:r>
              <a:t>Title Text</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61" name="Line"/>
          <p:cNvSpPr/>
          <p:nvPr>
            <p:ph type="body" sz="quarter" idx="13"/>
          </p:nvPr>
        </p:nvSpPr>
        <p:spPr>
          <a:xfrm>
            <a:off x="571500" y="1574800"/>
            <a:ext cx="118618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62" name="Title Text"/>
          <p:cNvSpPr txBox="1"/>
          <p:nvPr>
            <p:ph type="title"/>
          </p:nvPr>
        </p:nvSpPr>
        <p:spPr>
          <a:prstGeom prst="rect">
            <a:avLst/>
          </a:prstGeom>
        </p:spPr>
        <p:txBody>
          <a:bodyPr/>
          <a:lstStyle/>
          <a:p>
            <a:pPr/>
            <a:r>
              <a:t>Title Text</a:t>
            </a:r>
          </a:p>
        </p:txBody>
      </p:sp>
      <p:sp>
        <p:nvSpPr>
          <p:cNvPr id="6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71" name="118295074_2675x2907.jpeg"/>
          <p:cNvSpPr/>
          <p:nvPr>
            <p:ph type="pic" idx="13"/>
          </p:nvPr>
        </p:nvSpPr>
        <p:spPr>
          <a:xfrm>
            <a:off x="0" y="0"/>
            <a:ext cx="6438900" cy="9753600"/>
          </a:xfrm>
          <a:prstGeom prst="rect">
            <a:avLst/>
          </a:prstGeom>
        </p:spPr>
        <p:txBody>
          <a:bodyPr lIns="91439" tIns="45719" rIns="91439" bIns="45719">
            <a:noAutofit/>
          </a:bodyPr>
          <a:lstStyle/>
          <a:p>
            <a:pPr/>
          </a:p>
        </p:txBody>
      </p:sp>
      <p:sp>
        <p:nvSpPr>
          <p:cNvPr id="72" name="Line"/>
          <p:cNvSpPr/>
          <p:nvPr>
            <p:ph type="body" sz="quarter" idx="14"/>
          </p:nvPr>
        </p:nvSpPr>
        <p:spPr>
          <a:xfrm>
            <a:off x="7023100" y="1574800"/>
            <a:ext cx="53975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73" name="Title Text"/>
          <p:cNvSpPr txBox="1"/>
          <p:nvPr>
            <p:ph type="title"/>
          </p:nvPr>
        </p:nvSpPr>
        <p:spPr>
          <a:xfrm>
            <a:off x="7023100" y="723900"/>
            <a:ext cx="5397500" cy="723900"/>
          </a:xfrm>
          <a:prstGeom prst="rect">
            <a:avLst/>
          </a:prstGeom>
        </p:spPr>
        <p:txBody>
          <a:bodyPr/>
          <a:lstStyle/>
          <a:p>
            <a:pPr/>
            <a:r>
              <a:t>Title Text</a:t>
            </a:r>
          </a:p>
        </p:txBody>
      </p:sp>
      <p:sp>
        <p:nvSpPr>
          <p:cNvPr id="74" name="Body Level One…"/>
          <p:cNvSpPr txBox="1"/>
          <p:nvPr>
            <p:ph type="body" sz="half" idx="1"/>
          </p:nvPr>
        </p:nvSpPr>
        <p:spPr>
          <a:xfrm>
            <a:off x="7023100" y="1803400"/>
            <a:ext cx="5397500" cy="7226300"/>
          </a:xfrm>
          <a:prstGeom prst="rect">
            <a:avLst/>
          </a:prstGeom>
        </p:spPr>
        <p:txBody>
          <a:bodyPr/>
          <a:lstStyle>
            <a:lvl1pPr marL="406400" indent="-406400">
              <a:defRPr sz="2800"/>
            </a:lvl1pPr>
            <a:lvl2pPr marL="812800" indent="-406400">
              <a:defRPr sz="2800"/>
            </a:lvl2pPr>
            <a:lvl3pPr marL="1219200" indent="-406400">
              <a:defRPr sz="2800"/>
            </a:lvl3pPr>
            <a:lvl4pPr marL="1625600" indent="-406400">
              <a:defRPr sz="2800"/>
            </a:lvl4pPr>
            <a:lvl5pPr marL="2032000" indent="-406400">
              <a:defRPr sz="2800"/>
            </a:lvl5pPr>
          </a:lstStyle>
          <a:p>
            <a:pPr/>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8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90" name="118295074_2675x2907.jpeg"/>
          <p:cNvSpPr/>
          <p:nvPr>
            <p:ph type="pic" idx="13"/>
          </p:nvPr>
        </p:nvSpPr>
        <p:spPr>
          <a:xfrm>
            <a:off x="571500" y="571500"/>
            <a:ext cx="7429500" cy="7315200"/>
          </a:xfrm>
          <a:prstGeom prst="rect">
            <a:avLst/>
          </a:prstGeom>
        </p:spPr>
        <p:txBody>
          <a:bodyPr lIns="91439" tIns="45719" rIns="91439" bIns="45719">
            <a:noAutofit/>
          </a:bodyPr>
          <a:lstStyle/>
          <a:p>
            <a:pPr/>
          </a:p>
        </p:txBody>
      </p:sp>
      <p:sp>
        <p:nvSpPr>
          <p:cNvPr id="91" name="182741592_1098x949.jpeg"/>
          <p:cNvSpPr/>
          <p:nvPr>
            <p:ph type="pic" sz="quarter" idx="14"/>
          </p:nvPr>
        </p:nvSpPr>
        <p:spPr>
          <a:xfrm>
            <a:off x="8128000" y="571500"/>
            <a:ext cx="4305300" cy="3594100"/>
          </a:xfrm>
          <a:prstGeom prst="rect">
            <a:avLst/>
          </a:prstGeom>
        </p:spPr>
        <p:txBody>
          <a:bodyPr lIns="91439" tIns="45719" rIns="91439" bIns="45719">
            <a:noAutofit/>
          </a:bodyPr>
          <a:lstStyle/>
          <a:p>
            <a:pPr/>
          </a:p>
        </p:txBody>
      </p:sp>
      <p:sp>
        <p:nvSpPr>
          <p:cNvPr id="92" name="182429520_1646x1646.jpeg"/>
          <p:cNvSpPr/>
          <p:nvPr>
            <p:ph type="pic" sz="quarter" idx="15"/>
          </p:nvPr>
        </p:nvSpPr>
        <p:spPr>
          <a:xfrm>
            <a:off x="8128000" y="4292600"/>
            <a:ext cx="4305300" cy="3594100"/>
          </a:xfrm>
          <a:prstGeom prst="rect">
            <a:avLst/>
          </a:prstGeom>
        </p:spPr>
        <p:txBody>
          <a:bodyPr lIns="91439" tIns="45719" rIns="91439" bIns="45719">
            <a:noAutofit/>
          </a:bodyPr>
          <a:lstStyle/>
          <a:p>
            <a:pPr/>
          </a:p>
        </p:txBody>
      </p:sp>
      <p:sp>
        <p:nvSpPr>
          <p:cNvPr id="93" name="Body Level One…"/>
          <p:cNvSpPr txBox="1"/>
          <p:nvPr>
            <p:ph type="body" sz="quarter" idx="1"/>
          </p:nvPr>
        </p:nvSpPr>
        <p:spPr>
          <a:xfrm>
            <a:off x="571500" y="8051800"/>
            <a:ext cx="11861800" cy="1333500"/>
          </a:xfrm>
          <a:prstGeom prst="rect">
            <a:avLst/>
          </a:prstGeom>
        </p:spPr>
        <p:txBody>
          <a:bodyPr/>
          <a:lstStyle>
            <a:lvl1pPr marL="0" indent="0">
              <a:spcBef>
                <a:spcPts val="1400"/>
              </a:spcBef>
              <a:buSzTx/>
              <a:buFontTx/>
              <a:buNone/>
              <a:defRPr i="1" spc="28" sz="2800"/>
            </a:lvl1pPr>
            <a:lvl2pPr marL="0" indent="0">
              <a:spcBef>
                <a:spcPts val="1400"/>
              </a:spcBef>
              <a:buSzTx/>
              <a:buFontTx/>
              <a:buNone/>
              <a:defRPr i="1" spc="28" sz="2800"/>
            </a:lvl2pPr>
            <a:lvl3pPr marL="0" indent="0">
              <a:spcBef>
                <a:spcPts val="1400"/>
              </a:spcBef>
              <a:buSzTx/>
              <a:buFontTx/>
              <a:buNone/>
              <a:defRPr i="1" spc="28" sz="2800"/>
            </a:lvl3pPr>
            <a:lvl4pPr marL="0" indent="0">
              <a:spcBef>
                <a:spcPts val="1400"/>
              </a:spcBef>
              <a:buSzTx/>
              <a:buFontTx/>
              <a:buNone/>
              <a:defRPr i="1" spc="28" sz="2800"/>
            </a:lvl4pPr>
            <a:lvl5pPr marL="0" indent="0">
              <a:spcBef>
                <a:spcPts val="1400"/>
              </a:spcBef>
              <a:buSzTx/>
              <a:buFontTx/>
              <a:buNone/>
              <a:defRPr i="1" spc="28" sz="2800"/>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571500" y="723900"/>
            <a:ext cx="118618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3" name="Body Level One…"/>
          <p:cNvSpPr txBox="1"/>
          <p:nvPr>
            <p:ph type="body" idx="1"/>
          </p:nvPr>
        </p:nvSpPr>
        <p:spPr>
          <a:xfrm>
            <a:off x="571500" y="1803400"/>
            <a:ext cx="11861800" cy="722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2081047" y="9194800"/>
            <a:ext cx="309365" cy="342900"/>
          </a:xfrm>
          <a:prstGeom prst="rect">
            <a:avLst/>
          </a:prstGeom>
          <a:ln w="12700">
            <a:miter lim="400000"/>
          </a:ln>
        </p:spPr>
        <p:txBody>
          <a:bodyPr wrap="none" lIns="50800" tIns="50800" rIns="50800" bIns="50800">
            <a:spAutoFit/>
          </a:bodyPr>
          <a:lstStyle>
            <a:lvl1pPr algn="r">
              <a:spcBef>
                <a:spcPts val="0"/>
              </a:spcBef>
              <a:defRPr i="0" spc="0" sz="1600">
                <a:solidFill>
                  <a:srgbClr val="747676"/>
                </a:solidFill>
                <a:latin typeface="DIN Alternate"/>
                <a:ea typeface="DIN Alternate"/>
                <a:cs typeface="DIN Alternate"/>
                <a:sym typeface="DIN Alternat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1pPr>
      <a:lvl2pPr marL="0" marR="0" indent="3429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2pPr>
      <a:lvl3pPr marL="0" marR="0" indent="6858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3pPr>
      <a:lvl4pPr marL="0" marR="0" indent="10287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4pPr>
      <a:lvl5pPr marL="0" marR="0" indent="13716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5pPr>
      <a:lvl6pPr marL="0" marR="0" indent="17145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6pPr>
      <a:lvl7pPr marL="0" marR="0" indent="20574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7pPr>
      <a:lvl8pPr marL="0" marR="0" indent="24003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8pPr>
      <a:lvl9pPr marL="0" marR="0" indent="27432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9pPr>
    </p:titleStyle>
    <p:bodyStyle>
      <a:lvl1pPr marL="4699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1pPr>
      <a:lvl2pPr marL="9398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2pPr>
      <a:lvl3pPr marL="14097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3pPr>
      <a:lvl4pPr marL="18796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4pPr>
      <a:lvl5pPr marL="23495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5pPr>
      <a:lvl6pPr marL="28194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6pPr>
      <a:lvl7pPr marL="32893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7pPr>
      <a:lvl8pPr marL="37592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8pPr>
      <a:lvl9pPr marL="42291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9pPr>
    </p:bodyStyle>
    <p:otherStyle>
      <a:lvl1pPr marL="0" marR="0" indent="0" algn="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1pPr>
      <a:lvl2pPr marL="0" marR="0" indent="228600" algn="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2pPr>
      <a:lvl3pPr marL="0" marR="0" indent="457200" algn="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3pPr>
      <a:lvl4pPr marL="0" marR="0" indent="685800" algn="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4pPr>
      <a:lvl5pPr marL="0" marR="0" indent="914400" algn="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5pPr>
      <a:lvl6pPr marL="0" marR="0" indent="1143000" algn="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6pPr>
      <a:lvl7pPr marL="0" marR="0" indent="1371600" algn="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7pPr>
      <a:lvl8pPr marL="0" marR="0" indent="1600200" algn="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8pPr>
      <a:lvl9pPr marL="0" marR="0" indent="1828800" algn="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29" name="Lucrative options for a new restaurant in bengaluru"/>
          <p:cNvSpPr txBox="1"/>
          <p:nvPr>
            <p:ph type="ctrTitle"/>
          </p:nvPr>
        </p:nvSpPr>
        <p:spPr>
          <a:prstGeom prst="rect">
            <a:avLst/>
          </a:prstGeom>
        </p:spPr>
        <p:txBody>
          <a:bodyPr/>
          <a:lstStyle/>
          <a:p>
            <a:pPr>
              <a:defRPr sz="7500"/>
            </a:pPr>
            <a:r>
              <a:t>Lucrative options for a new restaurant in </a:t>
            </a:r>
            <a:r>
              <a:rPr sz="9300" u="sng">
                <a:solidFill>
                  <a:srgbClr val="5C1B12"/>
                </a:solidFill>
              </a:rPr>
              <a:t>bengaluru</a:t>
            </a:r>
          </a:p>
        </p:txBody>
      </p:sp>
      <p:sp>
        <p:nvSpPr>
          <p:cNvPr id="130" name="Body"/>
          <p:cNvSpPr txBox="1"/>
          <p:nvPr>
            <p:ph type="subTitle" sz="half"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66" name="We can also observe that most of the restaurants are situated in center of bengaluru"/>
          <p:cNvSpPr txBox="1"/>
          <p:nvPr>
            <p:ph type="title"/>
          </p:nvPr>
        </p:nvSpPr>
        <p:spPr>
          <a:prstGeom prst="rect">
            <a:avLst/>
          </a:prstGeom>
        </p:spPr>
        <p:txBody>
          <a:bodyPr/>
          <a:lstStyle>
            <a:lvl1pPr defTabSz="338835">
              <a:spcBef>
                <a:spcPts val="1300"/>
              </a:spcBef>
              <a:defRPr sz="3016"/>
            </a:lvl1pPr>
          </a:lstStyle>
          <a:p>
            <a:pPr/>
            <a:r>
              <a:t>We can also observe that most of the restaurants are situated in center of bengaluru</a:t>
            </a:r>
          </a:p>
        </p:txBody>
      </p:sp>
      <p:pic>
        <p:nvPicPr>
          <p:cNvPr id="167" name="Picture 8" descr="Picture 8"/>
          <p:cNvPicPr>
            <a:picLocks noChangeAspect="1"/>
          </p:cNvPicPr>
          <p:nvPr/>
        </p:nvPicPr>
        <p:blipFill>
          <a:blip r:embed="rId2">
            <a:extLst/>
          </a:blip>
          <a:stretch>
            <a:fillRect/>
          </a:stretch>
        </p:blipFill>
        <p:spPr>
          <a:xfrm>
            <a:off x="1436199" y="2243655"/>
            <a:ext cx="10132402" cy="590129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70" name="Cost of food (for 2 people) neighbourhood wise"/>
          <p:cNvSpPr txBox="1"/>
          <p:nvPr>
            <p:ph type="title"/>
          </p:nvPr>
        </p:nvSpPr>
        <p:spPr>
          <a:prstGeom prst="rect">
            <a:avLst/>
          </a:prstGeom>
        </p:spPr>
        <p:txBody>
          <a:bodyPr/>
          <a:lstStyle>
            <a:lvl1pPr defTabSz="543305">
              <a:spcBef>
                <a:spcPts val="2100"/>
              </a:spcBef>
              <a:defRPr sz="4836"/>
            </a:lvl1pPr>
          </a:lstStyle>
          <a:p>
            <a:pPr/>
            <a:r>
              <a:t>Cost of food (for 2 people) neighbourhood wise</a:t>
            </a:r>
          </a:p>
        </p:txBody>
      </p:sp>
      <p:pic>
        <p:nvPicPr>
          <p:cNvPr id="171" name="Picture 5" descr="Picture 5"/>
          <p:cNvPicPr>
            <a:picLocks noChangeAspect="1"/>
          </p:cNvPicPr>
          <p:nvPr/>
        </p:nvPicPr>
        <p:blipFill>
          <a:blip r:embed="rId2">
            <a:extLst/>
          </a:blip>
          <a:stretch>
            <a:fillRect/>
          </a:stretch>
        </p:blipFill>
        <p:spPr>
          <a:xfrm>
            <a:off x="2717800" y="2317750"/>
            <a:ext cx="5581789" cy="5627047"/>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74" name="Keeping in mind about all age group, Casual dining cum bar seems like a lucrative option ."/>
          <p:cNvSpPr txBox="1"/>
          <p:nvPr>
            <p:ph type="title"/>
          </p:nvPr>
        </p:nvSpPr>
        <p:spPr>
          <a:prstGeom prst="rect">
            <a:avLst/>
          </a:prstGeom>
        </p:spPr>
        <p:txBody>
          <a:bodyPr/>
          <a:lstStyle>
            <a:lvl1pPr defTabSz="332993">
              <a:spcBef>
                <a:spcPts val="1300"/>
              </a:spcBef>
              <a:defRPr sz="2964"/>
            </a:lvl1pPr>
          </a:lstStyle>
          <a:p>
            <a:pPr/>
            <a:r>
              <a:t>Keeping in mind about all age group, Casual dining cum bar seems like a lucrative option .</a:t>
            </a:r>
          </a:p>
        </p:txBody>
      </p:sp>
      <p:pic>
        <p:nvPicPr>
          <p:cNvPr id="175" name="project 5.png" descr="project 5.png"/>
          <p:cNvPicPr>
            <a:picLocks noChangeAspect="1"/>
          </p:cNvPicPr>
          <p:nvPr/>
        </p:nvPicPr>
        <p:blipFill>
          <a:blip r:embed="rId2">
            <a:extLst/>
          </a:blip>
          <a:stretch>
            <a:fillRect/>
          </a:stretch>
        </p:blipFill>
        <p:spPr>
          <a:xfrm>
            <a:off x="127000" y="1162050"/>
            <a:ext cx="12420600" cy="76708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word cloud of most liked cuisine"/>
          <p:cNvSpPr txBox="1"/>
          <p:nvPr>
            <p:ph type="title"/>
          </p:nvPr>
        </p:nvSpPr>
        <p:spPr>
          <a:xfrm>
            <a:off x="1676400" y="-1409700"/>
            <a:ext cx="8322916" cy="4047233"/>
          </a:xfrm>
          <a:prstGeom prst="rect">
            <a:avLst/>
          </a:prstGeom>
        </p:spPr>
        <p:txBody>
          <a:bodyPr/>
          <a:lstStyle>
            <a:lvl1pPr>
              <a:defRPr sz="9200"/>
            </a:lvl1pPr>
          </a:lstStyle>
          <a:p>
            <a:pPr/>
            <a:r>
              <a:t>word cloud of most liked cuisine</a:t>
            </a:r>
          </a:p>
        </p:txBody>
      </p:sp>
      <p:pic>
        <p:nvPicPr>
          <p:cNvPr id="178" name="project 6.png" descr="project 6.png"/>
          <p:cNvPicPr>
            <a:picLocks noChangeAspect="1"/>
          </p:cNvPicPr>
          <p:nvPr/>
        </p:nvPicPr>
        <p:blipFill>
          <a:blip r:embed="rId2">
            <a:extLst/>
          </a:blip>
          <a:stretch>
            <a:fillRect/>
          </a:stretch>
        </p:blipFill>
        <p:spPr>
          <a:xfrm>
            <a:off x="1612082" y="2623579"/>
            <a:ext cx="8451552" cy="6336271"/>
          </a:xfrm>
          <a:prstGeom prst="rect">
            <a:avLst/>
          </a:prstGeom>
          <a:ln w="12700">
            <a:miter lim="400000"/>
          </a:ln>
        </p:spPr>
      </p:pic>
      <p:sp>
        <p:nvSpPr>
          <p:cNvPr id="179" name="Bengaluru being…"/>
          <p:cNvSpPr txBox="1"/>
          <p:nvPr/>
        </p:nvSpPr>
        <p:spPr>
          <a:xfrm>
            <a:off x="64375" y="3994150"/>
            <a:ext cx="1851685" cy="149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pc="13" sz="1300"/>
            </a:pPr>
            <a:r>
              <a:t>Bengaluru being</a:t>
            </a:r>
          </a:p>
          <a:p>
            <a:pPr>
              <a:defRPr b="1" spc="13" sz="1300"/>
            </a:pPr>
            <a:r>
              <a:t>in South India ,</a:t>
            </a:r>
          </a:p>
          <a:p>
            <a:pPr>
              <a:defRPr b="1" spc="13" sz="1300"/>
            </a:pPr>
            <a:r>
              <a:t>people here like </a:t>
            </a:r>
          </a:p>
          <a:p>
            <a:pPr>
              <a:defRPr b="1" spc="13" sz="1300"/>
            </a:pPr>
            <a:r>
              <a:t>North Indian food more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82" name="Cost for 2 people vs ratings"/>
          <p:cNvSpPr txBox="1"/>
          <p:nvPr>
            <p:ph type="title"/>
          </p:nvPr>
        </p:nvSpPr>
        <p:spPr>
          <a:prstGeom prst="rect">
            <a:avLst/>
          </a:prstGeom>
        </p:spPr>
        <p:txBody>
          <a:bodyPr/>
          <a:lstStyle>
            <a:lvl1pPr defTabSz="543305">
              <a:spcBef>
                <a:spcPts val="2100"/>
              </a:spcBef>
              <a:defRPr sz="4836"/>
            </a:lvl1pPr>
          </a:lstStyle>
          <a:p>
            <a:pPr/>
            <a:r>
              <a:t>Cost for 2 people vs ratings</a:t>
            </a:r>
          </a:p>
        </p:txBody>
      </p:sp>
      <p:pic>
        <p:nvPicPr>
          <p:cNvPr id="183" name="Picture 4" descr="Picture 4"/>
          <p:cNvPicPr>
            <a:picLocks noChangeAspect="1"/>
          </p:cNvPicPr>
          <p:nvPr/>
        </p:nvPicPr>
        <p:blipFill>
          <a:blip r:embed="rId2">
            <a:extLst/>
          </a:blip>
          <a:stretch>
            <a:fillRect/>
          </a:stretch>
        </p:blipFill>
        <p:spPr>
          <a:xfrm>
            <a:off x="1300747" y="2459740"/>
            <a:ext cx="8705511" cy="483412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We used Pearson’s Correlation to analyse the relationship between Ratings and Cost of Food in a restaurant .…"/>
          <p:cNvSpPr txBox="1"/>
          <p:nvPr>
            <p:ph type="body" idx="1"/>
          </p:nvPr>
        </p:nvSpPr>
        <p:spPr>
          <a:prstGeom prst="rect">
            <a:avLst/>
          </a:prstGeom>
        </p:spPr>
        <p:txBody>
          <a:bodyPr/>
          <a:lstStyle/>
          <a:p>
            <a:pPr/>
            <a:r>
              <a:t>We used Pearson’s Correlation to analyse the relationship between Ratings and Cost of Food in a restaurant .</a:t>
            </a:r>
          </a:p>
          <a:p>
            <a:pPr/>
            <a:r>
              <a:t>Null Hypothesis : There is no Relationship whatsoever</a:t>
            </a:r>
          </a:p>
          <a:p>
            <a:pPr/>
            <a:r>
              <a:t>Alternate Hypothesis : There is some relationship between them</a:t>
            </a:r>
          </a:p>
          <a:p>
            <a:pPr/>
            <a:r>
              <a:t>P Value: 6.633647396643138e-28</a:t>
            </a:r>
          </a:p>
          <a:p>
            <a:pPr/>
            <a:r>
              <a:t>So we Reject our NULL hypothesis since the P value is so less. There is definitely some relationship between the two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7" name="Picture 4" descr="Picture 4"/>
          <p:cNvPicPr>
            <a:picLocks noChangeAspect="1"/>
          </p:cNvPicPr>
          <p:nvPr/>
        </p:nvPicPr>
        <p:blipFill>
          <a:blip r:embed="rId2">
            <a:extLst/>
          </a:blip>
          <a:stretch>
            <a:fillRect/>
          </a:stretch>
        </p:blipFill>
        <p:spPr>
          <a:xfrm>
            <a:off x="647011" y="2863868"/>
            <a:ext cx="7645483" cy="4600932"/>
          </a:xfrm>
          <a:prstGeom prst="rect">
            <a:avLst/>
          </a:prstGeom>
          <a:ln w="12700">
            <a:miter lim="400000"/>
          </a:ln>
        </p:spPr>
      </p:pic>
      <p:sp>
        <p:nvSpPr>
          <p:cNvPr id="188" name="Rectangle 5"/>
          <p:cNvSpPr txBox="1"/>
          <p:nvPr/>
        </p:nvSpPr>
        <p:spPr>
          <a:xfrm>
            <a:off x="8470293" y="4166113"/>
            <a:ext cx="2375507"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71450" indent="-171450" defTabSz="914400">
              <a:spcBef>
                <a:spcPts val="0"/>
              </a:spcBef>
              <a:buSzPct val="100000"/>
              <a:buChar char="❑"/>
              <a:defRPr b="1" i="0" spc="0" sz="1200">
                <a:solidFill>
                  <a:srgbClr val="000000"/>
                </a:solidFill>
                <a:latin typeface="Calibri"/>
                <a:ea typeface="Calibri"/>
                <a:cs typeface="Calibri"/>
                <a:sym typeface="Calibri"/>
              </a:defRPr>
            </a:pPr>
            <a:r>
              <a:t>Cluster 2</a:t>
            </a:r>
            <a:r>
              <a:rPr b="0"/>
              <a:t> or those marked in Green are those places that are more famous for its South Indian, Indian, North Indian, Chinese as well as fast food.</a:t>
            </a:r>
            <a:br>
              <a:rPr b="0"/>
            </a:br>
          </a:p>
        </p:txBody>
      </p:sp>
      <p:sp>
        <p:nvSpPr>
          <p:cNvPr id="189" name="Rectangle 6"/>
          <p:cNvSpPr txBox="1"/>
          <p:nvPr/>
        </p:nvSpPr>
        <p:spPr>
          <a:xfrm>
            <a:off x="8482995" y="5654081"/>
            <a:ext cx="2146907" cy="1336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71450" indent="-171450" defTabSz="914400">
              <a:spcBef>
                <a:spcPts val="0"/>
              </a:spcBef>
              <a:buSzPct val="100000"/>
              <a:buChar char="❑"/>
              <a:defRPr b="1" i="0" spc="0" sz="1200">
                <a:solidFill>
                  <a:srgbClr val="000000"/>
                </a:solidFill>
                <a:latin typeface="Calibri"/>
                <a:ea typeface="Calibri"/>
                <a:cs typeface="Calibri"/>
                <a:sym typeface="Calibri"/>
              </a:defRPr>
            </a:pPr>
            <a:r>
              <a:t>Cluster 3</a:t>
            </a:r>
            <a:r>
              <a:rPr b="0"/>
              <a:t> or those marked in Purple were those areas where Street Food, Chinese, Fast food were more popular or we can say more number of restaurants were present.</a:t>
            </a:r>
          </a:p>
        </p:txBody>
      </p:sp>
      <p:sp>
        <p:nvSpPr>
          <p:cNvPr id="190" name="Text Placeholder 2"/>
          <p:cNvSpPr txBox="1"/>
          <p:nvPr/>
        </p:nvSpPr>
        <p:spPr>
          <a:xfrm>
            <a:off x="8515046" y="3041650"/>
            <a:ext cx="2286001" cy="92333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9448" indent="-159448" defTabSz="850391">
              <a:spcBef>
                <a:spcPts val="0"/>
              </a:spcBef>
              <a:buSzPct val="100000"/>
              <a:buChar char="❑"/>
              <a:defRPr b="1" i="0" spc="0" sz="1116">
                <a:solidFill>
                  <a:srgbClr val="000000"/>
                </a:solidFill>
                <a:latin typeface="Calibri"/>
                <a:ea typeface="Calibri"/>
                <a:cs typeface="Calibri"/>
                <a:sym typeface="Calibri"/>
              </a:defRPr>
            </a:pPr>
            <a:r>
              <a:t>Cluster 1</a:t>
            </a:r>
            <a:r>
              <a:rPr b="0"/>
              <a:t> or those marked in Blue are the places that are more famous for its Biryani, Chinese, Fast food and North Indian food. </a:t>
            </a:r>
            <a:br>
              <a:rPr b="0"/>
            </a:br>
          </a:p>
        </p:txBody>
      </p:sp>
      <p:sp>
        <p:nvSpPr>
          <p:cNvPr id="191" name="K-means Clustering based on Type of Restaurant"/>
          <p:cNvSpPr txBox="1"/>
          <p:nvPr>
            <p:ph type="title" idx="4294967295"/>
          </p:nvPr>
        </p:nvSpPr>
        <p:spPr>
          <a:xfrm>
            <a:off x="1249948" y="1511997"/>
            <a:ext cx="8374551" cy="369334"/>
          </a:xfrm>
          <a:prstGeom prst="rect">
            <a:avLst/>
          </a:prstGeom>
        </p:spPr>
        <p:txBody>
          <a:bodyPr lIns="0" tIns="0" rIns="0" bIns="0"/>
          <a:lstStyle>
            <a:lvl1pPr defTabSz="914400">
              <a:spcBef>
                <a:spcPts val="0"/>
              </a:spcBef>
              <a:defRPr b="1" cap="none" sz="2400">
                <a:solidFill>
                  <a:srgbClr val="455150"/>
                </a:solidFill>
                <a:latin typeface="Arial"/>
                <a:ea typeface="Arial"/>
                <a:cs typeface="Arial"/>
                <a:sym typeface="Arial"/>
              </a:defRPr>
            </a:lvl1pPr>
          </a:lstStyle>
          <a:p>
            <a:pPr/>
            <a:r>
              <a:t>        K-means Clustering based on Type of Restaurant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94" name="Conclusion and analysis"/>
          <p:cNvSpPr txBox="1"/>
          <p:nvPr>
            <p:ph type="title"/>
          </p:nvPr>
        </p:nvSpPr>
        <p:spPr>
          <a:prstGeom prst="rect">
            <a:avLst/>
          </a:prstGeom>
        </p:spPr>
        <p:txBody>
          <a:bodyPr/>
          <a:lstStyle>
            <a:lvl1pPr defTabSz="543305">
              <a:spcBef>
                <a:spcPts val="2100"/>
              </a:spcBef>
              <a:defRPr sz="4836"/>
            </a:lvl1pPr>
          </a:lstStyle>
          <a:p>
            <a:pPr/>
            <a:r>
              <a:t>Conclusion and analysis</a:t>
            </a:r>
          </a:p>
        </p:txBody>
      </p:sp>
      <p:sp>
        <p:nvSpPr>
          <p:cNvPr id="195" name="Basically we can visualise the lucrative options for cuisines , type and location in Bengaluru where new restaurant can be established based upon the preference of the client.…"/>
          <p:cNvSpPr txBox="1"/>
          <p:nvPr>
            <p:ph type="body" idx="4294967295"/>
          </p:nvPr>
        </p:nvSpPr>
        <p:spPr>
          <a:xfrm>
            <a:off x="805447" y="1863400"/>
            <a:ext cx="8473251" cy="6026800"/>
          </a:xfrm>
          <a:prstGeom prst="rect">
            <a:avLst/>
          </a:prstGeom>
        </p:spPr>
        <p:txBody>
          <a:bodyPr lIns="0" tIns="0" rIns="0" bIns="0"/>
          <a:lstStyle/>
          <a:p>
            <a:pPr marL="264318" indent="-264318" defTabSz="914400">
              <a:spcBef>
                <a:spcPts val="0"/>
              </a:spcBef>
              <a:defRPr sz="1800">
                <a:solidFill>
                  <a:srgbClr val="000000"/>
                </a:solidFill>
                <a:latin typeface="Calibri"/>
                <a:ea typeface="Calibri"/>
                <a:cs typeface="Calibri"/>
                <a:sym typeface="Calibri"/>
              </a:defRPr>
            </a:pPr>
            <a:r>
              <a:t>Basically we can visualise the lucrative options for cuisines , type and location in Bengaluru where new restaurant can be established based upon the preference of the client.</a:t>
            </a:r>
          </a:p>
          <a:p>
            <a:pPr marL="264318" indent="-264318" defTabSz="914400">
              <a:spcBef>
                <a:spcPts val="0"/>
              </a:spcBef>
              <a:defRPr sz="1800">
                <a:solidFill>
                  <a:srgbClr val="000000"/>
                </a:solidFill>
                <a:latin typeface="Calibri"/>
                <a:ea typeface="Calibri"/>
                <a:cs typeface="Calibri"/>
                <a:sym typeface="Calibri"/>
              </a:defRPr>
            </a:pPr>
            <a:r>
              <a:t>Visualisation of Cuisines and food items preferred and the quantity can be well noticed in the findings provided.</a:t>
            </a:r>
          </a:p>
          <a:p>
            <a:pPr marL="264318" indent="-264318" defTabSz="914400">
              <a:spcBef>
                <a:spcPts val="0"/>
              </a:spcBef>
              <a:defRPr sz="1800">
                <a:solidFill>
                  <a:srgbClr val="000000"/>
                </a:solidFill>
                <a:latin typeface="Calibri"/>
                <a:ea typeface="Calibri"/>
                <a:cs typeface="Calibri"/>
                <a:sym typeface="Calibri"/>
              </a:defRPr>
            </a:pPr>
            <a:r>
              <a:t>Quick service restaurants , take aways are giants of the Indian food service market, and are growing exponentially. Fine dining is gaining prominence too.Conspicuous consumption I believe. Both multi-cuisine and single-cuisine establishments have shown tremendous growth.</a:t>
            </a:r>
          </a:p>
          <a:p>
            <a:pPr marL="264318" indent="-264318" defTabSz="914400">
              <a:spcBef>
                <a:spcPts val="0"/>
              </a:spcBef>
              <a:defRPr sz="1800">
                <a:solidFill>
                  <a:srgbClr val="000000"/>
                </a:solidFill>
                <a:latin typeface="Calibri"/>
                <a:ea typeface="Calibri"/>
                <a:cs typeface="Calibri"/>
                <a:sym typeface="Calibri"/>
              </a:defRPr>
            </a:pPr>
            <a:r>
              <a:t>The model and the idea can be used with the help of Real Time data</a:t>
            </a:r>
          </a:p>
          <a:p>
            <a:pPr marL="264318" indent="-264318" defTabSz="914400">
              <a:spcBef>
                <a:spcPts val="0"/>
              </a:spcBef>
              <a:defRPr sz="1800">
                <a:solidFill>
                  <a:srgbClr val="000000"/>
                </a:solidFill>
                <a:latin typeface="Calibri"/>
                <a:ea typeface="Calibri"/>
                <a:cs typeface="Calibri"/>
                <a:sym typeface="Calibri"/>
              </a:defRPr>
            </a:pPr>
            <a:r>
              <a:t>Ordering Pattern , cuisines can quite accurately predict the type of restaurant .</a:t>
            </a:r>
          </a:p>
          <a:p>
            <a:pPr marL="264318" indent="-264318" defTabSz="914400">
              <a:spcBef>
                <a:spcPts val="0"/>
              </a:spcBef>
              <a:defRPr sz="1800">
                <a:solidFill>
                  <a:srgbClr val="000000"/>
                </a:solidFill>
                <a:latin typeface="Calibri"/>
                <a:ea typeface="Calibri"/>
                <a:cs typeface="Calibri"/>
                <a:sym typeface="Calibri"/>
              </a:defRPr>
            </a:pPr>
            <a:r>
              <a:t>Cafe Coffee day has its outlet in most of the neighbourhood of Bengaluru.  </a:t>
            </a:r>
          </a:p>
          <a:p>
            <a:pPr marL="264318" indent="-264318" defTabSz="914400">
              <a:spcBef>
                <a:spcPts val="0"/>
              </a:spcBef>
              <a:defRPr sz="1800">
                <a:solidFill>
                  <a:srgbClr val="000000"/>
                </a:solidFill>
                <a:latin typeface="Calibri"/>
                <a:ea typeface="Calibri"/>
                <a:cs typeface="Calibri"/>
                <a:sym typeface="Calibri"/>
              </a:defRPr>
            </a:pPr>
            <a:r>
              <a:t>These pattern can be mined from the data which is seen in the real life too. Thanks to the diversity of India. The data can also be used to find out the popular food, type of people, residency area etc to help new restaurants take better data driven decisions.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33" name="Why a new Restaurant and why bengaluru?"/>
          <p:cNvSpPr txBox="1"/>
          <p:nvPr>
            <p:ph type="title"/>
          </p:nvPr>
        </p:nvSpPr>
        <p:spPr>
          <a:prstGeom prst="rect">
            <a:avLst/>
          </a:prstGeom>
        </p:spPr>
        <p:txBody>
          <a:bodyPr/>
          <a:lstStyle/>
          <a:p>
            <a:pPr defTabSz="543305">
              <a:spcBef>
                <a:spcPts val="2100"/>
              </a:spcBef>
              <a:defRPr sz="4836"/>
            </a:pPr>
            <a:r>
              <a:rPr sz="3627"/>
              <a:t>Why a new Restaurant and why</a:t>
            </a:r>
            <a:r>
              <a:t> </a:t>
            </a:r>
            <a:r>
              <a:rPr u="sng"/>
              <a:t>bengaluru</a:t>
            </a:r>
            <a:r>
              <a:t>?</a:t>
            </a:r>
          </a:p>
        </p:txBody>
      </p:sp>
      <p:sp>
        <p:nvSpPr>
          <p:cNvPr id="134" name="Bengaluru is the one of the  fastest growing and developing cities in India with hundreds of people migrating in everyday…"/>
          <p:cNvSpPr txBox="1"/>
          <p:nvPr>
            <p:ph type="body" idx="1"/>
          </p:nvPr>
        </p:nvSpPr>
        <p:spPr>
          <a:xfrm>
            <a:off x="571500" y="1943100"/>
            <a:ext cx="11861800" cy="7226300"/>
          </a:xfrm>
          <a:prstGeom prst="rect">
            <a:avLst/>
          </a:prstGeom>
        </p:spPr>
        <p:txBody>
          <a:bodyPr/>
          <a:lstStyle/>
          <a:p>
            <a:pPr marL="234950" indent="-234950" defTabSz="914400">
              <a:spcBef>
                <a:spcPts val="300"/>
              </a:spcBef>
              <a:tabLst>
                <a:tab pos="368300" algn="l"/>
                <a:tab pos="368300" algn="l"/>
              </a:tabLst>
              <a:defRPr spc="5" sz="1600">
                <a:solidFill>
                  <a:srgbClr val="424242"/>
                </a:solidFill>
                <a:latin typeface="Arial"/>
                <a:ea typeface="Arial"/>
                <a:cs typeface="Arial"/>
                <a:sym typeface="Arial"/>
              </a:defRPr>
            </a:pPr>
            <a:r>
              <a:t>Bengaluru is the one of the  fastest growing and developing cities in India with hundreds of people migrating in everyday</a:t>
            </a:r>
          </a:p>
          <a:p>
            <a:pPr marL="234950" indent="-234950" defTabSz="914400">
              <a:spcBef>
                <a:spcPts val="300"/>
              </a:spcBef>
              <a:tabLst>
                <a:tab pos="368300" algn="l"/>
                <a:tab pos="368300" algn="l"/>
              </a:tabLst>
              <a:defRPr spc="5" sz="1600">
                <a:solidFill>
                  <a:srgbClr val="424242"/>
                </a:solidFill>
                <a:latin typeface="Arial"/>
                <a:ea typeface="Arial"/>
                <a:cs typeface="Arial"/>
                <a:sym typeface="Arial"/>
              </a:defRPr>
            </a:pPr>
            <a:r>
              <a:t>It is known as the Silicon Valley of India with major youth population with no time in hand for household chores let alone cooking</a:t>
            </a:r>
          </a:p>
          <a:p>
            <a:pPr marL="234950" indent="-234950" defTabSz="914400">
              <a:spcBef>
                <a:spcPts val="300"/>
              </a:spcBef>
              <a:tabLst>
                <a:tab pos="368300" algn="l"/>
                <a:tab pos="368300" algn="l"/>
              </a:tabLst>
              <a:defRPr spc="5" sz="1600">
                <a:solidFill>
                  <a:srgbClr val="424242"/>
                </a:solidFill>
                <a:latin typeface="Arial"/>
                <a:ea typeface="Arial"/>
                <a:cs typeface="Arial"/>
                <a:sym typeface="Arial"/>
              </a:defRPr>
            </a:pPr>
            <a:r>
              <a:t>The youth has the taste for delicious affordable regular takeaways or occasional/ weekend dine-outs at exclusive food joints.</a:t>
            </a:r>
          </a:p>
          <a:p>
            <a:pPr marL="234950" indent="-234950" defTabSz="914400">
              <a:spcBef>
                <a:spcPts val="300"/>
              </a:spcBef>
              <a:tabLst>
                <a:tab pos="368300" algn="l"/>
                <a:tab pos="368300" algn="l"/>
              </a:tabLst>
              <a:defRPr sz="1600">
                <a:solidFill>
                  <a:srgbClr val="4E4B57"/>
                </a:solidFill>
                <a:latin typeface="Arial"/>
                <a:ea typeface="Arial"/>
                <a:cs typeface="Arial"/>
                <a:sym typeface="Arial"/>
              </a:defRPr>
            </a:pPr>
            <a:r>
              <a:t>The number of restaurant are increasing day by day. Currently which stands at approximately 12,000 restaurants. With such a high number of restaurants. This industry hasn't been saturated yet.</a:t>
            </a:r>
          </a:p>
          <a:p>
            <a:pPr marL="234950" indent="-234950" defTabSz="914400">
              <a:spcBef>
                <a:spcPts val="200"/>
              </a:spcBef>
              <a:tabLst>
                <a:tab pos="368300" algn="l"/>
                <a:tab pos="368300" algn="l"/>
              </a:tabLst>
              <a:defRPr spc="-35" sz="1600">
                <a:solidFill>
                  <a:srgbClr val="424242"/>
                </a:solidFill>
                <a:latin typeface="Arial"/>
                <a:ea typeface="Arial"/>
                <a:cs typeface="Arial"/>
                <a:sym typeface="Arial"/>
              </a:defRPr>
            </a:pPr>
            <a:r>
              <a:t>This project aims at analysing demography, its food culture of the location. Most importantly it will help new restaurants in deciding their theme, menus, cuisine, cost etc for a particular location. It also aims at finding similarity between neighbourhoods of Bengaluru on the basis of food. With the analysis the project also will help people in choosing the restaurant based on several other factors. The project will mainly try to answer the question based on restaurants and foodies interest. And what factors should be kept in mind if someone wants to open new restaurant.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37" name="Data scraping and refining from zomato site."/>
          <p:cNvSpPr txBox="1"/>
          <p:nvPr>
            <p:ph type="title"/>
          </p:nvPr>
        </p:nvSpPr>
        <p:spPr>
          <a:prstGeom prst="rect">
            <a:avLst/>
          </a:prstGeom>
        </p:spPr>
        <p:txBody>
          <a:bodyPr/>
          <a:lstStyle>
            <a:lvl1pPr defTabSz="543305">
              <a:spcBef>
                <a:spcPts val="2100"/>
              </a:spcBef>
              <a:defRPr sz="4836"/>
            </a:lvl1pPr>
          </a:lstStyle>
          <a:p>
            <a:pPr/>
            <a:r>
              <a:t>Data scraping and refining from zomato site.</a:t>
            </a:r>
          </a:p>
        </p:txBody>
      </p:sp>
      <p:sp>
        <p:nvSpPr>
          <p:cNvPr id="138" name="The main data used were from two sources:…"/>
          <p:cNvSpPr txBox="1"/>
          <p:nvPr>
            <p:ph type="body" idx="1"/>
          </p:nvPr>
        </p:nvSpPr>
        <p:spPr>
          <a:prstGeom prst="rect">
            <a:avLst/>
          </a:prstGeom>
        </p:spPr>
        <p:txBody>
          <a:bodyPr/>
          <a:lstStyle/>
          <a:p>
            <a:pPr marL="264318" marR="5080" indent="-264318" defTabSz="914400">
              <a:lnSpc>
                <a:spcPct val="114599"/>
              </a:lnSpc>
              <a:spcBef>
                <a:spcPts val="100"/>
              </a:spcBef>
              <a:tabLst>
                <a:tab pos="368300" algn="l"/>
                <a:tab pos="368300" algn="l"/>
              </a:tabLst>
              <a:defRPr spc="-30" sz="1800">
                <a:solidFill>
                  <a:srgbClr val="424242"/>
                </a:solidFill>
                <a:latin typeface="Arial"/>
                <a:ea typeface="Arial"/>
                <a:cs typeface="Arial"/>
                <a:sym typeface="Arial"/>
              </a:defRPr>
            </a:pPr>
            <a:r>
              <a:t>The main data used were from two sources: </a:t>
            </a:r>
          </a:p>
          <a:p>
            <a:pPr lvl="1" marL="734218" marR="5080" indent="-264318" defTabSz="914400">
              <a:lnSpc>
                <a:spcPct val="114599"/>
              </a:lnSpc>
              <a:spcBef>
                <a:spcPts val="100"/>
              </a:spcBef>
              <a:tabLst>
                <a:tab pos="368300" algn="l"/>
                <a:tab pos="368300" algn="l"/>
              </a:tabLst>
              <a:defRPr sz="1800">
                <a:solidFill>
                  <a:srgbClr val="000000"/>
                </a:solidFill>
                <a:latin typeface="Arial"/>
                <a:ea typeface="Arial"/>
                <a:cs typeface="Arial"/>
                <a:sym typeface="Arial"/>
              </a:defRPr>
            </a:pPr>
            <a:r>
              <a:t>The restaurants in each neighbourhood scraped from the Zomato website.</a:t>
            </a:r>
          </a:p>
          <a:p>
            <a:pPr lvl="1" marL="734218" marR="5080" indent="-264318" defTabSz="914400">
              <a:lnSpc>
                <a:spcPct val="114599"/>
              </a:lnSpc>
              <a:spcBef>
                <a:spcPts val="100"/>
              </a:spcBef>
              <a:tabLst>
                <a:tab pos="368300" algn="l"/>
                <a:tab pos="368300" algn="l"/>
              </a:tabLst>
              <a:defRPr sz="1800">
                <a:solidFill>
                  <a:srgbClr val="000000"/>
                </a:solidFill>
                <a:latin typeface="Arial"/>
                <a:ea typeface="Arial"/>
                <a:cs typeface="Arial"/>
                <a:sym typeface="Arial"/>
              </a:defRPr>
            </a:pPr>
            <a:r>
              <a:t>Explore trending restaurants  in a neighbourhood particularly from FourSquare API.</a:t>
            </a:r>
          </a:p>
          <a:p>
            <a:pPr marL="264318" indent="-264318" defTabSz="914400">
              <a:spcBef>
                <a:spcPts val="300"/>
              </a:spcBef>
              <a:tabLst>
                <a:tab pos="368300" algn="l"/>
                <a:tab pos="368300" algn="l"/>
              </a:tabLst>
              <a:defRPr spc="-15" sz="1800">
                <a:solidFill>
                  <a:srgbClr val="424242"/>
                </a:solidFill>
                <a:latin typeface="Arial"/>
                <a:ea typeface="Arial"/>
                <a:cs typeface="Arial"/>
                <a:sym typeface="Arial"/>
              </a:defRPr>
            </a:pPr>
            <a:r>
              <a:t>In</a:t>
            </a:r>
            <a:r>
              <a:rPr spc="-65"/>
              <a:t> </a:t>
            </a:r>
            <a:r>
              <a:rPr spc="5"/>
              <a:t>total,</a:t>
            </a:r>
            <a:r>
              <a:rPr spc="-60"/>
              <a:t> </a:t>
            </a:r>
            <a:r>
              <a:rPr spc="-25"/>
              <a:t>51,717</a:t>
            </a:r>
            <a:r>
              <a:rPr spc="-60"/>
              <a:t> </a:t>
            </a:r>
            <a:r>
              <a:rPr spc="25"/>
              <a:t>rows</a:t>
            </a:r>
            <a:r>
              <a:rPr spc="-60"/>
              <a:t> </a:t>
            </a:r>
            <a:r>
              <a:rPr spc="-10"/>
              <a:t>and</a:t>
            </a:r>
            <a:r>
              <a:rPr spc="-60"/>
              <a:t> </a:t>
            </a:r>
            <a:r>
              <a:rPr spc="5"/>
              <a:t>17</a:t>
            </a:r>
            <a:r>
              <a:rPr spc="-60"/>
              <a:t> </a:t>
            </a:r>
            <a:r>
              <a:rPr spc="10"/>
              <a:t>columns</a:t>
            </a:r>
            <a:r>
              <a:rPr spc="-60"/>
              <a:t> </a:t>
            </a:r>
            <a:r>
              <a:rPr spc="10"/>
              <a:t>in</a:t>
            </a:r>
            <a:r>
              <a:rPr spc="-60"/>
              <a:t> </a:t>
            </a:r>
            <a:r>
              <a:rPr spc="5"/>
              <a:t>the</a:t>
            </a:r>
            <a:r>
              <a:rPr spc="-60"/>
              <a:t> </a:t>
            </a:r>
            <a:r>
              <a:rPr spc="5"/>
              <a:t>dataset.</a:t>
            </a:r>
            <a:endParaRPr spc="5"/>
          </a:p>
          <a:p>
            <a:pPr marL="264318" indent="-264318" defTabSz="914400">
              <a:spcBef>
                <a:spcPts val="300"/>
              </a:spcBef>
              <a:tabLst>
                <a:tab pos="368300" algn="l"/>
                <a:tab pos="368300" algn="l"/>
              </a:tabLst>
              <a:defRPr spc="-15" sz="1800">
                <a:solidFill>
                  <a:srgbClr val="424242"/>
                </a:solidFill>
                <a:latin typeface="Arial"/>
                <a:ea typeface="Arial"/>
                <a:cs typeface="Arial"/>
                <a:sym typeface="Arial"/>
              </a:defRPr>
            </a:pPr>
            <a:r>
              <a:t>Cleaned </a:t>
            </a:r>
            <a:r>
              <a:rPr spc="10"/>
              <a:t>data </a:t>
            </a:r>
            <a:r>
              <a:rPr spc="15"/>
              <a:t>contains </a:t>
            </a:r>
            <a:r>
              <a:rPr spc="5"/>
              <a:t>13000(approx)</a:t>
            </a:r>
            <a:r>
              <a:rPr spc="-234"/>
              <a:t> </a:t>
            </a:r>
            <a:r>
              <a:rPr spc="5"/>
              <a:t>rows after dropping the duplicates.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pic>
        <p:nvPicPr>
          <p:cNvPr id="141" name="Picture 5" descr="Picture 5"/>
          <p:cNvPicPr>
            <a:picLocks noChangeAspect="1"/>
          </p:cNvPicPr>
          <p:nvPr/>
        </p:nvPicPr>
        <p:blipFill>
          <a:blip r:embed="rId2">
            <a:extLst/>
          </a:blip>
          <a:stretch>
            <a:fillRect/>
          </a:stretch>
        </p:blipFill>
        <p:spPr>
          <a:xfrm>
            <a:off x="740323" y="2781076"/>
            <a:ext cx="10357728" cy="5793038"/>
          </a:xfrm>
          <a:prstGeom prst="rect">
            <a:avLst/>
          </a:prstGeom>
          <a:ln w="12700">
            <a:miter lim="400000"/>
          </a:ln>
        </p:spPr>
      </p:pic>
      <p:sp>
        <p:nvSpPr>
          <p:cNvPr id="142" name="THIS IS A VISUALISATION OF THE NUMBER…"/>
          <p:cNvSpPr txBox="1"/>
          <p:nvPr/>
        </p:nvSpPr>
        <p:spPr>
          <a:xfrm>
            <a:off x="1131057" y="857249"/>
            <a:ext cx="9308866" cy="172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i="0" spc="34" sz="3400">
                <a:latin typeface="Helvetica"/>
                <a:ea typeface="Helvetica"/>
                <a:cs typeface="Helvetica"/>
                <a:sym typeface="Helvetica"/>
              </a:defRPr>
            </a:pPr>
            <a:r>
              <a:t>THIS IS A VISUALISATION OF THE NUMBER</a:t>
            </a:r>
          </a:p>
          <a:p>
            <a:pPr>
              <a:defRPr i="0" spc="34" sz="3400">
                <a:latin typeface="Helvetica"/>
                <a:ea typeface="Helvetica"/>
                <a:cs typeface="Helvetica"/>
                <a:sym typeface="Helvetica"/>
              </a:defRPr>
            </a:pPr>
            <a:r>
              <a:t>OF RESTAURANTS IN BANGALORE</a:t>
            </a:r>
          </a:p>
          <a:p>
            <a:pPr>
              <a:defRPr i="0" spc="14" sz="1500">
                <a:latin typeface="Helvetica"/>
                <a:ea typeface="Helvetica"/>
                <a:cs typeface="Helvetica"/>
                <a:sym typeface="Helvetica"/>
              </a:defRPr>
            </a:pPr>
            <a:r>
              <a:t>**Clearly Cafe Coffee Day holds the first Spot with highest number of chains.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45" name="here is a word cloud of the various restaurants in bengaluru.…"/>
          <p:cNvSpPr txBox="1"/>
          <p:nvPr>
            <p:ph type="title"/>
          </p:nvPr>
        </p:nvSpPr>
        <p:spPr>
          <a:prstGeom prst="rect">
            <a:avLst/>
          </a:prstGeom>
        </p:spPr>
        <p:txBody>
          <a:bodyPr/>
          <a:lstStyle/>
          <a:p>
            <a:pPr defTabSz="233679">
              <a:spcBef>
                <a:spcPts val="900"/>
              </a:spcBef>
              <a:defRPr sz="3680"/>
            </a:pPr>
            <a:r>
              <a:t>here is a word cloud of the various restaurants in bengaluru.</a:t>
            </a:r>
          </a:p>
          <a:p>
            <a:pPr defTabSz="233679">
              <a:spcBef>
                <a:spcPts val="900"/>
              </a:spcBef>
              <a:defRPr sz="2080"/>
            </a:pPr>
            <a:r>
              <a:t>in </a:t>
            </a:r>
          </a:p>
        </p:txBody>
      </p:sp>
      <p:pic>
        <p:nvPicPr>
          <p:cNvPr id="146" name="Picture 7" descr="Picture 7"/>
          <p:cNvPicPr>
            <a:picLocks noChangeAspect="1"/>
          </p:cNvPicPr>
          <p:nvPr/>
        </p:nvPicPr>
        <p:blipFill>
          <a:blip r:embed="rId2">
            <a:extLst/>
          </a:blip>
          <a:stretch>
            <a:fillRect/>
          </a:stretch>
        </p:blipFill>
        <p:spPr>
          <a:xfrm>
            <a:off x="1543496" y="1701799"/>
            <a:ext cx="8225472" cy="733623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49" name="RESTAURANT COUNT WITH RESPECT TO VARIOUS NEIGHBOURHOODS"/>
          <p:cNvSpPr txBox="1"/>
          <p:nvPr>
            <p:ph type="title"/>
          </p:nvPr>
        </p:nvSpPr>
        <p:spPr>
          <a:prstGeom prst="rect">
            <a:avLst/>
          </a:prstGeom>
        </p:spPr>
        <p:txBody>
          <a:bodyPr/>
          <a:lstStyle>
            <a:lvl1pPr defTabSz="508254">
              <a:spcBef>
                <a:spcPts val="2000"/>
              </a:spcBef>
              <a:defRPr sz="4524"/>
            </a:lvl1pPr>
          </a:lstStyle>
          <a:p>
            <a:pPr/>
            <a:r>
              <a:t>RESTAURANT COUNT WITH RESPECT TO VARIOUS NEIGHBOURHOODS</a:t>
            </a:r>
          </a:p>
        </p:txBody>
      </p:sp>
      <p:sp>
        <p:nvSpPr>
          <p:cNvPr id="150" name="**Clearly BTM and HSR top the list"/>
          <p:cNvSpPr txBox="1"/>
          <p:nvPr/>
        </p:nvSpPr>
        <p:spPr>
          <a:xfrm>
            <a:off x="1664575" y="2319476"/>
            <a:ext cx="3855706"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pc="18" sz="1800"/>
            </a:lvl1pPr>
          </a:lstStyle>
          <a:p>
            <a:pPr/>
            <a:r>
              <a:t>**Clearly BTM and HSR top the list </a:t>
            </a:r>
          </a:p>
        </p:txBody>
      </p:sp>
      <p:pic>
        <p:nvPicPr>
          <p:cNvPr id="151" name="project1.png" descr="project1.png"/>
          <p:cNvPicPr>
            <a:picLocks noChangeAspect="1"/>
          </p:cNvPicPr>
          <p:nvPr/>
        </p:nvPicPr>
        <p:blipFill>
          <a:blip r:embed="rId2">
            <a:extLst/>
          </a:blip>
          <a:stretch>
            <a:fillRect/>
          </a:stretch>
        </p:blipFill>
        <p:spPr>
          <a:xfrm>
            <a:off x="1016639" y="3041651"/>
            <a:ext cx="8877301" cy="56007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54" name="Neighbourhood vs online order taking food joints"/>
          <p:cNvSpPr txBox="1"/>
          <p:nvPr>
            <p:ph type="title"/>
          </p:nvPr>
        </p:nvSpPr>
        <p:spPr>
          <a:prstGeom prst="rect">
            <a:avLst/>
          </a:prstGeom>
        </p:spPr>
        <p:txBody>
          <a:bodyPr/>
          <a:lstStyle>
            <a:lvl1pPr defTabSz="543305">
              <a:spcBef>
                <a:spcPts val="2100"/>
              </a:spcBef>
              <a:defRPr sz="4836"/>
            </a:lvl1pPr>
          </a:lstStyle>
          <a:p>
            <a:pPr/>
            <a:r>
              <a:t>Neighbourhood vs online order taking food joints</a:t>
            </a:r>
          </a:p>
        </p:txBody>
      </p:sp>
      <p:pic>
        <p:nvPicPr>
          <p:cNvPr id="155" name="project2.png" descr="project2.png"/>
          <p:cNvPicPr>
            <a:picLocks noChangeAspect="1"/>
          </p:cNvPicPr>
          <p:nvPr/>
        </p:nvPicPr>
        <p:blipFill>
          <a:blip r:embed="rId2">
            <a:extLst/>
          </a:blip>
          <a:stretch>
            <a:fillRect/>
          </a:stretch>
        </p:blipFill>
        <p:spPr>
          <a:xfrm>
            <a:off x="0" y="1958810"/>
            <a:ext cx="13004800" cy="782988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58" name="visualisation of food preferred/liked by people of bengaluru"/>
          <p:cNvSpPr txBox="1"/>
          <p:nvPr>
            <p:ph type="title"/>
          </p:nvPr>
        </p:nvSpPr>
        <p:spPr>
          <a:prstGeom prst="rect">
            <a:avLst/>
          </a:prstGeom>
        </p:spPr>
        <p:txBody>
          <a:bodyPr/>
          <a:lstStyle>
            <a:lvl1pPr defTabSz="479044">
              <a:spcBef>
                <a:spcPts val="1800"/>
              </a:spcBef>
              <a:defRPr sz="4264"/>
            </a:lvl1pPr>
          </a:lstStyle>
          <a:p>
            <a:pPr/>
            <a:r>
              <a:t>visualisation of food preferred/liked by people of bengaluru</a:t>
            </a:r>
          </a:p>
        </p:txBody>
      </p:sp>
      <p:pic>
        <p:nvPicPr>
          <p:cNvPr id="159" name="project 3.png" descr="project 3.png"/>
          <p:cNvPicPr>
            <a:picLocks noChangeAspect="1"/>
          </p:cNvPicPr>
          <p:nvPr/>
        </p:nvPicPr>
        <p:blipFill>
          <a:blip r:embed="rId2">
            <a:extLst/>
          </a:blip>
          <a:stretch>
            <a:fillRect/>
          </a:stretch>
        </p:blipFill>
        <p:spPr>
          <a:xfrm>
            <a:off x="469900" y="1810077"/>
            <a:ext cx="13004800" cy="581594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62" name="top 10 spots in bengaluru which takes online order"/>
          <p:cNvSpPr txBox="1"/>
          <p:nvPr>
            <p:ph type="title"/>
          </p:nvPr>
        </p:nvSpPr>
        <p:spPr>
          <a:prstGeom prst="rect">
            <a:avLst/>
          </a:prstGeom>
        </p:spPr>
        <p:txBody>
          <a:bodyPr/>
          <a:lstStyle>
            <a:lvl1pPr defTabSz="543305">
              <a:spcBef>
                <a:spcPts val="2100"/>
              </a:spcBef>
              <a:defRPr sz="4836"/>
            </a:lvl1pPr>
          </a:lstStyle>
          <a:p>
            <a:pPr/>
            <a:r>
              <a:t>top 10 spots in bengaluru which takes online order</a:t>
            </a:r>
          </a:p>
        </p:txBody>
      </p:sp>
      <p:pic>
        <p:nvPicPr>
          <p:cNvPr id="163" name="project 4.png" descr="project 4.png"/>
          <p:cNvPicPr>
            <a:picLocks noChangeAspect="1"/>
          </p:cNvPicPr>
          <p:nvPr/>
        </p:nvPicPr>
        <p:blipFill>
          <a:blip r:embed="rId2">
            <a:extLst/>
          </a:blip>
          <a:stretch>
            <a:fillRect/>
          </a:stretch>
        </p:blipFill>
        <p:spPr>
          <a:xfrm>
            <a:off x="1835150" y="2006600"/>
            <a:ext cx="8877300" cy="56007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9">
  <a:themeElements>
    <a:clrScheme name="New_Template9">
      <a:dk1>
        <a:srgbClr val="5C5C5C"/>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a:ea typeface="DIN Condensed"/>
        <a:cs typeface="DIN Condensed"/>
      </a:majorFont>
      <a:minorFont>
        <a:latin typeface="DIN Condensed"/>
        <a:ea typeface="DIN Condensed"/>
        <a:cs typeface="DIN Condense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DIN Alternate"/>
            <a:ea typeface="DIN Alternate"/>
            <a:cs typeface="DIN Alternate"/>
            <a:sym typeface="DIN Alternat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9">
  <a:themeElements>
    <a:clrScheme name="New_Template9">
      <a:dk1>
        <a:srgbClr val="000000"/>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a:ea typeface="DIN Condensed"/>
        <a:cs typeface="DIN Condensed"/>
      </a:majorFont>
      <a:minorFont>
        <a:latin typeface="DIN Condensed"/>
        <a:ea typeface="DIN Condensed"/>
        <a:cs typeface="DIN Condense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DIN Alternate"/>
            <a:ea typeface="DIN Alternate"/>
            <a:cs typeface="DIN Alternate"/>
            <a:sym typeface="DIN Alternat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