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Average"/>
      <p:regular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verage-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e228b69c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e228b69c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228b69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228b69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228b69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228b69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e228b69c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e228b69c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af745bb2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af745bb2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af745bb2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af745bb2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f745bb2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f745bb2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af745bb2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af745bb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af745bb2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af745bb2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af745bb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af745bb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d7a96e53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d7a96e53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af745bb2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af745bb2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af745bb2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af745bb2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af745bb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af745bb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af745bb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af745bb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af745bb2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af745bb2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af745bb2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af745bb2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af745bb2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af745bb2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af745bb2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af745bb2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af745bb2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af745bb2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caf745bb2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caf745bb2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228b69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228b69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af745bb2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af745bb2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af745bb2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af745bb2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d7a96e53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d7a96e53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d7a96e53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d7a96e53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af745bb2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af745bb2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228b69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e228b69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af745bb2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af745bb2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e228b69c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e228b69c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ViTs for SITS: Vision Transformers for Satellite Image Time Series</a:t>
            </a:r>
            <a:endParaRPr/>
          </a:p>
        </p:txBody>
      </p:sp>
      <p:sp>
        <p:nvSpPr>
          <p:cNvPr id="60" name="Google Shape;60;p13"/>
          <p:cNvSpPr txBox="1"/>
          <p:nvPr>
            <p:ph idx="1" type="subTitle"/>
          </p:nvPr>
        </p:nvSpPr>
        <p:spPr>
          <a:xfrm>
            <a:off x="671250" y="3174875"/>
            <a:ext cx="7801500" cy="1620900"/>
          </a:xfrm>
          <a:prstGeom prst="rect">
            <a:avLst/>
          </a:prstGeom>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None/>
            </a:pPr>
            <a:r>
              <a:rPr lang="en" sz="2900"/>
              <a:t>Team LezitNet</a:t>
            </a:r>
            <a:endParaRPr sz="2900"/>
          </a:p>
          <a:p>
            <a:pPr indent="0" lvl="0" marL="0" rtl="0" algn="ctr">
              <a:lnSpc>
                <a:spcPct val="115000"/>
              </a:lnSpc>
              <a:spcBef>
                <a:spcPts val="0"/>
              </a:spcBef>
              <a:spcAft>
                <a:spcPts val="0"/>
              </a:spcAft>
              <a:buNone/>
            </a:pPr>
            <a:r>
              <a:rPr lang="en" sz="2900"/>
              <a:t>Bidit Sadhukhan</a:t>
            </a:r>
            <a:endParaRPr sz="2900"/>
          </a:p>
          <a:p>
            <a:pPr indent="0" lvl="0" marL="0" rtl="0" algn="ctr">
              <a:lnSpc>
                <a:spcPct val="115000"/>
              </a:lnSpc>
              <a:spcBef>
                <a:spcPts val="0"/>
              </a:spcBef>
              <a:spcAft>
                <a:spcPts val="0"/>
              </a:spcAft>
              <a:buNone/>
            </a:pPr>
            <a:r>
              <a:rPr lang="en" sz="2900"/>
              <a:t>Srijan Rit</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Primer on ViT</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the process of token extraction is equivalent to the application of 2D convolution with kernel size (h × w) at strides (h, w) across respective dimensions. The extracted patches are used to construct model inputs as follows:</a:t>
            </a:r>
            <a:endParaRPr/>
          </a:p>
          <a:p>
            <a:pPr indent="0" lvl="0" marL="0" rtl="0" algn="ctr">
              <a:spcBef>
                <a:spcPts val="1200"/>
              </a:spcBef>
              <a:spcAft>
                <a:spcPts val="0"/>
              </a:spcAft>
              <a:buNone/>
            </a:pPr>
            <a:r>
              <a:rPr lang="en"/>
              <a:t>Z</a:t>
            </a:r>
            <a:r>
              <a:rPr baseline="30000" lang="en"/>
              <a:t>0</a:t>
            </a:r>
            <a:r>
              <a:rPr lang="en"/>
              <a:t> = concat(z</a:t>
            </a:r>
            <a:r>
              <a:rPr baseline="-25000" lang="en"/>
              <a:t>cls</a:t>
            </a:r>
            <a:r>
              <a:rPr lang="en"/>
              <a:t>, Z + P) ∈ R </a:t>
            </a:r>
            <a:r>
              <a:rPr baseline="30000" lang="en"/>
              <a:t>N+1×d</a:t>
            </a:r>
            <a:r>
              <a:rPr lang="en"/>
              <a:t> </a:t>
            </a:r>
            <a:endParaRPr/>
          </a:p>
          <a:p>
            <a:pPr indent="0" lvl="0" marL="0" rtl="0" algn="ctr">
              <a:spcBef>
                <a:spcPts val="1200"/>
              </a:spcBef>
              <a:spcAft>
                <a:spcPts val="0"/>
              </a:spcAft>
              <a:buNone/>
            </a:pPr>
            <a:r>
              <a:t/>
            </a:r>
            <a:endParaRPr/>
          </a:p>
          <a:p>
            <a:pPr indent="0" lvl="0" marL="0" rtl="0" algn="l">
              <a:spcBef>
                <a:spcPts val="1200"/>
              </a:spcBef>
              <a:spcAft>
                <a:spcPts val="1200"/>
              </a:spcAft>
              <a:buNone/>
            </a:pPr>
            <a:r>
              <a:rPr lang="en"/>
              <a:t>A set of learned positional encoding vectors P ∈ R N×d , added to Z, are employed to encode the absolute position information of each token and break the permutation invariance property of the subsequent Transformer layers.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Primer on ViT</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separate learned class (cls) token zcls ∈ R d [12] is prepended to the linearly transformed and positionally augmented patch tokens leading to a length N + 1 sequence of tokens Z</a:t>
            </a:r>
            <a:r>
              <a:rPr baseline="30000" lang="en"/>
              <a:t>0</a:t>
            </a:r>
            <a:r>
              <a:rPr lang="en"/>
              <a:t> which are used as model inputs.</a:t>
            </a:r>
            <a:endParaRPr/>
          </a:p>
          <a:p>
            <a:pPr indent="0" lvl="0" marL="0" rtl="0" algn="l">
              <a:spcBef>
                <a:spcPts val="1200"/>
              </a:spcBef>
              <a:spcAft>
                <a:spcPts val="0"/>
              </a:spcAft>
              <a:buNone/>
            </a:pPr>
            <a:r>
              <a:rPr lang="en"/>
              <a:t>The Transformer backbone consists of L blocks of alternating layers of Multiheaded Self-Attention (MSA) and residual Multi-Layer Perceptron (MLP)</a:t>
            </a:r>
            <a:endParaRPr/>
          </a:p>
          <a:p>
            <a:pPr indent="0" lvl="0" marL="0" rtl="0" algn="ctr">
              <a:spcBef>
                <a:spcPts val="1200"/>
              </a:spcBef>
              <a:spcAft>
                <a:spcPts val="0"/>
              </a:spcAft>
              <a:buNone/>
            </a:pPr>
            <a:r>
              <a:rPr lang="en"/>
              <a:t>Y</a:t>
            </a:r>
            <a:r>
              <a:rPr baseline="30000" lang="en"/>
              <a:t>l</a:t>
            </a:r>
            <a:r>
              <a:rPr lang="en"/>
              <a:t> = MSA(LN(Z</a:t>
            </a:r>
            <a:r>
              <a:rPr baseline="30000" lang="en"/>
              <a:t>l</a:t>
            </a:r>
            <a:r>
              <a:rPr lang="en"/>
              <a:t>)) + Z</a:t>
            </a:r>
            <a:r>
              <a:rPr baseline="30000" lang="en"/>
              <a:t>l</a:t>
            </a:r>
            <a:endParaRPr baseline="30000"/>
          </a:p>
          <a:p>
            <a:pPr indent="0" lvl="0" marL="0" rtl="0" algn="ctr">
              <a:spcBef>
                <a:spcPts val="1200"/>
              </a:spcBef>
              <a:spcAft>
                <a:spcPts val="1200"/>
              </a:spcAft>
              <a:buNone/>
            </a:pPr>
            <a:r>
              <a:rPr lang="en"/>
              <a:t>Z</a:t>
            </a:r>
            <a:r>
              <a:rPr baseline="30000" lang="en"/>
              <a:t>l+1</a:t>
            </a:r>
            <a:r>
              <a:rPr lang="en"/>
              <a:t> = MLP(LN(Y</a:t>
            </a:r>
            <a:r>
              <a:rPr baseline="30000" lang="en"/>
              <a:t>l</a:t>
            </a:r>
            <a:r>
              <a:rPr lang="en"/>
              <a:t>)) + Y</a:t>
            </a:r>
            <a:r>
              <a:rPr baseline="30000" lang="en"/>
              <a:t>l</a:t>
            </a:r>
            <a:endParaRPr baseline="30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Primer on ViT</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to each layer, inputs are normalized following Layernorm (LN). MLP blocks consist of two layers of linear projection followed by GELU non-linear activations.</a:t>
            </a:r>
            <a:endParaRPr/>
          </a:p>
          <a:p>
            <a:pPr indent="0" lvl="0" marL="0" rtl="0" algn="l">
              <a:spcBef>
                <a:spcPts val="1200"/>
              </a:spcBef>
              <a:spcAft>
                <a:spcPts val="0"/>
              </a:spcAft>
              <a:buNone/>
            </a:pPr>
            <a:r>
              <a:rPr lang="en"/>
              <a:t>In contrast to CNN architectures, in which spatial dimensions are reduced while feature dimensions increase with layer depth, Transformers are isotropic in that all feature maps Z</a:t>
            </a:r>
            <a:r>
              <a:rPr baseline="30000" lang="en"/>
              <a:t>l</a:t>
            </a:r>
            <a:r>
              <a:rPr lang="en"/>
              <a:t> ∈ R </a:t>
            </a:r>
            <a:r>
              <a:rPr baseline="30000" lang="en"/>
              <a:t>1+N×d</a:t>
            </a:r>
            <a:r>
              <a:rPr lang="en"/>
              <a:t> have the same shape throughout the network. </a:t>
            </a:r>
            <a:endParaRPr/>
          </a:p>
          <a:p>
            <a:pPr indent="0" lvl="0" marL="0" rtl="0" algn="l">
              <a:spcBef>
                <a:spcPts val="1200"/>
              </a:spcBef>
              <a:spcAft>
                <a:spcPts val="1200"/>
              </a:spcAft>
              <a:buNone/>
            </a:pPr>
            <a:r>
              <a:rPr lang="en"/>
              <a:t>After processing by the final layer L, all tokens apart from the first one (the state of the cls token) are discarded and unnormalized class probabilities are calculated by processing this token via a MLP.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TSViT backbone architecture</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000"/>
              </a:spcBef>
              <a:spcAft>
                <a:spcPts val="0"/>
              </a:spcAft>
              <a:buNone/>
            </a:pPr>
            <a:r>
              <a:rPr lang="en"/>
              <a:t>K (equal to the number of object classes) additional learnable cls tokens Z</a:t>
            </a:r>
            <a:r>
              <a:rPr baseline="-25000" lang="en"/>
              <a:t>cls</a:t>
            </a:r>
            <a:r>
              <a:rPr lang="en"/>
              <a:t> ∈ R</a:t>
            </a:r>
            <a:r>
              <a:rPr baseline="30000" lang="en"/>
              <a:t>K×d</a:t>
            </a:r>
            <a:r>
              <a:rPr lang="en"/>
              <a:t> , compared to ViT which uses a single token.</a:t>
            </a:r>
            <a:endParaRPr/>
          </a:p>
          <a:p>
            <a:pPr indent="0" lvl="0" marL="0" rtl="0" algn="ctr">
              <a:spcBef>
                <a:spcPts val="1200"/>
              </a:spcBef>
              <a:spcAft>
                <a:spcPts val="0"/>
              </a:spcAft>
              <a:buNone/>
            </a:pPr>
            <a:r>
              <a:rPr lang="en"/>
              <a:t>Z</a:t>
            </a:r>
            <a:r>
              <a:rPr baseline="30000" lang="en"/>
              <a:t>0</a:t>
            </a:r>
            <a:r>
              <a:rPr lang="en"/>
              <a:t> = concat(Z</a:t>
            </a:r>
            <a:r>
              <a:rPr baseline="-25000" lang="en"/>
              <a:t>cls</a:t>
            </a:r>
            <a:r>
              <a:rPr lang="en"/>
              <a:t>, Z + P) ∈ R</a:t>
            </a:r>
            <a:r>
              <a:rPr baseline="30000" lang="en"/>
              <a:t>N+K×d</a:t>
            </a:r>
            <a:br>
              <a:rPr baseline="30000" lang="en"/>
            </a:br>
            <a:endParaRPr baseline="30000"/>
          </a:p>
          <a:p>
            <a:pPr indent="0" lvl="0" marL="0" rtl="0" algn="l">
              <a:spcBef>
                <a:spcPts val="1200"/>
              </a:spcBef>
              <a:spcAft>
                <a:spcPts val="0"/>
              </a:spcAft>
              <a:buNone/>
            </a:pPr>
            <a:r>
              <a:rPr lang="en"/>
              <a:t>All cls and positionally augmented patch tokens are concatenated and processed by the L layers of a Transformer encoder. </a:t>
            </a:r>
            <a:endParaRPr/>
          </a:p>
          <a:p>
            <a:pPr indent="0" lvl="0" marL="0" rtl="0" algn="l">
              <a:spcBef>
                <a:spcPts val="1200"/>
              </a:spcBef>
              <a:spcAft>
                <a:spcPts val="1200"/>
              </a:spcAft>
              <a:buNone/>
            </a:pPr>
            <a:r>
              <a:rPr lang="en"/>
              <a:t>After the final layer, we discard all patch tokens and project each cls token into a scalar value. By concatenating these values we obtain a length K vector of unormalised class probabilities.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0" y="814218"/>
            <a:ext cx="9144000" cy="35150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Tokenization of SITS inputs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 SITS record X ∈ R</a:t>
            </a:r>
            <a:r>
              <a:rPr baseline="30000" lang="en">
                <a:solidFill>
                  <a:schemeClr val="dk1"/>
                </a:solidFill>
              </a:rPr>
              <a:t>T ×H×W×C</a:t>
            </a:r>
            <a:r>
              <a:rPr lang="en">
                <a:solidFill>
                  <a:schemeClr val="dk1"/>
                </a:solidFill>
              </a:rPr>
              <a:t> consists of a series of T satellite images of spatial dimensions H × W with C channels. </a:t>
            </a:r>
            <a:endParaRPr>
              <a:solidFill>
                <a:schemeClr val="dk1"/>
              </a:solidFill>
            </a:endParaRPr>
          </a:p>
          <a:p>
            <a:pPr indent="0" lvl="0" marL="0" rtl="0" algn="l">
              <a:spcBef>
                <a:spcPts val="1200"/>
              </a:spcBef>
              <a:spcAft>
                <a:spcPts val="0"/>
              </a:spcAft>
              <a:buNone/>
            </a:pPr>
            <a:r>
              <a:rPr lang="en">
                <a:solidFill>
                  <a:schemeClr val="dk1"/>
                </a:solidFill>
              </a:rPr>
              <a:t>For the tokenization of our 3D inputs, we can extend the tokenization-as-convolution approach to 3D data and apply a 3D kernel with size (t×h×w) at stride (t, h, w) across temporal and spatial dimensions. </a:t>
            </a:r>
            <a:endParaRPr>
              <a:solidFill>
                <a:schemeClr val="dk1"/>
              </a:solidFill>
            </a:endParaRPr>
          </a:p>
          <a:p>
            <a:pPr indent="0" lvl="0" marL="0" rtl="0" algn="l">
              <a:spcBef>
                <a:spcPts val="1200"/>
              </a:spcBef>
              <a:spcAft>
                <a:spcPts val="1200"/>
              </a:spcAft>
              <a:buNone/>
            </a:pPr>
            <a:r>
              <a:rPr lang="en">
                <a:solidFill>
                  <a:schemeClr val="dk1"/>
                </a:solidFill>
              </a:rPr>
              <a:t>In this manner N = [T/t]*[H/h]*[W/w] non-overlapping tokens x</a:t>
            </a:r>
            <a:r>
              <a:rPr baseline="-25000" lang="en">
                <a:solidFill>
                  <a:schemeClr val="dk1"/>
                </a:solidFill>
              </a:rPr>
              <a:t>i</a:t>
            </a:r>
            <a:r>
              <a:rPr lang="en">
                <a:solidFill>
                  <a:schemeClr val="dk1"/>
                </a:solidFill>
              </a:rPr>
              <a:t> ∈ R</a:t>
            </a:r>
            <a:r>
              <a:rPr baseline="30000" lang="en">
                <a:solidFill>
                  <a:schemeClr val="dk1"/>
                </a:solidFill>
              </a:rPr>
              <a:t>thwC</a:t>
            </a:r>
            <a:r>
              <a:rPr lang="en">
                <a:solidFill>
                  <a:schemeClr val="dk1"/>
                </a:solidFill>
              </a:rPr>
              <a:t> are extracted, and subsequently projected to d dimensions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8"/>
          <p:cNvPicPr preferRelativeResize="0"/>
          <p:nvPr/>
        </p:nvPicPr>
        <p:blipFill>
          <a:blip r:embed="rId3">
            <a:alphaModFix/>
          </a:blip>
          <a:stretch>
            <a:fillRect/>
          </a:stretch>
        </p:blipFill>
        <p:spPr>
          <a:xfrm>
            <a:off x="2009775" y="404813"/>
            <a:ext cx="5124450" cy="433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Tokenization of SITS inputs</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t &gt; 1, all extracted tokens contain spatio-temporal information. </a:t>
            </a:r>
            <a:endParaRPr/>
          </a:p>
          <a:p>
            <a:pPr indent="0" lvl="0" marL="0" rtl="0" algn="l">
              <a:spcBef>
                <a:spcPts val="1200"/>
              </a:spcBef>
              <a:spcAft>
                <a:spcPts val="0"/>
              </a:spcAft>
              <a:buNone/>
            </a:pPr>
            <a:r>
              <a:rPr lang="en"/>
              <a:t>For the special case of t = 1 each token contains spatial-only information for each acquisition time and temporal information is accounted for only through the encoder layers. </a:t>
            </a:r>
            <a:endParaRPr/>
          </a:p>
          <a:p>
            <a:pPr indent="0" lvl="0" marL="0" rtl="0" algn="l">
              <a:spcBef>
                <a:spcPts val="1200"/>
              </a:spcBef>
              <a:spcAft>
                <a:spcPts val="1200"/>
              </a:spcAft>
              <a:buNone/>
            </a:pPr>
            <a:r>
              <a:rPr lang="en"/>
              <a:t>Since the computation cost of global self-attention layers is quadratic w.r.t. the length of the token sequence O(N2 ), choosing larger values for t, h, w can lead to significantly reduced number of FLOPS.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encoder</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SITS record X ∈ R</a:t>
            </a:r>
            <a:r>
              <a:rPr baseline="30000" lang="en"/>
              <a:t>T ×H×W×C</a:t>
            </a:r>
            <a:r>
              <a:rPr lang="en"/>
              <a:t> is tokenized into a set of tokens of size (N</a:t>
            </a:r>
            <a:r>
              <a:rPr baseline="-25000" lang="en"/>
              <a:t>T</a:t>
            </a:r>
            <a:r>
              <a:rPr lang="en"/>
              <a:t> × N</a:t>
            </a:r>
            <a:r>
              <a:rPr baseline="-25000" lang="en"/>
              <a:t>H</a:t>
            </a:r>
            <a:r>
              <a:rPr lang="en"/>
              <a:t> × N</a:t>
            </a:r>
            <a:r>
              <a:rPr baseline="-25000" lang="en"/>
              <a:t>W</a:t>
            </a:r>
            <a:r>
              <a:rPr lang="en"/>
              <a:t> × d), and subsequently reshape to Z</a:t>
            </a:r>
            <a:r>
              <a:rPr baseline="-25000" lang="en"/>
              <a:t>T</a:t>
            </a:r>
            <a:r>
              <a:rPr lang="en"/>
              <a:t> ∈ R </a:t>
            </a:r>
            <a:r>
              <a:rPr baseline="30000" lang="en"/>
              <a:t>N</a:t>
            </a:r>
            <a:r>
              <a:rPr baseline="30000" lang="en"/>
              <a:t>H×</a:t>
            </a:r>
            <a:r>
              <a:rPr baseline="30000" lang="en"/>
              <a:t>NW×NT ×d</a:t>
            </a:r>
            <a:r>
              <a:rPr lang="en"/>
              <a:t> , to get a list of token time- series for all patch locations. </a:t>
            </a:r>
            <a:endParaRPr/>
          </a:p>
          <a:p>
            <a:pPr indent="0" lvl="0" marL="0" rtl="0" algn="l">
              <a:spcBef>
                <a:spcPts val="1200"/>
              </a:spcBef>
              <a:spcAft>
                <a:spcPts val="0"/>
              </a:spcAft>
              <a:buNone/>
            </a:pPr>
            <a:r>
              <a:rPr lang="en"/>
              <a:t>The input to the temporal encoder is: Z</a:t>
            </a:r>
            <a:r>
              <a:rPr baseline="30000" lang="en"/>
              <a:t>0</a:t>
            </a:r>
            <a:r>
              <a:rPr baseline="-25000" lang="en"/>
              <a:t>T</a:t>
            </a:r>
            <a:r>
              <a:rPr lang="en"/>
              <a:t> = concat(Z</a:t>
            </a:r>
            <a:r>
              <a:rPr baseline="-25000" lang="en"/>
              <a:t>T cls</a:t>
            </a:r>
            <a:r>
              <a:rPr lang="en"/>
              <a:t>, Z</a:t>
            </a:r>
            <a:r>
              <a:rPr baseline="-25000" lang="en"/>
              <a:t>T</a:t>
            </a:r>
            <a:r>
              <a:rPr lang="en"/>
              <a:t> + P</a:t>
            </a:r>
            <a:r>
              <a:rPr baseline="-25000" lang="en"/>
              <a:t>T</a:t>
            </a:r>
            <a:r>
              <a:rPr lang="en"/>
              <a:t>[t, :]) ∈ R</a:t>
            </a:r>
            <a:r>
              <a:rPr baseline="30000" lang="en"/>
              <a:t>NHNW ×K+NT ×d</a:t>
            </a:r>
            <a:r>
              <a:rPr lang="en"/>
              <a:t> </a:t>
            </a:r>
            <a:endParaRPr/>
          </a:p>
          <a:p>
            <a:pPr indent="0" lvl="0" marL="0" rtl="0" algn="l">
              <a:spcBef>
                <a:spcPts val="1200"/>
              </a:spcBef>
              <a:spcAft>
                <a:spcPts val="0"/>
              </a:spcAft>
              <a:buNone/>
            </a:pPr>
            <a:r>
              <a:rPr lang="en"/>
              <a:t>where P</a:t>
            </a:r>
            <a:r>
              <a:rPr baseline="-25000" lang="en"/>
              <a:t>T</a:t>
            </a:r>
            <a:r>
              <a:rPr lang="en"/>
              <a:t>[t, :] ∈ R</a:t>
            </a:r>
            <a:r>
              <a:rPr baseline="30000" lang="en"/>
              <a:t>NT ×d</a:t>
            </a:r>
            <a:r>
              <a:rPr lang="en"/>
              <a:t> and Z</a:t>
            </a:r>
            <a:r>
              <a:rPr baseline="-25000" lang="en"/>
              <a:t>Tcls</a:t>
            </a:r>
            <a:r>
              <a:rPr lang="en"/>
              <a:t> ∈ R</a:t>
            </a:r>
            <a:r>
              <a:rPr baseline="30000" lang="en"/>
              <a:t>K×d</a:t>
            </a:r>
            <a:r>
              <a:rPr lang="en"/>
              <a:t> are respectively added and prepended to all N</a:t>
            </a:r>
            <a:r>
              <a:rPr baseline="-25000" lang="en"/>
              <a:t>H</a:t>
            </a:r>
            <a:r>
              <a:rPr lang="en"/>
              <a:t>N</a:t>
            </a:r>
            <a:r>
              <a:rPr baseline="-25000" lang="en"/>
              <a:t>W</a:t>
            </a:r>
            <a:r>
              <a:rPr lang="en"/>
              <a:t> timeseries and t ∈ R</a:t>
            </a:r>
            <a:r>
              <a:rPr baseline="30000" lang="en"/>
              <a:t>T</a:t>
            </a:r>
            <a:r>
              <a:rPr lang="en"/>
              <a:t> is a vector containing all T acquisition times.</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Encoder</a:t>
            </a:r>
            <a:endParaRPr/>
          </a:p>
        </p:txBody>
      </p:sp>
      <p:sp>
        <p:nvSpPr>
          <p:cNvPr id="173" name="Google Shape;17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Consequently, the final feature map of the temporal encoder becomes Z</a:t>
            </a:r>
            <a:r>
              <a:rPr baseline="30000" lang="en"/>
              <a:t>L</a:t>
            </a:r>
            <a:r>
              <a:rPr baseline="-25000" lang="en"/>
              <a:t>T</a:t>
            </a:r>
            <a:r>
              <a:rPr lang="en"/>
              <a:t> ∈ R </a:t>
            </a:r>
            <a:r>
              <a:rPr baseline="30000" lang="en"/>
              <a:t>NHNW ×K+NT ×d</a:t>
            </a:r>
            <a:r>
              <a:rPr lang="en"/>
              <a:t> in which the first K tokens in the temporal dimension correspond to the prepended cls tokens. </a:t>
            </a:r>
            <a:endParaRPr/>
          </a:p>
          <a:p>
            <a:pPr indent="0" lvl="0" marL="0" rtl="0" algn="l">
              <a:spcBef>
                <a:spcPts val="1200"/>
              </a:spcBef>
              <a:spcAft>
                <a:spcPts val="0"/>
              </a:spcAft>
              <a:buNone/>
            </a:pPr>
            <a:r>
              <a:rPr lang="en"/>
              <a:t>We only keep these tokens, discarding the remaining N</a:t>
            </a:r>
            <a:r>
              <a:rPr baseline="-25000" lang="en"/>
              <a:t>T</a:t>
            </a:r>
            <a:r>
              <a:rPr lang="en"/>
              <a:t> vectors.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Paper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1000"/>
              </a:spcBef>
              <a:spcAft>
                <a:spcPts val="0"/>
              </a:spcAft>
              <a:buNone/>
            </a:pPr>
            <a:r>
              <a:rPr lang="en" sz="2300">
                <a:solidFill>
                  <a:schemeClr val="dk1"/>
                </a:solidFill>
              </a:rPr>
              <a:t>Authors: Michail Tarasiou, Erik Chavez, Stefanos Zafeiriou</a:t>
            </a:r>
            <a:endParaRPr sz="2300">
              <a:solidFill>
                <a:schemeClr val="dk1"/>
              </a:solidFill>
            </a:endParaRPr>
          </a:p>
          <a:p>
            <a:pPr indent="0" lvl="0" marL="0" rtl="0" algn="l">
              <a:lnSpc>
                <a:spcPct val="150000"/>
              </a:lnSpc>
              <a:spcBef>
                <a:spcPts val="1200"/>
              </a:spcBef>
              <a:spcAft>
                <a:spcPts val="0"/>
              </a:spcAft>
              <a:buNone/>
            </a:pPr>
            <a:r>
              <a:rPr lang="en" sz="2300">
                <a:solidFill>
                  <a:schemeClr val="dk1"/>
                </a:solidFill>
              </a:rPr>
              <a:t>Institution: Imperial College London</a:t>
            </a:r>
            <a:endParaRPr sz="2300">
              <a:solidFill>
                <a:schemeClr val="dk1"/>
              </a:solidFill>
            </a:endParaRPr>
          </a:p>
          <a:p>
            <a:pPr indent="0" lvl="0" marL="0" rtl="0" algn="l">
              <a:lnSpc>
                <a:spcPct val="150000"/>
              </a:lnSpc>
              <a:spcBef>
                <a:spcPts val="1200"/>
              </a:spcBef>
              <a:spcAft>
                <a:spcPts val="0"/>
              </a:spcAft>
              <a:buNone/>
            </a:pPr>
            <a:r>
              <a:rPr lang="en" sz="2300">
                <a:solidFill>
                  <a:schemeClr val="dk1"/>
                </a:solidFill>
              </a:rPr>
              <a:t>Publication Details: Proceedings of the IEEE/CVF Conference on 						   Computer Vision and Pattern Recognition							   (CVPR) 2023</a:t>
            </a:r>
            <a:endParaRPr sz="2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Encoder</a:t>
            </a:r>
            <a:endParaRPr/>
          </a:p>
        </p:txBody>
      </p:sp>
      <p:sp>
        <p:nvSpPr>
          <p:cNvPr id="179" name="Google Shape;17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now transpose the first and second dimensions in the temporal encoder output, to obtain a list of patch features Z</a:t>
            </a:r>
            <a:r>
              <a:rPr baseline="-25000" lang="en"/>
              <a:t>S</a:t>
            </a:r>
            <a:r>
              <a:rPr lang="en"/>
              <a:t> ∈ R</a:t>
            </a:r>
            <a:r>
              <a:rPr baseline="30000" lang="en"/>
              <a:t>K×NHNW ×d</a:t>
            </a:r>
            <a:r>
              <a:rPr lang="en"/>
              <a:t> for all output classes. In a similar spirit, the input to the spatial encoder becomes: </a:t>
            </a:r>
            <a:endParaRPr/>
          </a:p>
          <a:p>
            <a:pPr indent="457200" lvl="0" marL="457200" rtl="0" algn="ctr">
              <a:spcBef>
                <a:spcPts val="1200"/>
              </a:spcBef>
              <a:spcAft>
                <a:spcPts val="0"/>
              </a:spcAft>
              <a:buNone/>
            </a:pPr>
            <a:r>
              <a:rPr lang="en"/>
              <a:t>Z</a:t>
            </a:r>
            <a:r>
              <a:rPr baseline="30000" lang="en"/>
              <a:t>0</a:t>
            </a:r>
            <a:r>
              <a:rPr baseline="-25000" lang="en"/>
              <a:t>S</a:t>
            </a:r>
            <a:r>
              <a:rPr lang="en"/>
              <a:t> = concat(Z</a:t>
            </a:r>
            <a:r>
              <a:rPr baseline="-25000" lang="en"/>
              <a:t>Scls</a:t>
            </a:r>
            <a:r>
              <a:rPr lang="en"/>
              <a:t>, Z</a:t>
            </a:r>
            <a:r>
              <a:rPr baseline="-25000" lang="en"/>
              <a:t>S</a:t>
            </a:r>
            <a:r>
              <a:rPr lang="en"/>
              <a:t> + P</a:t>
            </a:r>
            <a:r>
              <a:rPr baseline="-25000" lang="en"/>
              <a:t>S</a:t>
            </a:r>
            <a:r>
              <a:rPr lang="en"/>
              <a:t>) ∈ R</a:t>
            </a:r>
            <a:r>
              <a:rPr baseline="30000" lang="en"/>
              <a:t>K×1+NHNW</a:t>
            </a:r>
            <a:endParaRPr/>
          </a:p>
          <a:p>
            <a:pPr indent="0" lvl="0" marL="0" rtl="0" algn="l">
              <a:spcBef>
                <a:spcPts val="1200"/>
              </a:spcBef>
              <a:spcAft>
                <a:spcPts val="1200"/>
              </a:spcAft>
              <a:buNone/>
            </a:pPr>
            <a:r>
              <a:rPr lang="en"/>
              <a:t>where P</a:t>
            </a:r>
            <a:r>
              <a:rPr baseline="-25000" lang="en"/>
              <a:t>S</a:t>
            </a:r>
            <a:r>
              <a:rPr lang="en"/>
              <a:t> ∈ R</a:t>
            </a:r>
            <a:r>
              <a:rPr baseline="30000" lang="en"/>
              <a:t>NHNW ×d</a:t>
            </a:r>
            <a:r>
              <a:rPr lang="en"/>
              <a:t> are respectively added to all K spatial representations and each element of Z</a:t>
            </a:r>
            <a:r>
              <a:rPr baseline="-25000" lang="en"/>
              <a:t>Scls</a:t>
            </a:r>
            <a:r>
              <a:rPr lang="en"/>
              <a:t> ∈ R </a:t>
            </a:r>
            <a:r>
              <a:rPr baseline="30000" lang="en"/>
              <a:t>K×1×d</a:t>
            </a:r>
            <a:r>
              <a:rPr lang="en"/>
              <a:t> is prepended to each class-specific feature map.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Spatial Encoder</a:t>
            </a:r>
            <a:endParaRPr/>
          </a:p>
        </p:txBody>
      </p:sp>
      <p:sp>
        <p:nvSpPr>
          <p:cNvPr id="185" name="Google Shape;18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note, that while in the temporal encoder cls tokens were prepended to all patch locations, now there is a single cls token per spatial feature map such that Z</a:t>
            </a:r>
            <a:r>
              <a:rPr baseline="-25000" lang="en"/>
              <a:t>Scls</a:t>
            </a:r>
            <a:r>
              <a:rPr lang="en"/>
              <a:t> are used to gather global SITS-level information. </a:t>
            </a:r>
            <a:endParaRPr/>
          </a:p>
          <a:p>
            <a:pPr indent="0" lvl="0" marL="0" rtl="0" algn="l">
              <a:spcBef>
                <a:spcPts val="1200"/>
              </a:spcBef>
              <a:spcAft>
                <a:spcPts val="0"/>
              </a:spcAft>
              <a:buNone/>
            </a:pPr>
            <a:r>
              <a:rPr lang="en"/>
              <a:t>Processing with the spatial encoder leads to a similar size output feature map </a:t>
            </a:r>
            <a:endParaRPr/>
          </a:p>
          <a:p>
            <a:pPr indent="0" lvl="0" marL="0" rtl="0" algn="ctr">
              <a:spcBef>
                <a:spcPts val="1200"/>
              </a:spcBef>
              <a:spcAft>
                <a:spcPts val="0"/>
              </a:spcAft>
              <a:buNone/>
            </a:pPr>
            <a:r>
              <a:rPr lang="en"/>
              <a:t>Z</a:t>
            </a:r>
            <a:r>
              <a:rPr baseline="-25000" lang="en"/>
              <a:t>LS</a:t>
            </a:r>
            <a:r>
              <a:rPr lang="en"/>
              <a:t> ∈ R</a:t>
            </a:r>
            <a:r>
              <a:rPr baseline="30000" lang="en"/>
              <a:t>K×1+NHNW ×d</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Decoder Architecture</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To accommodate both global and dense prediction tasks we design two decoder heads which feed on different components of the encoder output. </a:t>
            </a:r>
            <a:endParaRPr>
              <a:solidFill>
                <a:schemeClr val="dk1"/>
              </a:solidFill>
            </a:endParaRPr>
          </a:p>
          <a:p>
            <a:pPr indent="0" lvl="0" marL="0" rtl="0" algn="l">
              <a:spcBef>
                <a:spcPts val="1200"/>
              </a:spcBef>
              <a:spcAft>
                <a:spcPts val="0"/>
              </a:spcAft>
              <a:buNone/>
            </a:pPr>
            <a:r>
              <a:rPr lang="en">
                <a:solidFill>
                  <a:schemeClr val="dk1"/>
                </a:solidFill>
              </a:rPr>
              <a:t>We view the output of the encoder as Z</a:t>
            </a:r>
            <a:r>
              <a:rPr baseline="30000" lang="en">
                <a:solidFill>
                  <a:schemeClr val="dk1"/>
                </a:solidFill>
              </a:rPr>
              <a:t>L</a:t>
            </a:r>
            <a:r>
              <a:rPr baseline="-25000" lang="en">
                <a:solidFill>
                  <a:schemeClr val="dk1"/>
                </a:solidFill>
              </a:rPr>
              <a:t>S</a:t>
            </a:r>
            <a:r>
              <a:rPr lang="en">
                <a:solidFill>
                  <a:schemeClr val="dk1"/>
                </a:solidFill>
              </a:rPr>
              <a:t> = [Z</a:t>
            </a:r>
            <a:r>
              <a:rPr baseline="30000" lang="en">
                <a:solidFill>
                  <a:schemeClr val="dk1"/>
                </a:solidFill>
              </a:rPr>
              <a:t>L</a:t>
            </a:r>
            <a:r>
              <a:rPr baseline="-25000" lang="en">
                <a:solidFill>
                  <a:schemeClr val="dk1"/>
                </a:solidFill>
              </a:rPr>
              <a:t>Sglobal</a:t>
            </a:r>
            <a:r>
              <a:rPr lang="en">
                <a:solidFill>
                  <a:schemeClr val="dk1"/>
                </a:solidFill>
              </a:rPr>
              <a:t>|Z</a:t>
            </a:r>
            <a:r>
              <a:rPr baseline="30000" lang="en">
                <a:solidFill>
                  <a:schemeClr val="dk1"/>
                </a:solidFill>
              </a:rPr>
              <a:t>L</a:t>
            </a:r>
            <a:r>
              <a:rPr baseline="-25000" lang="en">
                <a:solidFill>
                  <a:schemeClr val="dk1"/>
                </a:solidFill>
              </a:rPr>
              <a:t>Slocal</a:t>
            </a:r>
            <a:r>
              <a:rPr lang="en">
                <a:solidFill>
                  <a:schemeClr val="dk1"/>
                </a:solidFill>
              </a:rPr>
              <a:t>] respectively corresponding to the states of the global and local cls tokens. </a:t>
            </a:r>
            <a:endParaRPr>
              <a:solidFill>
                <a:schemeClr val="dk1"/>
              </a:solidFill>
            </a:endParaRPr>
          </a:p>
          <a:p>
            <a:pPr indent="0" lvl="0" marL="0" rtl="0" algn="l">
              <a:spcBef>
                <a:spcPts val="1200"/>
              </a:spcBef>
              <a:spcAft>
                <a:spcPts val="0"/>
              </a:spcAft>
              <a:buNone/>
            </a:pPr>
            <a:r>
              <a:rPr lang="en">
                <a:solidFill>
                  <a:schemeClr val="dk1"/>
                </a:solidFill>
              </a:rPr>
              <a:t>For image classification, we only make use of Z</a:t>
            </a:r>
            <a:r>
              <a:rPr baseline="30000" lang="en">
                <a:solidFill>
                  <a:schemeClr val="dk1"/>
                </a:solidFill>
              </a:rPr>
              <a:t>L</a:t>
            </a:r>
            <a:r>
              <a:rPr baseline="-25000" lang="en">
                <a:solidFill>
                  <a:schemeClr val="dk1"/>
                </a:solidFill>
              </a:rPr>
              <a:t>Sglobal</a:t>
            </a:r>
            <a:r>
              <a:rPr lang="en">
                <a:solidFill>
                  <a:schemeClr val="dk1"/>
                </a:solidFill>
              </a:rPr>
              <a:t> ∈ R</a:t>
            </a:r>
            <a:r>
              <a:rPr baseline="30000" lang="en">
                <a:solidFill>
                  <a:schemeClr val="dk1"/>
                </a:solidFill>
              </a:rPr>
              <a:t>K×d</a:t>
            </a:r>
            <a:endParaRPr>
              <a:solidFill>
                <a:schemeClr val="dk1"/>
              </a:solidFill>
            </a:endParaRPr>
          </a:p>
          <a:p>
            <a:pPr indent="0" lvl="0" marL="0" rtl="0" algn="l">
              <a:spcBef>
                <a:spcPts val="1200"/>
              </a:spcBef>
              <a:spcAft>
                <a:spcPts val="1200"/>
              </a:spcAft>
              <a:buNone/>
            </a:pPr>
            <a:r>
              <a:rPr lang="en">
                <a:solidFill>
                  <a:schemeClr val="dk1"/>
                </a:solidFill>
              </a:rPr>
              <a:t>Projecting each feature into a scalar value and concatenate these values to obtain global unormalised class probabilities as shown in Fig.4(d). Complementarily, for semantic segmentation we only use Z</a:t>
            </a:r>
            <a:r>
              <a:rPr baseline="30000" lang="en">
                <a:solidFill>
                  <a:schemeClr val="dk1"/>
                </a:solidFill>
              </a:rPr>
              <a:t>L</a:t>
            </a:r>
            <a:r>
              <a:rPr baseline="-25000" lang="en">
                <a:solidFill>
                  <a:schemeClr val="dk1"/>
                </a:solidFill>
              </a:rPr>
              <a:t>Slocal</a:t>
            </a:r>
            <a:r>
              <a:rPr lang="en">
                <a:solidFill>
                  <a:schemeClr val="dk1"/>
                </a:solidFill>
              </a:rPr>
              <a:t> ∈ R </a:t>
            </a:r>
            <a:r>
              <a:rPr baseline="30000" lang="en">
                <a:solidFill>
                  <a:schemeClr val="dk1"/>
                </a:solidFill>
              </a:rPr>
              <a:t>K×NHNW ×d</a:t>
            </a:r>
            <a:r>
              <a:rPr lang="en">
                <a:solidFill>
                  <a:schemeClr val="dk1"/>
                </a:solidFill>
              </a:rPr>
              <a:t> .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Decoder Architecture</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features encode information for the presence of each class over the spatial extent of each image patch.</a:t>
            </a:r>
            <a:endParaRPr/>
          </a:p>
          <a:p>
            <a:pPr indent="0" lvl="0" marL="0" rtl="0" algn="l">
              <a:spcBef>
                <a:spcPts val="1200"/>
              </a:spcBef>
              <a:spcAft>
                <a:spcPts val="0"/>
              </a:spcAft>
              <a:buNone/>
            </a:pPr>
            <a:r>
              <a:rPr lang="en"/>
              <a:t>By projecting each feature into hw dimensions and further reshaping the feature dimension to (h × w) we obtain a set of class specific probabilities for each pixel in a patch.</a:t>
            </a:r>
            <a:endParaRPr/>
          </a:p>
          <a:p>
            <a:pPr indent="0" lvl="0" marL="0" rtl="0" algn="l">
              <a:spcBef>
                <a:spcPts val="1200"/>
              </a:spcBef>
              <a:spcAft>
                <a:spcPts val="1200"/>
              </a:spcAft>
              <a:buNone/>
            </a:pPr>
            <a:r>
              <a:rPr lang="en"/>
              <a:t>It is possible now to merge these patches together into an output map (H × W × K) which represents class probabilities for each pixel in the original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 Encodings</a:t>
            </a:r>
            <a:endParaRPr/>
          </a:p>
        </p:txBody>
      </p:sp>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temporal position encodings are added to all patch tokens before processing by the temporal encoder. </a:t>
            </a:r>
            <a:endParaRPr/>
          </a:p>
          <a:p>
            <a:pPr indent="0" lvl="0" marL="0" rtl="0" algn="l">
              <a:spcBef>
                <a:spcPts val="1200"/>
              </a:spcBef>
              <a:spcAft>
                <a:spcPts val="0"/>
              </a:spcAft>
              <a:buNone/>
            </a:pPr>
            <a:r>
              <a:rPr lang="en"/>
              <a:t>This operation aims at breaking the permutation invariance property of MSA by introducing time-specific position biases to all extracted patch tokens. </a:t>
            </a:r>
            <a:endParaRPr/>
          </a:p>
          <a:p>
            <a:pPr indent="0" lvl="0" marL="0" rtl="0" algn="l">
              <a:spcBef>
                <a:spcPts val="1200"/>
              </a:spcBef>
              <a:spcAft>
                <a:spcPts val="0"/>
              </a:spcAft>
              <a:buNone/>
            </a:pPr>
            <a:r>
              <a:rPr lang="en"/>
              <a:t>For crop recognition encoding the absolute temporal position of features is important as it helps identifying a plant’s growth stage within the crop cycle.</a:t>
            </a:r>
            <a:endParaRPr/>
          </a:p>
          <a:p>
            <a:pPr indent="0" lvl="0" marL="0" rtl="0" algn="l">
              <a:spcBef>
                <a:spcPts val="1200"/>
              </a:spcBef>
              <a:spcAft>
                <a:spcPts val="1200"/>
              </a:spcAft>
              <a:buNone/>
            </a:pPr>
            <a:r>
              <a:rPr lang="en"/>
              <a:t>To introduce acquisition-time-specific biases into the model, our temporal position encodings P</a:t>
            </a:r>
            <a:r>
              <a:rPr baseline="-25000" lang="en"/>
              <a:t>T</a:t>
            </a:r>
            <a:r>
              <a:rPr lang="en"/>
              <a:t>[t, :] depend directly on acquisition times 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 Encodings</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specifically, we make note of all acquisition times t’ = [t1, t2, ..., tT’ ] found in the training data and construct a lookup table P</a:t>
            </a:r>
            <a:r>
              <a:rPr baseline="30000" lang="en"/>
              <a:t>T</a:t>
            </a:r>
            <a:r>
              <a:rPr lang="en"/>
              <a:t> ∈ R </a:t>
            </a:r>
            <a:r>
              <a:rPr baseline="30000" lang="en"/>
              <a:t>T````````’×d</a:t>
            </a:r>
            <a:r>
              <a:rPr lang="en"/>
              <a:t> containing all learnt position encodings indexed by date. </a:t>
            </a:r>
            <a:endParaRPr/>
          </a:p>
          <a:p>
            <a:pPr indent="0" lvl="0" marL="0" rtl="0" algn="l">
              <a:spcBef>
                <a:spcPts val="1200"/>
              </a:spcBef>
              <a:spcAft>
                <a:spcPts val="1200"/>
              </a:spcAft>
              <a:buNone/>
            </a:pPr>
            <a:r>
              <a:rPr lang="en"/>
              <a:t>Finding the date-specific encodings that need to be added to patch tokens (eq.5) reduces to looking up appropriate indices from P</a:t>
            </a:r>
            <a:r>
              <a:rPr baseline="-25000" lang="en"/>
              <a:t>T</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Positional Encoding</a:t>
            </a:r>
            <a:endParaRPr/>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way temporal position encodings introduce a dynamic prior of where to look at in the models’ global temporal receptive field, rather than simply encoding the order of SITS acquisitions which would discard valuable information. </a:t>
            </a:r>
            <a:endParaRPr/>
          </a:p>
          <a:p>
            <a:pPr indent="0" lvl="0" marL="0" rtl="0" algn="l">
              <a:spcBef>
                <a:spcPts val="1200"/>
              </a:spcBef>
              <a:spcAft>
                <a:spcPts val="0"/>
              </a:spcAft>
              <a:buNone/>
            </a:pPr>
            <a:r>
              <a:rPr lang="en"/>
              <a:t>Following token processing by the temporal encoder, spatial position embeddings PS are added to the extracted cls tokens. </a:t>
            </a:r>
            <a:endParaRPr/>
          </a:p>
          <a:p>
            <a:pPr indent="0" lvl="0" marL="0" rtl="0" algn="l">
              <a:spcBef>
                <a:spcPts val="1200"/>
              </a:spcBef>
              <a:spcAft>
                <a:spcPts val="1200"/>
              </a:spcAft>
              <a:buNone/>
            </a:pPr>
            <a:r>
              <a:rPr lang="en"/>
              <a:t>These are not dynamic in nature and are similar to the position encodings used in the original ViT architecture, with the difference that these biases are now added to K feature maps instead of a single 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apply TSViT to two tasks using SITS records X ∈ R</a:t>
            </a:r>
            <a:r>
              <a:rPr baseline="30000" lang="en"/>
              <a:t>T ×H×W×C </a:t>
            </a:r>
            <a:r>
              <a:rPr lang="en"/>
              <a:t>as inputs: classification and semantic segmentation. </a:t>
            </a:r>
            <a:endParaRPr/>
          </a:p>
          <a:p>
            <a:pPr indent="0" lvl="0" marL="0" rtl="0" algn="l">
              <a:spcBef>
                <a:spcPts val="1200"/>
              </a:spcBef>
              <a:spcAft>
                <a:spcPts val="0"/>
              </a:spcAft>
              <a:buNone/>
            </a:pPr>
            <a:r>
              <a:rPr lang="en"/>
              <a:t>At the object level, classification models learn a mapping f(X) ∈ R</a:t>
            </a:r>
            <a:r>
              <a:rPr baseline="30000" lang="en"/>
              <a:t>K</a:t>
            </a:r>
            <a:r>
              <a:rPr lang="en"/>
              <a:t> for the object occupying the center of the H × W region. </a:t>
            </a:r>
            <a:endParaRPr/>
          </a:p>
          <a:p>
            <a:pPr indent="0" lvl="0" marL="0" rtl="0" algn="l">
              <a:spcBef>
                <a:spcPts val="1200"/>
              </a:spcBef>
              <a:spcAft>
                <a:spcPts val="1200"/>
              </a:spcAft>
              <a:buNone/>
            </a:pPr>
            <a:r>
              <a:rPr lang="en"/>
              <a:t>Semantic segmentation models learn a mapping f(X) ∈ R</a:t>
            </a:r>
            <a:r>
              <a:rPr baseline="30000" lang="en"/>
              <a:t>H×W×K</a:t>
            </a:r>
            <a:r>
              <a:rPr lang="en"/>
              <a:t>, predicting class probabilities for each pixel over the spatial extent of the SITS record.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27" name="Google Shape;227;p40"/>
          <p:cNvSpPr txBox="1"/>
          <p:nvPr>
            <p:ph idx="1" type="body"/>
          </p:nvPr>
        </p:nvSpPr>
        <p:spPr>
          <a:xfrm>
            <a:off x="311688" y="1017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8" name="Google Shape;228;p40"/>
          <p:cNvPicPr preferRelativeResize="0"/>
          <p:nvPr/>
        </p:nvPicPr>
        <p:blipFill rotWithShape="1">
          <a:blip r:embed="rId3">
            <a:alphaModFix/>
          </a:blip>
          <a:srcRect b="0" l="1989" r="0" t="0"/>
          <a:stretch/>
        </p:blipFill>
        <p:spPr>
          <a:xfrm>
            <a:off x="91113" y="980325"/>
            <a:ext cx="8961776" cy="349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41"/>
          <p:cNvPicPr preferRelativeResize="0"/>
          <p:nvPr/>
        </p:nvPicPr>
        <p:blipFill>
          <a:blip r:embed="rId3">
            <a:alphaModFix/>
          </a:blip>
          <a:stretch>
            <a:fillRect/>
          </a:stretch>
        </p:blipFill>
        <p:spPr>
          <a:xfrm>
            <a:off x="1671638" y="342900"/>
            <a:ext cx="5800725" cy="445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 (Planned)</a:t>
            </a:r>
            <a:endParaRPr/>
          </a:p>
        </p:txBody>
      </p:sp>
      <p:sp>
        <p:nvSpPr>
          <p:cNvPr id="72" name="Google Shape;72;p15"/>
          <p:cNvSpPr txBox="1"/>
          <p:nvPr>
            <p:ph idx="1" type="body"/>
          </p:nvPr>
        </p:nvSpPr>
        <p:spPr>
          <a:xfrm>
            <a:off x="311700" y="1152475"/>
            <a:ext cx="736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Introduction</a:t>
            </a:r>
            <a:endParaRPr>
              <a:solidFill>
                <a:schemeClr val="dk1"/>
              </a:solidFill>
            </a:endParaRPr>
          </a:p>
          <a:p>
            <a:pPr indent="0" lvl="0" marL="0" rtl="0" algn="l">
              <a:spcBef>
                <a:spcPts val="1200"/>
              </a:spcBef>
              <a:spcAft>
                <a:spcPts val="0"/>
              </a:spcAft>
              <a:buNone/>
            </a:pPr>
            <a:r>
              <a:rPr lang="en">
                <a:solidFill>
                  <a:schemeClr val="dk1"/>
                </a:solidFill>
              </a:rPr>
              <a:t>Objectives</a:t>
            </a:r>
            <a:endParaRPr>
              <a:solidFill>
                <a:schemeClr val="dk1"/>
              </a:solidFill>
            </a:endParaRPr>
          </a:p>
          <a:p>
            <a:pPr indent="0" lvl="0" marL="0" rtl="0" algn="l">
              <a:spcBef>
                <a:spcPts val="1200"/>
              </a:spcBef>
              <a:spcAft>
                <a:spcPts val="0"/>
              </a:spcAft>
              <a:buNone/>
            </a:pPr>
            <a:r>
              <a:rPr lang="en">
                <a:solidFill>
                  <a:schemeClr val="dk1"/>
                </a:solidFill>
              </a:rPr>
              <a:t>Methodology</a:t>
            </a:r>
            <a:endParaRPr>
              <a:solidFill>
                <a:schemeClr val="dk1"/>
              </a:solidFill>
            </a:endParaRPr>
          </a:p>
          <a:p>
            <a:pPr indent="0" lvl="0" marL="0" rtl="0" algn="l">
              <a:spcBef>
                <a:spcPts val="1200"/>
              </a:spcBef>
              <a:spcAft>
                <a:spcPts val="0"/>
              </a:spcAft>
              <a:buNone/>
            </a:pPr>
            <a:r>
              <a:rPr lang="en">
                <a:solidFill>
                  <a:schemeClr val="dk1"/>
                </a:solidFill>
              </a:rPr>
              <a:t>ViT Primer</a:t>
            </a:r>
            <a:endParaRPr>
              <a:solidFill>
                <a:schemeClr val="dk1"/>
              </a:solidFill>
            </a:endParaRPr>
          </a:p>
          <a:p>
            <a:pPr indent="0" lvl="0" marL="0" rtl="0" algn="l">
              <a:spcBef>
                <a:spcPts val="1200"/>
              </a:spcBef>
              <a:spcAft>
                <a:spcPts val="0"/>
              </a:spcAft>
              <a:buNone/>
            </a:pPr>
            <a:r>
              <a:rPr lang="en">
                <a:solidFill>
                  <a:schemeClr val="dk1"/>
                </a:solidFill>
              </a:rPr>
              <a:t>TSViT Architecture</a:t>
            </a:r>
            <a:endParaRPr>
              <a:solidFill>
                <a:schemeClr val="dk1"/>
              </a:solidFill>
            </a:endParaRPr>
          </a:p>
          <a:p>
            <a:pPr indent="0" lvl="0" marL="0" rtl="0" algn="l">
              <a:spcBef>
                <a:spcPts val="1200"/>
              </a:spcBef>
              <a:spcAft>
                <a:spcPts val="0"/>
              </a:spcAft>
              <a:buNone/>
            </a:pPr>
            <a:r>
              <a:rPr lang="en">
                <a:solidFill>
                  <a:schemeClr val="dk1"/>
                </a:solidFill>
              </a:rPr>
              <a:t>Experiments and Results</a:t>
            </a:r>
            <a:endParaRPr>
              <a:solidFill>
                <a:schemeClr val="dk1"/>
              </a:solidFill>
            </a:endParaRPr>
          </a:p>
          <a:p>
            <a:pPr indent="0" lvl="0" marL="0" rtl="0" algn="l">
              <a:spcBef>
                <a:spcPts val="1200"/>
              </a:spcBef>
              <a:spcAft>
                <a:spcPts val="1200"/>
              </a:spcAft>
              <a:buNone/>
            </a:pPr>
            <a:r>
              <a:rPr lang="en">
                <a:solidFill>
                  <a:schemeClr val="dk1"/>
                </a:solidFill>
              </a:rPr>
              <a:t>Conclusion</a:t>
            </a:r>
            <a:endParaRPr>
              <a:solidFill>
                <a:schemeClr val="dk1"/>
              </a:solidFill>
            </a:endParaRPr>
          </a:p>
        </p:txBody>
      </p:sp>
      <p:sp>
        <p:nvSpPr>
          <p:cNvPr id="73" name="Google Shape;73;p15"/>
          <p:cNvSpPr txBox="1"/>
          <p:nvPr/>
        </p:nvSpPr>
        <p:spPr>
          <a:xfrm>
            <a:off x="8304850" y="1152475"/>
            <a:ext cx="527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1</a:t>
            </a:r>
            <a:endParaRPr sz="18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800">
                <a:solidFill>
                  <a:schemeClr val="accent3"/>
                </a:solidFill>
                <a:latin typeface="Average"/>
                <a:ea typeface="Average"/>
                <a:cs typeface="Average"/>
                <a:sym typeface="Average"/>
              </a:rPr>
              <a:t>1</a:t>
            </a:r>
            <a:endParaRPr sz="18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800">
                <a:solidFill>
                  <a:schemeClr val="accent3"/>
                </a:solidFill>
                <a:latin typeface="Average"/>
                <a:ea typeface="Average"/>
                <a:cs typeface="Average"/>
                <a:sym typeface="Average"/>
              </a:rPr>
              <a:t>2</a:t>
            </a:r>
            <a:endParaRPr sz="18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800">
                <a:solidFill>
                  <a:schemeClr val="accent3"/>
                </a:solidFill>
                <a:latin typeface="Average"/>
                <a:ea typeface="Average"/>
                <a:cs typeface="Average"/>
                <a:sym typeface="Average"/>
              </a:rPr>
              <a:t>4</a:t>
            </a:r>
            <a:endParaRPr sz="18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800">
                <a:solidFill>
                  <a:schemeClr val="accent3"/>
                </a:solidFill>
                <a:latin typeface="Average"/>
                <a:ea typeface="Average"/>
                <a:cs typeface="Average"/>
                <a:sym typeface="Average"/>
              </a:rPr>
              <a:t>10</a:t>
            </a:r>
            <a:endParaRPr sz="1800">
              <a:solidFill>
                <a:schemeClr val="accent3"/>
              </a:solidFill>
              <a:latin typeface="Average"/>
              <a:ea typeface="Average"/>
              <a:cs typeface="Average"/>
              <a:sym typeface="Average"/>
            </a:endParaRPr>
          </a:p>
          <a:p>
            <a:pPr indent="0" lvl="0" marL="0" rtl="0" algn="l">
              <a:lnSpc>
                <a:spcPct val="115000"/>
              </a:lnSpc>
              <a:spcBef>
                <a:spcPts val="1000"/>
              </a:spcBef>
              <a:spcAft>
                <a:spcPts val="0"/>
              </a:spcAft>
              <a:buNone/>
            </a:pPr>
            <a:r>
              <a:rPr lang="en" sz="1800">
                <a:solidFill>
                  <a:schemeClr val="accent3"/>
                </a:solidFill>
                <a:latin typeface="Average"/>
                <a:ea typeface="Average"/>
                <a:cs typeface="Average"/>
                <a:sym typeface="Average"/>
              </a:rPr>
              <a:t>2</a:t>
            </a:r>
            <a:endParaRPr sz="1800">
              <a:solidFill>
                <a:schemeClr val="accent3"/>
              </a:solidFill>
              <a:latin typeface="Average"/>
              <a:ea typeface="Average"/>
              <a:cs typeface="Average"/>
              <a:sym typeface="Average"/>
            </a:endParaRPr>
          </a:p>
          <a:p>
            <a:pPr indent="0" lvl="0" marL="0" rtl="0" algn="l">
              <a:lnSpc>
                <a:spcPct val="115000"/>
              </a:lnSpc>
              <a:spcBef>
                <a:spcPts val="1000"/>
              </a:spcBef>
              <a:spcAft>
                <a:spcPts val="1000"/>
              </a:spcAft>
              <a:buNone/>
            </a:pPr>
            <a:r>
              <a:rPr lang="en" sz="1800">
                <a:solidFill>
                  <a:schemeClr val="accent3"/>
                </a:solidFill>
                <a:latin typeface="Average"/>
                <a:ea typeface="Average"/>
                <a:cs typeface="Average"/>
                <a:sym typeface="Average"/>
              </a:rPr>
              <a:t>1</a:t>
            </a:r>
            <a:endParaRPr sz="1800">
              <a:solidFill>
                <a:schemeClr val="accent3"/>
              </a:solidFill>
              <a:latin typeface="Average"/>
              <a:ea typeface="Average"/>
              <a:cs typeface="Average"/>
              <a:sym typeface="Averag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41" name="Google Shape;24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TSViT has been shown to significantly outperform state-of-the-art models in three publicly available land cover recognition datasets.</a:t>
            </a:r>
            <a:endParaRPr/>
          </a:p>
          <a:p>
            <a:pPr indent="0" lvl="0" marL="0" rtl="0" algn="l">
              <a:spcBef>
                <a:spcPts val="1200"/>
              </a:spcBef>
              <a:spcAft>
                <a:spcPts val="0"/>
              </a:spcAft>
              <a:buNone/>
            </a:pPr>
            <a:r>
              <a:rPr lang="en"/>
              <a:t>The method is limited by its quadratic complexity with respect to the input size.</a:t>
            </a:r>
            <a:endParaRPr/>
          </a:p>
          <a:p>
            <a:pPr indent="0" lvl="0" marL="0" rtl="0" algn="l">
              <a:spcBef>
                <a:spcPts val="1200"/>
              </a:spcBef>
              <a:spcAft>
                <a:spcPts val="1200"/>
              </a:spcAft>
              <a:buNone/>
            </a:pPr>
            <a:r>
              <a:rPr lang="en"/>
              <a:t>While this may not pose a significant issue for semantic segmentation or SITS classification, it can present challenges for detection tasks that require isolating large objects, thus limiting its application.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7" name="Google Shape;24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900"/>
          </a:p>
          <a:p>
            <a:pPr indent="0" lvl="0" marL="0" rtl="0" algn="ctr">
              <a:spcBef>
                <a:spcPts val="1200"/>
              </a:spcBef>
              <a:spcAft>
                <a:spcPts val="0"/>
              </a:spcAft>
              <a:buNone/>
            </a:pPr>
            <a:r>
              <a:rPr lang="en" sz="4500"/>
              <a:t>Thank</a:t>
            </a:r>
            <a:endParaRPr sz="4500"/>
          </a:p>
          <a:p>
            <a:pPr indent="0" lvl="0" marL="0" rtl="0" algn="ctr">
              <a:spcBef>
                <a:spcPts val="1200"/>
              </a:spcBef>
              <a:spcAft>
                <a:spcPts val="1200"/>
              </a:spcAft>
              <a:buNone/>
            </a:pPr>
            <a:r>
              <a:rPr lang="en" sz="4500"/>
              <a:t>You</a:t>
            </a:r>
            <a:endParaRPr sz="4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52662" lvl="0" marL="457200" rtl="0" algn="l">
              <a:lnSpc>
                <a:spcPct val="150000"/>
              </a:lnSpc>
              <a:spcBef>
                <a:spcPts val="1000"/>
              </a:spcBef>
              <a:spcAft>
                <a:spcPts val="0"/>
              </a:spcAft>
              <a:buClr>
                <a:schemeClr val="dk1"/>
              </a:buClr>
              <a:buSzPct val="100000"/>
              <a:buChar char="●"/>
            </a:pPr>
            <a:r>
              <a:rPr lang="en" sz="7814">
                <a:solidFill>
                  <a:schemeClr val="dk1"/>
                </a:solidFill>
              </a:rPr>
              <a:t>The monitoring of crop development can help design optimum strategies aimed at improving the welfare of farmers and resilience of the food production system.</a:t>
            </a:r>
            <a:endParaRPr sz="7814">
              <a:solidFill>
                <a:schemeClr val="dk1"/>
              </a:solidFill>
            </a:endParaRPr>
          </a:p>
          <a:p>
            <a:pPr indent="-352662" lvl="0" marL="457200" rtl="0" algn="l">
              <a:lnSpc>
                <a:spcPct val="150000"/>
              </a:lnSpc>
              <a:spcBef>
                <a:spcPts val="1000"/>
              </a:spcBef>
              <a:spcAft>
                <a:spcPts val="0"/>
              </a:spcAft>
              <a:buClr>
                <a:schemeClr val="dk1"/>
              </a:buClr>
              <a:buSzPct val="100000"/>
              <a:buChar char="●"/>
            </a:pPr>
            <a:r>
              <a:rPr lang="en" sz="7814">
                <a:solidFill>
                  <a:schemeClr val="dk1"/>
                </a:solidFill>
              </a:rPr>
              <a:t>A </a:t>
            </a:r>
            <a:r>
              <a:rPr lang="en" sz="7814">
                <a:solidFill>
                  <a:schemeClr val="dk1"/>
                </a:solidFill>
              </a:rPr>
              <a:t>Satellite Image Time Series (SITS) is a set of satellite images taken from the same area at regular intervals</a:t>
            </a:r>
            <a:endParaRPr sz="7814">
              <a:solidFill>
                <a:schemeClr val="dk1"/>
              </a:solidFill>
            </a:endParaRPr>
          </a:p>
          <a:p>
            <a:pPr indent="-352662" lvl="0" marL="457200" rtl="0" algn="l">
              <a:lnSpc>
                <a:spcPct val="150000"/>
              </a:lnSpc>
              <a:spcBef>
                <a:spcPts val="1000"/>
              </a:spcBef>
              <a:spcAft>
                <a:spcPts val="0"/>
              </a:spcAft>
              <a:buClr>
                <a:schemeClr val="dk1"/>
              </a:buClr>
              <a:buSzPct val="100000"/>
              <a:buChar char="●"/>
            </a:pPr>
            <a:r>
              <a:rPr lang="en" sz="7814">
                <a:solidFill>
                  <a:schemeClr val="dk1"/>
                </a:solidFill>
              </a:rPr>
              <a:t>Towards more accurate automatic crop type recognition, the paper introduces Temporo-Spatial Vision Transformer (TSViT), the first fully-attentional architecture for SITS processing.</a:t>
            </a:r>
            <a:endParaRPr sz="7814">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solidFill>
                  <a:schemeClr val="dk1"/>
                </a:solidFill>
              </a:rPr>
              <a:t>Crop type recognition is a subcategory of land use recognition which involves assigning one of K crop categories (classes) at a set of desired locations on a geospatial grid.</a:t>
            </a:r>
            <a:endParaRPr>
              <a:solidFill>
                <a:schemeClr val="dk1"/>
              </a:solidFill>
            </a:endParaRPr>
          </a:p>
          <a:p>
            <a:pPr indent="0" lvl="0" marL="0" rtl="0" algn="l">
              <a:spcBef>
                <a:spcPts val="1200"/>
              </a:spcBef>
              <a:spcAft>
                <a:spcPts val="0"/>
              </a:spcAft>
              <a:buNone/>
            </a:pPr>
            <a:r>
              <a:rPr lang="en">
                <a:solidFill>
                  <a:schemeClr val="dk1"/>
                </a:solidFill>
              </a:rPr>
              <a:t>For successfully doing so modelling the temporal patterns of growth during a time period of interest has been shown to be critical.</a:t>
            </a:r>
            <a:endParaRPr>
              <a:solidFill>
                <a:schemeClr val="dk1"/>
              </a:solidFill>
            </a:endParaRPr>
          </a:p>
          <a:p>
            <a:pPr indent="0" lvl="0" marL="0" rtl="0" algn="l">
              <a:spcBef>
                <a:spcPts val="1200"/>
              </a:spcBef>
              <a:spcAft>
                <a:spcPts val="0"/>
              </a:spcAft>
              <a:buNone/>
            </a:pPr>
            <a:r>
              <a:rPr lang="en">
                <a:solidFill>
                  <a:schemeClr val="dk1"/>
                </a:solidFill>
              </a:rPr>
              <a:t>Model inputs are timeseries of T satellite images of spatial dimensions H × W with C channels, X ∈ R</a:t>
            </a:r>
            <a:r>
              <a:rPr baseline="30000" lang="en">
                <a:solidFill>
                  <a:schemeClr val="dk1"/>
                </a:solidFill>
              </a:rPr>
              <a:t>T×H×W×C</a:t>
            </a:r>
            <a:endParaRPr baseline="300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2005013" y="538163"/>
            <a:ext cx="5133975" cy="40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Self-attention in vision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and fully-convolutional networks (</a:t>
            </a:r>
            <a:r>
              <a:rPr lang="en"/>
              <a:t>FCN)</a:t>
            </a:r>
            <a:r>
              <a:rPr lang="en"/>
              <a:t> have been the de-facto model of choice for vision tasks.</a:t>
            </a:r>
            <a:endParaRPr/>
          </a:p>
          <a:p>
            <a:pPr indent="0" lvl="0" marL="0" rtl="0" algn="l">
              <a:spcBef>
                <a:spcPts val="1200"/>
              </a:spcBef>
              <a:spcAft>
                <a:spcPts val="0"/>
              </a:spcAft>
              <a:buNone/>
            </a:pPr>
            <a:r>
              <a:rPr lang="en"/>
              <a:t>Following the adoption of Transformers as the dominant architecture in natural language processing tasks, several works have attempted to exploit self-attention in vision architectures.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1528763" y="119063"/>
            <a:ext cx="6086475" cy="49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Primer on ViT</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t>
            </a:r>
            <a:r>
              <a:rPr lang="en"/>
              <a:t>e Vision Transformer (ViT) is an application of the Transformer architecture to images with the fewest possible modifications.</a:t>
            </a:r>
            <a:endParaRPr/>
          </a:p>
          <a:p>
            <a:pPr indent="0" lvl="0" marL="0" rtl="0" algn="l">
              <a:spcBef>
                <a:spcPts val="1200"/>
              </a:spcBef>
              <a:spcAft>
                <a:spcPts val="1200"/>
              </a:spcAft>
              <a:buNone/>
            </a:pPr>
            <a:r>
              <a:rPr lang="en"/>
              <a:t>Their framework involves the tokenization of a 2D image X ∈ R </a:t>
            </a:r>
            <a:r>
              <a:rPr baseline="30000" lang="en"/>
              <a:t>H×W×C</a:t>
            </a:r>
            <a:r>
              <a:rPr lang="en"/>
              <a:t> to a set of patch tokens Z ∈ R </a:t>
            </a:r>
            <a:r>
              <a:rPr baseline="30000" lang="en"/>
              <a:t>N×d</a:t>
            </a:r>
            <a:r>
              <a:rPr lang="en"/>
              <a:t> by splitting it into a sequence of N = [H/h]*[W/w] same-size and non-overlapping patches of spatial extent (h × w) which are flattened into 1D tokens   x</a:t>
            </a:r>
            <a:r>
              <a:rPr baseline="-25000" lang="en"/>
              <a:t>i</a:t>
            </a:r>
            <a:r>
              <a:rPr lang="en"/>
              <a:t> ∈ R</a:t>
            </a:r>
            <a:r>
              <a:rPr baseline="30000" lang="en"/>
              <a:t>hwC</a:t>
            </a:r>
            <a:r>
              <a:rPr lang="en"/>
              <a:t> and linearly projected into d dimensions.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