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E0C4-2C7E-487C-D9F9-1B106CAB5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Mining Inter-transaction Association using Templates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7B63B-8E41-3CD1-AF23-2DF1E968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863" y="4941282"/>
            <a:ext cx="4459707" cy="861420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Bidit Sadhukhan</a:t>
            </a:r>
          </a:p>
          <a:p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B2230022</a:t>
            </a:r>
          </a:p>
          <a:p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72147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3EFC-CBC5-8299-E784-40731D18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8A9F3-4D67-00DA-C5B6-2532FCB1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2441274"/>
            <a:ext cx="7935733" cy="1664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958C49-2134-1A29-4CC2-5ADBC3AE6264}"/>
              </a:ext>
            </a:extLst>
          </p:cNvPr>
          <p:cNvSpPr/>
          <p:nvPr/>
        </p:nvSpPr>
        <p:spPr>
          <a:xfrm>
            <a:off x="4692484" y="3794760"/>
            <a:ext cx="3710851" cy="311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8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1E65E-5969-B7C2-A218-12AFB314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45" y="1408177"/>
            <a:ext cx="7491473" cy="30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5155-20B2-E5A7-FE1A-66B575BB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Mining Process using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56BF-F88E-D0C6-9AEA-A37ECEF5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Template Interpretation-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Before starting mining process,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we need first interpret and translate template, which is conveyed by a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boolean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expression, into template instance(s) as above so as to provide guidance for mining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algorithms.</a:t>
            </a:r>
            <a:endParaRPr lang="en-IN" dirty="0"/>
          </a:p>
          <a:p>
            <a:pPr algn="l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Mining Planning-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Like traditional association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rule mining, we first discover large extended itemset, and then derive rules from these large itemset.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Large Itemset Recovery-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In this phase,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we find the set of all large extended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itemsets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identified in previous stage.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Association Rule Generation-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Using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the large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itemsets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, we can find the desired inter-transaction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association rules.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8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CD78-5F78-C5E8-3A16-2E687E77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&amp; Intra Transaction Association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E114-A691-9D5F-A261-5FFAAD074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 Transaction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1665B-DA18-D88B-90D8-9D4A005B7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Inter-transaction patterns involve relationships between different transactions or records in a dataset.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aptops and antivirus software are often purchased together by different customers across various transactions reveals an inter-transaction pattern.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 Rule-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If the prices of IBM and SUN go up, Microsoft’s will most likely go up the next day.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Helpful for discovering patterns or trends that span multiple transactions, providing insights into customer behavior over time.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0045D-6657-E52B-F8BC-5BF611EF6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Intra Transaction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D140-4873-4B25-7794-3D791F6EE5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 on patterns within individual transactions.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 buys a laptop and a laptop bag, the association between these two items within the same transaction is an intra-transaction pattern.</a:t>
            </a:r>
          </a:p>
          <a:p>
            <a:pPr algn="l"/>
            <a:r>
              <a:rPr lang="en-US" sz="1800" b="1" i="0" u="none" strike="noStrike" baseline="0" dirty="0">
                <a:latin typeface="Arial" panose="020B0604020202020204" pitchFamily="34" charset="0"/>
              </a:rPr>
              <a:t>Association </a:t>
            </a:r>
            <a:r>
              <a:rPr lang="en-US" b="1" dirty="0">
                <a:latin typeface="Arial" panose="020B0604020202020204" pitchFamily="34" charset="0"/>
              </a:rPr>
              <a:t>Rule</a:t>
            </a:r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When the prices of IBM and SUN go up, the price of Microsoft will most likely go up on the same </a:t>
            </a:r>
            <a:r>
              <a:rPr lang="en-IN" sz="1800" b="0" i="0" u="none" strike="noStrike" baseline="0" dirty="0">
                <a:latin typeface="Arial" panose="020B0604020202020204" pitchFamily="34" charset="0"/>
              </a:rPr>
              <a:t>day.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Useful for understanding item co-occurrences within individual transactions, often applied in market basket analysis.</a:t>
            </a:r>
            <a:endParaRPr lang="en-IN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7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A850-0382-F6C5-40DE-5DE49984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15493-49DD-06C5-9DBA-B9CF51175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​}: Set of literals or items on an </a:t>
                </a:r>
                <a:r>
                  <a:rPr lang="en-US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attribute schema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I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}: Transaction database,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is a subset of </a:t>
                </a:r>
                <a:r>
                  <a:rPr lang="en-IN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Space: A finite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representing all possible combinations of values in the </a:t>
                </a:r>
                <a:r>
                  <a:rPr lang="en-US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attribute schema.</a:t>
                </a:r>
              </a:p>
              <a:p>
                <a:r>
                  <a:rPr lang="en-US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Mapping function that assigns each </a:t>
                </a:r>
                <a:r>
                  <a:rPr lang="en-US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attribute item to a point in the </a:t>
                </a:r>
                <a:r>
                  <a:rPr lang="en-US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space.</a:t>
                </a:r>
                <a:endPara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15493-49DD-06C5-9DBA-B9CF51175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8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70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0A17-EFF1-58DD-0463-8D660F15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Notations-II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57F2D-68F2-41C7-D02A-CBCD6416B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10542465" cy="3416300"/>
              </a:xfrm>
            </p:spPr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en-US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Points in m-dimensional Space: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represent two points in the </a:t>
                </a:r>
                <a:r>
                  <a:rPr lang="en-US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space.</a:t>
                </a:r>
              </a:p>
              <a:p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Binary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  <a:r>
                  <a:rPr lang="en-I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(lexical order) denotes a binary relation, indicating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​ 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precedes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 in lexicographical order.</a:t>
                </a:r>
              </a:p>
              <a:p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Relative Distance </a:t>
                </a:r>
                <a:r>
                  <a:rPr lang="en-IN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​,</a:t>
                </a:r>
                <a:r>
                  <a:rPr lang="en-IN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​):</a:t>
                </a:r>
                <a:r>
                  <a:rPr lang="en-I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IN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 represents the relative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​) or simply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used interchangeably with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reference point in the 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space.</a:t>
                </a:r>
              </a:p>
              <a:p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Extended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e>
                      <m:sub>
                        <m:r>
                          <a:rPr lang="en-IN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e>
                      <m:sub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 denotes an </a:t>
                </a:r>
                <a:r>
                  <a:rPr lang="en-IN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attribute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e>
                      <m:sub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IN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space.</a:t>
                </a:r>
              </a:p>
              <a:p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Extended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  <a:r>
                  <a:rPr lang="en-I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 represents an extended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at the point 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IN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space.</a:t>
                </a:r>
              </a:p>
              <a:p>
                <a:pPr algn="l"/>
                <a:r>
                  <a:rPr lang="en-US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Sets of Extended Items and Transactions:</a:t>
                </a:r>
                <a:endParaRPr lang="en-US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 is the set of all possible extended items</a:t>
                </a:r>
                <a:r>
                  <a:rPr lang="en-IN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e>
                      <m:sub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e>
                      <m:sub>
                        <m:r>
                          <a:rPr lang="en-I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𝒌</m:t>
                        </m:r>
                      </m:sub>
                    </m:sSub>
                    <m:r>
                      <a:rPr lang="en-I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∈</a:t>
                </a:r>
                <a:r>
                  <a:rPr lang="en-US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at all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 is the set of all extended transactions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​(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b="0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-dimensional space.</a:t>
                </a:r>
              </a:p>
              <a:p>
                <a:pPr algn="l"/>
                <a:r>
                  <a:rPr lang="en-US" sz="1800" b="0" i="0" u="none" strike="noStrike" baseline="0" dirty="0">
                    <a:latin typeface="Arial" panose="020B0604020202020204" pitchFamily="34" charset="0"/>
                  </a:rPr>
                  <a:t>A set of extended transactions is called a normalized extended transaction set if the included </a:t>
                </a:r>
                <a:r>
                  <a:rPr lang="en-IN" sz="1800" b="0" i="0" u="none" strike="noStrike" baseline="0" dirty="0">
                    <a:latin typeface="Arial" panose="020B0604020202020204" pitchFamily="34" charset="0"/>
                  </a:rPr>
                  <a:t>extended items are normalized.</a:t>
                </a:r>
                <a:endParaRPr lang="en-US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57F2D-68F2-41C7-D02A-CBCD6416B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10542465" cy="3416300"/>
              </a:xfrm>
              <a:blipFill>
                <a:blip r:embed="rId2"/>
                <a:stretch>
                  <a:fillRect t="-1426" b="-1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9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E8C4-F9B5-3BD9-98FF-ED33A652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Multidimensional Extended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639B8-CBE9-656A-BCD6-48167FF9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9" y="2707825"/>
            <a:ext cx="5799323" cy="2827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41B66-87FD-EFFA-4517-9DACC2E614CB}"/>
              </a:ext>
            </a:extLst>
          </p:cNvPr>
          <p:cNvSpPr txBox="1"/>
          <p:nvPr/>
        </p:nvSpPr>
        <p:spPr>
          <a:xfrm>
            <a:off x="6564702" y="3053750"/>
            <a:ext cx="5132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Arial" panose="020B0604020202020204" pitchFamily="34" charset="0"/>
              </a:rPr>
              <a:t>A simple traditional database is transformed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into a 1-dimensional extended transaction database as shown in Table 1, through a mapping function which maps day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i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onto a point i-1 in the 1-dimensional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8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19D8-4244-46AE-A163-0927C99C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A0929-9BC6-F904-A82B-8CBE8888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06" y="2339015"/>
            <a:ext cx="8634712" cy="86875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7C3C37-92B3-6200-00B9-0E443FD8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3" y="3573617"/>
            <a:ext cx="8634712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0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A371-2D25-782D-D46E-354A0CC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Definition-II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E238C-4C82-1B7F-B437-A349DE9B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224935"/>
            <a:ext cx="8695426" cy="27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6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B61-27B9-93FE-3878-DAF1C082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Calculations of Support and Confidence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97D44C8-E148-6355-EA3C-35DCEA0A1E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664" b="2033"/>
          <a:stretch/>
        </p:blipFill>
        <p:spPr>
          <a:xfrm>
            <a:off x="1154954" y="224287"/>
            <a:ext cx="8825659" cy="3597215"/>
          </a:xfrm>
        </p:spPr>
      </p:pic>
    </p:spTree>
    <p:extLst>
      <p:ext uri="{BB962C8B-B14F-4D97-AF65-F5344CB8AC3E}">
        <p14:creationId xmlns:p14="http://schemas.microsoft.com/office/powerpoint/2010/main" val="102440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6F3A-D92B-4445-5625-34D1194C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5ACF2-4BF2-8969-5E97-6B3E5B53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D4BE1-1F63-0C79-564C-A4BF26730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334767" cy="284003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Association rule mining often results in a large number of rules.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abundance of rules poses challenges for users to identify relevant patterns.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computational cost increases with a growing number of rules.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address user-related challenges and control computational costs, there is a need to restrict the search space for association rules.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32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</TotalTime>
  <Words>684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Ion Boardroom</vt:lpstr>
      <vt:lpstr>Mining Inter-transaction Association using Templates</vt:lpstr>
      <vt:lpstr>Inter &amp; Intra Transaction Association</vt:lpstr>
      <vt:lpstr>Useful Notations</vt:lpstr>
      <vt:lpstr>Notations-II</vt:lpstr>
      <vt:lpstr>Multidimensional Extended Transaction</vt:lpstr>
      <vt:lpstr>Definition</vt:lpstr>
      <vt:lpstr>Definition-II</vt:lpstr>
      <vt:lpstr>Calculations of Support and Confidence</vt:lpstr>
      <vt:lpstr>Template Model</vt:lpstr>
      <vt:lpstr>Template Model</vt:lpstr>
      <vt:lpstr>PowerPoint Presentation</vt:lpstr>
      <vt:lpstr>Mining Process using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Inter-transaction Association using Templates</dc:title>
  <dc:creator>Bidit Sasdhukhan</dc:creator>
  <cp:lastModifiedBy>Bidit Sasdhukhan</cp:lastModifiedBy>
  <cp:revision>1</cp:revision>
  <dcterms:created xsi:type="dcterms:W3CDTF">2023-11-17T01:03:24Z</dcterms:created>
  <dcterms:modified xsi:type="dcterms:W3CDTF">2023-11-17T03:01:39Z</dcterms:modified>
</cp:coreProperties>
</file>