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49" r:id="rId2"/>
    <p:sldId id="343" r:id="rId3"/>
    <p:sldId id="302" r:id="rId4"/>
    <p:sldId id="303" r:id="rId5"/>
    <p:sldId id="344" r:id="rId6"/>
    <p:sldId id="304" r:id="rId7"/>
    <p:sldId id="305" r:id="rId8"/>
    <p:sldId id="338" r:id="rId9"/>
    <p:sldId id="306" r:id="rId10"/>
    <p:sldId id="307" r:id="rId11"/>
    <p:sldId id="341" r:id="rId12"/>
    <p:sldId id="308" r:id="rId13"/>
    <p:sldId id="309" r:id="rId14"/>
    <p:sldId id="310" r:id="rId15"/>
    <p:sldId id="311" r:id="rId16"/>
    <p:sldId id="312" r:id="rId17"/>
    <p:sldId id="347" r:id="rId18"/>
    <p:sldId id="313" r:id="rId19"/>
    <p:sldId id="314" r:id="rId20"/>
    <p:sldId id="315" r:id="rId21"/>
    <p:sldId id="339" r:id="rId22"/>
    <p:sldId id="340"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42" r:id="rId42"/>
    <p:sldId id="335" r:id="rId43"/>
    <p:sldId id="337" r:id="rId44"/>
    <p:sldId id="336" r:id="rId45"/>
    <p:sldId id="346" r:id="rId46"/>
    <p:sldId id="348"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111" autoAdjust="0"/>
  </p:normalViewPr>
  <p:slideViewPr>
    <p:cSldViewPr>
      <p:cViewPr varScale="1">
        <p:scale>
          <a:sx n="113" d="100"/>
          <a:sy n="113" d="100"/>
        </p:scale>
        <p:origin x="-36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smtClean="0">
              <a:solidFill>
                <a:srgbClr val="008000"/>
              </a:solidFill>
            </a:rPr>
            <a:t>Infinite </a:t>
          </a:r>
          <a:br>
            <a:rPr lang="en-US" sz="2800" b="1" u="sng" dirty="0" smtClean="0">
              <a:solidFill>
                <a:srgbClr val="008000"/>
              </a:solidFill>
            </a:rPr>
          </a:br>
          <a:r>
            <a:rPr lang="en-US" sz="2800" b="1" u="sng" dirty="0" smtClean="0">
              <a:solidFill>
                <a:srgbClr val="008000"/>
              </a:solidFill>
            </a:rPr>
            <a:t>data</a:t>
          </a:r>
          <a:endParaRPr lang="en-US" sz="2800" b="1" u="sng" dirty="0">
            <a:solidFill>
              <a:srgbClr val="008000"/>
            </a:solidFill>
          </a:endParaRP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23DE1EE7-C0CF-4487-BD05-66D246E44E10}" type="presOf" srcId="{5FC74589-1769-4EB4-9E51-9D82632D2E02}" destId="{727186A0-986E-40DF-85B7-ACC6191E0924}" srcOrd="1" destOrd="0" presId="urn:microsoft.com/office/officeart/2005/8/layout/lProcess2"/>
    <dgm:cxn modelId="{2093A581-50A0-479E-8F97-2919A47E95CA}" type="presOf" srcId="{6856B0CF-FE68-485F-BF49-CA4A93F4F38C}" destId="{DECF7DEE-4FD4-4CE5-AEDF-10353AC11531}"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F9C4D3DE-3BCB-4B41-A3C2-8F59BB317720}" type="presOf" srcId="{A0A9AC20-5EC1-4862-BFC8-870928838544}" destId="{4735A497-84C1-49AD-B2D7-A0E2E20F2536}" srcOrd="1"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26A7C513-CA85-4DBF-B3F6-BC8847A37168}" type="presOf" srcId="{BC15291E-510A-4A20-8D69-B0F2ACBA3CC6}" destId="{204F3481-2F4C-45A5-A0A1-C088684F0126}" srcOrd="0" destOrd="0" presId="urn:microsoft.com/office/officeart/2005/8/layout/lProcess2"/>
    <dgm:cxn modelId="{693C4D7A-C6E1-4AFE-81E8-F6DB5A03DEF9}" type="presOf" srcId="{7D17D413-1C96-46A5-9E85-72C6636AE3C5}" destId="{5A591EE2-4B7B-40DB-B051-D75F7BFEDDD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3C9A865E-9FBA-4BF2-B04A-F8B25C2A51B0}" type="presOf" srcId="{B28448BA-C9A8-43EB-A9DB-A0137196E3B9}" destId="{189EA2CD-99B4-4604-BDBC-34AEB91058A9}"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7E4AB35E-2CD0-452B-A236-0250E3E2931F}" type="presOf" srcId="{91B14D9B-61DF-4421-AF43-318BB0021BDF}" destId="{80F88CB8-4B64-4172-B897-E8F8383812F7}" srcOrd="0" destOrd="0" presId="urn:microsoft.com/office/officeart/2005/8/layout/lProcess2"/>
    <dgm:cxn modelId="{050DD5A1-CFAA-4B57-868A-7F06F94B304B}" type="presOf" srcId="{5DA147F9-347F-4A9B-99C6-4679CBA742BD}" destId="{02FBE83C-F7E3-4AC9-9A61-66BF67D7D8B6}"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719A22ED-D326-4A86-BAD3-0BDBDD53ADCA}" type="presOf" srcId="{7D17D413-1C96-46A5-9E85-72C6636AE3C5}" destId="{34BAB90F-F3E5-4FFB-A339-2946D1CD0CCB}" srcOrd="1"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D65C1C1C-141B-48F8-889A-DB9F310594F1}" type="presOf" srcId="{EA22DC01-B1C3-4425-86ED-5B66953397A8}" destId="{18B77C7D-672C-4358-9CA6-BD8FA6E2302A}"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839E47E-242E-4667-A7B3-0869657D1B8D}" type="presOf" srcId="{B8FE7A32-1B20-4D46-8242-6C91907A490E}" destId="{EFE71110-9F14-440A-945D-9BFF90054013}" srcOrd="0" destOrd="0" presId="urn:microsoft.com/office/officeart/2005/8/layout/lProcess2"/>
    <dgm:cxn modelId="{62B88F39-A1DA-44CD-A29D-887042D66F4A}" type="presOf" srcId="{86AB53FA-67D7-4EE7-8555-3EE8EB6FA4C8}" destId="{0F3CAB81-CF76-498F-9619-BAF8144FA3C3}"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78D929C6-09D8-4482-AC41-222BB0681789}" type="presOf" srcId="{5FC74589-1769-4EB4-9E51-9D82632D2E02}" destId="{C1CD2EAA-2E66-4BDA-BB6E-F99B46E1B919}"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5B550120-3984-4EC3-88F2-1387A88849D2}" type="presOf" srcId="{EFD7AB2D-81E2-448E-B54E-4F3622AF7EF9}" destId="{9E190C18-AEDE-45E1-8A46-924B1190ACB6}"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85891947-5BFE-40B2-A56D-BA113FC4103D}" type="presOf" srcId="{7DAF4A99-25E1-44F9-90C0-EA66CF00B3B6}" destId="{5473F14B-8F21-412E-B8DE-EADF32D6F521}" srcOrd="0"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27CAE4B9-692E-4668-9B20-AF5E2A72859E}" type="presOf" srcId="{A9A35E3D-01EA-46C6-AED8-865E91E9D6C9}" destId="{F0B767F2-4C7E-481B-967C-8FE0CB529397}"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5018CE96-E6CC-471E-9B9C-30F70F6B8CE7}" srcId="{7D17D413-1C96-46A5-9E85-72C6636AE3C5}" destId="{A9A35E3D-01EA-46C6-AED8-865E91E9D6C9}" srcOrd="0" destOrd="0" parTransId="{0C34515A-9947-4AC4-8E07-6D77FB8F1E95}" sibTransId="{3C0EBF76-BD27-4964-B79F-79CC6413DFD1}"/>
    <dgm:cxn modelId="{348C0D5F-6073-4BEC-B9DD-9D8A62FE63BE}" type="presOf" srcId="{EA22DC01-B1C3-4425-86ED-5B66953397A8}" destId="{AB95B1F2-DB60-4BC5-81D3-1FA274FF69C7}"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CE16F991-DCDA-4161-BCF2-185E0029FEE1}" type="presOf" srcId="{FF0CDCCC-6F78-4064-A419-5EC5C753206F}" destId="{EB498954-62A4-422D-9DE3-1FA74DD1D37F}" srcOrd="0" destOrd="0" presId="urn:microsoft.com/office/officeart/2005/8/layout/lProcess2"/>
    <dgm:cxn modelId="{0361BB45-12F8-4FAD-8037-E3A1E323A5CC}" type="presOf" srcId="{A5325020-A43F-4DC5-B91A-865612236E1B}" destId="{6F277C00-29F7-4ECD-8C97-37788C7BA770}"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u="sng" kern="1200" dirty="0" smtClean="0">
              <a:solidFill>
                <a:srgbClr val="008000"/>
              </a:solidFill>
            </a:rPr>
            <a:t>Infinite </a:t>
          </a:r>
          <a:br>
            <a:rPr lang="en-US" sz="2800" b="1" u="sng" kern="1200" dirty="0" smtClean="0">
              <a:solidFill>
                <a:srgbClr val="008000"/>
              </a:solidFill>
            </a:rPr>
          </a:br>
          <a:r>
            <a:rPr lang="en-US" sz="2800" b="1" u="sng" kern="1200" dirty="0" smtClean="0">
              <a:solidFill>
                <a:srgbClr val="008000"/>
              </a:solidFill>
            </a:rPr>
            <a:t>data</a:t>
          </a:r>
          <a:endParaRPr lang="en-US" sz="2800" b="1" u="sng" kern="1200" dirty="0">
            <a:solidFill>
              <a:srgbClr val="008000"/>
            </a:solidFill>
          </a:endParaRP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d/100</a:t>
            </a:r>
            <a:r>
              <a:rPr lang="en-US" baseline="0" dirty="0" smtClean="0">
                <a:ea typeface="ＭＳ Ｐゴシック" pitchFamily="34" charset="-128"/>
              </a:rPr>
              <a:t> appear </a:t>
            </a:r>
            <a:r>
              <a:rPr lang="en-US" baseline="0" dirty="0" err="1" smtClean="0">
                <a:ea typeface="ＭＳ Ｐゴシック" pitchFamily="34" charset="-128"/>
              </a:rPr>
              <a:t>twitece</a:t>
            </a:r>
            <a:r>
              <a:rPr lang="en-US" dirty="0" smtClean="0">
                <a:ea typeface="ＭＳ Ｐゴシック" pitchFamily="34" charset="-128"/>
              </a:rPr>
              <a:t>:</a:t>
            </a:r>
            <a:r>
              <a:rPr lang="en-US" baseline="0" dirty="0" smtClean="0">
                <a:ea typeface="ＭＳ Ｐゴシック" pitchFamily="34" charset="-128"/>
              </a:rPr>
              <a:t> </a:t>
            </a:r>
            <a:r>
              <a:rPr lang="en-US" dirty="0" smtClean="0">
                <a:ea typeface="ＭＳ Ｐゴシック" pitchFamily="34" charset="-128"/>
              </a:rPr>
              <a:t>1</a:t>
            </a:r>
            <a:r>
              <a:rPr lang="en-US" baseline="30000" dirty="0" smtClean="0">
                <a:ea typeface="ＭＳ Ｐゴシック" pitchFamily="34" charset="-128"/>
              </a:rPr>
              <a:t>st</a:t>
            </a:r>
            <a:r>
              <a:rPr lang="en-US" dirty="0" smtClean="0">
                <a:ea typeface="ＭＳ Ｐゴシック" pitchFamily="34" charset="-128"/>
              </a:rPr>
              <a:t> query gets sampled with prob. </a:t>
            </a:r>
            <a:r>
              <a:rPr lang="en-US" i="1" dirty="0" smtClean="0">
                <a:ea typeface="ＭＳ Ｐゴシック" pitchFamily="34" charset="-128"/>
              </a:rPr>
              <a:t>1/10</a:t>
            </a:r>
            <a:r>
              <a:rPr lang="en-US" dirty="0" smtClean="0">
                <a:ea typeface="ＭＳ Ｐゴシック" pitchFamily="34" charset="-128"/>
              </a:rPr>
              <a:t>, </a:t>
            </a:r>
            <a:r>
              <a:rPr lang="en-US" baseline="0" dirty="0" smtClean="0">
                <a:ea typeface="ＭＳ Ｐゴシック" pitchFamily="34" charset="-128"/>
              </a:rPr>
              <a:t> </a:t>
            </a:r>
            <a:r>
              <a:rPr lang="en-US" dirty="0" smtClean="0">
                <a:ea typeface="ＭＳ Ｐゴシック" pitchFamily="34" charset="-128"/>
              </a:rPr>
              <a:t>2</a:t>
            </a:r>
            <a:r>
              <a:rPr lang="en-US" baseline="30000" dirty="0" smtClean="0">
                <a:ea typeface="ＭＳ Ｐゴシック" pitchFamily="34" charset="-128"/>
              </a:rPr>
              <a:t>nd</a:t>
            </a:r>
            <a:r>
              <a:rPr lang="en-US" dirty="0" smtClean="0">
                <a:ea typeface="ＭＳ Ｐゴシック" pitchFamily="34" charset="-128"/>
              </a:rPr>
              <a:t> also with </a:t>
            </a:r>
            <a:r>
              <a:rPr lang="en-US" i="1" dirty="0" smtClean="0">
                <a:ea typeface="ＭＳ Ｐゴシック" pitchFamily="34" charset="-128"/>
              </a:rPr>
              <a:t>1/10</a:t>
            </a:r>
            <a:r>
              <a:rPr lang="en-US" dirty="0" smtClean="0">
                <a:ea typeface="ＭＳ Ｐゴシック" pitchFamily="34" charset="-128"/>
              </a:rPr>
              <a:t>, there are d such queries:  </a:t>
            </a:r>
            <a:r>
              <a:rPr lang="en-US" i="1" dirty="0" smtClean="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smtClean="0">
                <a:ea typeface="ＭＳ Ｐゴシック" pitchFamily="34" charset="-128"/>
              </a:rPr>
              <a:t>18d/100</a:t>
            </a:r>
            <a:r>
              <a:rPr lang="en-US" i="0" baseline="0" dirty="0" smtClean="0">
                <a:ea typeface="ＭＳ Ｐゴシック" pitchFamily="34" charset="-128"/>
              </a:rPr>
              <a:t> appear once. 1/10 for first to get selection and 9/10 for the second to not get selected. And the other way around so 18d/100</a:t>
            </a:r>
            <a:endParaRPr lang="en-US" i="0"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a:t>
            </a:r>
            <a:r>
              <a:rPr lang="en-US" sz="1300" dirty="0" smtClean="0"/>
              <a:t>so</a:t>
            </a:r>
            <a:r>
              <a:rPr lang="en-US" sz="1300" baseline="0" dirty="0" smtClean="0"/>
              <a:t> </a:t>
            </a:r>
            <a:r>
              <a:rPr lang="en-US" sz="1300" dirty="0" smtClean="0"/>
              <a:t>I </a:t>
            </a:r>
            <a:r>
              <a:rPr lang="en-US" sz="1300" dirty="0"/>
              <a:t>never spent much time worrying about it, and you shouldn't either.</a:t>
            </a:r>
            <a:br>
              <a:rPr lang="en-US" sz="1300" dirty="0"/>
            </a:br>
            <a:r>
              <a:rPr lang="en-US" sz="1300" dirty="0"/>
              <a:t>However, you don't have to worry about where the buckets begin or </a:t>
            </a:r>
            <a:r>
              <a:rPr lang="en-US" sz="1300" dirty="0" smtClean="0"/>
              <a:t>end</a:t>
            </a:r>
            <a:r>
              <a:rPr lang="en-US" sz="1300" baseline="0" dirty="0" smtClean="0"/>
              <a:t> </a:t>
            </a:r>
            <a:r>
              <a:rPr lang="en-US" sz="1300" dirty="0" smtClean="0"/>
              <a:t>in </a:t>
            </a:r>
            <a:r>
              <a:rPr lang="en-US" sz="1300" dirty="0"/>
              <a:t>this algorithm, since that is determined completely from the count</a:t>
            </a:r>
            <a:br>
              <a:rPr lang="en-US" sz="1300" dirty="0"/>
            </a:br>
            <a:r>
              <a:rPr lang="en-US" sz="1300" dirty="0"/>
              <a:t>of bits received so far.  The rule for updating is as follows.</a:t>
            </a:r>
            <a:br>
              <a:rPr lang="en-US" sz="1300" dirty="0"/>
            </a:br>
            <a:r>
              <a:rPr lang="en-US" sz="1300" dirty="0"/>
              <a:t/>
            </a:r>
            <a:br>
              <a:rPr lang="en-US" sz="1300" dirty="0"/>
            </a:br>
            <a:r>
              <a:rPr lang="en-US" sz="1300" dirty="0"/>
              <a:t>1. when a bit comes in, create a bucket of length 1 with the </a:t>
            </a:r>
            <a:r>
              <a:rPr lang="en-US" sz="1300" dirty="0" smtClean="0"/>
              <a:t>proper</a:t>
            </a:r>
            <a:r>
              <a:rPr lang="en-US" sz="1300" baseline="0" dirty="0" smtClean="0"/>
              <a:t> </a:t>
            </a:r>
            <a:r>
              <a:rPr lang="en-US" sz="1300" dirty="0" smtClean="0"/>
              <a:t>count </a:t>
            </a:r>
            <a:r>
              <a:rPr lang="en-US" sz="1300" dirty="0"/>
              <a:t>(0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r>
              <a:rPr lang="en-US" sz="1300" dirty="0"/>
              <a:t/>
            </a:r>
            <a:br>
              <a:rPr lang="en-US" sz="1300" dirty="0"/>
            </a:br>
            <a:r>
              <a:rPr lang="en-US" sz="1300" dirty="0"/>
              <a:t>I hope this helps.  I would really invite students to figure it out </a:t>
            </a:r>
            <a:r>
              <a:rPr lang="en-US" sz="1300" dirty="0" smtClean="0"/>
              <a:t>if</a:t>
            </a:r>
            <a:r>
              <a:rPr lang="en-US" sz="1300" baseline="0" dirty="0" smtClean="0"/>
              <a:t> </a:t>
            </a:r>
            <a:r>
              <a:rPr lang="en-US" sz="1300" dirty="0" smtClean="0"/>
              <a:t>they </a:t>
            </a:r>
            <a:r>
              <a:rPr lang="en-US" sz="1300" dirty="0"/>
              <a:t>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instead of bit counts keep partial sums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20981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B19C94-99A1-4EF1-A28A-82C66E16DC66}"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B76877-0086-4252-BAA3-41BBFFDC478A}"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21C9-1670-4F5E-85B9-C13A90C04669}"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B047659-430F-4EB4-A323-EBC445ADA093}"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0DE2D0B5-2AD1-4914-A2B7-6C75C7341326}"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7CC7BED-ACAA-4C66-9080-80D2C145CE57}"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987893D7-FCCC-410D-96FE-19E674DCD752}"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4ABCC3-5B7D-40B2-85F3-907BC8C93C8A}"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12B6ED-D621-43CA-BAD8-0A4D9900C5CB}"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A39B97-C26F-4565-8ED2-ED0779B9F116}"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54802-CC52-44A3-A3CB-517ECD60D4C8}"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F8ADD-7F0B-457E-8F54-C1E44EB66CE5}"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59BAF7D-8C66-431F-898D-0C4E41C64E38}"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3000A7D-8B00-4DF1-AB98-778194024BA3}"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1)</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7048705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a:t>
            </a:r>
            <a:r>
              <a:rPr lang="en-US" dirty="0" smtClean="0">
                <a:ea typeface="+mj-ea"/>
              </a:rPr>
              <a:t>(</a:t>
            </a:r>
            <a:r>
              <a:rPr lang="en-US" dirty="0">
                <a:ea typeface="+mj-ea"/>
              </a:rPr>
              <a:t>2)</a:t>
            </a:r>
          </a:p>
        </p:txBody>
      </p:sp>
      <p:sp>
        <p:nvSpPr>
          <p:cNvPr id="12291" name="Rectangle 3"/>
          <p:cNvSpPr>
            <a:spLocks noGrp="1" noChangeArrowheads="1"/>
          </p:cNvSpPr>
          <p:nvPr>
            <p:ph idx="1"/>
          </p:nvPr>
        </p:nvSpPr>
        <p:spPr/>
        <p:txBody>
          <a:bodyPr/>
          <a:lstStyle/>
          <a:p>
            <a:r>
              <a:rPr lang="en-US" b="1" dirty="0" smtClean="0">
                <a:solidFill>
                  <a:srgbClr val="008000"/>
                </a:solidFill>
              </a:rPr>
              <a:t>Sensor Networks </a:t>
            </a:r>
          </a:p>
          <a:p>
            <a:pPr lvl="1"/>
            <a:r>
              <a:rPr lang="en-US" dirty="0" smtClean="0">
                <a:ea typeface="ＭＳ Ｐゴシック" pitchFamily="34" charset="-128"/>
              </a:rPr>
              <a:t>Many sensors feeding into a central controller</a:t>
            </a:r>
          </a:p>
          <a:p>
            <a:r>
              <a:rPr lang="en-US" b="1" dirty="0" smtClean="0">
                <a:solidFill>
                  <a:srgbClr val="D60093"/>
                </a:solidFill>
              </a:rPr>
              <a:t>Telephone call records </a:t>
            </a:r>
          </a:p>
          <a:p>
            <a:pPr lvl="1"/>
            <a:r>
              <a:rPr lang="en-US" dirty="0" smtClean="0">
                <a:ea typeface="ＭＳ Ｐゴシック" pitchFamily="34" charset="-128"/>
              </a:rPr>
              <a:t>Data feeds into customer bills as well as settlements between telephone companies</a:t>
            </a:r>
          </a:p>
          <a:p>
            <a:r>
              <a:rPr lang="en-US" b="1" dirty="0" smtClean="0">
                <a:solidFill>
                  <a:srgbClr val="0000FF"/>
                </a:solidFill>
              </a:rPr>
              <a:t>IP packets monitored at a switch</a:t>
            </a:r>
          </a:p>
          <a:p>
            <a:pPr lvl="1"/>
            <a:r>
              <a:rPr lang="en-US" dirty="0" smtClean="0">
                <a:ea typeface="ＭＳ Ｐゴシック" pitchFamily="34" charset="-128"/>
              </a:rPr>
              <a:t>Gather information for optimal routing</a:t>
            </a:r>
          </a:p>
          <a:p>
            <a:pPr lvl="1"/>
            <a:r>
              <a:rPr lang="en-US" dirty="0" smtClean="0">
                <a:ea typeface="ＭＳ Ｐゴシック" pitchFamily="34" charset="-128"/>
              </a:rPr>
              <a:t>Detect denial-of-service attacks</a:t>
            </a:r>
          </a:p>
          <a:p>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530" name="Slide Number Placeholder 5"/>
          <p:cNvSpPr>
            <a:spLocks noGrp="1"/>
          </p:cNvSpPr>
          <p:nvPr>
            <p:ph type="sldNum" sz="quarter" idx="12"/>
          </p:nvPr>
        </p:nvSpPr>
        <p:spPr bwMode="auto">
          <a:noFill/>
          <a:ln>
            <a:miter lim="800000"/>
            <a:headEnd/>
            <a:tailEnd/>
          </a:ln>
        </p:spPr>
        <p:txBody>
          <a:bodyPr/>
          <a:lstStyle/>
          <a:p>
            <a:fld id="{210EA4DB-B5B1-4175-A080-027CCD24F19D}" type="slidenum">
              <a:rPr lang="en-US"/>
              <a:pPr/>
              <a:t>10</a:t>
            </a:fld>
            <a:endParaRPr lang="en-US"/>
          </a:p>
        </p:txBody>
      </p:sp>
    </p:spTree>
    <p:extLst>
      <p:ext uri="{BB962C8B-B14F-4D97-AF65-F5344CB8AC3E}">
        <p14:creationId xmlns:p14="http://schemas.microsoft.com/office/powerpoint/2010/main" val="75780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 proportion</a:t>
            </a:r>
            <a:endParaRPr lang="en-US" dirty="0"/>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smtClean="0"/>
              <a:t>As the stream grows the sample </a:t>
            </a:r>
            <a:br>
              <a:rPr lang="en-US" sz="3600" b="1" dirty="0" smtClean="0"/>
            </a:br>
            <a:r>
              <a:rPr lang="en-US" sz="3600" b="1" dirty="0" smtClean="0"/>
              <a:t>also gets bigger</a:t>
            </a:r>
            <a:endParaRPr lang="en-US" sz="3600" b="1" dirty="0"/>
          </a:p>
        </p:txBody>
      </p:sp>
    </p:spTree>
    <p:extLst>
      <p:ext uri="{BB962C8B-B14F-4D97-AF65-F5344CB8AC3E}">
        <p14:creationId xmlns:p14="http://schemas.microsoft.com/office/powerpoint/2010/main" val="315043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from a Data Stream</a:t>
            </a:r>
            <a:endParaRPr lang="en-US" dirty="0">
              <a:ea typeface="+mj-ea"/>
            </a:endParaRPr>
          </a:p>
        </p:txBody>
      </p:sp>
      <p:sp>
        <p:nvSpPr>
          <p:cNvPr id="24579" name="Content Placeholder 2"/>
          <p:cNvSpPr>
            <a:spLocks noGrp="1"/>
          </p:cNvSpPr>
          <p:nvPr>
            <p:ph idx="1"/>
          </p:nvPr>
        </p:nvSpPr>
        <p:spPr>
          <a:xfrm>
            <a:off x="457200" y="1295400"/>
            <a:ext cx="8458200" cy="5410200"/>
          </a:xfrm>
        </p:spPr>
        <p:txBody>
          <a:bodyPr>
            <a:normAutofit/>
          </a:bodyPr>
          <a:lstStyle/>
          <a:p>
            <a:r>
              <a:rPr lang="en-US" dirty="0" smtClean="0"/>
              <a:t>Since </a:t>
            </a:r>
            <a:r>
              <a:rPr lang="en-US" b="1" dirty="0" smtClean="0"/>
              <a:t>we can not store the entire stream</a:t>
            </a:r>
            <a:r>
              <a:rPr lang="en-US" dirty="0" smtClean="0"/>
              <a:t>, </a:t>
            </a:r>
            <a:br>
              <a:rPr lang="en-US" dirty="0" smtClean="0"/>
            </a:br>
            <a:r>
              <a:rPr lang="en-US" dirty="0" smtClean="0"/>
              <a:t>one obvious approach is to store a </a:t>
            </a:r>
            <a:r>
              <a:rPr lang="en-US" b="1" dirty="0" smtClean="0">
                <a:solidFill>
                  <a:srgbClr val="0000FF"/>
                </a:solidFill>
              </a:rPr>
              <a:t>sample</a:t>
            </a:r>
          </a:p>
          <a:p>
            <a:r>
              <a:rPr lang="en-US" b="1" dirty="0" smtClean="0">
                <a:solidFill>
                  <a:srgbClr val="D60093"/>
                </a:solidFill>
              </a:rPr>
              <a:t>Two different problems:</a:t>
            </a:r>
          </a:p>
          <a:p>
            <a:pPr lvl="1"/>
            <a:r>
              <a:rPr lang="en-US" b="1" dirty="0" smtClean="0">
                <a:ea typeface="ＭＳ Ｐゴシック" pitchFamily="34" charset="-128"/>
              </a:rPr>
              <a:t>(1)</a:t>
            </a:r>
            <a:r>
              <a:rPr lang="en-US" dirty="0" smtClean="0">
                <a:ea typeface="ＭＳ Ｐゴシック" pitchFamily="34" charset="-128"/>
              </a:rPr>
              <a:t> Sample a </a:t>
            </a:r>
            <a:r>
              <a:rPr lang="en-US" b="1" dirty="0" smtClean="0">
                <a:solidFill>
                  <a:srgbClr val="008000"/>
                </a:solidFill>
                <a:ea typeface="ＭＳ Ｐゴシック" pitchFamily="34" charset="-128"/>
              </a:rPr>
              <a:t>fixed proportion</a:t>
            </a:r>
            <a:r>
              <a:rPr lang="en-US" dirty="0" smtClean="0">
                <a:ea typeface="ＭＳ Ｐゴシック" pitchFamily="34" charset="-128"/>
              </a:rPr>
              <a:t> of elements </a:t>
            </a:r>
            <a:br>
              <a:rPr lang="en-US" dirty="0" smtClean="0">
                <a:ea typeface="ＭＳ Ｐゴシック" pitchFamily="34" charset="-128"/>
              </a:rPr>
            </a:br>
            <a:r>
              <a:rPr lang="en-US" dirty="0" smtClean="0">
                <a:ea typeface="ＭＳ Ｐゴシック" pitchFamily="34" charset="-128"/>
              </a:rPr>
              <a:t>in the stream (say 1 in 10)</a:t>
            </a:r>
          </a:p>
          <a:p>
            <a:pPr lvl="1"/>
            <a:r>
              <a:rPr lang="en-US" b="1" dirty="0" smtClean="0"/>
              <a:t>(2)</a:t>
            </a:r>
            <a:r>
              <a:rPr lang="en-US" dirty="0" smtClean="0"/>
              <a:t> Maintain </a:t>
            </a:r>
            <a:r>
              <a:rPr lang="en-US" dirty="0"/>
              <a:t>a </a:t>
            </a:r>
            <a:r>
              <a:rPr lang="en-US" b="1" dirty="0">
                <a:solidFill>
                  <a:srgbClr val="008000"/>
                </a:solidFill>
              </a:rPr>
              <a:t>random sample of fixed size </a:t>
            </a:r>
            <a:r>
              <a:rPr lang="en-US" b="1" dirty="0" smtClean="0">
                <a:solidFill>
                  <a:srgbClr val="008000"/>
                </a:solidFill>
              </a:rPr>
              <a:t/>
            </a:r>
            <a:br>
              <a:rPr lang="en-US" b="1" dirty="0" smtClean="0">
                <a:solidFill>
                  <a:srgbClr val="008000"/>
                </a:solidFill>
              </a:rPr>
            </a:br>
            <a:r>
              <a:rPr lang="en-US" dirty="0" smtClean="0"/>
              <a:t>over </a:t>
            </a:r>
            <a:r>
              <a:rPr lang="en-US" dirty="0"/>
              <a:t>a potentially infinite stream</a:t>
            </a:r>
          </a:p>
          <a:p>
            <a:pPr lvl="2"/>
            <a:r>
              <a:rPr lang="en-US" dirty="0" smtClean="0">
                <a:solidFill>
                  <a:srgbClr val="D60093"/>
                </a:solidFill>
              </a:rPr>
              <a:t>At any “time” </a:t>
            </a:r>
            <a:r>
              <a:rPr lang="en-US" b="1" i="1" dirty="0" smtClean="0">
                <a:solidFill>
                  <a:srgbClr val="D60093"/>
                </a:solidFill>
              </a:rPr>
              <a:t>k</a:t>
            </a:r>
            <a:r>
              <a:rPr lang="en-US" dirty="0" smtClean="0">
                <a:solidFill>
                  <a:srgbClr val="D60093"/>
                </a:solidFill>
              </a:rPr>
              <a:t> we would like a random sample </a:t>
            </a:r>
            <a:br>
              <a:rPr lang="en-US" dirty="0" smtClean="0">
                <a:solidFill>
                  <a:srgbClr val="D60093"/>
                </a:solidFill>
              </a:rPr>
            </a:br>
            <a:r>
              <a:rPr lang="en-US" dirty="0" smtClean="0">
                <a:solidFill>
                  <a:srgbClr val="D60093"/>
                </a:solidFill>
              </a:rPr>
              <a:t>of </a:t>
            </a:r>
            <a:r>
              <a:rPr lang="en-US" b="1" i="1" dirty="0" smtClean="0">
                <a:solidFill>
                  <a:srgbClr val="D60093"/>
                </a:solidFill>
              </a:rPr>
              <a:t>s</a:t>
            </a:r>
            <a:r>
              <a:rPr lang="en-US" dirty="0" smtClean="0">
                <a:solidFill>
                  <a:srgbClr val="D60093"/>
                </a:solidFill>
              </a:rPr>
              <a:t> elements</a:t>
            </a:r>
          </a:p>
          <a:p>
            <a:pPr lvl="3"/>
            <a:r>
              <a:rPr lang="en-US" b="1" dirty="0" smtClean="0"/>
              <a:t>What is the property of the sample we want to maintain?</a:t>
            </a:r>
            <a:br>
              <a:rPr lang="en-US" b="1" dirty="0" smtClean="0"/>
            </a:br>
            <a:r>
              <a:rPr lang="en-US" dirty="0" smtClean="0"/>
              <a:t>For all time steps </a:t>
            </a:r>
            <a:r>
              <a:rPr lang="en-US" b="1" i="1" dirty="0" smtClean="0"/>
              <a:t>k</a:t>
            </a:r>
            <a:r>
              <a:rPr lang="en-US" dirty="0" smtClean="0"/>
              <a:t>, each of </a:t>
            </a:r>
            <a:r>
              <a:rPr lang="en-US" b="1" i="1" dirty="0" smtClean="0"/>
              <a:t>k</a:t>
            </a:r>
            <a:r>
              <a:rPr lang="en-US" dirty="0" smtClean="0"/>
              <a:t> elements seen so far has </a:t>
            </a:r>
            <a:br>
              <a:rPr lang="en-US" dirty="0" smtClean="0"/>
            </a:br>
            <a:r>
              <a:rPr lang="en-US" dirty="0" smtClean="0"/>
              <a:t>equal prob. of being sampled</a:t>
            </a:r>
          </a:p>
        </p:txBody>
      </p:sp>
      <p:sp>
        <p:nvSpPr>
          <p:cNvPr id="2458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4582" name="Slide Number Placeholder 5"/>
          <p:cNvSpPr>
            <a:spLocks noGrp="1"/>
          </p:cNvSpPr>
          <p:nvPr>
            <p:ph type="sldNum" sz="quarter" idx="12"/>
          </p:nvPr>
        </p:nvSpPr>
        <p:spPr bwMode="auto">
          <a:noFill/>
          <a:ln>
            <a:miter lim="800000"/>
            <a:headEnd/>
            <a:tailEnd/>
          </a:ln>
        </p:spPr>
        <p:txBody>
          <a:bodyPr/>
          <a:lstStyle/>
          <a:p>
            <a:fld id="{DD20F55C-4A6D-46CD-9BD6-781AD4E03E79}" type="slidenum">
              <a:rPr lang="en-US"/>
              <a:pPr/>
              <a:t>12</a:t>
            </a:fld>
            <a:endParaRPr lang="en-US"/>
          </a:p>
        </p:txBody>
      </p:sp>
    </p:spTree>
    <p:extLst>
      <p:ext uri="{BB962C8B-B14F-4D97-AF65-F5344CB8AC3E}">
        <p14:creationId xmlns:p14="http://schemas.microsoft.com/office/powerpoint/2010/main"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a Fixed Proportion</a:t>
            </a:r>
            <a:endParaRPr lang="en-US" dirty="0">
              <a:ea typeface="+mj-ea"/>
            </a:endParaRPr>
          </a:p>
        </p:txBody>
      </p:sp>
      <p:sp>
        <p:nvSpPr>
          <p:cNvPr id="3" name="Content Placeholder 2"/>
          <p:cNvSpPr>
            <a:spLocks noGrp="1"/>
          </p:cNvSpPr>
          <p:nvPr>
            <p:ph idx="1"/>
          </p:nvPr>
        </p:nvSpPr>
        <p:spPr/>
        <p:txBody>
          <a:bodyPr>
            <a:normAutofit/>
          </a:bodyPr>
          <a:lstStyle/>
          <a:p>
            <a:r>
              <a:rPr lang="en-US" b="1" dirty="0" smtClean="0">
                <a:solidFill>
                  <a:srgbClr val="D60093"/>
                </a:solidFill>
              </a:rPr>
              <a:t>Problem 1: Sampling fixed proportion</a:t>
            </a:r>
          </a:p>
          <a:p>
            <a:r>
              <a:rPr lang="en-US" b="1" dirty="0" smtClean="0">
                <a:solidFill>
                  <a:srgbClr val="0000FF"/>
                </a:solidFill>
              </a:rPr>
              <a:t>Scenario:</a:t>
            </a:r>
            <a:r>
              <a:rPr lang="en-US" dirty="0" smtClean="0"/>
              <a:t> Search engine query stream</a:t>
            </a:r>
          </a:p>
          <a:p>
            <a:pPr lvl="1"/>
            <a:r>
              <a:rPr lang="en-US" b="1" dirty="0" smtClean="0">
                <a:solidFill>
                  <a:srgbClr val="008000"/>
                </a:solidFill>
                <a:ea typeface="ＭＳ Ｐゴシック" pitchFamily="34" charset="-128"/>
              </a:rPr>
              <a:t>Stream of </a:t>
            </a:r>
            <a:r>
              <a:rPr lang="en-US" b="1" dirty="0" err="1" smtClean="0">
                <a:solidFill>
                  <a:srgbClr val="008000"/>
                </a:solidFill>
                <a:ea typeface="ＭＳ Ｐゴシック" pitchFamily="34" charset="-128"/>
              </a:rPr>
              <a:t>tuples</a:t>
            </a:r>
            <a:r>
              <a:rPr lang="en-US" b="1" dirty="0" smtClean="0">
                <a:solidFill>
                  <a:srgbClr val="008000"/>
                </a:solidFill>
                <a:ea typeface="ＭＳ Ｐゴシック" pitchFamily="34" charset="-128"/>
              </a:rPr>
              <a:t>:</a:t>
            </a:r>
            <a:r>
              <a:rPr lang="en-US" dirty="0" smtClean="0">
                <a:solidFill>
                  <a:srgbClr val="008000"/>
                </a:solidFill>
                <a:ea typeface="ＭＳ Ｐゴシック" pitchFamily="34" charset="-128"/>
              </a:rPr>
              <a:t> </a:t>
            </a:r>
            <a:r>
              <a:rPr lang="en-US" dirty="0" smtClean="0">
                <a:ea typeface="ＭＳ Ｐゴシック" pitchFamily="34" charset="-128"/>
              </a:rPr>
              <a:t>(user, query, time)</a:t>
            </a:r>
          </a:p>
          <a:p>
            <a:pPr lvl="1"/>
            <a:r>
              <a:rPr lang="en-US" b="1" dirty="0" smtClean="0">
                <a:solidFill>
                  <a:srgbClr val="008000"/>
                </a:solidFill>
                <a:ea typeface="ＭＳ Ｐゴシック" pitchFamily="34" charset="-128"/>
              </a:rPr>
              <a:t>Answer questions such as:</a:t>
            </a:r>
            <a:r>
              <a:rPr lang="en-US" dirty="0" smtClean="0">
                <a:solidFill>
                  <a:srgbClr val="008000"/>
                </a:solidFill>
                <a:ea typeface="ＭＳ Ｐゴシック" pitchFamily="34" charset="-128"/>
              </a:rPr>
              <a:t> </a:t>
            </a:r>
            <a:r>
              <a:rPr lang="en-US" b="1" dirty="0" smtClean="0">
                <a:ea typeface="ＭＳ Ｐゴシック" pitchFamily="34" charset="-128"/>
              </a:rPr>
              <a:t>How often did a user run the same query in a single days</a:t>
            </a:r>
          </a:p>
          <a:p>
            <a:pPr lvl="1"/>
            <a:r>
              <a:rPr lang="en-US" dirty="0" smtClean="0">
                <a:ea typeface="ＭＳ Ｐゴシック" pitchFamily="34" charset="-128"/>
              </a:rPr>
              <a:t>Have space to store </a:t>
            </a:r>
            <a:r>
              <a:rPr lang="en-US" b="1" dirty="0" smtClean="0">
                <a:ea typeface="ＭＳ Ｐゴシック" pitchFamily="34" charset="-128"/>
              </a:rPr>
              <a:t>1/10</a:t>
            </a:r>
            <a:r>
              <a:rPr lang="en-US" b="1" baseline="30000" dirty="0" smtClean="0">
                <a:ea typeface="ＭＳ Ｐゴシック" pitchFamily="34" charset="-128"/>
              </a:rPr>
              <a:t>th</a:t>
            </a:r>
            <a:r>
              <a:rPr lang="en-US" dirty="0" smtClean="0">
                <a:ea typeface="ＭＳ Ｐゴシック" pitchFamily="34" charset="-128"/>
              </a:rPr>
              <a:t> of query stream</a:t>
            </a:r>
          </a:p>
          <a:p>
            <a:r>
              <a:rPr lang="en-US" b="1" dirty="0" smtClean="0">
                <a:solidFill>
                  <a:srgbClr val="0000FF"/>
                </a:solidFill>
              </a:rPr>
              <a:t>Naïve solution:</a:t>
            </a:r>
          </a:p>
          <a:p>
            <a:pPr lvl="1"/>
            <a:r>
              <a:rPr lang="en-US" dirty="0" smtClean="0">
                <a:ea typeface="ＭＳ Ｐゴシック" pitchFamily="34" charset="-128"/>
              </a:rPr>
              <a:t>Generate a random integer in </a:t>
            </a:r>
            <a:r>
              <a:rPr lang="en-US" b="1" dirty="0" smtClean="0">
                <a:ea typeface="ＭＳ Ｐゴシック" pitchFamily="34" charset="-128"/>
              </a:rPr>
              <a:t>[0..9]</a:t>
            </a:r>
            <a:r>
              <a:rPr lang="en-US" dirty="0" smtClean="0">
                <a:ea typeface="ＭＳ Ｐゴシック" pitchFamily="34" charset="-128"/>
              </a:rPr>
              <a:t> for each query</a:t>
            </a:r>
          </a:p>
          <a:p>
            <a:pPr lvl="1"/>
            <a:r>
              <a:rPr lang="en-US" dirty="0" smtClean="0">
                <a:ea typeface="ＭＳ Ｐゴシック" pitchFamily="34" charset="-128"/>
              </a:rPr>
              <a:t>Store the query if the integer is </a:t>
            </a:r>
            <a:r>
              <a:rPr lang="en-US" b="1" dirty="0" smtClean="0">
                <a:ea typeface="ＭＳ Ｐゴシック" pitchFamily="34" charset="-128"/>
              </a:rPr>
              <a:t>0</a:t>
            </a:r>
            <a:r>
              <a:rPr lang="en-US" dirty="0" smtClean="0">
                <a:ea typeface="ＭＳ Ｐゴシック" pitchFamily="34" charset="-128"/>
              </a:rPr>
              <a:t>, otherwise discard  </a:t>
            </a:r>
          </a:p>
          <a:p>
            <a:endParaRPr lang="en-US" dirty="0" smtClean="0"/>
          </a:p>
        </p:txBody>
      </p:sp>
      <p:sp>
        <p:nvSpPr>
          <p:cNvPr id="256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5606" name="Slide Number Placeholder 5"/>
          <p:cNvSpPr>
            <a:spLocks noGrp="1"/>
          </p:cNvSpPr>
          <p:nvPr>
            <p:ph type="sldNum" sz="quarter" idx="12"/>
          </p:nvPr>
        </p:nvSpPr>
        <p:spPr bwMode="auto">
          <a:noFill/>
          <a:ln>
            <a:miter lim="800000"/>
            <a:headEnd/>
            <a:tailEnd/>
          </a:ln>
        </p:spPr>
        <p:txBody>
          <a:bodyPr/>
          <a:lstStyle/>
          <a:p>
            <a:fld id="{85F71D2B-DD3B-423F-828A-39E9CD946191}" type="slidenum">
              <a:rPr lang="en-US"/>
              <a:pPr/>
              <a:t>13</a:t>
            </a:fld>
            <a:endParaRPr lang="en-US"/>
          </a:p>
        </p:txBody>
      </p:sp>
    </p:spTree>
    <p:extLst>
      <p:ext uri="{BB962C8B-B14F-4D97-AF65-F5344CB8AC3E}">
        <p14:creationId xmlns:p14="http://schemas.microsoft.com/office/powerpoint/2010/main"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 with Naïve </a:t>
            </a:r>
            <a:r>
              <a:rPr lang="en-US" dirty="0" smtClean="0"/>
              <a:t>A</a:t>
            </a:r>
            <a:r>
              <a:rPr lang="en-US" dirty="0" smtClean="0">
                <a:ea typeface="+mj-ea"/>
              </a:rPr>
              <a:t>pproach</a:t>
            </a:r>
            <a:endParaRPr lang="en-US" dirty="0">
              <a:ea typeface="+mj-ea"/>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smtClean="0">
                    <a:solidFill>
                      <a:srgbClr val="FF0066"/>
                    </a:solidFill>
                  </a:rPr>
                  <a:t>Simple question: </a:t>
                </a:r>
                <a:r>
                  <a:rPr lang="en-US" b="1" dirty="0" smtClean="0">
                    <a:solidFill>
                      <a:srgbClr val="0000FF"/>
                    </a:solidFill>
                  </a:rPr>
                  <a:t>What fraction of queries by an average search engine user are duplicates?</a:t>
                </a:r>
              </a:p>
              <a:p>
                <a:pPr lvl="1"/>
                <a:r>
                  <a:rPr lang="en-US" dirty="0" smtClean="0">
                    <a:solidFill>
                      <a:srgbClr val="008000"/>
                    </a:solidFill>
                  </a:rPr>
                  <a:t>Suppose each user issues </a:t>
                </a:r>
                <a:r>
                  <a:rPr lang="en-US" b="1" i="1" dirty="0" smtClean="0">
                    <a:solidFill>
                      <a:srgbClr val="008000"/>
                    </a:solidFill>
                  </a:rPr>
                  <a:t>x</a:t>
                </a:r>
                <a:r>
                  <a:rPr lang="en-US" dirty="0" smtClean="0">
                    <a:solidFill>
                      <a:srgbClr val="008000"/>
                    </a:solidFill>
                  </a:rPr>
                  <a:t> queries once and </a:t>
                </a:r>
                <a:r>
                  <a:rPr lang="en-US" b="1" i="1" dirty="0" smtClean="0">
                    <a:solidFill>
                      <a:srgbClr val="008000"/>
                    </a:solidFill>
                  </a:rPr>
                  <a:t>d</a:t>
                </a:r>
                <a:r>
                  <a:rPr lang="en-US" dirty="0" smtClean="0">
                    <a:solidFill>
                      <a:srgbClr val="008000"/>
                    </a:solidFill>
                  </a:rPr>
                  <a:t> queries twice (total of </a:t>
                </a:r>
                <a:r>
                  <a:rPr lang="en-US" b="1" i="1" dirty="0" smtClean="0">
                    <a:solidFill>
                      <a:srgbClr val="008000"/>
                    </a:solidFill>
                  </a:rPr>
                  <a:t>x</a:t>
                </a:r>
                <a:r>
                  <a:rPr lang="en-US" b="1" dirty="0" smtClean="0">
                    <a:solidFill>
                      <a:srgbClr val="008000"/>
                    </a:solidFill>
                  </a:rPr>
                  <a:t>+2</a:t>
                </a:r>
                <a:r>
                  <a:rPr lang="en-US" b="1" i="1" dirty="0" smtClean="0">
                    <a:solidFill>
                      <a:srgbClr val="008000"/>
                    </a:solidFill>
                  </a:rPr>
                  <a:t>d</a:t>
                </a:r>
                <a:r>
                  <a:rPr lang="en-US" dirty="0" smtClean="0">
                    <a:solidFill>
                      <a:srgbClr val="008000"/>
                    </a:solidFill>
                  </a:rPr>
                  <a:t> queries)</a:t>
                </a:r>
              </a:p>
              <a:p>
                <a:pPr lvl="2"/>
                <a:r>
                  <a:rPr lang="en-US" b="1" dirty="0" smtClean="0">
                    <a:solidFill>
                      <a:srgbClr val="0000FF"/>
                    </a:solidFill>
                    <a:ea typeface="ＭＳ Ｐゴシック" pitchFamily="34" charset="-128"/>
                  </a:rPr>
                  <a:t>Correct answer:</a:t>
                </a:r>
                <a:r>
                  <a:rPr lang="en-US" dirty="0" smtClean="0">
                    <a:solidFill>
                      <a:srgbClr val="0000FF"/>
                    </a:solidFill>
                    <a:ea typeface="ＭＳ Ｐゴシック" pitchFamily="34" charset="-128"/>
                  </a:rPr>
                  <a:t> </a:t>
                </a:r>
                <a:r>
                  <a:rPr lang="en-US" b="1" i="1" dirty="0" smtClean="0">
                    <a:ea typeface="ＭＳ Ｐゴシック" pitchFamily="34" charset="-128"/>
                  </a:rPr>
                  <a:t>d</a:t>
                </a:r>
                <a:r>
                  <a:rPr lang="en-US" b="1" dirty="0" smtClean="0">
                    <a:ea typeface="ＭＳ Ｐゴシック" pitchFamily="34" charset="-128"/>
                  </a:rPr>
                  <a:t>/(</a:t>
                </a:r>
                <a:r>
                  <a:rPr lang="en-US" b="1" i="1" dirty="0" err="1" smtClean="0">
                    <a:ea typeface="ＭＳ Ｐゴシック" pitchFamily="34" charset="-128"/>
                  </a:rPr>
                  <a:t>x</a:t>
                </a:r>
                <a:r>
                  <a:rPr lang="en-US" b="1" dirty="0" err="1" smtClean="0">
                    <a:ea typeface="ＭＳ Ｐゴシック" pitchFamily="34" charset="-128"/>
                  </a:rPr>
                  <a:t>+</a:t>
                </a:r>
                <a:r>
                  <a:rPr lang="en-US" b="1" i="1" dirty="0" err="1" smtClean="0">
                    <a:ea typeface="ＭＳ Ｐゴシック" pitchFamily="34" charset="-128"/>
                  </a:rPr>
                  <a:t>d</a:t>
                </a:r>
                <a:r>
                  <a:rPr lang="en-US" b="1" dirty="0" smtClean="0">
                    <a:ea typeface="ＭＳ Ｐゴシック" pitchFamily="34" charset="-128"/>
                  </a:rPr>
                  <a:t>)</a:t>
                </a:r>
              </a:p>
              <a:p>
                <a:pPr lvl="1"/>
                <a:r>
                  <a:rPr lang="en-US" b="1" dirty="0" smtClean="0">
                    <a:ea typeface="ＭＳ Ｐゴシック" pitchFamily="34" charset="-128"/>
                  </a:rPr>
                  <a:t>Proposed solution: </a:t>
                </a:r>
                <a:r>
                  <a:rPr lang="en-US" b="1" dirty="0" smtClean="0">
                    <a:solidFill>
                      <a:srgbClr val="FF0066"/>
                    </a:solidFill>
                    <a:ea typeface="ＭＳ Ｐゴシック" pitchFamily="34" charset="-128"/>
                  </a:rPr>
                  <a:t>We keep 10% of the queries</a:t>
                </a:r>
              </a:p>
              <a:p>
                <a:pPr lvl="2"/>
                <a:r>
                  <a:rPr lang="en-US" dirty="0" smtClean="0">
                    <a:ea typeface="ＭＳ Ｐゴシック" pitchFamily="34" charset="-128"/>
                  </a:rPr>
                  <a:t>Sample will contain </a:t>
                </a:r>
                <a:r>
                  <a:rPr lang="en-US" b="1" i="1" dirty="0" smtClean="0">
                    <a:ea typeface="ＭＳ Ｐゴシック" pitchFamily="34" charset="-128"/>
                  </a:rPr>
                  <a:t>x</a:t>
                </a:r>
                <a:r>
                  <a:rPr lang="en-US" b="1" dirty="0" smtClean="0">
                    <a:ea typeface="ＭＳ Ｐゴシック" pitchFamily="34" charset="-128"/>
                  </a:rPr>
                  <a:t>/10</a:t>
                </a:r>
                <a:r>
                  <a:rPr lang="en-US" dirty="0" smtClean="0">
                    <a:ea typeface="ＭＳ Ｐゴシック" pitchFamily="34" charset="-128"/>
                  </a:rPr>
                  <a:t> of the singleton queries and </a:t>
                </a:r>
                <a:br>
                  <a:rPr lang="en-US" dirty="0" smtClean="0">
                    <a:ea typeface="ＭＳ Ｐゴシック" pitchFamily="34" charset="-128"/>
                  </a:rPr>
                </a:br>
                <a:r>
                  <a:rPr lang="en-US" b="1" dirty="0" smtClean="0">
                    <a:ea typeface="ＭＳ Ｐゴシック" pitchFamily="34" charset="-128"/>
                  </a:rPr>
                  <a:t>2</a:t>
                </a:r>
                <a:r>
                  <a:rPr lang="en-US" b="1" i="1" dirty="0" smtClean="0">
                    <a:ea typeface="ＭＳ Ｐゴシック" pitchFamily="34" charset="-128"/>
                  </a:rPr>
                  <a:t>d</a:t>
                </a:r>
                <a:r>
                  <a:rPr lang="en-US" b="1" dirty="0" smtClean="0">
                    <a:ea typeface="ＭＳ Ｐゴシック" pitchFamily="34" charset="-128"/>
                  </a:rPr>
                  <a:t>/10</a:t>
                </a:r>
                <a:r>
                  <a:rPr lang="en-US" dirty="0" smtClean="0">
                    <a:ea typeface="ＭＳ Ｐゴシック" pitchFamily="34" charset="-128"/>
                  </a:rPr>
                  <a:t> of the duplicate queries at least once</a:t>
                </a:r>
              </a:p>
              <a:p>
                <a:pPr lvl="2"/>
                <a:r>
                  <a:rPr lang="en-US" dirty="0" smtClean="0">
                    <a:ea typeface="ＭＳ Ｐゴシック" pitchFamily="34" charset="-128"/>
                  </a:rPr>
                  <a:t>But only </a:t>
                </a:r>
                <a:r>
                  <a:rPr lang="en-US" b="1" i="1" dirty="0" smtClean="0">
                    <a:ea typeface="ＭＳ Ｐゴシック" pitchFamily="34" charset="-128"/>
                  </a:rPr>
                  <a:t>d</a:t>
                </a:r>
                <a:r>
                  <a:rPr lang="en-US" b="1" dirty="0" smtClean="0">
                    <a:ea typeface="ＭＳ Ｐゴシック" pitchFamily="34" charset="-128"/>
                  </a:rPr>
                  <a:t>/100</a:t>
                </a:r>
                <a:r>
                  <a:rPr lang="en-US" dirty="0" smtClean="0">
                    <a:ea typeface="ＭＳ Ｐゴシック" pitchFamily="34" charset="-128"/>
                  </a:rPr>
                  <a:t> pairs of duplicates</a:t>
                </a:r>
              </a:p>
              <a:p>
                <a:pPr lvl="3"/>
                <a:r>
                  <a:rPr lang="en-US" b="1" dirty="0" smtClean="0">
                    <a:ea typeface="ＭＳ Ｐゴシック" pitchFamily="34" charset="-128"/>
                  </a:rPr>
                  <a:t>d/100</a:t>
                </a:r>
                <a:r>
                  <a:rPr lang="en-US" dirty="0" smtClean="0">
                    <a:ea typeface="ＭＳ Ｐゴシック" pitchFamily="34" charset="-128"/>
                  </a:rPr>
                  <a:t> = </a:t>
                </a:r>
                <a:r>
                  <a:rPr lang="en-US" b="1" dirty="0" smtClean="0">
                    <a:ea typeface="ＭＳ Ｐゴシック" pitchFamily="34" charset="-128"/>
                  </a:rPr>
                  <a:t>1/10 ∙ 1/10 ∙ d</a:t>
                </a:r>
              </a:p>
              <a:p>
                <a:pPr lvl="2"/>
                <a:r>
                  <a:rPr lang="en-US" dirty="0" smtClean="0">
                    <a:ea typeface="ＭＳ Ｐゴシック" pitchFamily="34" charset="-128"/>
                  </a:rPr>
                  <a:t>Of </a:t>
                </a:r>
                <a:r>
                  <a:rPr lang="en-US" b="1" i="1" dirty="0" smtClean="0">
                    <a:ea typeface="ＭＳ Ｐゴシック" pitchFamily="34" charset="-128"/>
                  </a:rPr>
                  <a:t>d</a:t>
                </a:r>
                <a:r>
                  <a:rPr lang="en-US" dirty="0" smtClean="0">
                    <a:ea typeface="ＭＳ Ｐゴシック" pitchFamily="34" charset="-128"/>
                  </a:rPr>
                  <a:t> “duplicates” </a:t>
                </a:r>
                <a:r>
                  <a:rPr lang="en-US" b="1" i="1" dirty="0" smtClean="0">
                    <a:ea typeface="ＭＳ Ｐゴシック" pitchFamily="34" charset="-128"/>
                  </a:rPr>
                  <a:t>18d/100</a:t>
                </a:r>
                <a:r>
                  <a:rPr lang="en-US" dirty="0" smtClean="0">
                    <a:ea typeface="ＭＳ Ｐゴシック" pitchFamily="34" charset="-128"/>
                  </a:rPr>
                  <a:t> appear exactly once</a:t>
                </a:r>
              </a:p>
              <a:p>
                <a:pPr lvl="3"/>
                <a:r>
                  <a:rPr lang="en-US" b="1" dirty="0" smtClean="0">
                    <a:ea typeface="ＭＳ Ｐゴシック" pitchFamily="34" charset="-128"/>
                  </a:rPr>
                  <a:t>18d/100 = ((</a:t>
                </a:r>
                <a:r>
                  <a:rPr lang="en-US" b="1" dirty="0">
                    <a:ea typeface="ＭＳ Ｐゴシック" pitchFamily="34" charset="-128"/>
                  </a:rPr>
                  <a:t>1/10 ∙ 9/10</a:t>
                </a:r>
                <a:r>
                  <a:rPr lang="en-US" b="1" dirty="0" smtClean="0">
                    <a:ea typeface="ＭＳ Ｐゴシック" pitchFamily="34" charset="-128"/>
                  </a:rPr>
                  <a:t>)+(</a:t>
                </a:r>
                <a:r>
                  <a:rPr lang="en-US" b="1" dirty="0">
                    <a:ea typeface="ＭＳ Ｐゴシック" pitchFamily="34" charset="-128"/>
                  </a:rPr>
                  <a:t>9/10 ∙ 1/10)) ∙ d</a:t>
                </a:r>
                <a:endParaRPr lang="en-US" b="1" dirty="0" smtClean="0">
                  <a:ea typeface="ＭＳ Ｐゴシック" pitchFamily="34" charset="-128"/>
                </a:endParaRPr>
              </a:p>
              <a:p>
                <a:pPr lvl="1"/>
                <a:r>
                  <a:rPr lang="en-US" b="1" dirty="0" smtClean="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a:ea typeface="ＭＳ Ｐゴシック" pitchFamily="34" charset="-128"/>
                          </a:rPr>
                        </m:ctrlPr>
                      </m:fPr>
                      <m:num>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smtClean="0">
                  <a:solidFill>
                    <a:srgbClr val="0000FF"/>
                  </a:solidFill>
                  <a:ea typeface="ＭＳ Ｐゴシック" pitchFamily="34" charset="-12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a:stretch>
                  <a:fillRect t="-2083"/>
                </a:stretch>
              </a:blipFill>
            </p:spPr>
            <p:txBody>
              <a:bodyPr/>
              <a:lstStyle/>
              <a:p>
                <a:r>
                  <a:rPr lang="en-US">
                    <a:noFill/>
                  </a:rPr>
                  <a:t> </a:t>
                </a:r>
              </a:p>
            </p:txBody>
          </p:sp>
        </mc:Fallback>
      </mc:AlternateContent>
      <p:sp>
        <p:nvSpPr>
          <p:cNvPr id="26629"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6630" name="Slide Number Placeholder 5"/>
          <p:cNvSpPr>
            <a:spLocks noGrp="1"/>
          </p:cNvSpPr>
          <p:nvPr>
            <p:ph type="sldNum" sz="quarter" idx="12"/>
          </p:nvPr>
        </p:nvSpPr>
        <p:spPr bwMode="auto">
          <a:noFill/>
          <a:ln>
            <a:miter lim="800000"/>
            <a:headEnd/>
            <a:tailEnd/>
          </a:ln>
        </p:spPr>
        <p:txBody>
          <a:bodyPr/>
          <a:lstStyle/>
          <a:p>
            <a:fld id="{98E6BFDC-6A93-4FDB-88E4-222467317FCC}" type="slidenum">
              <a:rPr lang="en-US"/>
              <a:pPr/>
              <a:t>14</a:t>
            </a:fld>
            <a:endParaRPr lang="en-US"/>
          </a:p>
        </p:txBody>
      </p:sp>
    </p:spTree>
    <p:extLst>
      <p:ext uri="{BB962C8B-B14F-4D97-AF65-F5344CB8AC3E}">
        <p14:creationId xmlns:p14="http://schemas.microsoft.com/office/powerpoint/2010/main"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Solution: Sample Users</a:t>
            </a:r>
            <a:endParaRPr lang="en-US" dirty="0">
              <a:ea typeface="+mj-ea"/>
            </a:endParaRPr>
          </a:p>
        </p:txBody>
      </p:sp>
      <p:sp>
        <p:nvSpPr>
          <p:cNvPr id="27651" name="Content Placeholder 2"/>
          <p:cNvSpPr>
            <a:spLocks noGrp="1"/>
          </p:cNvSpPr>
          <p:nvPr>
            <p:ph idx="1"/>
          </p:nvPr>
        </p:nvSpPr>
        <p:spPr/>
        <p:txBody>
          <a:bodyPr/>
          <a:lstStyle/>
          <a:p>
            <a:pPr marL="118872" indent="0">
              <a:buNone/>
            </a:pPr>
            <a:r>
              <a:rPr lang="en-US" b="1" dirty="0" smtClean="0">
                <a:solidFill>
                  <a:srgbClr val="008000"/>
                </a:solidFill>
              </a:rPr>
              <a:t>Solution:</a:t>
            </a:r>
          </a:p>
          <a:p>
            <a:r>
              <a:rPr lang="en-US" dirty="0" smtClean="0"/>
              <a:t>Pick </a:t>
            </a:r>
            <a:r>
              <a:rPr lang="en-US" b="1" dirty="0" smtClean="0"/>
              <a:t>1/10</a:t>
            </a:r>
            <a:r>
              <a:rPr lang="en-US" b="1" baseline="30000" dirty="0" smtClean="0"/>
              <a:t>th</a:t>
            </a:r>
            <a:r>
              <a:rPr lang="en-US" dirty="0" smtClean="0"/>
              <a:t> of </a:t>
            </a:r>
            <a:r>
              <a:rPr lang="en-US" b="1" dirty="0" smtClean="0">
                <a:solidFill>
                  <a:srgbClr val="D60093"/>
                </a:solidFill>
              </a:rPr>
              <a:t>users</a:t>
            </a:r>
            <a:r>
              <a:rPr lang="en-US" dirty="0" smtClean="0">
                <a:solidFill>
                  <a:srgbClr val="D60093"/>
                </a:solidFill>
              </a:rPr>
              <a:t> </a:t>
            </a:r>
            <a:r>
              <a:rPr lang="en-US" dirty="0" smtClean="0"/>
              <a:t>and take all their </a:t>
            </a:r>
            <a:br>
              <a:rPr lang="en-US" dirty="0" smtClean="0"/>
            </a:br>
            <a:r>
              <a:rPr lang="en-US" dirty="0" smtClean="0"/>
              <a:t>searches in the sample</a:t>
            </a:r>
          </a:p>
          <a:p>
            <a:pPr lvl="8"/>
            <a:endParaRPr lang="en-US" dirty="0" smtClean="0"/>
          </a:p>
          <a:p>
            <a:r>
              <a:rPr lang="en-US" dirty="0" smtClean="0"/>
              <a:t>Use a hash function that hashes the </a:t>
            </a:r>
            <a:br>
              <a:rPr lang="en-US" dirty="0" smtClean="0"/>
            </a:br>
            <a:r>
              <a:rPr lang="en-US" dirty="0" smtClean="0"/>
              <a:t>user name or user id uniformly into 10 buckets</a:t>
            </a:r>
          </a:p>
          <a:p>
            <a:pPr>
              <a:buFont typeface="Wingdings 2" pitchFamily="18" charset="2"/>
              <a:buNone/>
            </a:pPr>
            <a:endParaRPr lang="en-US" dirty="0" smtClean="0"/>
          </a:p>
        </p:txBody>
      </p:sp>
      <p:sp>
        <p:nvSpPr>
          <p:cNvPr id="27653"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7654" name="Slide Number Placeholder 5"/>
          <p:cNvSpPr>
            <a:spLocks noGrp="1"/>
          </p:cNvSpPr>
          <p:nvPr>
            <p:ph type="sldNum" sz="quarter" idx="12"/>
          </p:nvPr>
        </p:nvSpPr>
        <p:spPr bwMode="auto">
          <a:noFill/>
          <a:ln>
            <a:miter lim="800000"/>
            <a:headEnd/>
            <a:tailEnd/>
          </a:ln>
        </p:spPr>
        <p:txBody>
          <a:bodyPr/>
          <a:lstStyle/>
          <a:p>
            <a:fld id="{BE4319D2-5152-45DB-A712-F2C46AA8F530}" type="slidenum">
              <a:rPr lang="en-US"/>
              <a:pPr/>
              <a:t>15</a:t>
            </a:fld>
            <a:endParaRPr lang="en-US"/>
          </a:p>
        </p:txBody>
      </p:sp>
    </p:spTree>
    <p:extLst>
      <p:ext uri="{BB962C8B-B14F-4D97-AF65-F5344CB8AC3E}">
        <p14:creationId xmlns:p14="http://schemas.microsoft.com/office/powerpoint/2010/main" val="53629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Generalized Solution</a:t>
            </a:r>
            <a:endParaRPr lang="en-US" dirty="0">
              <a:ea typeface="+mj-ea"/>
            </a:endParaRPr>
          </a:p>
        </p:txBody>
      </p:sp>
      <p:sp>
        <p:nvSpPr>
          <p:cNvPr id="28675" name="Content Placeholder 2"/>
          <p:cNvSpPr>
            <a:spLocks noGrp="1"/>
          </p:cNvSpPr>
          <p:nvPr>
            <p:ph idx="1"/>
          </p:nvPr>
        </p:nvSpPr>
        <p:spPr/>
        <p:txBody>
          <a:bodyPr/>
          <a:lstStyle/>
          <a:p>
            <a:r>
              <a:rPr lang="en-US" b="1" dirty="0" smtClean="0">
                <a:solidFill>
                  <a:srgbClr val="0000FF"/>
                </a:solidFill>
              </a:rPr>
              <a:t>Stream of tuples with keys:</a:t>
            </a:r>
          </a:p>
          <a:p>
            <a:pPr lvl="1"/>
            <a:r>
              <a:rPr lang="en-US" dirty="0" smtClean="0">
                <a:ea typeface="ＭＳ Ｐゴシック" pitchFamily="34" charset="-128"/>
              </a:rPr>
              <a:t>Key is some subset of each </a:t>
            </a:r>
            <a:r>
              <a:rPr lang="en-US" dirty="0" err="1" smtClean="0">
                <a:ea typeface="ＭＳ Ｐゴシック" pitchFamily="34" charset="-128"/>
              </a:rPr>
              <a:t>tuple’s</a:t>
            </a:r>
            <a:r>
              <a:rPr lang="en-US" dirty="0" smtClean="0">
                <a:ea typeface="ＭＳ Ｐゴシック" pitchFamily="34" charset="-128"/>
              </a:rPr>
              <a:t> components</a:t>
            </a:r>
          </a:p>
          <a:p>
            <a:pPr lvl="2"/>
            <a:r>
              <a:rPr lang="en-US" dirty="0" smtClean="0">
                <a:ea typeface="ＭＳ Ｐゴシック" pitchFamily="34" charset="-128"/>
              </a:rPr>
              <a:t>e.g., </a:t>
            </a:r>
            <a:r>
              <a:rPr lang="en-US" dirty="0" err="1" smtClean="0">
                <a:ea typeface="ＭＳ Ｐゴシック" pitchFamily="34" charset="-128"/>
              </a:rPr>
              <a:t>tuple</a:t>
            </a:r>
            <a:r>
              <a:rPr lang="en-US" dirty="0" smtClean="0">
                <a:ea typeface="ＭＳ Ｐゴシック" pitchFamily="34" charset="-128"/>
              </a:rPr>
              <a:t> is (user, search, time); key is </a:t>
            </a:r>
            <a:r>
              <a:rPr lang="en-US" b="1" dirty="0" smtClean="0">
                <a:solidFill>
                  <a:srgbClr val="0000FF"/>
                </a:solidFill>
                <a:ea typeface="ＭＳ Ｐゴシック" pitchFamily="34" charset="-128"/>
              </a:rPr>
              <a:t>user</a:t>
            </a:r>
          </a:p>
          <a:p>
            <a:pPr lvl="1"/>
            <a:r>
              <a:rPr lang="en-US" dirty="0" smtClean="0">
                <a:ea typeface="ＭＳ Ｐゴシック" pitchFamily="34" charset="-128"/>
              </a:rPr>
              <a:t>Choice of key depends on application</a:t>
            </a:r>
          </a:p>
          <a:p>
            <a:pPr lvl="8"/>
            <a:endParaRPr lang="en-US" dirty="0" smtClean="0">
              <a:ea typeface="ＭＳ Ｐゴシック" pitchFamily="34" charset="-128"/>
            </a:endParaRPr>
          </a:p>
          <a:p>
            <a:r>
              <a:rPr lang="en-US" b="1" dirty="0" smtClean="0">
                <a:solidFill>
                  <a:srgbClr val="FF0066"/>
                </a:solidFill>
              </a:rPr>
              <a:t>To get a sample of </a:t>
            </a:r>
            <a:r>
              <a:rPr lang="en-US" b="1" i="1" dirty="0" smtClean="0">
                <a:solidFill>
                  <a:srgbClr val="FF0066"/>
                </a:solidFill>
              </a:rPr>
              <a:t>a/b </a:t>
            </a:r>
            <a:r>
              <a:rPr lang="en-US" b="1" dirty="0" smtClean="0">
                <a:solidFill>
                  <a:srgbClr val="FF0066"/>
                </a:solidFill>
              </a:rPr>
              <a:t>fraction of the stream:</a:t>
            </a:r>
          </a:p>
          <a:p>
            <a:pPr lvl="1"/>
            <a:r>
              <a:rPr lang="en-US" dirty="0" smtClean="0">
                <a:ea typeface="ＭＳ Ｐゴシック" pitchFamily="34" charset="-128"/>
              </a:rPr>
              <a:t>Hash each </a:t>
            </a:r>
            <a:r>
              <a:rPr lang="en-US" dirty="0" err="1" smtClean="0">
                <a:ea typeface="ＭＳ Ｐゴシック" pitchFamily="34" charset="-128"/>
              </a:rPr>
              <a:t>tuple’s</a:t>
            </a:r>
            <a:r>
              <a:rPr lang="en-US" dirty="0" smtClean="0">
                <a:ea typeface="ＭＳ Ｐゴシック" pitchFamily="34" charset="-128"/>
              </a:rPr>
              <a:t> key uniformly into </a:t>
            </a:r>
            <a:r>
              <a:rPr lang="en-US" b="1" i="1" dirty="0" smtClean="0">
                <a:ea typeface="ＭＳ Ｐゴシック" pitchFamily="34" charset="-128"/>
              </a:rPr>
              <a:t>b</a:t>
            </a:r>
            <a:r>
              <a:rPr lang="en-US" dirty="0" smtClean="0">
                <a:ea typeface="ＭＳ Ｐゴシック" pitchFamily="34" charset="-128"/>
              </a:rPr>
              <a:t> buckets</a:t>
            </a:r>
          </a:p>
          <a:p>
            <a:pPr lvl="1"/>
            <a:r>
              <a:rPr lang="en-US" dirty="0" smtClean="0">
                <a:ea typeface="ＭＳ Ｐゴシック" pitchFamily="34" charset="-128"/>
              </a:rPr>
              <a:t>Pick the </a:t>
            </a:r>
            <a:r>
              <a:rPr lang="en-US" dirty="0" err="1" smtClean="0">
                <a:ea typeface="ＭＳ Ｐゴシック" pitchFamily="34" charset="-128"/>
              </a:rPr>
              <a:t>tuple</a:t>
            </a:r>
            <a:r>
              <a:rPr lang="en-US" dirty="0" smtClean="0">
                <a:ea typeface="ＭＳ Ｐゴシック" pitchFamily="34" charset="-128"/>
              </a:rPr>
              <a:t> if its hash value is at most </a:t>
            </a:r>
            <a:r>
              <a:rPr lang="en-US" b="1" i="1" dirty="0" smtClean="0">
                <a:ea typeface="ＭＳ Ｐゴシック" pitchFamily="34" charset="-128"/>
              </a:rPr>
              <a:t>a</a:t>
            </a:r>
          </a:p>
          <a:p>
            <a:pPr>
              <a:buFont typeface="Wingdings 2" pitchFamily="18" charset="2"/>
              <a:buNone/>
            </a:pPr>
            <a:endParaRPr lang="en-US" dirty="0" smtClean="0"/>
          </a:p>
          <a:p>
            <a:pPr lvl="1"/>
            <a:endParaRPr lang="en-US" i="1" dirty="0" smtClean="0">
              <a:ea typeface="ＭＳ Ｐゴシック" pitchFamily="34" charset="-128"/>
            </a:endParaRPr>
          </a:p>
        </p:txBody>
      </p:sp>
      <p:sp>
        <p:nvSpPr>
          <p:cNvPr id="2867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8678" name="Slide Number Placeholder 5"/>
          <p:cNvSpPr>
            <a:spLocks noGrp="1"/>
          </p:cNvSpPr>
          <p:nvPr>
            <p:ph type="sldNum" sz="quarter" idx="12"/>
          </p:nvPr>
        </p:nvSpPr>
        <p:spPr bwMode="auto">
          <a:noFill/>
          <a:ln>
            <a:miter lim="800000"/>
            <a:headEnd/>
            <a:tailEnd/>
          </a:ln>
        </p:spPr>
        <p:txBody>
          <a:bodyPr/>
          <a:lstStyle/>
          <a:p>
            <a:fld id="{3B327432-9684-4190-96C7-F87A95A6C6BC}" type="slidenum">
              <a:rPr lang="en-US"/>
              <a:pPr/>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46160038"/>
              </p:ext>
            </p:extLst>
          </p:nvPr>
        </p:nvGraphicFramePr>
        <p:xfrm>
          <a:off x="914400" y="5325070"/>
          <a:ext cx="6096000" cy="370840"/>
        </p:xfrm>
        <a:graphic>
          <a:graphicData uri="http://schemas.openxmlformats.org/drawingml/2006/table">
            <a:tbl>
              <a:tblPr>
                <a:tableStyleId>{D7AC3CCA-C797-4891-BE02-D94E43425B78}</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685800" y="5782270"/>
            <a:ext cx="8052204" cy="923330"/>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Hash table with </a:t>
            </a:r>
            <a:r>
              <a:rPr lang="en-US" b="1" dirty="0" smtClean="0">
                <a:solidFill>
                  <a:srgbClr val="008000"/>
                </a:solidFill>
                <a:latin typeface="Arial" pitchFamily="34" charset="0"/>
                <a:cs typeface="Arial" pitchFamily="34" charset="0"/>
              </a:rPr>
              <a:t>b</a:t>
            </a:r>
            <a:r>
              <a:rPr lang="en-US" dirty="0" smtClean="0">
                <a:solidFill>
                  <a:srgbClr val="008000"/>
                </a:solidFill>
                <a:latin typeface="Arial" pitchFamily="34" charset="0"/>
                <a:cs typeface="Arial" pitchFamily="34" charset="0"/>
              </a:rPr>
              <a:t> buckets, pick the tuple if its hash value is at most </a:t>
            </a:r>
            <a:r>
              <a:rPr lang="en-US" b="1" dirty="0" smtClean="0">
                <a:solidFill>
                  <a:srgbClr val="008000"/>
                </a:solidFill>
                <a:latin typeface="Arial" pitchFamily="34" charset="0"/>
                <a:cs typeface="Arial" pitchFamily="34" charset="0"/>
              </a:rPr>
              <a:t>a.</a:t>
            </a:r>
          </a:p>
          <a:p>
            <a:r>
              <a:rPr lang="en-US" b="1" dirty="0" smtClean="0">
                <a:solidFill>
                  <a:srgbClr val="008000"/>
                </a:solidFill>
                <a:latin typeface="Arial" pitchFamily="34" charset="0"/>
                <a:cs typeface="Arial" pitchFamily="34" charset="0"/>
              </a:rPr>
              <a:t>How to generate a 30% sample?</a:t>
            </a:r>
            <a:r>
              <a:rPr lang="en-US" dirty="0" smtClean="0">
                <a:solidFill>
                  <a:srgbClr val="008000"/>
                </a:solidFill>
                <a:latin typeface="Arial" pitchFamily="34" charset="0"/>
                <a:cs typeface="Arial" pitchFamily="34" charset="0"/>
              </a:rPr>
              <a: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Hash into b=10 buckets, take the tuple if it hashes to one of the first 3 buckets</a:t>
            </a:r>
          </a:p>
        </p:txBody>
      </p:sp>
    </p:spTree>
    <p:extLst>
      <p:ext uri="{BB962C8B-B14F-4D97-AF65-F5344CB8AC3E}">
        <p14:creationId xmlns:p14="http://schemas.microsoft.com/office/powerpoint/2010/main" val="4023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fixed-size sample</a:t>
            </a:r>
            <a:endParaRPr lang="en-US" dirty="0"/>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smtClean="0"/>
              <a:t>As the stream grows, the sample is of fixed size</a:t>
            </a:r>
            <a:endParaRPr lang="en-US" sz="3600" b="1" dirty="0"/>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1175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Maintaining a fixed-size sample</a:t>
            </a:r>
            <a:endParaRPr lang="en-US" dirty="0">
              <a:ea typeface="+mj-ea"/>
            </a:endParaRP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a:t>
            </a:r>
            <a:r>
              <a:rPr lang="en-US" b="1" dirty="0" smtClean="0">
                <a:solidFill>
                  <a:srgbClr val="FF0066"/>
                </a:solidFill>
              </a:rPr>
              <a:t>2: Fixed-size sample</a:t>
            </a:r>
            <a:endParaRPr lang="en-US" b="1" dirty="0">
              <a:solidFill>
                <a:srgbClr val="FF0066"/>
              </a:solidFill>
            </a:endParaRPr>
          </a:p>
          <a:p>
            <a:r>
              <a:rPr lang="en-US" b="1" dirty="0" smtClean="0">
                <a:solidFill>
                  <a:srgbClr val="0000FF"/>
                </a:solidFill>
              </a:rPr>
              <a:t>Suppose we need to maintain a random</a:t>
            </a:r>
            <a:br>
              <a:rPr lang="en-US" b="1" dirty="0" smtClean="0">
                <a:solidFill>
                  <a:srgbClr val="0000FF"/>
                </a:solidFill>
              </a:rPr>
            </a:br>
            <a:r>
              <a:rPr lang="en-US" b="1" dirty="0" smtClean="0">
                <a:solidFill>
                  <a:srgbClr val="0000FF"/>
                </a:solidFill>
              </a:rPr>
              <a:t>sample </a:t>
            </a:r>
            <a:r>
              <a:rPr lang="en-US" b="1" i="1" dirty="0" smtClean="0">
                <a:solidFill>
                  <a:srgbClr val="0000FF"/>
                </a:solidFill>
              </a:rPr>
              <a:t>S</a:t>
            </a:r>
            <a:r>
              <a:rPr lang="en-US" b="1" dirty="0" smtClean="0">
                <a:solidFill>
                  <a:srgbClr val="0000FF"/>
                </a:solidFill>
              </a:rPr>
              <a:t> of size exactly </a:t>
            </a:r>
            <a:r>
              <a:rPr lang="en-US" b="1" i="1" dirty="0" smtClean="0">
                <a:solidFill>
                  <a:srgbClr val="0000FF"/>
                </a:solidFill>
              </a:rPr>
              <a:t>s </a:t>
            </a:r>
            <a:r>
              <a:rPr lang="en-US" b="1" dirty="0" smtClean="0">
                <a:solidFill>
                  <a:srgbClr val="0000FF"/>
                </a:solidFill>
              </a:rPr>
              <a:t>tuples</a:t>
            </a:r>
          </a:p>
          <a:p>
            <a:pPr lvl="1"/>
            <a:r>
              <a:rPr lang="en-US" dirty="0" smtClean="0">
                <a:ea typeface="ＭＳ Ｐゴシック" pitchFamily="34" charset="-128"/>
              </a:rPr>
              <a:t>E.g., main memory size constraint</a:t>
            </a:r>
          </a:p>
          <a:p>
            <a:r>
              <a:rPr lang="en-US" b="1" dirty="0" smtClean="0">
                <a:solidFill>
                  <a:srgbClr val="008000"/>
                </a:solidFill>
              </a:rPr>
              <a:t>Why?</a:t>
            </a:r>
            <a:r>
              <a:rPr lang="en-US" dirty="0" smtClean="0">
                <a:solidFill>
                  <a:srgbClr val="008000"/>
                </a:solidFill>
              </a:rPr>
              <a:t> </a:t>
            </a:r>
            <a:r>
              <a:rPr lang="en-US" dirty="0" smtClean="0"/>
              <a:t>Don’t know length of stream in advance</a:t>
            </a:r>
          </a:p>
          <a:p>
            <a:r>
              <a:rPr lang="en-US" b="1" dirty="0" smtClean="0">
                <a:solidFill>
                  <a:srgbClr val="D60093"/>
                </a:solidFill>
              </a:rPr>
              <a:t>Suppose at time </a:t>
            </a:r>
            <a:r>
              <a:rPr lang="en-US" b="1" i="1" dirty="0" smtClean="0">
                <a:solidFill>
                  <a:srgbClr val="D60093"/>
                </a:solidFill>
              </a:rPr>
              <a:t>n</a:t>
            </a:r>
            <a:r>
              <a:rPr lang="en-US" b="1" dirty="0" smtClean="0">
                <a:solidFill>
                  <a:srgbClr val="D60093"/>
                </a:solidFill>
              </a:rPr>
              <a:t> we have seen </a:t>
            </a:r>
            <a:r>
              <a:rPr lang="en-US" b="1" i="1" dirty="0" smtClean="0">
                <a:solidFill>
                  <a:srgbClr val="D60093"/>
                </a:solidFill>
              </a:rPr>
              <a:t>n</a:t>
            </a:r>
            <a:r>
              <a:rPr lang="en-US" b="1" dirty="0" smtClean="0">
                <a:solidFill>
                  <a:srgbClr val="D60093"/>
                </a:solidFill>
              </a:rPr>
              <a:t> items</a:t>
            </a:r>
          </a:p>
          <a:p>
            <a:pPr lvl="1"/>
            <a:r>
              <a:rPr lang="en-US" b="1" dirty="0" smtClean="0">
                <a:solidFill>
                  <a:srgbClr val="D60093"/>
                </a:solidFill>
                <a:ea typeface="ＭＳ Ｐゴシック" pitchFamily="34" charset="-128"/>
              </a:rPr>
              <a:t>Each item is in the sample </a:t>
            </a:r>
            <a:r>
              <a:rPr lang="en-US" b="1" i="1" dirty="0" smtClean="0">
                <a:solidFill>
                  <a:srgbClr val="D60093"/>
                </a:solidFill>
                <a:ea typeface="ＭＳ Ｐゴシック" pitchFamily="34" charset="-128"/>
              </a:rPr>
              <a:t>S</a:t>
            </a:r>
            <a:r>
              <a:rPr lang="en-US" b="1" dirty="0" smtClean="0">
                <a:solidFill>
                  <a:srgbClr val="D60093"/>
                </a:solidFill>
                <a:ea typeface="ＭＳ Ｐゴシック" pitchFamily="34" charset="-128"/>
              </a:rPr>
              <a:t> with equal prob. </a:t>
            </a:r>
            <a:r>
              <a:rPr lang="en-US" b="1" i="1" dirty="0" smtClean="0">
                <a:solidFill>
                  <a:srgbClr val="D60093"/>
                </a:solidFill>
                <a:ea typeface="ＭＳ Ｐゴシック" pitchFamily="34" charset="-128"/>
              </a:rPr>
              <a:t>s/n</a:t>
            </a:r>
          </a:p>
          <a:p>
            <a:pPr lvl="1"/>
            <a:endParaRPr lang="en-US" dirty="0" smtClean="0">
              <a:ea typeface="ＭＳ Ｐゴシック" pitchFamily="34" charset="-128"/>
            </a:endParaRPr>
          </a:p>
        </p:txBody>
      </p:sp>
      <p:sp>
        <p:nvSpPr>
          <p:cNvPr id="2970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9702" name="Slide Number Placeholder 5"/>
          <p:cNvSpPr>
            <a:spLocks noGrp="1"/>
          </p:cNvSpPr>
          <p:nvPr>
            <p:ph type="sldNum" sz="quarter" idx="12"/>
          </p:nvPr>
        </p:nvSpPr>
        <p:spPr bwMode="auto">
          <a:noFill/>
          <a:ln>
            <a:miter lim="800000"/>
            <a:headEnd/>
            <a:tailEnd/>
          </a:ln>
        </p:spPr>
        <p:txBody>
          <a:bodyPr/>
          <a:lstStyle/>
          <a:p>
            <a:fld id="{B4436852-1965-4142-AF0B-7B66A910AA29}" type="slidenum">
              <a:rPr lang="en-US"/>
              <a:pPr/>
              <a:t>18</a:t>
            </a:fld>
            <a:endParaRPr lang="en-US"/>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How to think about the problem: say s = 2</a:t>
            </a:r>
          </a:p>
          <a:p>
            <a:r>
              <a:rPr lang="en-US" b="1" dirty="0" smtClean="0">
                <a:latin typeface="Arial" pitchFamily="34" charset="0"/>
                <a:cs typeface="Arial" pitchFamily="34" charset="0"/>
              </a:rPr>
              <a:t>Stream:</a:t>
            </a:r>
            <a:r>
              <a:rPr lang="en-US" dirty="0" smtClean="0">
                <a:latin typeface="Arial" pitchFamily="34" charset="0"/>
                <a:cs typeface="Arial" pitchFamily="34" charset="0"/>
              </a:rPr>
              <a:t> a x c y z k c d e g…</a:t>
            </a:r>
          </a:p>
          <a:p>
            <a:r>
              <a:rPr lang="en-US" dirty="0" smtClean="0">
                <a:latin typeface="Arial" pitchFamily="34" charset="0"/>
                <a:cs typeface="Arial" pitchFamily="34" charset="0"/>
              </a:rPr>
              <a:t>At </a:t>
            </a:r>
            <a:r>
              <a:rPr lang="en-US" b="1" dirty="0" smtClean="0">
                <a:solidFill>
                  <a:srgbClr val="008000"/>
                </a:solidFill>
                <a:latin typeface="Arial" pitchFamily="34" charset="0"/>
                <a:cs typeface="Arial" pitchFamily="34" charset="0"/>
              </a:rPr>
              <a:t>n= 5,</a:t>
            </a:r>
            <a:r>
              <a:rPr lang="en-US" dirty="0" smtClean="0">
                <a:latin typeface="Arial" pitchFamily="34" charset="0"/>
                <a:cs typeface="Arial" pitchFamily="34" charset="0"/>
              </a:rPr>
              <a:t> each of the first 5 tuples 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equal prob.</a:t>
            </a:r>
          </a:p>
          <a:p>
            <a:r>
              <a:rPr lang="en-US" dirty="0">
                <a:latin typeface="Arial" pitchFamily="34" charset="0"/>
                <a:cs typeface="Arial" pitchFamily="34" charset="0"/>
              </a:rPr>
              <a:t>At </a:t>
            </a:r>
            <a:r>
              <a:rPr lang="en-US" b="1" dirty="0" smtClean="0">
                <a:solidFill>
                  <a:srgbClr val="0000FF"/>
                </a:solidFill>
                <a:latin typeface="Arial" pitchFamily="34" charset="0"/>
                <a:cs typeface="Arial" pitchFamily="34" charset="0"/>
              </a:rPr>
              <a:t>n= 7,</a:t>
            </a:r>
            <a:r>
              <a:rPr lang="en-US" dirty="0" smtClean="0">
                <a:latin typeface="Arial" pitchFamily="34" charset="0"/>
                <a:cs typeface="Arial" pitchFamily="34" charset="0"/>
              </a:rPr>
              <a:t> each </a:t>
            </a:r>
            <a:r>
              <a:rPr lang="en-US" dirty="0">
                <a:latin typeface="Arial" pitchFamily="34" charset="0"/>
                <a:cs typeface="Arial" pitchFamily="34" charset="0"/>
              </a:rPr>
              <a:t>of </a:t>
            </a:r>
            <a:r>
              <a:rPr lang="en-US" dirty="0" smtClean="0">
                <a:latin typeface="Arial" pitchFamily="34" charset="0"/>
                <a:cs typeface="Arial" pitchFamily="34" charset="0"/>
              </a:rPr>
              <a:t>the first 7 tuples </a:t>
            </a:r>
            <a:r>
              <a:rPr lang="en-US" dirty="0">
                <a:latin typeface="Arial" pitchFamily="34" charset="0"/>
                <a:cs typeface="Arial" pitchFamily="34" charset="0"/>
              </a:rPr>
              <a:t>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a:t>
            </a:r>
            <a:r>
              <a:rPr lang="en-US" dirty="0">
                <a:latin typeface="Arial" pitchFamily="34" charset="0"/>
                <a:cs typeface="Arial" pitchFamily="34" charset="0"/>
              </a:rPr>
              <a:t>equal prob</a:t>
            </a:r>
            <a:r>
              <a:rPr lang="en-US" dirty="0" smtClean="0">
                <a:latin typeface="Arial" pitchFamily="34" charset="0"/>
                <a:cs typeface="Arial" pitchFamily="34" charset="0"/>
              </a:rPr>
              <a:t>.</a:t>
            </a:r>
          </a:p>
          <a:p>
            <a:r>
              <a:rPr lang="en-US" sz="2400" b="1" dirty="0" smtClean="0">
                <a:solidFill>
                  <a:srgbClr val="D60093"/>
                </a:solidFill>
                <a:latin typeface="Calibri" pitchFamily="34" charset="0"/>
                <a:cs typeface="Arial" pitchFamily="34" charset="0"/>
              </a:rPr>
              <a:t>Impractical solution would be to store all the </a:t>
            </a:r>
            <a:r>
              <a:rPr lang="en-US" sz="2400" b="1" i="1" dirty="0" smtClean="0">
                <a:solidFill>
                  <a:srgbClr val="D60093"/>
                </a:solidFill>
                <a:latin typeface="Calibri" pitchFamily="34" charset="0"/>
                <a:cs typeface="Arial" pitchFamily="34" charset="0"/>
              </a:rPr>
              <a:t>n</a:t>
            </a:r>
            <a:r>
              <a:rPr lang="en-US" sz="2400" b="1" dirty="0" smtClean="0">
                <a:solidFill>
                  <a:srgbClr val="D60093"/>
                </a:solidFill>
                <a:latin typeface="Calibri" pitchFamily="34" charset="0"/>
                <a:cs typeface="Arial" pitchFamily="34" charset="0"/>
              </a:rPr>
              <a:t> tuples seen </a:t>
            </a:r>
            <a:br>
              <a:rPr lang="en-US" sz="2400" b="1" dirty="0" smtClean="0">
                <a:solidFill>
                  <a:srgbClr val="D60093"/>
                </a:solidFill>
                <a:latin typeface="Calibri" pitchFamily="34" charset="0"/>
                <a:cs typeface="Arial" pitchFamily="34" charset="0"/>
              </a:rPr>
            </a:br>
            <a:r>
              <a:rPr lang="en-US" sz="2400" b="1" dirty="0" smtClean="0">
                <a:solidFill>
                  <a:srgbClr val="D60093"/>
                </a:solidFill>
                <a:latin typeface="Calibri" pitchFamily="34" charset="0"/>
                <a:cs typeface="Arial" pitchFamily="34" charset="0"/>
              </a:rPr>
              <a:t>so far and out of them pick </a:t>
            </a:r>
            <a:r>
              <a:rPr lang="en-US" sz="2400" b="1" i="1" dirty="0" smtClean="0">
                <a:solidFill>
                  <a:srgbClr val="D60093"/>
                </a:solidFill>
                <a:latin typeface="Calibri" pitchFamily="34" charset="0"/>
                <a:cs typeface="Arial" pitchFamily="34" charset="0"/>
              </a:rPr>
              <a:t>s</a:t>
            </a:r>
            <a:r>
              <a:rPr lang="en-US" sz="2400" b="1" dirty="0" smtClean="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smtClean="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smtClean="0">
                <a:ea typeface="+mj-ea"/>
              </a:rPr>
              <a:t>Solution: Fixed Size Sample</a:t>
            </a:r>
            <a:endParaRPr lang="en-US" dirty="0">
              <a:ea typeface="+mj-ea"/>
            </a:endParaRP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smtClean="0">
                <a:solidFill>
                  <a:srgbClr val="D60093"/>
                </a:solidFill>
              </a:rPr>
              <a:t>Algorithm </a:t>
            </a:r>
            <a:r>
              <a:rPr lang="en-US" b="1" dirty="0" smtClean="0">
                <a:solidFill>
                  <a:srgbClr val="0000FF"/>
                </a:solidFill>
              </a:rPr>
              <a:t>(a.k.a. Reservoir Sampling)</a:t>
            </a:r>
            <a:endParaRPr lang="en-US" b="1" dirty="0" smtClean="0">
              <a:solidFill>
                <a:srgbClr val="D60093"/>
              </a:solidFill>
            </a:endParaRPr>
          </a:p>
          <a:p>
            <a:pPr lvl="1"/>
            <a:r>
              <a:rPr lang="en-US" dirty="0" smtClean="0"/>
              <a:t>Store all the first </a:t>
            </a:r>
            <a:r>
              <a:rPr lang="en-US" b="1" i="1" dirty="0" smtClean="0"/>
              <a:t>s</a:t>
            </a:r>
            <a:r>
              <a:rPr lang="en-US" dirty="0" smtClean="0"/>
              <a:t> elements of the stream to </a:t>
            </a:r>
            <a:r>
              <a:rPr lang="en-US" b="1" i="1" dirty="0" smtClean="0"/>
              <a:t>S</a:t>
            </a:r>
          </a:p>
          <a:p>
            <a:pPr lvl="1"/>
            <a:r>
              <a:rPr lang="en-US" dirty="0" smtClean="0"/>
              <a:t>Suppose we have seen </a:t>
            </a:r>
            <a:r>
              <a:rPr lang="en-US" b="1" i="1" dirty="0" smtClean="0"/>
              <a:t>n-1</a:t>
            </a:r>
            <a:r>
              <a:rPr lang="en-US" dirty="0" smtClean="0"/>
              <a:t> elements, and now </a:t>
            </a:r>
            <a:br>
              <a:rPr lang="en-US" dirty="0" smtClean="0"/>
            </a:br>
            <a:r>
              <a:rPr lang="en-US" dirty="0" smtClean="0"/>
              <a:t>the </a:t>
            </a:r>
            <a:r>
              <a:rPr lang="en-US" b="1" i="1" dirty="0" smtClean="0"/>
              <a:t>n</a:t>
            </a:r>
            <a:r>
              <a:rPr lang="en-US" b="1" i="1" baseline="30000" dirty="0" smtClean="0"/>
              <a:t>th</a:t>
            </a:r>
            <a:r>
              <a:rPr lang="en-US" dirty="0" smtClean="0"/>
              <a:t> element arrives (</a:t>
            </a:r>
            <a:r>
              <a:rPr lang="en-US" b="1" i="1" dirty="0" smtClean="0"/>
              <a:t>n</a:t>
            </a:r>
            <a:r>
              <a:rPr lang="en-US" b="1" dirty="0" smtClean="0"/>
              <a:t> &gt; </a:t>
            </a:r>
            <a:r>
              <a:rPr lang="en-US" b="1" i="1" dirty="0" smtClean="0"/>
              <a:t>s</a:t>
            </a:r>
            <a:r>
              <a:rPr lang="en-US" dirty="0" smtClean="0"/>
              <a:t>)</a:t>
            </a:r>
          </a:p>
          <a:p>
            <a:pPr lvl="2"/>
            <a:r>
              <a:rPr lang="en-US" dirty="0" smtClean="0">
                <a:ea typeface="ＭＳ Ｐゴシック" pitchFamily="34" charset="-128"/>
              </a:rPr>
              <a:t>With probability </a:t>
            </a:r>
            <a:r>
              <a:rPr lang="en-US" b="1" i="1" dirty="0" smtClean="0">
                <a:ea typeface="ＭＳ Ｐゴシック" pitchFamily="34" charset="-128"/>
              </a:rPr>
              <a:t>s/n</a:t>
            </a:r>
            <a:r>
              <a:rPr lang="en-US" dirty="0" smtClean="0">
                <a:ea typeface="ＭＳ Ｐゴシック" pitchFamily="34" charset="-128"/>
              </a:rPr>
              <a:t>, keep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else discard it</a:t>
            </a:r>
          </a:p>
          <a:p>
            <a:pPr lvl="2"/>
            <a:r>
              <a:rPr lang="en-US" dirty="0" smtClean="0">
                <a:ea typeface="ＭＳ Ｐゴシック" pitchFamily="34" charset="-128"/>
              </a:rPr>
              <a:t>If we picked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then it replaces one of the </a:t>
            </a:r>
            <a:br>
              <a:rPr lang="en-US" dirty="0" smtClean="0">
                <a:ea typeface="ＭＳ Ｐゴシック" pitchFamily="34" charset="-128"/>
              </a:rPr>
            </a:br>
            <a:r>
              <a:rPr lang="en-US" b="1" i="1" dirty="0" smtClean="0">
                <a:ea typeface="ＭＳ Ｐゴシック" pitchFamily="34" charset="-128"/>
              </a:rPr>
              <a:t>s</a:t>
            </a:r>
            <a:r>
              <a:rPr lang="en-US" dirty="0" smtClean="0">
                <a:ea typeface="ＭＳ Ｐゴシック" pitchFamily="34" charset="-128"/>
              </a:rPr>
              <a:t> elements in the sample </a:t>
            </a:r>
            <a:r>
              <a:rPr lang="en-US" b="1" i="1" dirty="0" smtClean="0">
                <a:ea typeface="ＭＳ Ｐゴシック" pitchFamily="34" charset="-128"/>
              </a:rPr>
              <a:t>S</a:t>
            </a:r>
            <a:r>
              <a:rPr lang="en-US" dirty="0" smtClean="0">
                <a:ea typeface="ＭＳ Ｐゴシック" pitchFamily="34" charset="-128"/>
              </a:rPr>
              <a:t>, picked uniformly at random</a:t>
            </a:r>
          </a:p>
          <a:p>
            <a:pPr lvl="8"/>
            <a:endParaRPr lang="en-US" dirty="0" smtClean="0">
              <a:ea typeface="ＭＳ Ｐゴシック" pitchFamily="34" charset="-128"/>
            </a:endParaRPr>
          </a:p>
          <a:p>
            <a:r>
              <a:rPr lang="en-US" b="1" dirty="0" smtClean="0">
                <a:solidFill>
                  <a:srgbClr val="0000FF"/>
                </a:solidFill>
              </a:rPr>
              <a:t>Claim:</a:t>
            </a:r>
            <a:r>
              <a:rPr lang="en-US" b="1" dirty="0" smtClean="0">
                <a:solidFill>
                  <a:schemeClr val="accent3"/>
                </a:solidFill>
              </a:rPr>
              <a:t> </a:t>
            </a:r>
            <a:r>
              <a:rPr lang="en-US" dirty="0" smtClean="0"/>
              <a:t>This algorithm maintains a sample </a:t>
            </a:r>
            <a:r>
              <a:rPr lang="en-US" b="1" i="1" dirty="0" smtClean="0"/>
              <a:t>S</a:t>
            </a:r>
            <a:r>
              <a:rPr lang="en-US" dirty="0" smtClean="0"/>
              <a:t/>
            </a:r>
            <a:br>
              <a:rPr lang="en-US" dirty="0" smtClean="0"/>
            </a:br>
            <a:r>
              <a:rPr lang="en-US" dirty="0" smtClean="0"/>
              <a:t>with the desired property:</a:t>
            </a:r>
          </a:p>
          <a:p>
            <a:pPr lvl="1"/>
            <a:r>
              <a:rPr lang="en-US" dirty="0" smtClean="0"/>
              <a:t>After </a:t>
            </a:r>
            <a:r>
              <a:rPr lang="en-US" b="1" i="1" dirty="0"/>
              <a:t>n</a:t>
            </a:r>
            <a:r>
              <a:rPr lang="en-US" dirty="0"/>
              <a:t> elements, the sample contains each element seen so far with probability </a:t>
            </a:r>
            <a:r>
              <a:rPr lang="en-US" b="1" i="1" dirty="0" smtClean="0"/>
              <a:t>s/n</a:t>
            </a:r>
            <a:endParaRPr lang="en-US" dirty="0" smtClean="0"/>
          </a:p>
        </p:txBody>
      </p:sp>
      <p:sp>
        <p:nvSpPr>
          <p:cNvPr id="3072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0726" name="Slide Number Placeholder 5"/>
          <p:cNvSpPr>
            <a:spLocks noGrp="1"/>
          </p:cNvSpPr>
          <p:nvPr>
            <p:ph type="sldNum" sz="quarter" idx="12"/>
          </p:nvPr>
        </p:nvSpPr>
        <p:spPr bwMode="auto">
          <a:noFill/>
          <a:ln>
            <a:miter lim="800000"/>
            <a:headEnd/>
            <a:tailEnd/>
          </a:ln>
        </p:spPr>
        <p:txBody>
          <a:bodyPr/>
          <a:lstStyle/>
          <a:p>
            <a:fld id="{34C05299-F8A3-4ADC-8E8C-9EC7592EFD99}" type="slidenum">
              <a:rPr lang="en-US"/>
              <a:pPr/>
              <a:t>19</a:t>
            </a:fld>
            <a:endParaRPr lang="en-US"/>
          </a:p>
        </p:txBody>
      </p:sp>
    </p:spTree>
    <p:extLst>
      <p:ext uri="{BB962C8B-B14F-4D97-AF65-F5344CB8AC3E}">
        <p14:creationId xmlns:p14="http://schemas.microsoft.com/office/powerpoint/2010/main"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 Topic: Infinite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12843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p:sp>
        <p:nvSpPr>
          <p:cNvPr id="3" name="Content Placeholder 2"/>
          <p:cNvSpPr>
            <a:spLocks noGrp="1"/>
          </p:cNvSpPr>
          <p:nvPr>
            <p:ph idx="1"/>
          </p:nvPr>
        </p:nvSpPr>
        <p:spPr/>
        <p:txBody>
          <a:bodyPr>
            <a:normAutofit lnSpcReduction="10000"/>
          </a:bodyPr>
          <a:lstStyle/>
          <a:p>
            <a:r>
              <a:rPr lang="en-US" b="1" dirty="0" smtClean="0">
                <a:solidFill>
                  <a:srgbClr val="0000FF"/>
                </a:solidFill>
              </a:rPr>
              <a:t>We prove this by induction:</a:t>
            </a:r>
          </a:p>
          <a:p>
            <a:pPr lvl="1"/>
            <a:r>
              <a:rPr lang="en-US" dirty="0" smtClean="0"/>
              <a:t>Assume that after </a:t>
            </a:r>
            <a:r>
              <a:rPr lang="en-US" b="1" i="1" dirty="0" smtClean="0"/>
              <a:t>n</a:t>
            </a:r>
            <a:r>
              <a:rPr lang="en-US" dirty="0" smtClean="0"/>
              <a:t> elements, the sample contains each element seen so far with probability </a:t>
            </a:r>
            <a:r>
              <a:rPr lang="en-US" b="1" i="1" dirty="0" smtClean="0"/>
              <a:t>s/n</a:t>
            </a:r>
          </a:p>
          <a:p>
            <a:pPr lvl="1"/>
            <a:r>
              <a:rPr lang="en-US" dirty="0" smtClean="0"/>
              <a:t>We need to show that after seeing element </a:t>
            </a:r>
            <a:r>
              <a:rPr lang="en-US" b="1" i="1" dirty="0" smtClean="0"/>
              <a:t>n+1 </a:t>
            </a:r>
            <a:r>
              <a:rPr lang="en-US" dirty="0" smtClean="0"/>
              <a:t>the sample maintains the property</a:t>
            </a:r>
          </a:p>
          <a:p>
            <a:pPr lvl="2"/>
            <a:r>
              <a:rPr lang="en-US" dirty="0" smtClean="0"/>
              <a:t>Sample contains each </a:t>
            </a:r>
            <a:r>
              <a:rPr lang="en-US" dirty="0"/>
              <a:t>element seen so far with probability </a:t>
            </a:r>
            <a:r>
              <a:rPr lang="en-US" b="1" i="1" dirty="0"/>
              <a:t>s</a:t>
            </a:r>
            <a:r>
              <a:rPr lang="en-US" b="1" i="1" dirty="0" smtClean="0"/>
              <a:t>/(n+1)</a:t>
            </a:r>
            <a:endParaRPr lang="en-US" b="1" dirty="0" smtClean="0"/>
          </a:p>
          <a:p>
            <a:r>
              <a:rPr lang="en-US" b="1" dirty="0" smtClean="0">
                <a:solidFill>
                  <a:srgbClr val="D60093"/>
                </a:solidFill>
              </a:rPr>
              <a:t>Base case:</a:t>
            </a:r>
          </a:p>
          <a:p>
            <a:pPr lvl="1"/>
            <a:r>
              <a:rPr lang="en-US" dirty="0" smtClean="0"/>
              <a:t>After we see </a:t>
            </a:r>
            <a:r>
              <a:rPr lang="en-US" b="1" dirty="0" smtClean="0"/>
              <a:t>n=s</a:t>
            </a:r>
            <a:r>
              <a:rPr lang="en-US" dirty="0" smtClean="0"/>
              <a:t> elements the sample </a:t>
            </a:r>
            <a:r>
              <a:rPr lang="en-US" b="1" dirty="0" smtClean="0"/>
              <a:t>S</a:t>
            </a:r>
            <a:r>
              <a:rPr lang="en-US" dirty="0" smtClean="0"/>
              <a:t> has the desired property</a:t>
            </a:r>
          </a:p>
          <a:p>
            <a:pPr lvl="2"/>
            <a:r>
              <a:rPr lang="en-US" dirty="0" smtClean="0"/>
              <a:t>Each out of </a:t>
            </a:r>
            <a:r>
              <a:rPr lang="en-US" b="1" dirty="0" smtClean="0"/>
              <a:t>n=s</a:t>
            </a:r>
            <a:r>
              <a:rPr lang="en-US" dirty="0" smtClean="0"/>
              <a:t> elements is in the sample with probability </a:t>
            </a:r>
            <a:r>
              <a:rPr lang="en-US" b="1" i="1" dirty="0" smtClean="0"/>
              <a:t>s/s = 1</a:t>
            </a:r>
          </a:p>
        </p:txBody>
      </p:sp>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20</a:t>
            </a:fld>
            <a:endParaRPr lang="en-US"/>
          </a:p>
        </p:txBody>
      </p:sp>
    </p:spTree>
    <p:extLst>
      <p:ext uri="{BB962C8B-B14F-4D97-AF65-F5344CB8AC3E}">
        <p14:creationId xmlns:p14="http://schemas.microsoft.com/office/powerpoint/2010/main"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smtClean="0">
                    <a:solidFill>
                      <a:srgbClr val="D60093"/>
                    </a:solidFill>
                  </a:rPr>
                  <a:t>Inductive hypothesis:</a:t>
                </a:r>
                <a:r>
                  <a:rPr lang="en-US" dirty="0" smtClean="0"/>
                  <a:t> After </a:t>
                </a:r>
                <a:r>
                  <a:rPr lang="en-US" b="1" i="1" dirty="0"/>
                  <a:t>n</a:t>
                </a:r>
                <a:r>
                  <a:rPr lang="en-US" dirty="0"/>
                  <a:t> elements, the sample </a:t>
                </a:r>
                <a:r>
                  <a:rPr lang="en-US" b="1" i="1" dirty="0" smtClean="0"/>
                  <a:t>S</a:t>
                </a:r>
                <a:r>
                  <a:rPr lang="en-US" dirty="0" smtClean="0"/>
                  <a:t> contains </a:t>
                </a:r>
                <a:r>
                  <a:rPr lang="en-US" dirty="0"/>
                  <a:t>each element seen so far with </a:t>
                </a:r>
                <a:r>
                  <a:rPr lang="en-US" dirty="0" smtClean="0"/>
                  <a:t>prob. </a:t>
                </a:r>
                <a:r>
                  <a:rPr lang="en-US" b="1" i="1" dirty="0"/>
                  <a:t>s/n</a:t>
                </a:r>
              </a:p>
              <a:p>
                <a:r>
                  <a:rPr lang="en-US" b="1" dirty="0" smtClean="0">
                    <a:solidFill>
                      <a:srgbClr val="008000"/>
                    </a:solidFill>
                  </a:rPr>
                  <a:t>Now element </a:t>
                </a:r>
                <a:r>
                  <a:rPr lang="en-US" b="1" i="1" dirty="0" smtClean="0">
                    <a:solidFill>
                      <a:srgbClr val="008000"/>
                    </a:solidFill>
                  </a:rPr>
                  <a:t>n+1</a:t>
                </a:r>
                <a:r>
                  <a:rPr lang="en-US" b="1" dirty="0" smtClean="0">
                    <a:solidFill>
                      <a:srgbClr val="008000"/>
                    </a:solidFill>
                  </a:rPr>
                  <a:t> arrives</a:t>
                </a:r>
              </a:p>
              <a:p>
                <a:r>
                  <a:rPr lang="en-US" b="1" dirty="0" smtClean="0">
                    <a:solidFill>
                      <a:srgbClr val="D60093"/>
                    </a:solidFill>
                  </a:rPr>
                  <a:t>Inductive step:</a:t>
                </a:r>
                <a:r>
                  <a:rPr lang="en-US" dirty="0" smtClean="0"/>
                  <a:t> For elements already in </a:t>
                </a:r>
                <a:r>
                  <a:rPr lang="en-US" b="1" i="1" dirty="0" smtClean="0"/>
                  <a:t>S</a:t>
                </a:r>
                <a:r>
                  <a:rPr lang="en-US" dirty="0" smtClean="0"/>
                  <a:t>, probability that the algorithm keeps it in </a:t>
                </a:r>
                <a:r>
                  <a:rPr lang="en-US" b="1" i="1" dirty="0" smtClean="0"/>
                  <a:t>S</a:t>
                </a:r>
                <a:r>
                  <a:rPr lang="en-US" dirty="0" smtClean="0"/>
                  <a:t> is:</a:t>
                </a:r>
              </a:p>
              <a:p>
                <a:pPr lvl="3"/>
                <a:endParaRPr lang="en-US" dirty="0"/>
              </a:p>
              <a:p>
                <a:endParaRPr lang="en-US" dirty="0" smtClean="0"/>
              </a:p>
              <a:p>
                <a:pPr lvl="1"/>
                <a:endParaRPr lang="en-US" dirty="0"/>
              </a:p>
              <a:p>
                <a:r>
                  <a:rPr lang="en-US" dirty="0" smtClean="0"/>
                  <a:t>So, at time </a:t>
                </a:r>
                <a:r>
                  <a:rPr lang="en-US" b="1" i="1" dirty="0" smtClean="0"/>
                  <a:t>n</a:t>
                </a:r>
                <a:r>
                  <a:rPr lang="en-US" i="1" dirty="0" smtClean="0"/>
                  <a:t>,</a:t>
                </a:r>
                <a:r>
                  <a:rPr lang="en-US" dirty="0" smtClean="0"/>
                  <a:t> tuples in </a:t>
                </a:r>
                <a:r>
                  <a:rPr lang="en-US" b="1" i="1" dirty="0" smtClean="0"/>
                  <a:t>S</a:t>
                </a:r>
                <a:r>
                  <a:rPr lang="en-US" dirty="0" smtClean="0"/>
                  <a:t> were there with prob. </a:t>
                </a:r>
                <a:r>
                  <a:rPr lang="en-US" b="1" dirty="0" smtClean="0"/>
                  <a:t>s/n</a:t>
                </a:r>
              </a:p>
              <a:p>
                <a:r>
                  <a:rPr lang="en-US" dirty="0" smtClean="0"/>
                  <a:t>Time </a:t>
                </a:r>
                <a:r>
                  <a:rPr lang="en-US" b="1" i="1" dirty="0" smtClean="0"/>
                  <a:t>n</a:t>
                </a:r>
                <a:r>
                  <a:rPr lang="en-US" b="1" dirty="0" smtClean="0">
                    <a:sym typeface="Symbol"/>
                  </a:rPr>
                  <a:t></a:t>
                </a:r>
                <a:r>
                  <a:rPr lang="en-US" b="1" i="1" dirty="0" smtClean="0"/>
                  <a:t>n+1</a:t>
                </a:r>
                <a:r>
                  <a:rPr lang="en-US" i="1" dirty="0" smtClean="0"/>
                  <a:t>, </a:t>
                </a:r>
                <a:r>
                  <a:rPr lang="en-US" dirty="0" smtClean="0"/>
                  <a:t>tuple stayed in </a:t>
                </a:r>
                <a:r>
                  <a:rPr lang="en-US" b="1" i="1" dirty="0" smtClean="0"/>
                  <a:t>S</a:t>
                </a:r>
                <a:r>
                  <a:rPr lang="en-US" dirty="0" smtClean="0"/>
                  <a:t> with prob. </a:t>
                </a:r>
                <a:r>
                  <a:rPr lang="en-US" b="1" dirty="0" smtClean="0"/>
                  <a:t>n/(n+1)</a:t>
                </a:r>
              </a:p>
              <a:p>
                <a:r>
                  <a:rPr lang="en-US" dirty="0" smtClean="0"/>
                  <a:t>So prob. tuple is in </a:t>
                </a:r>
                <a:r>
                  <a:rPr lang="en-US" b="1" i="1" dirty="0" smtClean="0"/>
                  <a:t>S</a:t>
                </a:r>
                <a:r>
                  <a:rPr lang="en-US" dirty="0" smtClean="0"/>
                  <a:t> at time </a:t>
                </a:r>
                <a:r>
                  <a:rPr lang="en-US" b="1" i="1" dirty="0" smtClean="0"/>
                  <a:t>n+1</a:t>
                </a:r>
                <a:r>
                  <a:rPr lang="en-US" dirty="0" smtClean="0"/>
                  <a:t> </a:t>
                </a:r>
                <a:r>
                  <a:rPr lang="en-US" b="1" dirty="0" smtClean="0">
                    <a:solidFill>
                      <a:srgbClr val="0000FF"/>
                    </a:solidFill>
                  </a:rPr>
                  <a:t>= </a:t>
                </a:r>
                <a14:m>
                  <m:oMath xmlns:m="http://schemas.openxmlformats.org/officeDocument/2006/math">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smtClean="0">
                  <a:solidFill>
                    <a:srgbClr val="0000FF"/>
                  </a:solidFill>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a:stretch>
                  <a:fillRect t="-564" r="-1628"/>
                </a:stretch>
              </a:blipFill>
            </p:spPr>
            <p:txBody>
              <a:bodyPr/>
              <a:lstStyle/>
              <a:p>
                <a:r>
                  <a:rPr lang="en-US">
                    <a:noFill/>
                  </a:rPr>
                  <a:t> </a:t>
                </a:r>
              </a:p>
            </p:txBody>
          </p:sp>
        </mc:Fallback>
      </mc:AlternateContent>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21</a:t>
            </a:fld>
            <a:endParaRPr lang="en-US"/>
          </a:p>
        </p:txBody>
      </p:sp>
      <p:graphicFrame>
        <p:nvGraphicFramePr>
          <p:cNvPr id="190466" name="Content Placeholder 6"/>
          <p:cNvGraphicFramePr>
            <a:graphicFrameLocks noChangeAspect="1"/>
          </p:cNvGraphicFramePr>
          <p:nvPr>
            <p:extLst>
              <p:ext uri="{D42A27DB-BD31-4B8C-83A1-F6EECF244321}">
                <p14:modId xmlns:p14="http://schemas.microsoft.com/office/powerpoint/2010/main" val="3732857583"/>
              </p:ext>
            </p:extLst>
          </p:nvPr>
        </p:nvGraphicFramePr>
        <p:xfrm>
          <a:off x="1219200" y="3547253"/>
          <a:ext cx="5715000" cy="1185085"/>
        </p:xfrm>
        <a:graphic>
          <a:graphicData uri="http://schemas.openxmlformats.org/presentationml/2006/ole">
            <mc:AlternateContent xmlns:mc="http://schemas.openxmlformats.org/markup-compatibility/2006">
              <mc:Choice xmlns:v="urn:schemas-microsoft-com:vml" Requires="v">
                <p:oleObj spid="_x0000_s2119" name="Equation" r:id="rId4" imgW="2082600" imgH="431640" progId="Equation.3">
                  <p:embed/>
                </p:oleObj>
              </mc:Choice>
              <mc:Fallback>
                <p:oleObj name="Equation" r:id="rId4" imgW="2082600" imgH="431640" progId="Equation.3">
                  <p:embed/>
                  <p:pic>
                    <p:nvPicPr>
                      <p:cNvPr id="0" name=""/>
                      <p:cNvPicPr>
                        <a:picLocks noChangeAspect="1" noChangeArrowheads="1"/>
                      </p:cNvPicPr>
                      <p:nvPr/>
                    </p:nvPicPr>
                    <p:blipFill>
                      <a:blip r:embed="rId5"/>
                      <a:srcRect/>
                      <a:stretch>
                        <a:fillRect/>
                      </a:stretch>
                    </p:blipFill>
                    <p:spPr bwMode="auto">
                      <a:xfrm>
                        <a:off x="1219200" y="3547253"/>
                        <a:ext cx="5715000" cy="1185085"/>
                      </a:xfrm>
                      <a:prstGeom prst="rect">
                        <a:avLst/>
                      </a:prstGeom>
                      <a:noFill/>
                      <a:extLst/>
                    </p:spPr>
                  </p:pic>
                </p:oleObj>
              </mc:Fallback>
            </mc:AlternateContent>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discarded</a:t>
            </a:r>
            <a:endParaRPr lang="en-US" sz="1400" dirty="0">
              <a:solidFill>
                <a:srgbClr val="008000"/>
              </a:solidFill>
              <a:latin typeface="Arial" pitchFamily="34" charset="0"/>
              <a:cs typeface="Arial" pitchFamily="34" charset="0"/>
            </a:endParaRP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not discarded</a:t>
            </a:r>
            <a:endParaRPr lang="en-US" sz="1400" dirty="0">
              <a:solidFill>
                <a:srgbClr val="008000"/>
              </a:solidFill>
              <a:latin typeface="Arial" pitchFamily="34" charset="0"/>
              <a:cs typeface="Arial" pitchFamily="34" charset="0"/>
            </a:endParaRP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in the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sample not picked</a:t>
            </a:r>
            <a:endParaRPr lang="en-US" sz="1400"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Queries over a </a:t>
            </a:r>
            <a:br>
              <a:rPr lang="en-US" dirty="0" smtClean="0"/>
            </a:br>
            <a:r>
              <a:rPr lang="en-US" dirty="0" smtClean="0"/>
              <a:t>(long) Sliding Window</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31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smtClean="0"/>
              <a:t>A useful model of stream processing is that queries are about a </a:t>
            </a:r>
            <a:r>
              <a:rPr lang="en-US" b="1" i="1" dirty="0" smtClean="0">
                <a:solidFill>
                  <a:srgbClr val="FF0066"/>
                </a:solidFill>
              </a:rPr>
              <a:t>window</a:t>
            </a:r>
            <a:r>
              <a:rPr lang="en-US" dirty="0" smtClean="0"/>
              <a:t> of length </a:t>
            </a:r>
            <a:r>
              <a:rPr lang="en-US" b="1" i="1" dirty="0" smtClean="0"/>
              <a:t>N</a:t>
            </a:r>
            <a:r>
              <a:rPr lang="en-US" dirty="0"/>
              <a:t> </a:t>
            </a:r>
            <a:r>
              <a:rPr lang="en-US" dirty="0" smtClean="0"/>
              <a:t>– </a:t>
            </a:r>
            <a:br>
              <a:rPr lang="en-US" dirty="0" smtClean="0"/>
            </a:br>
            <a:r>
              <a:rPr lang="en-US" dirty="0" smtClean="0"/>
              <a:t>the </a:t>
            </a:r>
            <a:r>
              <a:rPr lang="en-US" b="1" i="1" dirty="0" smtClean="0"/>
              <a:t>N</a:t>
            </a:r>
            <a:r>
              <a:rPr lang="en-US" dirty="0" smtClean="0"/>
              <a:t> most recent elements received</a:t>
            </a:r>
          </a:p>
          <a:p>
            <a:pPr lvl="8"/>
            <a:endParaRPr lang="en-US" dirty="0" smtClean="0"/>
          </a:p>
          <a:p>
            <a:r>
              <a:rPr lang="en-US" b="1" dirty="0" smtClean="0">
                <a:solidFill>
                  <a:srgbClr val="0000FF"/>
                </a:solidFill>
              </a:rPr>
              <a:t>Interesting case:</a:t>
            </a:r>
            <a:r>
              <a:rPr lang="en-US" b="1" dirty="0" smtClean="0"/>
              <a:t> </a:t>
            </a:r>
            <a:r>
              <a:rPr lang="en-US" b="1" i="1" dirty="0" smtClean="0"/>
              <a:t>N</a:t>
            </a:r>
            <a:r>
              <a:rPr lang="en-US" dirty="0" smtClean="0"/>
              <a:t> is so large that the data cannot be stored in memory, or even on disk</a:t>
            </a:r>
          </a:p>
          <a:p>
            <a:pPr lvl="1"/>
            <a:r>
              <a:rPr lang="en-US" dirty="0" smtClean="0">
                <a:ea typeface="ＭＳ Ｐゴシック" pitchFamily="34" charset="-128"/>
              </a:rPr>
              <a:t>Or, there are so many streams that windows </a:t>
            </a:r>
            <a:br>
              <a:rPr lang="en-US" dirty="0" smtClean="0">
                <a:ea typeface="ＭＳ Ｐゴシック" pitchFamily="34" charset="-128"/>
              </a:rPr>
            </a:br>
            <a:r>
              <a:rPr lang="en-US" dirty="0" smtClean="0">
                <a:ea typeface="ＭＳ Ｐゴシック" pitchFamily="34" charset="-128"/>
              </a:rPr>
              <a:t>for all cannot be stored</a:t>
            </a:r>
          </a:p>
          <a:p>
            <a:r>
              <a:rPr lang="en-US" b="1" dirty="0">
                <a:solidFill>
                  <a:srgbClr val="FF0066"/>
                </a:solidFill>
              </a:rPr>
              <a:t>Amazon example: </a:t>
            </a:r>
            <a:endParaRPr lang="en-US" b="1" dirty="0" smtClean="0">
              <a:solidFill>
                <a:srgbClr val="FF0066"/>
              </a:solidFill>
            </a:endParaRPr>
          </a:p>
          <a:p>
            <a:pPr lvl="1"/>
            <a:r>
              <a:rPr lang="en-US" dirty="0" smtClean="0"/>
              <a:t>For </a:t>
            </a:r>
            <a:r>
              <a:rPr lang="en-US" dirty="0"/>
              <a:t>every product </a:t>
            </a:r>
            <a:r>
              <a:rPr lang="en-US" b="1" dirty="0"/>
              <a:t>X</a:t>
            </a:r>
            <a:r>
              <a:rPr lang="en-US" dirty="0"/>
              <a:t> </a:t>
            </a:r>
            <a:r>
              <a:rPr lang="en-US" dirty="0" smtClean="0"/>
              <a:t>we </a:t>
            </a:r>
            <a:r>
              <a:rPr lang="en-US" dirty="0"/>
              <a:t>keep 0/1 stream of whether that product was sold in the </a:t>
            </a:r>
            <a:r>
              <a:rPr lang="en-US" b="1" dirty="0"/>
              <a:t>n</a:t>
            </a:r>
            <a:r>
              <a:rPr lang="en-US" dirty="0"/>
              <a:t>-</a:t>
            </a:r>
            <a:r>
              <a:rPr lang="en-US" dirty="0" err="1"/>
              <a:t>th</a:t>
            </a:r>
            <a:r>
              <a:rPr lang="en-US" dirty="0"/>
              <a:t> </a:t>
            </a:r>
            <a:r>
              <a:rPr lang="en-US" dirty="0" smtClean="0"/>
              <a:t>transaction</a:t>
            </a:r>
            <a:endParaRPr lang="en-US" dirty="0"/>
          </a:p>
          <a:p>
            <a:pPr lvl="1"/>
            <a:r>
              <a:rPr lang="en-US" dirty="0" smtClean="0"/>
              <a:t>We </a:t>
            </a:r>
            <a:r>
              <a:rPr lang="en-US" dirty="0"/>
              <a:t>want answer queries, how many times have </a:t>
            </a:r>
            <a:r>
              <a:rPr lang="en-US" dirty="0" smtClean="0"/>
              <a:t>we </a:t>
            </a:r>
            <a:r>
              <a:rPr lang="en-US" dirty="0"/>
              <a:t>sold </a:t>
            </a:r>
            <a:r>
              <a:rPr lang="en-US" b="1" dirty="0"/>
              <a:t>X</a:t>
            </a:r>
            <a:r>
              <a:rPr lang="en-US" dirty="0"/>
              <a:t> in the last </a:t>
            </a:r>
            <a:r>
              <a:rPr lang="en-US" b="1" dirty="0"/>
              <a:t>k</a:t>
            </a:r>
            <a:r>
              <a:rPr lang="en-US" dirty="0"/>
              <a:t> </a:t>
            </a:r>
            <a:r>
              <a:rPr lang="en-US" dirty="0" smtClean="0"/>
              <a:t>sales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2770" name="Slide Number Placeholder 5"/>
          <p:cNvSpPr>
            <a:spLocks noGrp="1"/>
          </p:cNvSpPr>
          <p:nvPr>
            <p:ph type="sldNum" sz="quarter" idx="12"/>
          </p:nvPr>
        </p:nvSpPr>
        <p:spPr bwMode="auto">
          <a:noFill/>
          <a:ln>
            <a:miter lim="800000"/>
            <a:headEnd/>
            <a:tailEnd/>
          </a:ln>
        </p:spPr>
        <p:txBody>
          <a:bodyPr/>
          <a:lstStyle/>
          <a:p>
            <a:fld id="{1EC84513-8575-4D6B-8F8F-5BE12483FB4D}" type="slidenum">
              <a:rPr lang="en-US"/>
              <a:pPr/>
              <a:t>23</a:t>
            </a:fld>
            <a:endParaRPr lang="en-US"/>
          </a:p>
        </p:txBody>
      </p:sp>
    </p:spTree>
    <p:extLst>
      <p:ext uri="{BB962C8B-B14F-4D97-AF65-F5344CB8AC3E}">
        <p14:creationId xmlns:p14="http://schemas.microsoft.com/office/powerpoint/2010/main" val="1824180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Sliding Window: 1 Stream</a:t>
            </a:r>
            <a:endParaRPr lang="en-US" dirty="0"/>
          </a:p>
        </p:txBody>
      </p:sp>
      <p:sp>
        <p:nvSpPr>
          <p:cNvPr id="7" name="Content Placeholder 6"/>
          <p:cNvSpPr>
            <a:spLocks noGrp="1"/>
          </p:cNvSpPr>
          <p:nvPr>
            <p:ph idx="1"/>
          </p:nvPr>
        </p:nvSpPr>
        <p:spPr/>
        <p:txBody>
          <a:bodyPr/>
          <a:lstStyle/>
          <a:p>
            <a:r>
              <a:rPr lang="en-US" b="1" dirty="0" smtClean="0">
                <a:solidFill>
                  <a:srgbClr val="0000FF"/>
                </a:solidFill>
              </a:rPr>
              <a:t>Sliding window on a single stream:</a:t>
            </a:r>
            <a:endParaRPr lang="en-US" b="1" dirty="0">
              <a:solidFill>
                <a:srgbClr val="0000FF"/>
              </a:solidFill>
            </a:endParaRP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794" name="Slide Number Placeholder 3"/>
          <p:cNvSpPr>
            <a:spLocks noGrp="1"/>
          </p:cNvSpPr>
          <p:nvPr>
            <p:ph type="sldNum" sz="quarter" idx="12"/>
          </p:nvPr>
        </p:nvSpPr>
        <p:spPr bwMode="auto">
          <a:noFill/>
          <a:ln>
            <a:miter lim="800000"/>
            <a:headEnd/>
            <a:tailEnd/>
          </a:ln>
        </p:spPr>
        <p:txBody>
          <a:bodyPr/>
          <a:lstStyle/>
          <a:p>
            <a:fld id="{05B45C78-772F-436B-B4B0-DD8DEC933A27}" type="slidenum">
              <a:rPr lang="en-US"/>
              <a:pPr/>
              <a:t>24</a:t>
            </a:fld>
            <a:endParaRPr lang="en-US"/>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Future</a:t>
            </a:r>
            <a:endParaRPr lang="en-US" dirty="0">
              <a:solidFill>
                <a:srgbClr val="008000"/>
              </a:solidFill>
              <a:latin typeface="Arial" pitchFamily="34" charset="0"/>
              <a:cs typeface="Arial" pitchFamily="34" charset="0"/>
            </a:endParaRP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xfrm>
            <a:off x="8153400" y="6583680"/>
            <a:ext cx="733864" cy="274320"/>
          </a:xfrm>
          <a:noFill/>
          <a:ln>
            <a:miter lim="800000"/>
            <a:headEnd/>
            <a:tailEnd/>
          </a:ln>
        </p:spPr>
        <p:txBody>
          <a:bodyPr/>
          <a:lstStyle/>
          <a:p>
            <a:fld id="{6C712AB2-8114-4FCB-B7A2-38C7CC5158C4}" type="slidenum">
              <a:rPr lang="en-US"/>
              <a:pPr/>
              <a:t>25</a:t>
            </a:fld>
            <a:endParaRPr lang="en-US"/>
          </a:p>
        </p:txBody>
      </p:sp>
      <p:sp>
        <p:nvSpPr>
          <p:cNvPr id="15362"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1)</a:t>
            </a:r>
          </a:p>
        </p:txBody>
      </p:sp>
      <p:sp>
        <p:nvSpPr>
          <p:cNvPr id="34820" name="Rectangle 3"/>
          <p:cNvSpPr>
            <a:spLocks noGrp="1" noChangeArrowheads="1"/>
          </p:cNvSpPr>
          <p:nvPr>
            <p:ph type="body" idx="1"/>
          </p:nvPr>
        </p:nvSpPr>
        <p:spPr/>
        <p:txBody>
          <a:bodyPr/>
          <a:lstStyle/>
          <a:p>
            <a:r>
              <a:rPr lang="en-US" b="1" dirty="0" smtClean="0">
                <a:solidFill>
                  <a:srgbClr val="0000FF"/>
                </a:solidFill>
              </a:rPr>
              <a:t>Problem:</a:t>
            </a:r>
            <a:r>
              <a:rPr lang="en-US" b="1" dirty="0" smtClean="0"/>
              <a:t> </a:t>
            </a:r>
          </a:p>
          <a:p>
            <a:pPr lvl="1"/>
            <a:r>
              <a:rPr lang="en-US" dirty="0" smtClean="0"/>
              <a:t>Given a stream of </a:t>
            </a:r>
            <a:r>
              <a:rPr lang="en-US" b="1" dirty="0" smtClean="0"/>
              <a:t>0</a:t>
            </a:r>
            <a:r>
              <a:rPr lang="en-US" dirty="0" smtClean="0"/>
              <a:t>s and </a:t>
            </a:r>
            <a:r>
              <a:rPr lang="en-US" b="1" dirty="0" smtClean="0"/>
              <a:t>1</a:t>
            </a:r>
            <a:r>
              <a:rPr lang="en-US" dirty="0" smtClean="0"/>
              <a:t>s</a:t>
            </a:r>
          </a:p>
          <a:p>
            <a:pPr lvl="1"/>
            <a:r>
              <a:rPr lang="en-US" dirty="0" smtClean="0"/>
              <a:t>Be prepared to answer queries of the form </a:t>
            </a:r>
            <a:br>
              <a:rPr lang="en-US" dirty="0" smtClean="0"/>
            </a:br>
            <a:r>
              <a:rPr lang="en-US" b="1" dirty="0" smtClean="0">
                <a:solidFill>
                  <a:srgbClr val="D60093"/>
                </a:solidFill>
              </a:rPr>
              <a:t>How many 1s are in the last </a:t>
            </a:r>
            <a:r>
              <a:rPr lang="en-US" b="1" i="1" dirty="0" smtClean="0">
                <a:solidFill>
                  <a:srgbClr val="D60093"/>
                </a:solidFill>
              </a:rPr>
              <a:t>k </a:t>
            </a:r>
            <a:r>
              <a:rPr lang="en-US" b="1" dirty="0" smtClean="0">
                <a:solidFill>
                  <a:srgbClr val="D60093"/>
                </a:solidFill>
              </a:rPr>
              <a:t>bits?</a:t>
            </a:r>
            <a:r>
              <a:rPr lang="en-US" dirty="0" smtClean="0"/>
              <a:t> where </a:t>
            </a:r>
            <a:r>
              <a:rPr lang="en-US" b="1" i="1" dirty="0" smtClean="0"/>
              <a:t>k</a:t>
            </a:r>
            <a:r>
              <a:rPr lang="en-US" b="1" dirty="0" smtClean="0"/>
              <a:t> </a:t>
            </a:r>
            <a:r>
              <a:rPr lang="en-US" b="1" dirty="0" smtClean="0">
                <a:latin typeface="Lucida Sans Unicode" pitchFamily="34" charset="0"/>
              </a:rPr>
              <a:t>≤</a:t>
            </a:r>
            <a:r>
              <a:rPr lang="en-US" b="1" dirty="0" smtClean="0">
                <a:latin typeface="MS Shell Dlg" charset="0"/>
              </a:rPr>
              <a:t> </a:t>
            </a:r>
            <a:r>
              <a:rPr lang="en-US" b="1" i="1" dirty="0" smtClean="0"/>
              <a:t>N</a:t>
            </a:r>
            <a:endParaRPr lang="en-US" b="1" dirty="0" smtClean="0"/>
          </a:p>
          <a:p>
            <a:pPr lvl="8"/>
            <a:endParaRPr lang="en-US" dirty="0" smtClean="0">
              <a:solidFill>
                <a:srgbClr val="60B5CC"/>
              </a:solidFill>
            </a:endParaRPr>
          </a:p>
          <a:p>
            <a:r>
              <a:rPr lang="en-US" b="1" dirty="0" smtClean="0">
                <a:solidFill>
                  <a:srgbClr val="0000FF"/>
                </a:solidFill>
              </a:rPr>
              <a:t>Obvious solution: </a:t>
            </a:r>
            <a:br>
              <a:rPr lang="en-US" b="1" dirty="0" smtClean="0">
                <a:solidFill>
                  <a:srgbClr val="0000FF"/>
                </a:solidFill>
              </a:rPr>
            </a:br>
            <a:r>
              <a:rPr lang="en-US" dirty="0" smtClean="0"/>
              <a:t>Store the most recent </a:t>
            </a:r>
            <a:r>
              <a:rPr lang="en-US" b="1" i="1" dirty="0" smtClean="0"/>
              <a:t>N</a:t>
            </a:r>
            <a:r>
              <a:rPr lang="en-US" dirty="0" smtClean="0"/>
              <a:t> bits</a:t>
            </a:r>
          </a:p>
          <a:p>
            <a:pPr lvl="1"/>
            <a:r>
              <a:rPr lang="en-US" dirty="0" smtClean="0">
                <a:ea typeface="ＭＳ Ｐゴシック" pitchFamily="34" charset="-128"/>
              </a:rPr>
              <a:t>When new bit comes in, discard the </a:t>
            </a:r>
            <a:r>
              <a:rPr lang="en-US" b="1" i="1" dirty="0" smtClean="0">
                <a:ea typeface="ＭＳ Ｐゴシック" pitchFamily="34" charset="-128"/>
              </a:rPr>
              <a:t>N</a:t>
            </a:r>
            <a:r>
              <a:rPr lang="en-US" b="1" dirty="0" smtClean="0">
                <a:ea typeface="ＭＳ Ｐゴシック" pitchFamily="34" charset="-128"/>
              </a:rPr>
              <a:t>+1</a:t>
            </a:r>
            <a:r>
              <a:rPr lang="en-US" b="1" baseline="30000" dirty="0" smtClean="0">
                <a:ea typeface="ＭＳ Ｐゴシック" pitchFamily="34" charset="-128"/>
              </a:rPr>
              <a:t>st</a:t>
            </a:r>
            <a:r>
              <a:rPr lang="en-US" dirty="0" smtClean="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     Future</a:t>
            </a:r>
            <a:endParaRPr lang="en-US" dirty="0">
              <a:solidFill>
                <a:srgbClr val="008000"/>
              </a:solidFill>
              <a:latin typeface="Arial" pitchFamily="34" charset="0"/>
              <a:cs typeface="Arial" pitchFamily="34" charset="0"/>
            </a:endParaRP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smtClean="0">
                <a:latin typeface="Arial" pitchFamily="34" charset="0"/>
                <a:cs typeface="Arial" pitchFamily="34" charset="0"/>
              </a:rPr>
              <a:t>Suppose N=6</a:t>
            </a:r>
          </a:p>
        </p:txBody>
      </p:sp>
    </p:spTree>
    <p:extLst>
      <p:ext uri="{BB962C8B-B14F-4D97-AF65-F5344CB8AC3E}">
        <p14:creationId xmlns:p14="http://schemas.microsoft.com/office/powerpoint/2010/main"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2)</a:t>
            </a:r>
          </a:p>
        </p:txBody>
      </p:sp>
      <p:sp>
        <p:nvSpPr>
          <p:cNvPr id="35844" name="Rectangle 3"/>
          <p:cNvSpPr>
            <a:spLocks noGrp="1" noChangeArrowheads="1"/>
          </p:cNvSpPr>
          <p:nvPr>
            <p:ph idx="1"/>
          </p:nvPr>
        </p:nvSpPr>
        <p:spPr/>
        <p:txBody>
          <a:bodyPr/>
          <a:lstStyle/>
          <a:p>
            <a:r>
              <a:rPr lang="en-US" b="1" dirty="0" smtClean="0"/>
              <a:t>You can not get an exact answer without storing the entire window</a:t>
            </a:r>
          </a:p>
          <a:p>
            <a:pPr lvl="8"/>
            <a:endParaRPr lang="en-US" dirty="0" smtClean="0">
              <a:solidFill>
                <a:srgbClr val="CC3300"/>
              </a:solidFill>
            </a:endParaRPr>
          </a:p>
          <a:p>
            <a:r>
              <a:rPr lang="en-US" b="1" dirty="0" smtClean="0">
                <a:solidFill>
                  <a:srgbClr val="0000FF"/>
                </a:solidFill>
              </a:rPr>
              <a:t>Real Problem:</a:t>
            </a:r>
            <a:r>
              <a:rPr lang="en-US" dirty="0" smtClean="0">
                <a:solidFill>
                  <a:srgbClr val="0000FF"/>
                </a:solidFill>
              </a:rPr>
              <a:t> </a:t>
            </a:r>
            <a:br>
              <a:rPr lang="en-US" dirty="0" smtClean="0">
                <a:solidFill>
                  <a:srgbClr val="0000FF"/>
                </a:solidFill>
              </a:rPr>
            </a:br>
            <a:r>
              <a:rPr lang="en-US" b="1" dirty="0" smtClean="0">
                <a:solidFill>
                  <a:srgbClr val="D60093"/>
                </a:solidFill>
              </a:rPr>
              <a:t>What if we cannot afford to store </a:t>
            </a:r>
            <a:r>
              <a:rPr lang="en-US" b="1" i="1" dirty="0" smtClean="0">
                <a:solidFill>
                  <a:srgbClr val="D60093"/>
                </a:solidFill>
              </a:rPr>
              <a:t>N</a:t>
            </a:r>
            <a:r>
              <a:rPr lang="en-US" b="1" dirty="0" smtClean="0">
                <a:solidFill>
                  <a:srgbClr val="D60093"/>
                </a:solidFill>
              </a:rPr>
              <a:t> bits?</a:t>
            </a:r>
          </a:p>
          <a:p>
            <a:pPr lvl="1"/>
            <a:r>
              <a:rPr lang="en-US" b="1" dirty="0" smtClean="0">
                <a:ea typeface="ＭＳ Ｐゴシック" pitchFamily="34" charset="-128"/>
              </a:rPr>
              <a:t>E.g.</a:t>
            </a:r>
            <a:r>
              <a:rPr lang="en-US" dirty="0" smtClean="0">
                <a:ea typeface="ＭＳ Ｐゴシック" pitchFamily="34" charset="-128"/>
              </a:rPr>
              <a:t>, we’re processing 1 billion streams and </a:t>
            </a:r>
            <a:br>
              <a:rPr lang="en-US" dirty="0" smtClean="0">
                <a:ea typeface="ＭＳ Ｐゴシック" pitchFamily="34" charset="-128"/>
              </a:rPr>
            </a:br>
            <a:r>
              <a:rPr lang="en-US" b="1" i="1" dirty="0" smtClean="0">
                <a:ea typeface="ＭＳ Ｐゴシック" pitchFamily="34" charset="-128"/>
              </a:rPr>
              <a:t>N </a:t>
            </a:r>
            <a:r>
              <a:rPr lang="en-US" b="1" dirty="0" smtClean="0">
                <a:ea typeface="ＭＳ Ｐゴシック" pitchFamily="34" charset="-128"/>
              </a:rPr>
              <a:t> = 1 billion</a:t>
            </a:r>
          </a:p>
          <a:p>
            <a:pPr lvl="8"/>
            <a:endParaRPr lang="en-US" dirty="0" smtClean="0">
              <a:ea typeface="ＭＳ Ｐゴシック" pitchFamily="34" charset="-128"/>
            </a:endParaRPr>
          </a:p>
          <a:p>
            <a:pPr lvl="8"/>
            <a:endParaRPr lang="en-US" dirty="0" smtClean="0">
              <a:ea typeface="ＭＳ Ｐゴシック" pitchFamily="34" charset="-128"/>
            </a:endParaRPr>
          </a:p>
          <a:p>
            <a:r>
              <a:rPr lang="en-US" b="1" dirty="0" smtClean="0">
                <a:solidFill>
                  <a:srgbClr val="008000"/>
                </a:solidFill>
              </a:rPr>
              <a:t>But we are happy with an approximate answer</a:t>
            </a:r>
          </a:p>
        </p:txBody>
      </p:sp>
      <p:sp>
        <p:nvSpPr>
          <p:cNvPr id="35842" name="Slide Number Placeholder 5"/>
          <p:cNvSpPr>
            <a:spLocks noGrp="1"/>
          </p:cNvSpPr>
          <p:nvPr>
            <p:ph type="sldNum" sz="quarter" idx="12"/>
          </p:nvPr>
        </p:nvSpPr>
        <p:spPr bwMode="auto">
          <a:noFill/>
          <a:ln>
            <a:miter lim="800000"/>
            <a:headEnd/>
            <a:tailEnd/>
          </a:ln>
        </p:spPr>
        <p:txBody>
          <a:bodyPr/>
          <a:lstStyle/>
          <a:p>
            <a:fld id="{20BF1368-EA64-46CF-9A7F-3017837BBD43}" type="slidenum">
              <a:rPr lang="en-US"/>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948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attempt: Simple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smtClean="0">
                    <a:solidFill>
                      <a:srgbClr val="0000FF"/>
                    </a:solidFill>
                  </a:rPr>
                  <a:t>Q:</a:t>
                </a:r>
                <a:r>
                  <a:rPr lang="en-US" b="1" dirty="0" smtClean="0">
                    <a:solidFill>
                      <a:srgbClr val="0000FF"/>
                    </a:solidFill>
                  </a:rPr>
                  <a:t> How many 1s are in the last </a:t>
                </a:r>
                <a:r>
                  <a:rPr lang="en-US" b="1" i="1" dirty="0" smtClean="0">
                    <a:solidFill>
                      <a:srgbClr val="0000FF"/>
                    </a:solidFill>
                  </a:rPr>
                  <a:t>N</a:t>
                </a:r>
                <a:r>
                  <a:rPr lang="en-US" b="1" dirty="0" smtClean="0">
                    <a:solidFill>
                      <a:srgbClr val="0000FF"/>
                    </a:solidFill>
                  </a:rPr>
                  <a:t> bits?</a:t>
                </a:r>
              </a:p>
              <a:p>
                <a:r>
                  <a:rPr lang="en-US" dirty="0" smtClean="0"/>
                  <a:t>A simple solution that does not really solve our problem: </a:t>
                </a:r>
                <a:r>
                  <a:rPr lang="en-US" b="1" dirty="0" smtClean="0">
                    <a:solidFill>
                      <a:srgbClr val="D60093"/>
                    </a:solidFill>
                  </a:rPr>
                  <a:t>Uniformity assumption</a:t>
                </a:r>
              </a:p>
              <a:p>
                <a:endParaRPr lang="en-US" dirty="0" smtClean="0">
                  <a:solidFill>
                    <a:schemeClr val="accent2"/>
                  </a:solidFill>
                </a:endParaRPr>
              </a:p>
              <a:p>
                <a:endParaRPr lang="en-US" dirty="0" smtClean="0">
                  <a:solidFill>
                    <a:schemeClr val="accent2"/>
                  </a:solidFill>
                </a:endParaRPr>
              </a:p>
              <a:p>
                <a:r>
                  <a:rPr lang="en-US" b="1" dirty="0" smtClean="0">
                    <a:solidFill>
                      <a:srgbClr val="008000"/>
                    </a:solidFill>
                  </a:rPr>
                  <a:t>Maintain 2 counters: </a:t>
                </a:r>
              </a:p>
              <a:p>
                <a:pPr lvl="1"/>
                <a:r>
                  <a:rPr lang="en-US" b="1" i="1" dirty="0" smtClean="0"/>
                  <a:t>S</a:t>
                </a:r>
                <a:r>
                  <a:rPr lang="en-US" dirty="0" smtClean="0"/>
                  <a:t>: number of 1s </a:t>
                </a:r>
                <a:r>
                  <a:rPr lang="en-US" dirty="0"/>
                  <a:t>from the beginning of the stream</a:t>
                </a:r>
                <a:endParaRPr lang="en-US" dirty="0" smtClean="0"/>
              </a:p>
              <a:p>
                <a:pPr lvl="1"/>
                <a:r>
                  <a:rPr lang="en-US" b="1" i="1" dirty="0" smtClean="0"/>
                  <a:t>Z</a:t>
                </a:r>
                <a:r>
                  <a:rPr lang="en-US" dirty="0" smtClean="0"/>
                  <a:t>: number of 0s from the beginning of the stream</a:t>
                </a:r>
              </a:p>
              <a:p>
                <a:r>
                  <a:rPr lang="en-US" b="1" dirty="0" smtClean="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smtClean="0">
                  <a:solidFill>
                    <a:srgbClr val="0000FF"/>
                  </a:solidFill>
                </a:endParaRPr>
              </a:p>
              <a:p>
                <a:r>
                  <a:rPr lang="en-US" b="1" dirty="0" smtClean="0">
                    <a:solidFill>
                      <a:srgbClr val="D60093"/>
                    </a:solidFill>
                  </a:rPr>
                  <a:t>But, what if stream is non-uniform?</a:t>
                </a:r>
              </a:p>
              <a:p>
                <a:pPr lvl="1"/>
                <a:r>
                  <a:rPr lang="en-US" dirty="0" smtClean="0">
                    <a:solidFill>
                      <a:srgbClr val="D60093"/>
                    </a:solidFill>
                  </a:rPr>
                  <a:t>What if distribution changes over time?</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a:stretch>
                  <a:fillRect t="-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ea typeface="+mj-ea"/>
              </a:rPr>
              <a:t>DGIM </a:t>
            </a:r>
            <a:r>
              <a:rPr lang="en-US" dirty="0">
                <a:ea typeface="+mj-ea"/>
              </a:rPr>
              <a:t>Method</a:t>
            </a:r>
          </a:p>
        </p:txBody>
      </p:sp>
      <mc:AlternateContent xmlns:mc="http://schemas.openxmlformats.org/markup-compatibility/2006" xmlns:a14="http://schemas.microsoft.com/office/drawing/2010/main">
        <mc:Choice Requires="a14">
          <p:sp>
            <p:nvSpPr>
              <p:cNvPr id="36868" name="Rectangle 3"/>
              <p:cNvSpPr>
                <a:spLocks noGrp="1" noChangeArrowheads="1"/>
              </p:cNvSpPr>
              <p:nvPr>
                <p:ph idx="1"/>
              </p:nvPr>
            </p:nvSpPr>
            <p:spPr/>
            <p:txBody>
              <a:bodyPr/>
              <a:lstStyle/>
              <a:p>
                <a:r>
                  <a:rPr lang="en-US" b="1" dirty="0" smtClean="0">
                    <a:solidFill>
                      <a:srgbClr val="D60093"/>
                    </a:solidFill>
                  </a:rPr>
                  <a:t>DGIM solution that does </a:t>
                </a:r>
                <a:r>
                  <a:rPr lang="en-US" b="1" u="sng" dirty="0" smtClean="0">
                    <a:solidFill>
                      <a:srgbClr val="D60093"/>
                    </a:solidFill>
                  </a:rPr>
                  <a:t>not</a:t>
                </a:r>
                <a:r>
                  <a:rPr lang="en-US" b="1" dirty="0" smtClean="0">
                    <a:solidFill>
                      <a:srgbClr val="D60093"/>
                    </a:solidFill>
                  </a:rPr>
                  <a:t> assume uniformity</a:t>
                </a:r>
              </a:p>
              <a:p>
                <a:pPr lvl="8"/>
                <a:endParaRPr lang="en-US" dirty="0" smtClean="0"/>
              </a:p>
              <a:p>
                <a:r>
                  <a:rPr lang="en-US" dirty="0" smtClean="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smtClean="0"/>
                  <a:t> bits per stream</a:t>
                </a:r>
              </a:p>
              <a:p>
                <a:pPr lvl="8"/>
                <a:endParaRPr lang="en-US" dirty="0" smtClean="0"/>
              </a:p>
              <a:p>
                <a:r>
                  <a:rPr lang="en-US" b="1" dirty="0" smtClean="0">
                    <a:solidFill>
                      <a:srgbClr val="0000FF"/>
                    </a:solidFill>
                  </a:rPr>
                  <a:t>Solution gives approximate answer, </a:t>
                </a:r>
                <a:br>
                  <a:rPr lang="en-US" b="1" dirty="0" smtClean="0">
                    <a:solidFill>
                      <a:srgbClr val="0000FF"/>
                    </a:solidFill>
                  </a:rPr>
                </a:br>
                <a:r>
                  <a:rPr lang="en-US" b="1" dirty="0" smtClean="0">
                    <a:solidFill>
                      <a:srgbClr val="0000FF"/>
                    </a:solidFill>
                  </a:rPr>
                  <a:t>never off by more than 50%</a:t>
                </a:r>
              </a:p>
              <a:p>
                <a:pPr lvl="1"/>
                <a:r>
                  <a:rPr lang="en-US" dirty="0" smtClean="0">
                    <a:ea typeface="ＭＳ Ｐゴシック" pitchFamily="34" charset="-128"/>
                  </a:rPr>
                  <a:t>Error factor can be reduced to any fraction &gt; 0, with more complicated algorithm and proportionally more stored bits</a:t>
                </a:r>
              </a:p>
            </p:txBody>
          </p:sp>
        </mc:Choice>
        <mc:Fallback xmlns="">
          <p:sp>
            <p:nvSpPr>
              <p:cNvPr id="36868"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866" name="Slide Number Placeholder 5"/>
          <p:cNvSpPr>
            <a:spLocks noGrp="1"/>
          </p:cNvSpPr>
          <p:nvPr>
            <p:ph type="sldNum" sz="quarter" idx="12"/>
          </p:nvPr>
        </p:nvSpPr>
        <p:spPr bwMode="auto">
          <a:noFill/>
          <a:ln>
            <a:miter lim="800000"/>
            <a:headEnd/>
            <a:tailEnd/>
          </a:ln>
        </p:spPr>
        <p:txBody>
          <a:bodyPr/>
          <a:lstStyle/>
          <a:p>
            <a:fld id="{2BF6139A-3E36-447F-BBA2-E04EE5A11927}" type="slidenum">
              <a:rPr lang="en-US"/>
              <a:pPr/>
              <a:t>28</a:t>
            </a:fld>
            <a:endParaRPr lang="en-US"/>
          </a:p>
        </p:txBody>
      </p:sp>
      <p:sp>
        <p:nvSpPr>
          <p:cNvPr id="6" name="Rectangle 5"/>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0661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smtClean="0">
                <a:ea typeface="+mj-ea"/>
              </a:rPr>
              <a:t>Idea: Exponential Windows</a:t>
            </a:r>
            <a:endParaRPr lang="en-US" dirty="0">
              <a:ea typeface="+mj-ea"/>
            </a:endParaRPr>
          </a:p>
        </p:txBody>
      </p:sp>
      <p:sp>
        <p:nvSpPr>
          <p:cNvPr id="37892" name="Rectangle 3"/>
          <p:cNvSpPr>
            <a:spLocks noGrp="1" noChangeArrowheads="1"/>
          </p:cNvSpPr>
          <p:nvPr>
            <p:ph idx="1"/>
          </p:nvPr>
        </p:nvSpPr>
        <p:spPr/>
        <p:txBody>
          <a:bodyPr/>
          <a:lstStyle/>
          <a:p>
            <a:r>
              <a:rPr lang="en-US" b="1" dirty="0" smtClean="0">
                <a:solidFill>
                  <a:srgbClr val="D60093"/>
                </a:solidFill>
              </a:rPr>
              <a:t>Solution that doesn’t (quite) work:</a:t>
            </a:r>
          </a:p>
          <a:p>
            <a:pPr lvl="1"/>
            <a:r>
              <a:rPr lang="en-US" dirty="0" smtClean="0"/>
              <a:t>Summarize </a:t>
            </a:r>
            <a:r>
              <a:rPr lang="en-US" b="1" dirty="0" smtClean="0"/>
              <a:t>exponentially increasing </a:t>
            </a:r>
            <a:r>
              <a:rPr lang="en-US" dirty="0" smtClean="0"/>
              <a:t>regions </a:t>
            </a:r>
            <a:br>
              <a:rPr lang="en-US" dirty="0" smtClean="0"/>
            </a:br>
            <a:r>
              <a:rPr lang="en-US" dirty="0" smtClean="0"/>
              <a:t>of the stream, looking backward</a:t>
            </a:r>
          </a:p>
          <a:p>
            <a:pPr lvl="1"/>
            <a:r>
              <a:rPr lang="en-US" dirty="0" smtClean="0"/>
              <a:t>Drop small regions if they begin at the same point as a larger region</a:t>
            </a:r>
          </a:p>
        </p:txBody>
      </p:sp>
      <p:sp>
        <p:nvSpPr>
          <p:cNvPr id="26" name="Footer Placeholder 2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7890" name="Slide Number Placeholder 5"/>
          <p:cNvSpPr>
            <a:spLocks noGrp="1"/>
          </p:cNvSpPr>
          <p:nvPr>
            <p:ph type="sldNum" sz="quarter" idx="12"/>
          </p:nvPr>
        </p:nvSpPr>
        <p:spPr bwMode="auto">
          <a:noFill/>
          <a:ln>
            <a:miter lim="800000"/>
            <a:headEnd/>
            <a:tailEnd/>
          </a:ln>
        </p:spPr>
        <p:txBody>
          <a:bodyPr/>
          <a:lstStyle/>
          <a:p>
            <a:fld id="{1A93C58E-F09B-43A6-900F-988651215D97}" type="slidenum">
              <a:rPr lang="en-US"/>
              <a:pPr/>
              <a:t>29</a:t>
            </a:fld>
            <a:endParaRPr lang="en-US"/>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a:t>
            </a:r>
            <a:r>
              <a:rPr lang="en-US" dirty="0" smtClean="0">
                <a:solidFill>
                  <a:srgbClr val="008000"/>
                </a:solidFill>
                <a:latin typeface="Arial" pitchFamily="34" charset="0"/>
                <a:cs typeface="Arial" pitchFamily="34" charset="0"/>
              </a:rPr>
              <a:t>reconstruct </a:t>
            </a:r>
            <a:r>
              <a:rPr lang="en-US" dirty="0">
                <a:solidFill>
                  <a:srgbClr val="008000"/>
                </a:solidFill>
                <a:latin typeface="Arial" pitchFamily="34" charset="0"/>
                <a:cs typeface="Arial" pitchFamily="34" charset="0"/>
              </a:rPr>
              <a:t>the count </a:t>
            </a:r>
            <a:r>
              <a:rPr lang="en-US" dirty="0" smtClean="0">
                <a:solidFill>
                  <a:srgbClr val="008000"/>
                </a:solidFill>
                <a:latin typeface="Arial" pitchFamily="34" charset="0"/>
                <a:cs typeface="Arial" pitchFamily="34" charset="0"/>
              </a:rPr>
              <a:t>of the </a:t>
            </a:r>
            <a:r>
              <a:rPr lang="en-US" dirty="0">
                <a:solidFill>
                  <a:srgbClr val="008000"/>
                </a:solidFill>
                <a:latin typeface="Arial" pitchFamily="34" charset="0"/>
                <a:cs typeface="Arial" pitchFamily="34" charset="0"/>
              </a:rPr>
              <a:t>last </a:t>
            </a:r>
            <a:r>
              <a:rPr lang="en-US" b="1"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bits, except </a:t>
            </a:r>
            <a:r>
              <a:rPr lang="en-US" dirty="0" smtClean="0">
                <a:solidFill>
                  <a:srgbClr val="008000"/>
                </a:solidFill>
                <a:latin typeface="Arial" pitchFamily="34" charset="0"/>
                <a:cs typeface="Arial" pitchFamily="34" charset="0"/>
              </a:rPr>
              <a:t>we are not </a:t>
            </a:r>
            <a:r>
              <a:rPr lang="en-US" dirty="0">
                <a:solidFill>
                  <a:srgbClr val="008000"/>
                </a:solidFill>
                <a:latin typeface="Arial" pitchFamily="34" charset="0"/>
                <a:cs typeface="Arial" pitchFamily="34" charset="0"/>
              </a:rPr>
              <a:t>sure how many of the </a:t>
            </a:r>
            <a:r>
              <a:rPr lang="en-US" dirty="0" smtClean="0">
                <a:solidFill>
                  <a:srgbClr val="008000"/>
                </a:solidFill>
                <a:latin typeface="Arial" pitchFamily="34" charset="0"/>
                <a:cs typeface="Arial" pitchFamily="34" charset="0"/>
              </a:rPr>
              <a:t>last </a:t>
            </a:r>
            <a:r>
              <a:rPr lang="en-US" b="1" dirty="0" smtClean="0">
                <a:solidFill>
                  <a:srgbClr val="008000"/>
                </a:solidFill>
                <a:latin typeface="Arial" pitchFamily="34" charset="0"/>
                <a:cs typeface="Arial" pitchFamily="34" charset="0"/>
              </a:rPr>
              <a:t>6</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1s</a:t>
            </a:r>
            <a:r>
              <a:rPr lang="en-US" dirty="0" smtClean="0">
                <a:solidFill>
                  <a:srgbClr val="008000"/>
                </a:solidFill>
                <a:latin typeface="Arial" pitchFamily="34" charset="0"/>
                <a:cs typeface="Arial" pitchFamily="34" charset="0"/>
              </a:rPr>
              <a:t> are included in the </a:t>
            </a:r>
            <a:r>
              <a:rPr lang="en-US" b="1" i="1" dirty="0" smtClean="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smtClean="0">
                <a:solidFill>
                  <a:srgbClr val="008000"/>
                </a:solidFill>
                <a:latin typeface="Arial" pitchFamily="34" charset="0"/>
                <a:cs typeface="Arial" pitchFamily="34" charset="0"/>
              </a:rPr>
              <a:t>Window of width 16 has 6 1s</a:t>
            </a:r>
            <a:endParaRPr lang="en-US" sz="1600" b="1" dirty="0">
              <a:solidFill>
                <a:srgbClr val="008000"/>
              </a:solidFill>
              <a:latin typeface="Arial" pitchFamily="34" charset="0"/>
              <a:cs typeface="Arial" pitchFamily="34" charset="0"/>
            </a:endParaRP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smtClean="0">
                <a:solidFill>
                  <a:srgbClr val="0000FF"/>
                </a:solidFill>
              </a:rPr>
              <a:t>In many data mining situations, we do not know the entire data set in advance</a:t>
            </a:r>
          </a:p>
          <a:p>
            <a:endParaRPr lang="en-US" dirty="0" smtClean="0"/>
          </a:p>
          <a:p>
            <a:r>
              <a:rPr lang="en-US" b="1" dirty="0" smtClean="0">
                <a:solidFill>
                  <a:srgbClr val="008000"/>
                </a:solidFill>
              </a:rPr>
              <a:t>Stream Management</a:t>
            </a:r>
            <a:r>
              <a:rPr lang="en-US" dirty="0" smtClean="0"/>
              <a:t> is important when the input rate is controlled </a:t>
            </a:r>
            <a:r>
              <a:rPr lang="en-US" b="1" dirty="0" smtClean="0">
                <a:solidFill>
                  <a:srgbClr val="0000FF"/>
                </a:solidFill>
              </a:rPr>
              <a:t>externally:</a:t>
            </a:r>
            <a:endParaRPr lang="en-US" dirty="0" smtClean="0">
              <a:solidFill>
                <a:schemeClr val="accent3"/>
              </a:solidFill>
            </a:endParaRPr>
          </a:p>
          <a:p>
            <a:pPr lvl="1"/>
            <a:r>
              <a:rPr lang="en-US" dirty="0" smtClean="0">
                <a:ea typeface="ＭＳ Ｐゴシック" pitchFamily="34" charset="-128"/>
              </a:rPr>
              <a:t>Google queries</a:t>
            </a:r>
          </a:p>
          <a:p>
            <a:pPr lvl="1"/>
            <a:r>
              <a:rPr lang="en-US" dirty="0" smtClean="0">
                <a:ea typeface="ＭＳ Ｐゴシック" pitchFamily="34" charset="-128"/>
              </a:rPr>
              <a:t>Twitter or Facebook status updates</a:t>
            </a:r>
          </a:p>
          <a:p>
            <a:r>
              <a:rPr lang="en-US" dirty="0" smtClean="0">
                <a:ea typeface="ＭＳ Ｐゴシック" pitchFamily="34" charset="-128"/>
              </a:rPr>
              <a:t>We can think of the </a:t>
            </a:r>
            <a:r>
              <a:rPr lang="en-US" b="1" dirty="0" smtClean="0">
                <a:solidFill>
                  <a:srgbClr val="D60093"/>
                </a:solidFill>
                <a:ea typeface="ＭＳ Ｐゴシック" pitchFamily="34" charset="-128"/>
              </a:rPr>
              <a:t>data</a:t>
            </a:r>
            <a:r>
              <a:rPr lang="en-US" dirty="0" smtClean="0">
                <a:solidFill>
                  <a:srgbClr val="D60093"/>
                </a:solidFill>
                <a:ea typeface="ＭＳ Ｐゴシック" pitchFamily="34" charset="-128"/>
              </a:rPr>
              <a:t> </a:t>
            </a:r>
            <a:r>
              <a:rPr lang="en-US" dirty="0" smtClean="0">
                <a:ea typeface="ＭＳ Ｐゴシック" pitchFamily="34" charset="-128"/>
              </a:rPr>
              <a:t>as </a:t>
            </a:r>
            <a:r>
              <a:rPr lang="en-US" b="1" dirty="0" smtClean="0">
                <a:solidFill>
                  <a:srgbClr val="D60093"/>
                </a:solidFill>
                <a:ea typeface="ＭＳ Ｐゴシック" pitchFamily="34" charset="-128"/>
              </a:rPr>
              <a:t>infinite</a:t>
            </a:r>
            <a:r>
              <a:rPr lang="en-US" dirty="0" smtClean="0">
                <a:solidFill>
                  <a:srgbClr val="D60093"/>
                </a:solidFill>
                <a:ea typeface="ＭＳ Ｐゴシック" pitchFamily="34" charset="-128"/>
              </a:rPr>
              <a:t> </a:t>
            </a:r>
            <a:r>
              <a:rPr lang="en-US" dirty="0" smtClean="0">
                <a:ea typeface="ＭＳ Ｐゴシック" pitchFamily="34" charset="-128"/>
              </a:rPr>
              <a:t>and </a:t>
            </a:r>
            <a:br>
              <a:rPr lang="en-US" dirty="0" smtClean="0">
                <a:ea typeface="ＭＳ Ｐゴシック" pitchFamily="34" charset="-128"/>
              </a:rPr>
            </a:br>
            <a:r>
              <a:rPr lang="en-US" b="1" dirty="0" smtClean="0">
                <a:solidFill>
                  <a:srgbClr val="D60093"/>
                </a:solidFill>
                <a:ea typeface="ＭＳ Ｐゴシック" pitchFamily="34" charset="-128"/>
              </a:rPr>
              <a:t>non-stationary</a:t>
            </a:r>
            <a:r>
              <a:rPr lang="en-US" dirty="0" smtClean="0">
                <a:solidFill>
                  <a:srgbClr val="D60093"/>
                </a:solidFill>
                <a:ea typeface="ＭＳ Ｐゴシック" pitchFamily="34" charset="-128"/>
              </a:rPr>
              <a:t> </a:t>
            </a:r>
            <a:r>
              <a:rPr lang="en-US" dirty="0" smtClean="0">
                <a:ea typeface="ＭＳ Ｐゴシック" pitchFamily="34" charset="-128"/>
              </a:rPr>
              <a:t>(the distribution changes </a:t>
            </a:r>
            <a:br>
              <a:rPr lang="en-US" dirty="0" smtClean="0">
                <a:ea typeface="ＭＳ Ｐゴシック" pitchFamily="34" charset="-128"/>
              </a:rPr>
            </a:br>
            <a:r>
              <a:rPr lang="en-US" dirty="0" smtClean="0">
                <a:ea typeface="ＭＳ Ｐゴシック" pitchFamily="34" charset="-128"/>
              </a:rPr>
              <a:t>over time)</a:t>
            </a:r>
          </a:p>
          <a:p>
            <a:pPr lvl="1"/>
            <a:endParaRPr lang="en-US" dirty="0" smtClean="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434" name="Slide Number Placeholder 5"/>
          <p:cNvSpPr>
            <a:spLocks noGrp="1"/>
          </p:cNvSpPr>
          <p:nvPr>
            <p:ph type="sldNum" sz="quarter" idx="12"/>
          </p:nvPr>
        </p:nvSpPr>
        <p:spPr bwMode="auto">
          <a:noFill/>
          <a:ln>
            <a:miter lim="800000"/>
            <a:headEnd/>
            <a:tailEnd/>
          </a:ln>
        </p:spPr>
        <p:txBody>
          <a:bodyPr/>
          <a:lstStyle/>
          <a:p>
            <a:fld id="{2977DA49-2CF9-4B83-8117-D43327F1DEE9}" type="slidenum">
              <a:rPr lang="en-US" smtClean="0"/>
              <a:pPr/>
              <a:t>3</a:t>
            </a:fld>
            <a:endParaRPr lang="en-US"/>
          </a:p>
        </p:txBody>
      </p:sp>
    </p:spTree>
    <p:extLst>
      <p:ext uri="{BB962C8B-B14F-4D97-AF65-F5344CB8AC3E}">
        <p14:creationId xmlns:p14="http://schemas.microsoft.com/office/powerpoint/2010/main" val="4100791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What’s </a:t>
            </a:r>
            <a:r>
              <a:rPr lang="en-US" dirty="0"/>
              <a:t>Good?</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lstStyle/>
              <a:p>
                <a:r>
                  <a:rPr lang="en-US" b="1" dirty="0" smtClean="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a:t>
                </a:r>
                <a:r>
                  <a:rPr lang="en-US" b="1" dirty="0" smtClean="0">
                    <a:solidFill>
                      <a:srgbClr val="008000"/>
                    </a:solidFill>
                  </a:rPr>
                  <a:t>bits</a:t>
                </a:r>
                <a:endParaRPr lang="en-US" b="1" dirty="0">
                  <a:solidFill>
                    <a:srgbClr val="008000"/>
                  </a:solidFill>
                </a:endParaRP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smtClean="0"/>
                  <a:t> </a:t>
                </a:r>
                <a:r>
                  <a:rPr lang="en-US" dirty="0"/>
                  <a:t>counts of </a:t>
                </a:r>
                <a14:m>
                  <m:oMath xmlns:m="http://schemas.openxmlformats.org/officeDocument/2006/math">
                    <m:sSub>
                      <m:sSubPr>
                        <m:ctrlPr>
                          <a:rPr lang="en-US" b="1" i="1" dirty="0" smtClean="0">
                            <a:latin typeface="Cambria Math"/>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a:t>
                </a:r>
                <a:r>
                  <a:rPr lang="en-US" dirty="0" smtClean="0"/>
                  <a:t>each</a:t>
                </a:r>
              </a:p>
              <a:p>
                <a:pPr lvl="8"/>
                <a:endParaRPr lang="en-US" dirty="0" smtClean="0"/>
              </a:p>
              <a:p>
                <a:r>
                  <a:rPr lang="en-US" b="1" dirty="0" smtClean="0">
                    <a:solidFill>
                      <a:srgbClr val="008000"/>
                    </a:solidFill>
                  </a:rPr>
                  <a:t>Easy </a:t>
                </a:r>
                <a:r>
                  <a:rPr lang="en-US" b="1" dirty="0">
                    <a:solidFill>
                      <a:srgbClr val="008000"/>
                    </a:solidFill>
                  </a:rPr>
                  <a:t>update as more bits </a:t>
                </a:r>
                <a:r>
                  <a:rPr lang="en-US" b="1" dirty="0" smtClean="0">
                    <a:solidFill>
                      <a:srgbClr val="008000"/>
                    </a:solidFill>
                  </a:rPr>
                  <a:t>enter</a:t>
                </a:r>
              </a:p>
              <a:p>
                <a:pPr lvl="8"/>
                <a:endParaRPr lang="en-US" dirty="0" smtClean="0"/>
              </a:p>
              <a:p>
                <a:r>
                  <a:rPr lang="en-US" dirty="0" smtClean="0"/>
                  <a:t>Error </a:t>
                </a:r>
                <a:r>
                  <a:rPr lang="en-US" dirty="0"/>
                  <a:t>in count no greater than the number </a:t>
                </a:r>
                <a:r>
                  <a:rPr lang="en-US" dirty="0" smtClean="0"/>
                  <a:t/>
                </a:r>
                <a:br>
                  <a:rPr lang="en-US" dirty="0" smtClean="0"/>
                </a:br>
                <a:r>
                  <a:rPr lang="en-US" dirty="0" smtClean="0"/>
                  <a:t>of </a:t>
                </a:r>
                <a:r>
                  <a:rPr lang="en-US" b="1" dirty="0" smtClean="0"/>
                  <a:t>1s</a:t>
                </a:r>
                <a:r>
                  <a:rPr lang="en-US" dirty="0" smtClean="0"/>
                  <a:t> </a:t>
                </a:r>
                <a:r>
                  <a:rPr lang="en-US" dirty="0"/>
                  <a:t>in the “</a:t>
                </a:r>
                <a:r>
                  <a:rPr lang="en-US" b="1" dirty="0"/>
                  <a:t>unknown</a:t>
                </a:r>
                <a:r>
                  <a:rPr lang="en-US" dirty="0"/>
                  <a:t>” </a:t>
                </a:r>
                <a:r>
                  <a:rPr lang="en-US" dirty="0" smtClean="0"/>
                  <a:t>area</a:t>
                </a:r>
                <a:endParaRPr lang="en-US" dirty="0"/>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34ECAC8-D4C0-4FDF-ADD7-3ED0EC052452}" type="slidenum">
              <a:rPr lang="en-US"/>
              <a:pPr/>
              <a:t>30</a:t>
            </a:fld>
            <a:endParaRPr lang="en-US"/>
          </a:p>
        </p:txBody>
      </p:sp>
    </p:spTree>
    <p:extLst>
      <p:ext uri="{BB962C8B-B14F-4D97-AF65-F5344CB8AC3E}">
        <p14:creationId xmlns:p14="http://schemas.microsoft.com/office/powerpoint/2010/main" val="344314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870106-F273-4E89-BE42-DB66D66EE188}" type="slidenum">
              <a:rPr lang="en-US"/>
              <a:pPr/>
              <a:t>31</a:t>
            </a:fld>
            <a:endParaRPr lang="en-US"/>
          </a:p>
        </p:txBody>
      </p:sp>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smtClean="0"/>
              <a:t>1s</a:t>
            </a:r>
            <a:r>
              <a:rPr lang="en-US" dirty="0" smtClean="0"/>
              <a:t> </a:t>
            </a:r>
            <a:r>
              <a:rPr lang="en-US" dirty="0"/>
              <a:t>are fairly evenly distributed, the error due to the unknown region is small – </a:t>
            </a:r>
            <a:r>
              <a:rPr lang="en-US" b="1" dirty="0">
                <a:solidFill>
                  <a:srgbClr val="008000"/>
                </a:solidFill>
              </a:rPr>
              <a:t>no more than 50</a:t>
            </a:r>
            <a:r>
              <a:rPr lang="en-US" b="1" dirty="0" smtClean="0">
                <a:solidFill>
                  <a:srgbClr val="008000"/>
                </a:solidFill>
              </a:rPr>
              <a:t>%</a:t>
            </a:r>
          </a:p>
          <a:p>
            <a:r>
              <a:rPr lang="en-US" dirty="0" smtClean="0">
                <a:solidFill>
                  <a:srgbClr val="0000FF"/>
                </a:solidFill>
              </a:rPr>
              <a:t>But </a:t>
            </a:r>
            <a:r>
              <a:rPr lang="en-US" dirty="0">
                <a:solidFill>
                  <a:srgbClr val="0000FF"/>
                </a:solidFill>
              </a:rPr>
              <a:t>it could be that all the </a:t>
            </a:r>
            <a:r>
              <a:rPr lang="en-US" b="1" dirty="0" smtClean="0">
                <a:solidFill>
                  <a:srgbClr val="0000FF"/>
                </a:solidFill>
              </a:rPr>
              <a:t>1s</a:t>
            </a:r>
            <a:r>
              <a:rPr lang="en-US" dirty="0" smtClean="0">
                <a:solidFill>
                  <a:srgbClr val="0000FF"/>
                </a:solidFill>
              </a:rPr>
              <a:t> </a:t>
            </a:r>
            <a:r>
              <a:rPr lang="en-US" dirty="0">
                <a:solidFill>
                  <a:srgbClr val="0000FF"/>
                </a:solidFill>
              </a:rPr>
              <a:t>are in the unknown area at the </a:t>
            </a:r>
            <a:r>
              <a:rPr lang="en-US" dirty="0" smtClean="0">
                <a:solidFill>
                  <a:srgbClr val="0000FF"/>
                </a:solidFill>
              </a:rPr>
              <a:t>end</a:t>
            </a:r>
          </a:p>
          <a:p>
            <a:r>
              <a:rPr lang="en-US" dirty="0" smtClean="0"/>
              <a:t>In </a:t>
            </a:r>
            <a:r>
              <a:rPr lang="en-US" dirty="0"/>
              <a:t>that case, </a:t>
            </a:r>
            <a:r>
              <a:rPr lang="en-US" b="1" dirty="0">
                <a:solidFill>
                  <a:srgbClr val="FF0066"/>
                </a:solidFill>
              </a:rPr>
              <a:t>the error is </a:t>
            </a:r>
            <a:r>
              <a:rPr lang="en-US" b="1" dirty="0" smtClean="0">
                <a:solidFill>
                  <a:srgbClr val="FF0066"/>
                </a:solidFill>
              </a:rPr>
              <a:t>unbounded!</a:t>
            </a:r>
            <a:endParaRPr lang="en-US" b="1" dirty="0">
              <a:solidFill>
                <a:srgbClr val="FF0066"/>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smtClean="0"/>
              <a:t>Fixup</a:t>
            </a:r>
            <a:r>
              <a:rPr lang="en-US" dirty="0" smtClean="0"/>
              <a:t>: DGIM method</a:t>
            </a:r>
            <a:endParaRPr lang="en-US" dirty="0"/>
          </a:p>
        </p:txBody>
      </p:sp>
      <p:sp>
        <p:nvSpPr>
          <p:cNvPr id="35843" name="Rectangle 3"/>
          <p:cNvSpPr>
            <a:spLocks noGrp="1" noChangeArrowheads="1"/>
          </p:cNvSpPr>
          <p:nvPr>
            <p:ph idx="1"/>
          </p:nvPr>
        </p:nvSpPr>
        <p:spPr/>
        <p:txBody>
          <a:bodyPr/>
          <a:lstStyle/>
          <a:p>
            <a:r>
              <a:rPr lang="en-US" b="1" dirty="0" smtClean="0">
                <a:solidFill>
                  <a:srgbClr val="0000FF"/>
                </a:solidFill>
              </a:rPr>
              <a:t>Idea:</a:t>
            </a:r>
            <a:r>
              <a:rPr lang="en-US" dirty="0" smtClean="0"/>
              <a:t> Instead </a:t>
            </a:r>
            <a:r>
              <a:rPr lang="en-US" dirty="0"/>
              <a:t>of summarizing fixed-length blocks, summarize blocks with specific </a:t>
            </a:r>
            <a:r>
              <a:rPr lang="en-US" dirty="0" smtClean="0"/>
              <a:t>number of </a:t>
            </a:r>
            <a:r>
              <a:rPr lang="en-US" b="1" dirty="0" smtClean="0"/>
              <a:t>1s</a:t>
            </a:r>
            <a:r>
              <a:rPr lang="en-US" dirty="0"/>
              <a:t>:</a:t>
            </a:r>
          </a:p>
          <a:p>
            <a:pPr lvl="1"/>
            <a:r>
              <a:rPr lang="en-US" dirty="0"/>
              <a:t>Let the block </a:t>
            </a:r>
            <a:r>
              <a:rPr lang="en-US" b="1" i="1" dirty="0" smtClean="0">
                <a:solidFill>
                  <a:srgbClr val="FF0066"/>
                </a:solidFill>
              </a:rPr>
              <a:t>sizes</a:t>
            </a:r>
            <a:r>
              <a:rPr lang="en-US" dirty="0" smtClean="0"/>
              <a:t> </a:t>
            </a:r>
            <a:r>
              <a:rPr lang="en-US" dirty="0"/>
              <a:t>(number of </a:t>
            </a:r>
            <a:r>
              <a:rPr lang="en-US" b="1" dirty="0" smtClean="0"/>
              <a:t>1s</a:t>
            </a:r>
            <a:r>
              <a:rPr lang="en-US" dirty="0"/>
              <a:t>) increase </a:t>
            </a:r>
            <a:r>
              <a:rPr lang="en-US" dirty="0" smtClean="0"/>
              <a:t>exponentially</a:t>
            </a:r>
          </a:p>
          <a:p>
            <a:pPr lvl="8"/>
            <a:endParaRPr lang="en-US" dirty="0"/>
          </a:p>
          <a:p>
            <a:r>
              <a:rPr lang="en-US" b="1" dirty="0">
                <a:solidFill>
                  <a:srgbClr val="D60093"/>
                </a:solidFill>
              </a:rPr>
              <a:t>When there are few </a:t>
            </a:r>
            <a:r>
              <a:rPr lang="en-US" b="1" dirty="0" smtClean="0">
                <a:solidFill>
                  <a:srgbClr val="D60093"/>
                </a:solidFill>
              </a:rPr>
              <a:t>1s </a:t>
            </a:r>
            <a:r>
              <a:rPr lang="en-US" b="1" dirty="0">
                <a:solidFill>
                  <a:srgbClr val="D60093"/>
                </a:solidFill>
              </a:rPr>
              <a:t>in the window, block sizes stay small, so errors are </a:t>
            </a:r>
            <a:r>
              <a:rPr lang="en-US" b="1" dirty="0" smtClean="0">
                <a:solidFill>
                  <a:srgbClr val="D60093"/>
                </a:solidFill>
              </a:rPr>
              <a:t>small</a:t>
            </a:r>
            <a:endParaRPr lang="en-US" b="1" dirty="0">
              <a:solidFill>
                <a:srgbClr val="D60093"/>
              </a:solidFill>
            </a:endParaRPr>
          </a:p>
        </p:txBody>
      </p:sp>
      <p:sp>
        <p:nvSpPr>
          <p:cNvPr id="4" name="Slide Number Placeholder 5"/>
          <p:cNvSpPr>
            <a:spLocks noGrp="1"/>
          </p:cNvSpPr>
          <p:nvPr>
            <p:ph type="sldNum" sz="quarter" idx="12"/>
          </p:nvPr>
        </p:nvSpPr>
        <p:spPr/>
        <p:txBody>
          <a:bodyPr/>
          <a:lstStyle/>
          <a:p>
            <a:fld id="{886C3A1E-7015-4257-A584-04E87D87572B}" type="slidenum">
              <a:rPr lang="en-US"/>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a:lstStyle/>
          <a:p>
            <a:fld id="{C6222E59-ECD0-4669-8E55-349CD20D228F}" type="slidenum">
              <a:rPr lang="en-US"/>
              <a:pPr/>
              <a:t>33</a:t>
            </a:fld>
            <a:endParaRPr lang="en-US"/>
          </a:p>
        </p:txBody>
      </p:sp>
      <p:sp>
        <p:nvSpPr>
          <p:cNvPr id="19458" name="Rectangle 2"/>
          <p:cNvSpPr>
            <a:spLocks noGrp="1" noChangeArrowheads="1"/>
          </p:cNvSpPr>
          <p:nvPr>
            <p:ph type="title"/>
          </p:nvPr>
        </p:nvSpPr>
        <p:spPr/>
        <p:txBody>
          <a:bodyPr/>
          <a:lstStyle/>
          <a:p>
            <a:pPr>
              <a:defRPr/>
            </a:pPr>
            <a:r>
              <a:rPr lang="en-US" dirty="0" smtClean="0">
                <a:ea typeface="+mj-ea"/>
              </a:rPr>
              <a:t>DGIM: Timestamps</a:t>
            </a:r>
            <a:endParaRPr lang="en-US" dirty="0">
              <a:ea typeface="+mj-ea"/>
            </a:endParaRPr>
          </a:p>
        </p:txBody>
      </p:sp>
      <mc:AlternateContent xmlns:mc="http://schemas.openxmlformats.org/markup-compatibility/2006" xmlns:a14="http://schemas.microsoft.com/office/drawing/2010/main">
        <mc:Choice Requires="a14">
          <p:sp>
            <p:nvSpPr>
              <p:cNvPr id="40964" name="Rectangle 3"/>
              <p:cNvSpPr>
                <a:spLocks noGrp="1" noChangeArrowheads="1"/>
              </p:cNvSpPr>
              <p:nvPr>
                <p:ph type="body" idx="1"/>
              </p:nvPr>
            </p:nvSpPr>
            <p:spPr/>
            <p:txBody>
              <a:bodyPr/>
              <a:lstStyle/>
              <a:p>
                <a:r>
                  <a:rPr lang="en-US" dirty="0" smtClean="0"/>
                  <a:t>Each bit in the stream has a </a:t>
                </a:r>
                <a:r>
                  <a:rPr lang="en-US" b="1" i="1" dirty="0" smtClean="0">
                    <a:solidFill>
                      <a:srgbClr val="FF0066"/>
                    </a:solidFill>
                  </a:rPr>
                  <a:t>timestamp</a:t>
                </a:r>
                <a:r>
                  <a:rPr lang="en-US" dirty="0" smtClean="0"/>
                  <a:t>, starting </a:t>
                </a:r>
                <a:r>
                  <a:rPr lang="en-US" b="1" dirty="0" smtClean="0"/>
                  <a:t>1</a:t>
                </a:r>
                <a:r>
                  <a:rPr lang="en-US" dirty="0" smtClean="0"/>
                  <a:t>, </a:t>
                </a:r>
                <a:r>
                  <a:rPr lang="en-US" b="1" dirty="0" smtClean="0"/>
                  <a:t>2,</a:t>
                </a:r>
                <a:r>
                  <a:rPr lang="en-US" dirty="0" smtClean="0"/>
                  <a:t> …</a:t>
                </a:r>
              </a:p>
              <a:p>
                <a:pPr lvl="8"/>
                <a:endParaRPr lang="en-US" dirty="0" smtClean="0"/>
              </a:p>
              <a:p>
                <a:r>
                  <a:rPr lang="en-US" dirty="0" smtClean="0"/>
                  <a:t>Record timestamps modulo </a:t>
                </a:r>
                <a:r>
                  <a:rPr lang="en-US" b="1" i="1" dirty="0" smtClean="0"/>
                  <a:t>N</a:t>
                </a:r>
                <a:r>
                  <a:rPr lang="en-US" dirty="0" smtClean="0"/>
                  <a:t>  (</a:t>
                </a:r>
                <a:r>
                  <a:rPr lang="en-US" b="1" dirty="0" smtClean="0">
                    <a:solidFill>
                      <a:srgbClr val="0000FF"/>
                    </a:solidFill>
                  </a:rPr>
                  <a:t>the window size</a:t>
                </a:r>
                <a:r>
                  <a:rPr lang="en-US" dirty="0" smtClean="0"/>
                  <a:t>), so we can represent any </a:t>
                </a:r>
                <a:r>
                  <a:rPr lang="en-US" b="1" dirty="0" smtClean="0">
                    <a:solidFill>
                      <a:srgbClr val="FF0066"/>
                    </a:solidFill>
                  </a:rPr>
                  <a:t>relevant</a:t>
                </a:r>
                <a:r>
                  <a:rPr lang="en-US" dirty="0" smtClean="0">
                    <a:solidFill>
                      <a:srgbClr val="FF0066"/>
                    </a:solidFill>
                  </a:rPr>
                  <a:t> </a:t>
                </a:r>
                <a:r>
                  <a:rPr lang="en-US" dirty="0" smtClean="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smtClean="0"/>
                  <a:t> bits</a:t>
                </a:r>
              </a:p>
            </p:txBody>
          </p:sp>
        </mc:Choice>
        <mc:Fallback xmlns="">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t="-69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71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smtClean="0">
                <a:ea typeface="+mj-ea"/>
              </a:rPr>
              <a:t>DGIM: Buckets</a:t>
            </a:r>
            <a:endParaRPr lang="en-US" dirty="0">
              <a:ea typeface="+mj-ea"/>
            </a:endParaRPr>
          </a:p>
        </p:txBody>
      </p:sp>
      <p:sp>
        <p:nvSpPr>
          <p:cNvPr id="41988" name="Rectangle 3"/>
          <p:cNvSpPr>
            <a:spLocks noGrp="1" noChangeArrowheads="1"/>
          </p:cNvSpPr>
          <p:nvPr>
            <p:ph idx="1"/>
          </p:nvPr>
        </p:nvSpPr>
        <p:spPr/>
        <p:txBody>
          <a:bodyPr/>
          <a:lstStyle/>
          <a:p>
            <a:pPr marL="609600" indent="-609600"/>
            <a:r>
              <a:rPr lang="en-US" dirty="0" smtClean="0"/>
              <a:t>A </a:t>
            </a:r>
            <a:r>
              <a:rPr lang="en-US" b="1" i="1" dirty="0" smtClean="0">
                <a:solidFill>
                  <a:srgbClr val="FF0066"/>
                </a:solidFill>
              </a:rPr>
              <a:t>bucket</a:t>
            </a:r>
            <a:r>
              <a:rPr lang="en-US" dirty="0" smtClean="0"/>
              <a:t> in the DGIM method is a record consisting of:</a:t>
            </a:r>
          </a:p>
          <a:p>
            <a:pPr lvl="1"/>
            <a:r>
              <a:rPr lang="en-US" b="1" dirty="0" smtClean="0">
                <a:solidFill>
                  <a:srgbClr val="D60093"/>
                </a:solidFill>
                <a:ea typeface="ＭＳ Ｐゴシック" pitchFamily="34" charset="-128"/>
              </a:rPr>
              <a:t>(A)</a:t>
            </a:r>
            <a:r>
              <a:rPr lang="en-US" b="1" dirty="0" smtClean="0">
                <a:ea typeface="ＭＳ Ｐゴシック" pitchFamily="34" charset="-128"/>
              </a:rPr>
              <a:t> The timestamp of its end </a:t>
            </a:r>
            <a:r>
              <a:rPr lang="en-US" b="1" dirty="0" smtClean="0">
                <a:solidFill>
                  <a:schemeClr val="bg1">
                    <a:lumMod val="50000"/>
                  </a:schemeClr>
                </a:solidFill>
                <a:ea typeface="ＭＳ Ｐゴシック" pitchFamily="34" charset="-128"/>
              </a:rPr>
              <a:t>[O(log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lvl="1"/>
            <a:r>
              <a:rPr lang="en-US" b="1" dirty="0" smtClean="0">
                <a:solidFill>
                  <a:srgbClr val="D60093"/>
                </a:solidFill>
              </a:rPr>
              <a:t>(B)</a:t>
            </a:r>
            <a:r>
              <a:rPr lang="en-US" b="1" dirty="0" smtClean="0"/>
              <a:t> </a:t>
            </a:r>
            <a:r>
              <a:rPr lang="en-US" b="1" dirty="0" smtClean="0">
                <a:ea typeface="ＭＳ Ｐゴシック" pitchFamily="34" charset="-128"/>
              </a:rPr>
              <a:t>The number of 1s between its beginning and end </a:t>
            </a:r>
            <a:r>
              <a:rPr lang="en-US" b="1" dirty="0" smtClean="0">
                <a:solidFill>
                  <a:schemeClr val="bg1">
                    <a:lumMod val="50000"/>
                  </a:schemeClr>
                </a:solidFill>
                <a:ea typeface="ＭＳ Ｐゴシック" pitchFamily="34" charset="-128"/>
              </a:rPr>
              <a:t>[O(log </a:t>
            </a:r>
            <a:r>
              <a:rPr lang="en-US" b="1" dirty="0" err="1" smtClean="0">
                <a:solidFill>
                  <a:schemeClr val="bg1">
                    <a:lumMod val="50000"/>
                  </a:schemeClr>
                </a:solidFill>
                <a:ea typeface="ＭＳ Ｐゴシック" pitchFamily="34" charset="-128"/>
              </a:rPr>
              <a:t>log</a:t>
            </a:r>
            <a:r>
              <a:rPr lang="en-US" b="1" dirty="0" smtClean="0">
                <a:solidFill>
                  <a:schemeClr val="bg1">
                    <a:lumMod val="50000"/>
                  </a:schemeClr>
                </a:solidFill>
                <a:ea typeface="ＭＳ Ｐゴシック" pitchFamily="34" charset="-128"/>
              </a:rPr>
              <a:t>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smtClean="0">
              <a:ea typeface="ＭＳ Ｐゴシック" pitchFamily="34" charset="-128"/>
            </a:endParaRPr>
          </a:p>
          <a:p>
            <a:pPr marL="609600" indent="-609600"/>
            <a:r>
              <a:rPr lang="en-US" b="1" dirty="0" smtClean="0">
                <a:solidFill>
                  <a:srgbClr val="0000FF"/>
                </a:solidFill>
              </a:rPr>
              <a:t>Constraint on buckets:</a:t>
            </a:r>
            <a:r>
              <a:rPr lang="en-US" dirty="0" smtClean="0">
                <a:solidFill>
                  <a:srgbClr val="0000FF"/>
                </a:solidFill>
              </a:rPr>
              <a:t> </a:t>
            </a:r>
            <a:br>
              <a:rPr lang="en-US" dirty="0" smtClean="0">
                <a:solidFill>
                  <a:srgbClr val="0000FF"/>
                </a:solidFill>
              </a:rPr>
            </a:br>
            <a:r>
              <a:rPr lang="en-US" dirty="0" smtClean="0"/>
              <a:t>Number of </a:t>
            </a:r>
            <a:r>
              <a:rPr lang="en-US" b="1" dirty="0" smtClean="0"/>
              <a:t>1s</a:t>
            </a:r>
            <a:r>
              <a:rPr lang="en-US" dirty="0" smtClean="0"/>
              <a:t> must be a power of </a:t>
            </a:r>
            <a:r>
              <a:rPr lang="en-US" b="1" dirty="0" smtClean="0"/>
              <a:t>2</a:t>
            </a:r>
          </a:p>
          <a:p>
            <a:pPr marL="902208" lvl="1" indent="-609600"/>
            <a:r>
              <a:rPr lang="en-US" dirty="0" smtClean="0">
                <a:ea typeface="ＭＳ Ｐゴシック" pitchFamily="34" charset="-128"/>
              </a:rPr>
              <a:t>That explains the </a:t>
            </a:r>
            <a:r>
              <a:rPr lang="en-US" b="1" dirty="0" smtClean="0">
                <a:ea typeface="ＭＳ Ｐゴシック" pitchFamily="34" charset="-128"/>
              </a:rPr>
              <a:t>O(log </a:t>
            </a:r>
            <a:r>
              <a:rPr lang="en-US" b="1" dirty="0" err="1" smtClean="0">
                <a:ea typeface="ＭＳ Ｐゴシック" pitchFamily="34" charset="-128"/>
              </a:rPr>
              <a:t>log</a:t>
            </a:r>
            <a:r>
              <a:rPr lang="en-US" b="1" dirty="0" smtClean="0">
                <a:ea typeface="ＭＳ Ｐゴシック" pitchFamily="34" charset="-128"/>
              </a:rPr>
              <a:t> </a:t>
            </a:r>
            <a:r>
              <a:rPr lang="en-US" b="1" i="1" dirty="0" smtClean="0">
                <a:ea typeface="ＭＳ Ｐゴシック" pitchFamily="34" charset="-128"/>
              </a:rPr>
              <a:t>N)</a:t>
            </a:r>
            <a:r>
              <a:rPr lang="en-US" b="1" dirty="0" smtClean="0">
                <a:ea typeface="ＭＳ Ｐゴシック" pitchFamily="34" charset="-128"/>
              </a:rPr>
              <a:t> </a:t>
            </a:r>
            <a:r>
              <a:rPr lang="en-US" dirty="0" smtClean="0">
                <a:ea typeface="ＭＳ Ｐゴシック" pitchFamily="34" charset="-128"/>
              </a:rPr>
              <a:t> in</a:t>
            </a:r>
            <a:r>
              <a:rPr lang="en-US" b="1" dirty="0" smtClean="0">
                <a:ea typeface="ＭＳ Ｐゴシック" pitchFamily="34" charset="-128"/>
              </a:rPr>
              <a:t> </a:t>
            </a:r>
            <a:r>
              <a:rPr lang="en-US" b="1" dirty="0" smtClean="0">
                <a:solidFill>
                  <a:srgbClr val="D60093"/>
                </a:solidFill>
                <a:ea typeface="ＭＳ Ｐゴシック" pitchFamily="34" charset="-128"/>
              </a:rPr>
              <a:t>(B)</a:t>
            </a:r>
            <a:r>
              <a:rPr lang="en-US" b="1" dirty="0" smtClean="0">
                <a:solidFill>
                  <a:schemeClr val="accent2"/>
                </a:solidFill>
                <a:ea typeface="ＭＳ Ｐゴシック" pitchFamily="34" charset="-128"/>
              </a:rPr>
              <a:t> </a:t>
            </a:r>
            <a:r>
              <a:rPr lang="en-US" b="1" dirty="0"/>
              <a:t>above</a:t>
            </a:r>
          </a:p>
        </p:txBody>
      </p:sp>
      <p:sp>
        <p:nvSpPr>
          <p:cNvPr id="41986" name="Slide Number Placeholder 5"/>
          <p:cNvSpPr>
            <a:spLocks noGrp="1"/>
          </p:cNvSpPr>
          <p:nvPr>
            <p:ph type="sldNum" sz="quarter" idx="12"/>
          </p:nvPr>
        </p:nvSpPr>
        <p:spPr bwMode="auto">
          <a:noFill/>
          <a:ln>
            <a:miter lim="800000"/>
            <a:headEnd/>
            <a:tailEnd/>
          </a:ln>
        </p:spPr>
        <p:txBody>
          <a:bodyPr/>
          <a:lstStyle/>
          <a:p>
            <a:fld id="{C2826659-63FF-4646-9523-90AB881C4761}"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smtClean="0"/>
              <a:t>Either </a:t>
            </a:r>
            <a:r>
              <a:rPr lang="en-US" b="1" dirty="0" smtClean="0">
                <a:solidFill>
                  <a:srgbClr val="FF0066"/>
                </a:solidFill>
              </a:rPr>
              <a:t>one</a:t>
            </a:r>
            <a:r>
              <a:rPr lang="en-US" dirty="0" smtClean="0"/>
              <a:t> or </a:t>
            </a:r>
            <a:r>
              <a:rPr lang="en-US" b="1" dirty="0" smtClean="0">
                <a:solidFill>
                  <a:srgbClr val="FF0066"/>
                </a:solidFill>
              </a:rPr>
              <a:t>two</a:t>
            </a:r>
            <a:r>
              <a:rPr lang="en-US" dirty="0" smtClean="0"/>
              <a:t> buckets with the same </a:t>
            </a:r>
            <a:r>
              <a:rPr lang="en-US" b="1" dirty="0" smtClean="0"/>
              <a:t>power-of-2 number</a:t>
            </a:r>
            <a:r>
              <a:rPr lang="en-US" dirty="0" smtClean="0"/>
              <a:t> of </a:t>
            </a:r>
            <a:r>
              <a:rPr lang="en-US" b="1" dirty="0" smtClean="0"/>
              <a:t>1s</a:t>
            </a:r>
          </a:p>
          <a:p>
            <a:pPr lvl="8"/>
            <a:endParaRPr lang="en-US" dirty="0" smtClean="0"/>
          </a:p>
          <a:p>
            <a:r>
              <a:rPr lang="en-US" b="1" dirty="0" smtClean="0"/>
              <a:t>Buckets do not overlap in timestamps</a:t>
            </a:r>
          </a:p>
          <a:p>
            <a:pPr lvl="8"/>
            <a:endParaRPr lang="en-US" dirty="0" smtClean="0"/>
          </a:p>
          <a:p>
            <a:r>
              <a:rPr lang="en-US" b="1" dirty="0" smtClean="0"/>
              <a:t>Buckets are sorted by size</a:t>
            </a:r>
          </a:p>
          <a:p>
            <a:pPr lvl="1"/>
            <a:r>
              <a:rPr lang="en-US" dirty="0" smtClean="0">
                <a:ea typeface="ＭＳ Ｐゴシック" pitchFamily="34" charset="-128"/>
              </a:rPr>
              <a:t>Earlier buckets are not smaller than later buckets</a:t>
            </a:r>
          </a:p>
          <a:p>
            <a:pPr lvl="8"/>
            <a:endParaRPr lang="en-US" dirty="0" smtClean="0">
              <a:ea typeface="ＭＳ Ｐゴシック" pitchFamily="34" charset="-128"/>
            </a:endParaRPr>
          </a:p>
          <a:p>
            <a:r>
              <a:rPr lang="en-US" dirty="0" smtClean="0"/>
              <a:t>Buckets disappear when their </a:t>
            </a:r>
            <a:br>
              <a:rPr lang="en-US" dirty="0" smtClean="0"/>
            </a:br>
            <a:r>
              <a:rPr lang="en-US" dirty="0" smtClean="0"/>
              <a:t>end-time is </a:t>
            </a:r>
            <a:r>
              <a:rPr lang="en-US" b="1" dirty="0" smtClean="0"/>
              <a:t>&gt; </a:t>
            </a:r>
            <a:r>
              <a:rPr lang="en-US" b="1" i="1" dirty="0" smtClean="0"/>
              <a:t>N</a:t>
            </a:r>
            <a:r>
              <a:rPr lang="en-US" dirty="0" smtClean="0"/>
              <a:t>  time units in the past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3010" name="Slide Number Placeholder 5"/>
          <p:cNvSpPr>
            <a:spLocks noGrp="1"/>
          </p:cNvSpPr>
          <p:nvPr>
            <p:ph type="sldNum" sz="quarter" idx="12"/>
          </p:nvPr>
        </p:nvSpPr>
        <p:spPr bwMode="auto">
          <a:noFill/>
          <a:ln>
            <a:miter lim="800000"/>
            <a:headEnd/>
            <a:tailEnd/>
          </a:ln>
        </p:spPr>
        <p:txBody>
          <a:bodyPr/>
          <a:lstStyle/>
          <a:p>
            <a:fld id="{DE418B3B-5EF8-4C0D-8894-957D2846483A}" type="slidenum">
              <a:rPr lang="en-US"/>
              <a:pPr/>
              <a:t>35</a:t>
            </a:fld>
            <a:endParaRPr lang="en-US"/>
          </a:p>
        </p:txBody>
      </p:sp>
    </p:spTree>
    <p:extLst>
      <p:ext uri="{BB962C8B-B14F-4D97-AF65-F5344CB8AC3E}">
        <p14:creationId xmlns:p14="http://schemas.microsoft.com/office/powerpoint/2010/main" val="259111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36</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smtClean="0">
                <a:solidFill>
                  <a:srgbClr val="0000FF"/>
                </a:solidFill>
                <a:latin typeface="Calibri" pitchFamily="34" charset="0"/>
                <a:cs typeface="Arial" pitchFamily="34" charset="0"/>
              </a:rPr>
              <a:t>Three properties of buckets that are maintained:</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do not overlap in timestamps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 -</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are sorted by </a:t>
            </a:r>
            <a:r>
              <a:rPr lang="en-US" sz="2400" dirty="0" smtClean="0">
                <a:latin typeface="Calibri" pitchFamily="34" charset="0"/>
                <a:cs typeface="Arial" pitchFamily="34" charset="0"/>
              </a:rPr>
              <a:t>size</a:t>
            </a:r>
          </a:p>
        </p:txBody>
      </p:sp>
    </p:spTree>
    <p:extLst>
      <p:ext uri="{BB962C8B-B14F-4D97-AF65-F5344CB8AC3E}">
        <p14:creationId xmlns:p14="http://schemas.microsoft.com/office/powerpoint/2010/main" val="197288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(1)</a:t>
            </a:r>
          </a:p>
        </p:txBody>
      </p:sp>
      <p:sp>
        <p:nvSpPr>
          <p:cNvPr id="44036" name="Rectangle 3"/>
          <p:cNvSpPr>
            <a:spLocks noGrp="1" noChangeArrowheads="1"/>
          </p:cNvSpPr>
          <p:nvPr>
            <p:ph idx="1"/>
          </p:nvPr>
        </p:nvSpPr>
        <p:spPr/>
        <p:txBody>
          <a:bodyPr/>
          <a:lstStyle/>
          <a:p>
            <a:r>
              <a:rPr lang="en-US" dirty="0" smtClean="0"/>
              <a:t>When a new bit comes in, drop the last (oldest) bucket if its end-time is prior to </a:t>
            </a:r>
            <a:r>
              <a:rPr lang="en-US" b="1" i="1" dirty="0" smtClean="0"/>
              <a:t>N</a:t>
            </a:r>
            <a:r>
              <a:rPr lang="en-US" dirty="0" smtClean="0"/>
              <a:t>  time units before the current time</a:t>
            </a:r>
          </a:p>
          <a:p>
            <a:pPr lvl="8"/>
            <a:endParaRPr lang="en-US" dirty="0" smtClean="0"/>
          </a:p>
          <a:p>
            <a:r>
              <a:rPr lang="en-US" b="1" dirty="0" smtClean="0">
                <a:solidFill>
                  <a:srgbClr val="D60093"/>
                </a:solidFill>
              </a:rPr>
              <a:t>2 cases:</a:t>
            </a:r>
            <a:r>
              <a:rPr lang="en-US" b="1" dirty="0" smtClean="0"/>
              <a:t> </a:t>
            </a:r>
            <a:r>
              <a:rPr lang="en-US" dirty="0" smtClean="0"/>
              <a:t>Current bit is</a:t>
            </a:r>
            <a:r>
              <a:rPr lang="en-US" b="1" dirty="0" smtClean="0"/>
              <a:t> 0</a:t>
            </a:r>
            <a:r>
              <a:rPr lang="en-US" dirty="0" smtClean="0"/>
              <a:t> or </a:t>
            </a:r>
            <a:r>
              <a:rPr lang="en-US" b="1" dirty="0" smtClean="0"/>
              <a:t>1</a:t>
            </a:r>
          </a:p>
          <a:p>
            <a:pPr lvl="8"/>
            <a:endParaRPr lang="en-US" dirty="0" smtClean="0"/>
          </a:p>
          <a:p>
            <a:r>
              <a:rPr lang="en-US" b="1" dirty="0" smtClean="0">
                <a:solidFill>
                  <a:srgbClr val="008000"/>
                </a:solidFill>
              </a:rPr>
              <a:t>If the current bit is 0:</a:t>
            </a:r>
            <a:r>
              <a:rPr lang="en-US" dirty="0" smtClean="0"/>
              <a:t> </a:t>
            </a:r>
            <a:br>
              <a:rPr lang="en-US" dirty="0" smtClean="0"/>
            </a:br>
            <a:r>
              <a:rPr lang="en-US" b="1" dirty="0" smtClean="0"/>
              <a:t>no other changes are needed</a:t>
            </a:r>
          </a:p>
        </p:txBody>
      </p:sp>
      <p:sp>
        <p:nvSpPr>
          <p:cNvPr id="44034" name="Slide Number Placeholder 5"/>
          <p:cNvSpPr>
            <a:spLocks noGrp="1"/>
          </p:cNvSpPr>
          <p:nvPr>
            <p:ph type="sldNum" sz="quarter" idx="12"/>
          </p:nvPr>
        </p:nvSpPr>
        <p:spPr bwMode="auto">
          <a:noFill/>
          <a:ln>
            <a:miter lim="800000"/>
            <a:headEnd/>
            <a:tailEnd/>
          </a:ln>
        </p:spPr>
        <p:txBody>
          <a:bodyPr/>
          <a:lstStyle/>
          <a:p>
            <a:fld id="{E756BB5B-B3F2-4BDD-B09F-F556406A061E}" type="slidenum">
              <a:rPr lang="en-US"/>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305499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(2)</a:t>
            </a:r>
          </a:p>
        </p:txBody>
      </p:sp>
      <p:sp>
        <p:nvSpPr>
          <p:cNvPr id="45060" name="Rectangle 3"/>
          <p:cNvSpPr>
            <a:spLocks noGrp="1" noChangeArrowheads="1"/>
          </p:cNvSpPr>
          <p:nvPr>
            <p:ph idx="1"/>
          </p:nvPr>
        </p:nvSpPr>
        <p:spPr/>
        <p:txBody>
          <a:bodyPr/>
          <a:lstStyle/>
          <a:p>
            <a:pPr marL="609600" indent="-609600"/>
            <a:r>
              <a:rPr lang="en-US" b="1" dirty="0" smtClean="0">
                <a:solidFill>
                  <a:srgbClr val="008000"/>
                </a:solidFill>
              </a:rPr>
              <a:t>If the current bit is 1:</a:t>
            </a:r>
          </a:p>
          <a:p>
            <a:pPr lvl="1"/>
            <a:r>
              <a:rPr lang="en-US" b="1" dirty="0" smtClean="0"/>
              <a:t>(1)</a:t>
            </a:r>
            <a:r>
              <a:rPr lang="en-US" dirty="0" smtClean="0"/>
              <a:t> Create a new bucket of size </a:t>
            </a:r>
            <a:r>
              <a:rPr lang="en-US" b="1" dirty="0" smtClean="0"/>
              <a:t>1</a:t>
            </a:r>
            <a:r>
              <a:rPr lang="en-US" dirty="0" smtClean="0"/>
              <a:t>, for just this bit</a:t>
            </a:r>
          </a:p>
          <a:p>
            <a:pPr marL="1255776" lvl="2" indent="-533400"/>
            <a:r>
              <a:rPr lang="en-US" b="1" dirty="0" smtClean="0"/>
              <a:t>End timestamp = current time</a:t>
            </a:r>
          </a:p>
          <a:p>
            <a:pPr lvl="1"/>
            <a:r>
              <a:rPr lang="en-US" b="1" dirty="0" smtClean="0"/>
              <a:t>(2)</a:t>
            </a:r>
            <a:r>
              <a:rPr lang="en-US" dirty="0" smtClean="0"/>
              <a:t> If there are now </a:t>
            </a:r>
            <a:r>
              <a:rPr lang="en-US" b="1" dirty="0" smtClean="0">
                <a:solidFill>
                  <a:srgbClr val="0000FF"/>
                </a:solidFill>
              </a:rPr>
              <a:t>three buckets of size 1</a:t>
            </a:r>
            <a:r>
              <a:rPr lang="en-US" dirty="0" smtClean="0"/>
              <a:t>, </a:t>
            </a:r>
            <a:r>
              <a:rPr lang="en-US" b="1" dirty="0" smtClean="0">
                <a:solidFill>
                  <a:srgbClr val="D60093"/>
                </a:solidFill>
              </a:rPr>
              <a:t>combine the oldest two into a bucket of size 2</a:t>
            </a:r>
          </a:p>
          <a:p>
            <a:pPr lvl="1"/>
            <a:r>
              <a:rPr lang="en-US" b="1" dirty="0" smtClean="0"/>
              <a:t>(3)</a:t>
            </a:r>
            <a:r>
              <a:rPr lang="en-US" dirty="0" smtClean="0"/>
              <a:t> If there are now </a:t>
            </a:r>
            <a:r>
              <a:rPr lang="en-US" b="1" dirty="0" smtClean="0">
                <a:solidFill>
                  <a:srgbClr val="0000FF"/>
                </a:solidFill>
              </a:rPr>
              <a:t>three buckets of size 2</a:t>
            </a:r>
            <a:r>
              <a:rPr lang="en-US" dirty="0" smtClean="0"/>
              <a:t>,</a:t>
            </a:r>
            <a:br>
              <a:rPr lang="en-US" dirty="0" smtClean="0"/>
            </a:br>
            <a:r>
              <a:rPr lang="en-US" dirty="0" smtClean="0"/>
              <a:t> </a:t>
            </a:r>
            <a:r>
              <a:rPr lang="en-US" b="1" dirty="0" smtClean="0">
                <a:solidFill>
                  <a:srgbClr val="D60093"/>
                </a:solidFill>
              </a:rPr>
              <a:t>combine the oldest two into a bucket of size 4</a:t>
            </a:r>
          </a:p>
          <a:p>
            <a:pPr lvl="1"/>
            <a:r>
              <a:rPr lang="en-US" b="1" dirty="0" smtClean="0"/>
              <a:t>(4) And so on …</a:t>
            </a:r>
          </a:p>
        </p:txBody>
      </p:sp>
      <p:sp>
        <p:nvSpPr>
          <p:cNvPr id="45058" name="Slide Number Placeholder 5"/>
          <p:cNvSpPr>
            <a:spLocks noGrp="1"/>
          </p:cNvSpPr>
          <p:nvPr>
            <p:ph type="sldNum" sz="quarter" idx="12"/>
          </p:nvPr>
        </p:nvSpPr>
        <p:spPr bwMode="auto">
          <a:noFill/>
          <a:ln>
            <a:miter lim="800000"/>
            <a:headEnd/>
            <a:tailEnd/>
          </a:ln>
        </p:spPr>
        <p:txBody>
          <a:bodyPr/>
          <a:lstStyle/>
          <a:p>
            <a:fld id="{B50C658C-A62C-4A0D-92D9-6B055064CAB5}"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55091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ea typeface="+mj-ea"/>
              </a:rPr>
              <a:t>Example: Updating Buckets</a:t>
            </a:r>
            <a:endParaRPr lang="en-US" dirty="0">
              <a:ea typeface="+mj-ea"/>
            </a:endParaRPr>
          </a:p>
        </p:txBody>
      </p:sp>
      <p:sp>
        <p:nvSpPr>
          <p:cNvPr id="46082" name="Slide Number Placeholder 4"/>
          <p:cNvSpPr>
            <a:spLocks noGrp="1"/>
          </p:cNvSpPr>
          <p:nvPr>
            <p:ph type="sldNum" sz="quarter" idx="12"/>
          </p:nvPr>
        </p:nvSpPr>
        <p:spPr bwMode="auto">
          <a:noFill/>
          <a:ln>
            <a:miter lim="800000"/>
            <a:headEnd/>
            <a:tailEnd/>
          </a:ln>
        </p:spPr>
        <p:txBody>
          <a:bodyPr/>
          <a:lstStyle/>
          <a:p>
            <a:fld id="{4E455702-6A89-42EF-B3B5-4059C61339C5}" type="slidenum">
              <a:rPr lang="en-US"/>
              <a:pPr/>
              <a:t>39</a:t>
            </a:fld>
            <a:endParaRPr lang="en-US"/>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68" name="Footer Placeholder 6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TextBox 7"/>
          <p:cNvSpPr txBox="1"/>
          <p:nvPr/>
        </p:nvSpPr>
        <p:spPr>
          <a:xfrm>
            <a:off x="42861" y="1554718"/>
            <a:ext cx="321113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Buckets get merged…</a:t>
            </a:r>
            <a:endParaRPr lang="en-US" b="1" dirty="0">
              <a:solidFill>
                <a:srgbClr val="008000"/>
              </a:solidFill>
              <a:latin typeface="Arial" pitchFamily="34" charset="0"/>
              <a:cs typeface="Arial" pitchFamily="34" charset="0"/>
            </a:endParaRP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State of the buckets after merging</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ln>
            <a:miter lim="800000"/>
            <a:headEnd/>
            <a:tailEnd/>
          </a:ln>
        </p:spPr>
        <p:txBody>
          <a:bodyPr/>
          <a:lstStyle/>
          <a:p>
            <a:fld id="{B7C7A86E-5A85-4CD8-879F-81FF638CA5F7}" type="slidenum">
              <a:rPr lang="en-US"/>
              <a:pPr/>
              <a:t>4</a:t>
            </a:fld>
            <a:endParaRPr lang="en-US"/>
          </a:p>
        </p:txBody>
      </p:sp>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smtClean="0"/>
              <a:t>Input </a:t>
            </a:r>
            <a:r>
              <a:rPr lang="en-US" b="1" dirty="0" smtClean="0">
                <a:solidFill>
                  <a:srgbClr val="0000FF"/>
                </a:solidFill>
              </a:rPr>
              <a:t>elements</a:t>
            </a:r>
            <a:r>
              <a:rPr lang="en-US" dirty="0" smtClean="0">
                <a:solidFill>
                  <a:srgbClr val="0000FF"/>
                </a:solidFill>
              </a:rPr>
              <a:t> </a:t>
            </a:r>
            <a:r>
              <a:rPr lang="en-US" dirty="0" smtClean="0"/>
              <a:t>enter at a rapid rate, </a:t>
            </a:r>
            <a:br>
              <a:rPr lang="en-US" dirty="0" smtClean="0"/>
            </a:br>
            <a:r>
              <a:rPr lang="en-US" dirty="0" smtClean="0"/>
              <a:t>at one or more input ports (i.e., </a:t>
            </a:r>
            <a:r>
              <a:rPr lang="en-US" b="1" dirty="0" smtClean="0"/>
              <a:t>streams</a:t>
            </a:r>
            <a:r>
              <a:rPr lang="en-US" dirty="0" smtClean="0"/>
              <a:t>)</a:t>
            </a:r>
          </a:p>
          <a:p>
            <a:pPr lvl="1"/>
            <a:r>
              <a:rPr lang="en-US" b="1" dirty="0" smtClean="0">
                <a:solidFill>
                  <a:srgbClr val="0000FF"/>
                </a:solidFill>
              </a:rPr>
              <a:t>We call elements of the stream tuples</a:t>
            </a:r>
          </a:p>
          <a:p>
            <a:pPr lvl="8"/>
            <a:endParaRPr lang="en-US" dirty="0" smtClean="0"/>
          </a:p>
          <a:p>
            <a:r>
              <a:rPr lang="en-US" b="1" dirty="0" smtClean="0"/>
              <a:t>The system cannot store the entire stream accessibly</a:t>
            </a:r>
          </a:p>
          <a:p>
            <a:pPr lvl="8"/>
            <a:endParaRPr lang="en-US" dirty="0" smtClean="0"/>
          </a:p>
          <a:p>
            <a:r>
              <a:rPr lang="en-US" b="1" dirty="0" smtClean="0">
                <a:solidFill>
                  <a:srgbClr val="0000FF"/>
                </a:solidFill>
              </a:rPr>
              <a:t>Q:</a:t>
            </a:r>
            <a:r>
              <a:rPr lang="en-US" b="1" dirty="0" smtClean="0">
                <a:solidFill>
                  <a:srgbClr val="D60093"/>
                </a:solidFill>
              </a:rPr>
              <a:t> How do you make critical calculations about the stream using a limited amount of (secondary) memory?</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713697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a:lstStyle/>
          <a:p>
            <a:fld id="{DE652E42-2152-4CA4-A973-A1348F4F8EED}" type="slidenum">
              <a:rPr lang="en-US"/>
              <a:pPr/>
              <a:t>40</a:t>
            </a:fld>
            <a:endParaRPr lang="en-US"/>
          </a:p>
        </p:txBody>
      </p:sp>
      <p:sp>
        <p:nvSpPr>
          <p:cNvPr id="25602" name="Rectangle 2"/>
          <p:cNvSpPr>
            <a:spLocks noGrp="1" noChangeArrowheads="1"/>
          </p:cNvSpPr>
          <p:nvPr>
            <p:ph type="title"/>
          </p:nvPr>
        </p:nvSpPr>
        <p:spPr/>
        <p:txBody>
          <a:bodyPr/>
          <a:lstStyle/>
          <a:p>
            <a:pPr>
              <a:defRPr/>
            </a:pPr>
            <a:r>
              <a:rPr lang="en-US" dirty="0" smtClean="0">
                <a:ea typeface="+mj-ea"/>
              </a:rPr>
              <a:t>How to Query?</a:t>
            </a:r>
            <a:endParaRPr lang="en-US" dirty="0">
              <a:ea typeface="+mj-ea"/>
            </a:endParaRPr>
          </a:p>
        </p:txBody>
      </p:sp>
      <p:sp>
        <p:nvSpPr>
          <p:cNvPr id="47108" name="Rectangle 3"/>
          <p:cNvSpPr>
            <a:spLocks noGrp="1" noChangeArrowheads="1"/>
          </p:cNvSpPr>
          <p:nvPr>
            <p:ph type="body" idx="1"/>
          </p:nvPr>
        </p:nvSpPr>
        <p:spPr/>
        <p:txBody>
          <a:bodyPr/>
          <a:lstStyle/>
          <a:p>
            <a:pPr marL="609600" indent="-609600"/>
            <a:r>
              <a:rPr lang="en-US" b="1" dirty="0" smtClean="0">
                <a:solidFill>
                  <a:srgbClr val="D60093"/>
                </a:solidFill>
              </a:rPr>
              <a:t>To estimate the number of 1s in the most recent </a:t>
            </a:r>
            <a:r>
              <a:rPr lang="en-US" b="1" i="1" dirty="0" smtClean="0">
                <a:solidFill>
                  <a:srgbClr val="D60093"/>
                </a:solidFill>
              </a:rPr>
              <a:t>N</a:t>
            </a:r>
            <a:r>
              <a:rPr lang="en-US" b="1" dirty="0" smtClean="0">
                <a:solidFill>
                  <a:srgbClr val="D60093"/>
                </a:solidFill>
              </a:rPr>
              <a:t> bits:</a:t>
            </a:r>
          </a:p>
          <a:p>
            <a:pPr marL="990600" lvl="1" indent="-533400">
              <a:buFont typeface="Monotype Sorts" pitchFamily="-107" charset="2"/>
              <a:buAutoNum type="arabicPeriod"/>
            </a:pPr>
            <a:r>
              <a:rPr lang="en-US" b="1" dirty="0" smtClean="0">
                <a:ea typeface="ＭＳ Ｐゴシック" pitchFamily="34" charset="-128"/>
              </a:rPr>
              <a:t>Sum the sizes of all buckets but the last</a:t>
            </a:r>
          </a:p>
          <a:p>
            <a:pPr marL="1886712" lvl="5" indent="-533400">
              <a:buNone/>
            </a:pPr>
            <a:r>
              <a:rPr lang="en-US" b="1" dirty="0" smtClean="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smtClean="0">
                <a:ea typeface="ＭＳ Ｐゴシック" pitchFamily="34" charset="-128"/>
              </a:rPr>
              <a:t>Add half the size of the last bucket</a:t>
            </a:r>
          </a:p>
          <a:p>
            <a:pPr marL="609600" indent="-609600"/>
            <a:endParaRPr lang="en-US" dirty="0" smtClean="0">
              <a:solidFill>
                <a:schemeClr val="accent2"/>
              </a:solidFill>
            </a:endParaRPr>
          </a:p>
          <a:p>
            <a:pPr marL="609600" indent="-609600"/>
            <a:r>
              <a:rPr lang="en-US" b="1" dirty="0" smtClean="0">
                <a:solidFill>
                  <a:srgbClr val="0000FF"/>
                </a:solidFill>
              </a:rPr>
              <a:t>Remember:</a:t>
            </a:r>
            <a:r>
              <a:rPr lang="en-US" b="1" dirty="0" smtClean="0"/>
              <a:t> </a:t>
            </a:r>
            <a:r>
              <a:rPr lang="en-US" dirty="0" smtClean="0"/>
              <a:t>We do not know how many </a:t>
            </a:r>
            <a:r>
              <a:rPr lang="en-US" b="1" dirty="0" smtClean="0"/>
              <a:t>1s </a:t>
            </a:r>
            <a:r>
              <a:rPr lang="en-US" dirty="0" smtClean="0"/>
              <a:t/>
            </a:r>
            <a:br>
              <a:rPr lang="en-US" dirty="0" smtClean="0"/>
            </a:br>
            <a:r>
              <a:rPr lang="en-US" dirty="0" smtClean="0"/>
              <a:t>of the last bucket are still within the wanted window</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635632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41</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96966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a:t>
            </a:r>
            <a:r>
              <a:rPr lang="en-US" dirty="0" smtClean="0">
                <a:ea typeface="+mj-ea"/>
              </a:rPr>
              <a:t>Bound: Proof</a:t>
            </a:r>
            <a:endParaRPr lang="en-US" dirty="0">
              <a:ea typeface="+mj-ea"/>
            </a:endParaRPr>
          </a:p>
        </p:txBody>
      </p:sp>
      <p:sp>
        <p:nvSpPr>
          <p:cNvPr id="49156" name="Rectangle 3"/>
          <p:cNvSpPr>
            <a:spLocks noGrp="1" noChangeArrowheads="1"/>
          </p:cNvSpPr>
          <p:nvPr>
            <p:ph idx="1"/>
          </p:nvPr>
        </p:nvSpPr>
        <p:spPr/>
        <p:txBody>
          <a:bodyPr/>
          <a:lstStyle/>
          <a:p>
            <a:r>
              <a:rPr lang="en-US" b="1" dirty="0" smtClean="0">
                <a:solidFill>
                  <a:srgbClr val="FF0066"/>
                </a:solidFill>
              </a:rPr>
              <a:t>Why is error 50%? </a:t>
            </a:r>
            <a:r>
              <a:rPr lang="en-US" b="1" dirty="0" smtClean="0">
                <a:solidFill>
                  <a:srgbClr val="0000FF"/>
                </a:solidFill>
              </a:rPr>
              <a:t>Let’s prove it!</a:t>
            </a:r>
          </a:p>
          <a:p>
            <a:r>
              <a:rPr lang="en-US" dirty="0" smtClean="0"/>
              <a:t>Suppose the last bucket has size </a:t>
            </a:r>
            <a:r>
              <a:rPr lang="en-US" b="1" dirty="0" smtClean="0"/>
              <a:t>2</a:t>
            </a:r>
            <a:r>
              <a:rPr lang="en-US" b="1" i="1" baseline="30000" dirty="0" smtClean="0"/>
              <a:t>r</a:t>
            </a:r>
            <a:endParaRPr lang="en-US" b="1" dirty="0" smtClean="0"/>
          </a:p>
          <a:p>
            <a:r>
              <a:rPr lang="en-US" dirty="0" smtClean="0"/>
              <a:t>Then by assuming </a:t>
            </a:r>
            <a:r>
              <a:rPr lang="en-US" b="1" dirty="0" smtClean="0"/>
              <a:t>2</a:t>
            </a:r>
            <a:r>
              <a:rPr lang="en-US" b="1" i="1" baseline="30000" dirty="0" smtClean="0"/>
              <a:t>r</a:t>
            </a:r>
            <a:r>
              <a:rPr lang="en-US" b="1" baseline="30000" dirty="0" smtClean="0"/>
              <a:t>-1</a:t>
            </a:r>
            <a:r>
              <a:rPr lang="en-US" baseline="30000" dirty="0" smtClean="0"/>
              <a:t> </a:t>
            </a:r>
            <a:r>
              <a:rPr lang="en-US" dirty="0" smtClean="0"/>
              <a:t> (i.e., half) of its </a:t>
            </a:r>
            <a:r>
              <a:rPr lang="en-US" b="1" dirty="0" smtClean="0"/>
              <a:t>1s</a:t>
            </a:r>
            <a:r>
              <a:rPr lang="en-US" dirty="0" smtClean="0"/>
              <a:t> are still within the window, we make an error of at most </a:t>
            </a:r>
            <a:r>
              <a:rPr lang="en-US" b="1" dirty="0" smtClean="0"/>
              <a:t>2</a:t>
            </a:r>
            <a:r>
              <a:rPr lang="en-US" b="1" i="1" baseline="30000" dirty="0" smtClean="0"/>
              <a:t>r</a:t>
            </a:r>
            <a:r>
              <a:rPr lang="en-US" b="1" baseline="30000" dirty="0" smtClean="0"/>
              <a:t>-1</a:t>
            </a:r>
            <a:endParaRPr lang="en-US" b="1" dirty="0" smtClean="0"/>
          </a:p>
          <a:p>
            <a:r>
              <a:rPr lang="en-US" dirty="0" smtClean="0"/>
              <a:t>Since there is at least one bucket of each of the sizes less than </a:t>
            </a:r>
            <a:r>
              <a:rPr lang="en-US" b="1" dirty="0" smtClean="0"/>
              <a:t>2</a:t>
            </a:r>
            <a:r>
              <a:rPr lang="en-US" b="1" i="1" baseline="30000" dirty="0" smtClean="0"/>
              <a:t>r</a:t>
            </a:r>
            <a:r>
              <a:rPr lang="en-US" dirty="0" smtClean="0"/>
              <a:t>, the true sum is at least </a:t>
            </a:r>
            <a:br>
              <a:rPr lang="en-US" dirty="0" smtClean="0"/>
            </a:br>
            <a:r>
              <a:rPr lang="en-US" b="1" dirty="0" smtClean="0"/>
              <a:t>1 + 2 + 4 + .. + 2</a:t>
            </a:r>
            <a:r>
              <a:rPr lang="en-US" b="1" baseline="30000" dirty="0" smtClean="0"/>
              <a:t>r-1</a:t>
            </a:r>
            <a:r>
              <a:rPr lang="en-US" b="1" dirty="0" smtClean="0"/>
              <a:t>  = 2</a:t>
            </a:r>
            <a:r>
              <a:rPr lang="en-US" b="1" i="1" baseline="30000" dirty="0" smtClean="0"/>
              <a:t>r </a:t>
            </a:r>
            <a:r>
              <a:rPr lang="en-US" b="1" dirty="0" smtClean="0"/>
              <a:t>-1</a:t>
            </a:r>
          </a:p>
          <a:p>
            <a:r>
              <a:rPr lang="en-US" dirty="0" smtClean="0">
                <a:solidFill>
                  <a:srgbClr val="0000FF"/>
                </a:solidFill>
              </a:rPr>
              <a:t>Thus, error at most </a:t>
            </a:r>
            <a:r>
              <a:rPr lang="en-US" b="1" dirty="0" smtClean="0">
                <a:solidFill>
                  <a:srgbClr val="0000FF"/>
                </a:solidFill>
              </a:rPr>
              <a:t>50%</a:t>
            </a:r>
          </a:p>
        </p:txBody>
      </p:sp>
      <p:sp>
        <p:nvSpPr>
          <p:cNvPr id="49154" name="Slide Number Placeholder 5"/>
          <p:cNvSpPr>
            <a:spLocks noGrp="1"/>
          </p:cNvSpPr>
          <p:nvPr>
            <p:ph type="sldNum" sz="quarter" idx="12"/>
          </p:nvPr>
        </p:nvSpPr>
        <p:spPr bwMode="auto">
          <a:noFill/>
          <a:ln>
            <a:miter lim="800000"/>
            <a:headEnd/>
            <a:tailEnd/>
          </a:ln>
        </p:spPr>
        <p:txBody>
          <a:bodyPr/>
          <a:lstStyle/>
          <a:p>
            <a:fld id="{948A1642-F42C-4DE9-9FD8-58F4D32317D8}"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111111110000000011101010101011010101010101110101010111010100010110010</a:t>
              </a:r>
              <a:endParaRPr lang="en-US" dirty="0">
                <a:latin typeface="Tahoma" pitchFamily="34" charset="0"/>
                <a:ea typeface="Tahoma" pitchFamily="34" charset="0"/>
                <a:cs typeface="Tahoma" pitchFamily="34" charset="0"/>
              </a:endParaRP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At least 16 1s</a:t>
            </a:r>
          </a:p>
        </p:txBody>
      </p:sp>
    </p:spTree>
    <p:extLst>
      <p:ext uri="{BB962C8B-B14F-4D97-AF65-F5344CB8AC3E}">
        <p14:creationId xmlns:p14="http://schemas.microsoft.com/office/powerpoint/2010/main"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Further Reducing the Error</a:t>
            </a:r>
            <a:endParaRPr lang="en-US" dirty="0">
              <a:ea typeface="+mj-ea"/>
            </a:endParaRPr>
          </a:p>
        </p:txBody>
      </p:sp>
      <p:sp>
        <p:nvSpPr>
          <p:cNvPr id="51203" name="Content Placeholder 2"/>
          <p:cNvSpPr>
            <a:spLocks noGrp="1"/>
          </p:cNvSpPr>
          <p:nvPr>
            <p:ph idx="1"/>
          </p:nvPr>
        </p:nvSpPr>
        <p:spPr/>
        <p:txBody>
          <a:bodyPr/>
          <a:lstStyle/>
          <a:p>
            <a:r>
              <a:rPr lang="en-US" dirty="0" smtClean="0">
                <a:solidFill>
                  <a:srgbClr val="0000FF"/>
                </a:solidFill>
              </a:rPr>
              <a:t>Instead of maintaining </a:t>
            </a:r>
            <a:r>
              <a:rPr lang="en-US" b="1" dirty="0" smtClean="0">
                <a:solidFill>
                  <a:srgbClr val="0000FF"/>
                </a:solidFill>
              </a:rPr>
              <a:t>1</a:t>
            </a:r>
            <a:r>
              <a:rPr lang="en-US" dirty="0" smtClean="0">
                <a:solidFill>
                  <a:srgbClr val="0000FF"/>
                </a:solidFill>
              </a:rPr>
              <a:t> or </a:t>
            </a:r>
            <a:r>
              <a:rPr lang="en-US" b="1" dirty="0" smtClean="0">
                <a:solidFill>
                  <a:srgbClr val="0000FF"/>
                </a:solidFill>
              </a:rPr>
              <a:t>2 </a:t>
            </a:r>
            <a:r>
              <a:rPr lang="en-US" dirty="0" smtClean="0">
                <a:solidFill>
                  <a:srgbClr val="0000FF"/>
                </a:solidFill>
              </a:rPr>
              <a:t>of each size bucket, we allow either </a:t>
            </a:r>
            <a:r>
              <a:rPr lang="en-US" b="1" i="1" dirty="0" smtClean="0">
                <a:solidFill>
                  <a:srgbClr val="0000FF"/>
                </a:solidFill>
              </a:rPr>
              <a:t>r</a:t>
            </a:r>
            <a:r>
              <a:rPr lang="en-US" b="1" dirty="0" smtClean="0">
                <a:solidFill>
                  <a:srgbClr val="0000FF"/>
                </a:solidFill>
              </a:rPr>
              <a:t>-1</a:t>
            </a:r>
            <a:r>
              <a:rPr lang="en-US" dirty="0" smtClean="0">
                <a:solidFill>
                  <a:srgbClr val="0000FF"/>
                </a:solidFill>
              </a:rPr>
              <a:t> or </a:t>
            </a:r>
            <a:r>
              <a:rPr lang="en-US" b="1" i="1" dirty="0" smtClean="0">
                <a:solidFill>
                  <a:srgbClr val="0000FF"/>
                </a:solidFill>
              </a:rPr>
              <a:t>r</a:t>
            </a:r>
            <a:r>
              <a:rPr lang="en-US" dirty="0" smtClean="0">
                <a:solidFill>
                  <a:srgbClr val="0000FF"/>
                </a:solidFill>
              </a:rPr>
              <a:t> buckets  (</a:t>
            </a:r>
            <a:r>
              <a:rPr lang="en-US" b="1" i="1" dirty="0" smtClean="0">
                <a:solidFill>
                  <a:srgbClr val="0000FF"/>
                </a:solidFill>
              </a:rPr>
              <a:t>r</a:t>
            </a:r>
            <a:r>
              <a:rPr lang="en-US" b="1" dirty="0" smtClean="0">
                <a:solidFill>
                  <a:srgbClr val="0000FF"/>
                </a:solidFill>
              </a:rPr>
              <a:t> &gt; 2</a:t>
            </a:r>
            <a:r>
              <a:rPr lang="en-US" dirty="0" smtClean="0">
                <a:solidFill>
                  <a:srgbClr val="0000FF"/>
                </a:solidFill>
              </a:rPr>
              <a:t>)</a:t>
            </a:r>
          </a:p>
          <a:p>
            <a:pPr lvl="1"/>
            <a:r>
              <a:rPr lang="en-US" dirty="0" smtClean="0">
                <a:ea typeface="ＭＳ Ｐゴシック" pitchFamily="34" charset="-128"/>
              </a:rPr>
              <a:t>Except for the largest size buckets; we can have any number between </a:t>
            </a:r>
            <a:r>
              <a:rPr lang="en-US" b="1" dirty="0" smtClean="0">
                <a:ea typeface="ＭＳ Ｐゴシック" pitchFamily="34" charset="-128"/>
              </a:rPr>
              <a:t>1</a:t>
            </a:r>
            <a:r>
              <a:rPr lang="en-US" dirty="0" smtClean="0">
                <a:ea typeface="ＭＳ Ｐゴシック" pitchFamily="34" charset="-128"/>
              </a:rPr>
              <a:t> and </a:t>
            </a:r>
            <a:r>
              <a:rPr lang="en-US" b="1" i="1" dirty="0" smtClean="0">
                <a:ea typeface="ＭＳ Ｐゴシック" pitchFamily="34" charset="-128"/>
              </a:rPr>
              <a:t>r</a:t>
            </a:r>
            <a:r>
              <a:rPr lang="en-US" dirty="0" smtClean="0">
                <a:ea typeface="ＭＳ Ｐゴシック" pitchFamily="34" charset="-128"/>
              </a:rPr>
              <a:t> of those</a:t>
            </a:r>
          </a:p>
          <a:p>
            <a:r>
              <a:rPr lang="en-US" b="1" dirty="0" smtClean="0">
                <a:solidFill>
                  <a:srgbClr val="D60093"/>
                </a:solidFill>
              </a:rPr>
              <a:t>Error is at most </a:t>
            </a:r>
            <a:r>
              <a:rPr lang="en-US" b="1" i="1" dirty="0" smtClean="0">
                <a:solidFill>
                  <a:srgbClr val="D60093"/>
                </a:solidFill>
              </a:rPr>
              <a:t>O(</a:t>
            </a:r>
            <a:r>
              <a:rPr lang="en-US" b="1" dirty="0" smtClean="0">
                <a:solidFill>
                  <a:srgbClr val="D60093"/>
                </a:solidFill>
              </a:rPr>
              <a:t>1/</a:t>
            </a:r>
            <a:r>
              <a:rPr lang="en-US" b="1" i="1" dirty="0" smtClean="0">
                <a:solidFill>
                  <a:srgbClr val="D60093"/>
                </a:solidFill>
              </a:rPr>
              <a:t>r)</a:t>
            </a:r>
            <a:endParaRPr lang="en-US" b="1" dirty="0" smtClean="0">
              <a:solidFill>
                <a:srgbClr val="D60093"/>
              </a:solidFill>
            </a:endParaRPr>
          </a:p>
          <a:p>
            <a:r>
              <a:rPr lang="en-US" dirty="0" smtClean="0"/>
              <a:t>By picking </a:t>
            </a:r>
            <a:r>
              <a:rPr lang="en-US" b="1" i="1" dirty="0" smtClean="0"/>
              <a:t>r</a:t>
            </a:r>
            <a:r>
              <a:rPr lang="en-US" dirty="0" smtClean="0"/>
              <a:t> appropriately, we can tradeoff between number of bits we store and the error</a:t>
            </a:r>
          </a:p>
        </p:txBody>
      </p:sp>
      <p:sp>
        <p:nvSpPr>
          <p:cNvPr id="512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51206" name="Slide Number Placeholder 5"/>
          <p:cNvSpPr>
            <a:spLocks noGrp="1"/>
          </p:cNvSpPr>
          <p:nvPr>
            <p:ph type="sldNum" sz="quarter" idx="12"/>
          </p:nvPr>
        </p:nvSpPr>
        <p:spPr bwMode="auto">
          <a:noFill/>
          <a:ln>
            <a:miter lim="800000"/>
            <a:headEnd/>
            <a:tailEnd/>
          </a:ln>
        </p:spPr>
        <p:txBody>
          <a:bodyPr/>
          <a:lstStyle/>
          <a:p>
            <a:fld id="{9A0BAA4B-B633-41EB-B871-53BD7BD4D4C1}" type="slidenum">
              <a:rPr lang="en-US"/>
              <a:pPr/>
              <a:t>43</a:t>
            </a:fld>
            <a:endParaRPr lang="en-US"/>
          </a:p>
        </p:txBody>
      </p:sp>
    </p:spTree>
    <p:extLst>
      <p:ext uri="{BB962C8B-B14F-4D97-AF65-F5344CB8AC3E}">
        <p14:creationId xmlns:p14="http://schemas.microsoft.com/office/powerpoint/2010/main" val="2236588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ln>
            <a:miter lim="800000"/>
            <a:headEnd/>
            <a:tailEnd/>
          </a:ln>
        </p:spPr>
        <p:txBody>
          <a:bodyPr/>
          <a:lstStyle/>
          <a:p>
            <a:fld id="{BB25FE0E-4A62-46BD-913D-C0CBA09F384F}" type="slidenum">
              <a:rPr lang="en-US"/>
              <a:pPr/>
              <a:t>44</a:t>
            </a:fld>
            <a:endParaRPr lang="en-US"/>
          </a:p>
        </p:txBody>
      </p:sp>
      <p:sp>
        <p:nvSpPr>
          <p:cNvPr id="36866" name="Rectangle 2"/>
          <p:cNvSpPr>
            <a:spLocks noGrp="1" noChangeArrowheads="1"/>
          </p:cNvSpPr>
          <p:nvPr>
            <p:ph type="title"/>
          </p:nvPr>
        </p:nvSpPr>
        <p:spPr/>
        <p:txBody>
          <a:bodyPr/>
          <a:lstStyle/>
          <a:p>
            <a:pPr>
              <a:defRPr/>
            </a:pPr>
            <a:r>
              <a:rPr lang="en-US" dirty="0" smtClean="0">
                <a:ea typeface="+mj-ea"/>
              </a:rPr>
              <a:t>Extensions</a:t>
            </a:r>
            <a:endParaRPr lang="en-US" dirty="0">
              <a:ea typeface="+mj-ea"/>
            </a:endParaRPr>
          </a:p>
        </p:txBody>
      </p:sp>
      <p:sp>
        <p:nvSpPr>
          <p:cNvPr id="36867" name="Rectangle 3"/>
          <p:cNvSpPr>
            <a:spLocks noGrp="1" noChangeArrowheads="1"/>
          </p:cNvSpPr>
          <p:nvPr>
            <p:ph type="body" idx="1"/>
          </p:nvPr>
        </p:nvSpPr>
        <p:spPr/>
        <p:txBody>
          <a:bodyPr/>
          <a:lstStyle/>
          <a:p>
            <a:r>
              <a:rPr lang="en-US" dirty="0" smtClean="0"/>
              <a:t>Can we use the same trick to answer queries </a:t>
            </a:r>
            <a:r>
              <a:rPr lang="en-US" b="1" dirty="0" smtClean="0">
                <a:solidFill>
                  <a:srgbClr val="D60093"/>
                </a:solidFill>
              </a:rPr>
              <a:t>How many 1’s in the last </a:t>
            </a:r>
            <a:r>
              <a:rPr lang="en-US" b="1" i="1" dirty="0" smtClean="0">
                <a:solidFill>
                  <a:srgbClr val="D60093"/>
                </a:solidFill>
              </a:rPr>
              <a:t>k</a:t>
            </a:r>
            <a:r>
              <a:rPr lang="en-US" b="1" dirty="0" smtClean="0">
                <a:solidFill>
                  <a:srgbClr val="D60093"/>
                </a:solidFill>
              </a:rPr>
              <a:t>?</a:t>
            </a:r>
            <a:r>
              <a:rPr lang="en-US" dirty="0" smtClean="0"/>
              <a:t> where </a:t>
            </a:r>
            <a:r>
              <a:rPr lang="en-US" b="1" i="1" dirty="0" smtClean="0"/>
              <a:t>k</a:t>
            </a:r>
            <a:r>
              <a:rPr lang="en-US" b="1" dirty="0" smtClean="0"/>
              <a:t> &lt; </a:t>
            </a:r>
            <a:r>
              <a:rPr lang="en-US" b="1" i="1" dirty="0" smtClean="0"/>
              <a:t>N</a:t>
            </a:r>
            <a:r>
              <a:rPr lang="en-US" dirty="0" smtClean="0"/>
              <a:t>?</a:t>
            </a:r>
          </a:p>
          <a:p>
            <a:pPr lvl="1"/>
            <a:r>
              <a:rPr lang="en-US" b="1" dirty="0" smtClean="0"/>
              <a:t>A:</a:t>
            </a:r>
            <a:r>
              <a:rPr lang="en-US" dirty="0" smtClean="0"/>
              <a:t> Find earliest bucket </a:t>
            </a:r>
            <a:r>
              <a:rPr lang="en-US" b="1" dirty="0" smtClean="0"/>
              <a:t>B </a:t>
            </a:r>
            <a:r>
              <a:rPr lang="en-US" dirty="0" smtClean="0"/>
              <a:t>that at overlaps with </a:t>
            </a:r>
            <a:r>
              <a:rPr lang="en-US" b="1" i="1" dirty="0" smtClean="0"/>
              <a:t>k</a:t>
            </a:r>
            <a:r>
              <a:rPr lang="en-US" dirty="0" smtClean="0"/>
              <a:t>.</a:t>
            </a:r>
            <a:br>
              <a:rPr lang="en-US" dirty="0" smtClean="0"/>
            </a:br>
            <a:r>
              <a:rPr lang="en-US" dirty="0" smtClean="0"/>
              <a:t>Number of </a:t>
            </a:r>
            <a:r>
              <a:rPr lang="en-US" b="1" dirty="0" smtClean="0"/>
              <a:t>1s</a:t>
            </a:r>
            <a:r>
              <a:rPr lang="en-US" dirty="0" smtClean="0"/>
              <a:t> is the </a:t>
            </a:r>
            <a:r>
              <a:rPr lang="en-US" b="1" dirty="0" smtClean="0">
                <a:solidFill>
                  <a:srgbClr val="008000"/>
                </a:solidFill>
              </a:rPr>
              <a:t>sum of sizes of more recent buckets + ½ size of B</a:t>
            </a:r>
          </a:p>
          <a:p>
            <a:pPr lvl="8"/>
            <a:endParaRPr lang="en-US" dirty="0" smtClean="0"/>
          </a:p>
          <a:p>
            <a:pPr lvl="8"/>
            <a:endParaRPr lang="en-US" dirty="0" smtClean="0"/>
          </a:p>
          <a:p>
            <a:pPr lvl="8"/>
            <a:endParaRPr lang="en-US" dirty="0" smtClean="0"/>
          </a:p>
          <a:p>
            <a:pPr lvl="8"/>
            <a:endParaRPr lang="en-US" dirty="0" smtClean="0">
              <a:solidFill>
                <a:srgbClr val="0000FF"/>
              </a:solidFill>
            </a:endParaRPr>
          </a:p>
          <a:p>
            <a:r>
              <a:rPr lang="en-US" b="1" dirty="0" smtClean="0">
                <a:solidFill>
                  <a:srgbClr val="0000FF"/>
                </a:solidFill>
              </a:rPr>
              <a:t>Can we handle the case where the stream is not bits, but integers, and we want the sum of the last </a:t>
            </a:r>
            <a:r>
              <a:rPr lang="en-US" b="1" i="1" dirty="0" smtClean="0">
                <a:solidFill>
                  <a:srgbClr val="0000FF"/>
                </a:solidFill>
              </a:rPr>
              <a:t>k</a:t>
            </a:r>
            <a:r>
              <a:rPr lang="en-US" b="1" dirty="0" smtClean="0">
                <a:solidFill>
                  <a:srgbClr val="0000FF"/>
                </a:solidFill>
              </a:rPr>
              <a:t> elements?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21" name="Group 20"/>
          <p:cNvGrpSpPr/>
          <p:nvPr/>
        </p:nvGrpSpPr>
        <p:grpSpPr>
          <a:xfrm>
            <a:off x="76200" y="3944936"/>
            <a:ext cx="9001127" cy="703264"/>
            <a:chOff x="0" y="5697536"/>
            <a:chExt cx="9001127" cy="703264"/>
          </a:xfrm>
        </p:grpSpPr>
        <p:grpSp>
          <p:nvGrpSpPr>
            <p:cNvPr id="22" name="Group 33"/>
            <p:cNvGrpSpPr>
              <a:grpSpLocks/>
            </p:cNvGrpSpPr>
            <p:nvPr/>
          </p:nvGrpSpPr>
          <p:grpSpPr bwMode="auto">
            <a:xfrm>
              <a:off x="0" y="5697536"/>
              <a:ext cx="9001127" cy="366713"/>
              <a:chOff x="0" y="2389"/>
              <a:chExt cx="5670" cy="231"/>
            </a:xfrm>
          </p:grpSpPr>
          <p:sp>
            <p:nvSpPr>
              <p:cNvPr id="26" name="Text Box 3"/>
              <p:cNvSpPr txBox="1">
                <a:spLocks noChangeArrowheads="1"/>
              </p:cNvSpPr>
              <p:nvPr/>
            </p:nvSpPr>
            <p:spPr bwMode="auto">
              <a:xfrm>
                <a:off x="24" y="2389"/>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27" name="Rectangle 5"/>
              <p:cNvSpPr>
                <a:spLocks noChangeArrowheads="1"/>
              </p:cNvSpPr>
              <p:nvPr/>
            </p:nvSpPr>
            <p:spPr bwMode="auto">
              <a:xfrm>
                <a:off x="544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8" name="Rectangle 6"/>
              <p:cNvSpPr>
                <a:spLocks noChangeArrowheads="1"/>
              </p:cNvSpPr>
              <p:nvPr/>
            </p:nvSpPr>
            <p:spPr bwMode="auto">
              <a:xfrm>
                <a:off x="520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 name="Rectangle 8"/>
              <p:cNvSpPr>
                <a:spLocks noChangeArrowheads="1"/>
              </p:cNvSpPr>
              <p:nvPr/>
            </p:nvSpPr>
            <p:spPr bwMode="auto">
              <a:xfrm>
                <a:off x="4964" y="240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0" name="Rectangle 29"/>
              <p:cNvSpPr>
                <a:spLocks noChangeArrowheads="1"/>
              </p:cNvSpPr>
              <p:nvPr/>
            </p:nvSpPr>
            <p:spPr bwMode="auto">
              <a:xfrm>
                <a:off x="4252" y="2400"/>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3716" y="2400"/>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a:off x="2612" y="2400"/>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412" y="2400"/>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4" name="Rectangle 33"/>
              <p:cNvSpPr>
                <a:spLocks noChangeArrowheads="1"/>
              </p:cNvSpPr>
              <p:nvPr/>
            </p:nvSpPr>
            <p:spPr bwMode="auto">
              <a:xfrm>
                <a:off x="0" y="2400"/>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23" name="Text Box 16"/>
            <p:cNvSpPr txBox="1">
              <a:spLocks noChangeArrowheads="1"/>
            </p:cNvSpPr>
            <p:nvPr/>
          </p:nvSpPr>
          <p:spPr bwMode="auto">
            <a:xfrm>
              <a:off x="4098925" y="6031468"/>
              <a:ext cx="296876" cy="369332"/>
            </a:xfrm>
            <a:prstGeom prst="rect">
              <a:avLst/>
            </a:prstGeom>
            <a:noFill/>
            <a:ln w="9525">
              <a:noFill/>
              <a:miter lim="800000"/>
              <a:headEnd/>
              <a:tailEnd/>
            </a:ln>
          </p:spPr>
          <p:txBody>
            <a:bodyPr wrap="none">
              <a:spAutoFit/>
            </a:bodyPr>
            <a:lstStyle/>
            <a:p>
              <a:r>
                <a:rPr lang="en-US" b="1" i="1" dirty="0" smtClean="0">
                  <a:solidFill>
                    <a:srgbClr val="008000"/>
                  </a:solidFill>
                </a:rPr>
                <a:t>k</a:t>
              </a:r>
              <a:endParaRPr lang="en-US" b="1" i="1" dirty="0">
                <a:solidFill>
                  <a:srgbClr val="008000"/>
                </a:solidFill>
              </a:endParaRPr>
            </a:p>
          </p:txBody>
        </p:sp>
        <p:sp>
          <p:nvSpPr>
            <p:cNvPr id="24" name="Line 17"/>
            <p:cNvSpPr>
              <a:spLocks noChangeShapeType="1"/>
            </p:cNvSpPr>
            <p:nvPr/>
          </p:nvSpPr>
          <p:spPr bwMode="auto">
            <a:xfrm flipH="1">
              <a:off x="2667000" y="6248400"/>
              <a:ext cx="1371600" cy="0"/>
            </a:xfrm>
            <a:prstGeom prst="line">
              <a:avLst/>
            </a:prstGeom>
            <a:noFill/>
            <a:ln w="28575">
              <a:solidFill>
                <a:srgbClr val="008000"/>
              </a:solidFill>
              <a:round/>
              <a:headEnd/>
              <a:tailEnd type="triangle" w="med" len="med"/>
            </a:ln>
          </p:spPr>
          <p:txBody>
            <a:bodyPr/>
            <a:lstStyle/>
            <a:p>
              <a:endParaRPr lang="en-US"/>
            </a:p>
          </p:txBody>
        </p:sp>
        <p:sp>
          <p:nvSpPr>
            <p:cNvPr id="25" name="Line 18"/>
            <p:cNvSpPr>
              <a:spLocks noChangeShapeType="1"/>
            </p:cNvSpPr>
            <p:nvPr/>
          </p:nvSpPr>
          <p:spPr bwMode="auto">
            <a:xfrm>
              <a:off x="4419600" y="6248400"/>
              <a:ext cx="4419600" cy="0"/>
            </a:xfrm>
            <a:prstGeom prst="line">
              <a:avLst/>
            </a:prstGeom>
            <a:noFill/>
            <a:ln w="2857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41519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070865"/>
              </a:xfrm>
            </p:spPr>
            <p:txBody>
              <a:bodyPr>
                <a:normAutofit fontScale="92500" lnSpcReduction="20000"/>
              </a:bodyPr>
              <a:lstStyle/>
              <a:p>
                <a:r>
                  <a:rPr lang="en-US" b="1" dirty="0" smtClean="0">
                    <a:solidFill>
                      <a:srgbClr val="008000"/>
                    </a:solidFill>
                  </a:rPr>
                  <a:t>Stream of positive integers</a:t>
                </a:r>
              </a:p>
              <a:p>
                <a:r>
                  <a:rPr lang="en-US" b="1" dirty="0">
                    <a:solidFill>
                      <a:srgbClr val="FF0066"/>
                    </a:solidFill>
                  </a:rPr>
                  <a:t>W</a:t>
                </a:r>
                <a:r>
                  <a:rPr lang="en-US" b="1" dirty="0" smtClean="0">
                    <a:solidFill>
                      <a:srgbClr val="FF0066"/>
                    </a:solidFill>
                  </a:rPr>
                  <a:t>e </a:t>
                </a:r>
                <a:r>
                  <a:rPr lang="en-US" b="1" dirty="0">
                    <a:solidFill>
                      <a:srgbClr val="FF0066"/>
                    </a:solidFill>
                  </a:rPr>
                  <a:t>want the sum of the last </a:t>
                </a:r>
                <a:r>
                  <a:rPr lang="en-US" b="1" i="1" dirty="0">
                    <a:solidFill>
                      <a:srgbClr val="FF0066"/>
                    </a:solidFill>
                  </a:rPr>
                  <a:t>k</a:t>
                </a:r>
                <a:r>
                  <a:rPr lang="en-US" b="1" dirty="0">
                    <a:solidFill>
                      <a:srgbClr val="FF0066"/>
                    </a:solidFill>
                  </a:rPr>
                  <a:t> </a:t>
                </a:r>
                <a:r>
                  <a:rPr lang="en-US" b="1" dirty="0" smtClean="0">
                    <a:solidFill>
                      <a:srgbClr val="FF0066"/>
                    </a:solidFill>
                  </a:rPr>
                  <a:t>elements</a:t>
                </a:r>
              </a:p>
              <a:p>
                <a:pPr lvl="1"/>
                <a:r>
                  <a:rPr lang="en-US" b="1" dirty="0" smtClean="0"/>
                  <a:t>Amazon: </a:t>
                </a:r>
                <a:r>
                  <a:rPr lang="en-US" dirty="0" smtClean="0"/>
                  <a:t>Avg. price of last </a:t>
                </a:r>
                <a:r>
                  <a:rPr lang="en-US" b="1" dirty="0" smtClean="0"/>
                  <a:t>k</a:t>
                </a:r>
                <a:r>
                  <a:rPr lang="en-US" dirty="0" smtClean="0"/>
                  <a:t> sales</a:t>
                </a:r>
                <a:endParaRPr lang="en-US" dirty="0"/>
              </a:p>
              <a:p>
                <a:r>
                  <a:rPr lang="en-US" b="1" dirty="0" smtClean="0">
                    <a:solidFill>
                      <a:srgbClr val="D60093"/>
                    </a:solidFill>
                  </a:rPr>
                  <a:t>Solution:</a:t>
                </a:r>
                <a:endParaRPr lang="en-US" dirty="0" smtClean="0"/>
              </a:p>
              <a:p>
                <a:pPr lvl="1"/>
                <a:r>
                  <a:rPr lang="en-US" b="1" dirty="0" smtClean="0"/>
                  <a:t>(1) If you know all  have at most </a:t>
                </a:r>
                <a:r>
                  <a:rPr lang="en-US" b="1" i="1" dirty="0" smtClean="0"/>
                  <a:t>m</a:t>
                </a:r>
                <a:r>
                  <a:rPr lang="en-US" b="1" dirty="0" smtClean="0"/>
                  <a:t> bits</a:t>
                </a:r>
              </a:p>
              <a:p>
                <a:pPr lvl="2"/>
                <a:r>
                  <a:rPr lang="en-US" dirty="0" smtClean="0"/>
                  <a:t>Treat </a:t>
                </a:r>
                <a:r>
                  <a:rPr lang="en-US" b="1" i="1" dirty="0" smtClean="0"/>
                  <a:t>m</a:t>
                </a:r>
                <a:r>
                  <a:rPr lang="en-US" dirty="0" smtClean="0"/>
                  <a:t> bits of each integer as a separate stream</a:t>
                </a:r>
              </a:p>
              <a:p>
                <a:pPr lvl="2"/>
                <a:r>
                  <a:rPr lang="en-US" dirty="0" smtClean="0"/>
                  <a:t>Use DGIM to count </a:t>
                </a:r>
                <a:r>
                  <a:rPr lang="en-US" b="1" dirty="0" smtClean="0"/>
                  <a:t>1s</a:t>
                </a:r>
                <a:r>
                  <a:rPr lang="en-US" dirty="0" smtClean="0"/>
                  <a:t> in each integer</a:t>
                </a:r>
              </a:p>
              <a:p>
                <a:pPr lvl="2"/>
                <a:r>
                  <a:rPr lang="en-US" dirty="0" smtClean="0"/>
                  <a:t>The sum is </a:t>
                </a:r>
                <a14:m>
                  <m:oMath xmlns:m="http://schemas.openxmlformats.org/officeDocument/2006/math">
                    <m:r>
                      <a:rPr lang="en-US" b="0" i="1" smtClean="0">
                        <a:latin typeface="Cambria Math"/>
                      </a:rPr>
                      <m:t>=</m:t>
                    </m:r>
                    <m:nary>
                      <m:naryPr>
                        <m:chr m:val="∑"/>
                        <m:ctrlPr>
                          <a:rPr lang="en-US" b="0" i="1" smtClean="0">
                            <a:latin typeface="Cambria Math"/>
                          </a:rPr>
                        </m:ctrlPr>
                      </m:naryPr>
                      <m:sub>
                        <m:r>
                          <a:rPr lang="en-US" b="0" i="1" smtClean="0">
                            <a:latin typeface="Cambria Math"/>
                          </a:rPr>
                          <m:t>𝑖</m:t>
                        </m:r>
                        <m:r>
                          <a:rPr lang="en-US" b="0" i="1" smtClean="0">
                            <a:latin typeface="Cambria Math"/>
                          </a:rPr>
                          <m:t>=0</m:t>
                        </m:r>
                      </m:sub>
                      <m:sup>
                        <m:r>
                          <a:rPr lang="en-US" b="0" i="1" smtClean="0">
                            <a:latin typeface="Cambria Math"/>
                          </a:rPr>
                          <m:t>𝑚</m:t>
                        </m:r>
                        <m:r>
                          <a:rPr lang="en-US" b="0" i="1" smtClean="0">
                            <a:latin typeface="Cambria Math"/>
                          </a:rPr>
                          <m:t>−1</m:t>
                        </m:r>
                      </m:sup>
                      <m:e>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sSup>
                          <m:sSupPr>
                            <m:ctrlPr>
                              <a:rPr lang="en-US" b="0" i="1" smtClean="0">
                                <a:latin typeface="Cambria Math"/>
                              </a:rPr>
                            </m:ctrlPr>
                          </m:sSupPr>
                          <m:e>
                            <m:r>
                              <a:rPr lang="en-US" b="0" i="1" smtClean="0">
                                <a:latin typeface="Cambria Math"/>
                              </a:rPr>
                              <m:t>2</m:t>
                            </m:r>
                          </m:e>
                          <m:sup>
                            <m:r>
                              <a:rPr lang="en-US" b="0" i="1" smtClean="0">
                                <a:latin typeface="Cambria Math"/>
                              </a:rPr>
                              <m:t>𝑖</m:t>
                            </m:r>
                          </m:sup>
                        </m:sSup>
                      </m:e>
                    </m:nary>
                  </m:oMath>
                </a14:m>
                <a:endParaRPr lang="en-US" dirty="0" smtClean="0"/>
              </a:p>
              <a:p>
                <a:pPr lvl="1"/>
                <a:r>
                  <a:rPr lang="en-US" b="1" dirty="0" smtClean="0"/>
                  <a:t>(2) Use buckets to keep partial sums</a:t>
                </a:r>
              </a:p>
              <a:p>
                <a:pPr lvl="2"/>
                <a:r>
                  <a:rPr lang="en-US" b="1" dirty="0" smtClean="0">
                    <a:solidFill>
                      <a:srgbClr val="0000FF"/>
                    </a:solidFill>
                  </a:rPr>
                  <a:t>Sum of elements in size </a:t>
                </a:r>
                <a:r>
                  <a:rPr lang="en-US" b="1" i="1" dirty="0" smtClean="0">
                    <a:solidFill>
                      <a:srgbClr val="0000FF"/>
                    </a:solidFill>
                  </a:rPr>
                  <a:t>b</a:t>
                </a:r>
                <a:r>
                  <a:rPr lang="en-US" b="1" dirty="0" smtClean="0">
                    <a:solidFill>
                      <a:srgbClr val="0000FF"/>
                    </a:solidFill>
                  </a:rPr>
                  <a:t> bucket is at most </a:t>
                </a:r>
                <a:r>
                  <a:rPr lang="en-US" b="1" i="1" dirty="0" smtClean="0">
                    <a:solidFill>
                      <a:srgbClr val="0000FF"/>
                    </a:solidFill>
                  </a:rPr>
                  <a:t>2</a:t>
                </a:r>
                <a:r>
                  <a:rPr lang="en-US" b="1" i="1" baseline="30000" dirty="0" smtClean="0">
                    <a:solidFill>
                      <a:srgbClr val="0000FF"/>
                    </a:solidFill>
                  </a:rPr>
                  <a:t>b</a:t>
                </a:r>
                <a:endParaRPr lang="en-US" b="1" i="1" baseline="30000"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070865"/>
              </a:xfrm>
              <a:blipFill rotWithShape="1">
                <a:blip r:embed="rId2"/>
                <a:stretch>
                  <a:fillRect t="-28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7" name="TextBox 6"/>
          <p:cNvSpPr txBox="1"/>
          <p:nvPr/>
        </p:nvSpPr>
        <p:spPr>
          <a:xfrm>
            <a:off x="5822257" y="3505200"/>
            <a:ext cx="3321743"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c</a:t>
            </a:r>
            <a:r>
              <a:rPr lang="en-US" b="1" i="1" baseline="-25000" dirty="0"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…estimated count for </a:t>
            </a:r>
            <a:r>
              <a:rPr lang="en-US" b="1" dirty="0" err="1" smtClean="0">
                <a:solidFill>
                  <a:srgbClr val="008000"/>
                </a:solidFill>
                <a:latin typeface="Arial" pitchFamily="34" charset="0"/>
                <a:cs typeface="Arial" pitchFamily="34" charset="0"/>
              </a:rPr>
              <a:t>i-th</a:t>
            </a:r>
            <a:r>
              <a:rPr lang="en-US" dirty="0" smtClean="0">
                <a:solidFill>
                  <a:srgbClr val="008000"/>
                </a:solidFill>
                <a:latin typeface="Arial" pitchFamily="34" charset="0"/>
                <a:cs typeface="Arial" pitchFamily="34" charset="0"/>
              </a:rPr>
              <a:t> bit</a:t>
            </a:r>
          </a:p>
        </p:txBody>
      </p:sp>
      <p:sp>
        <p:nvSpPr>
          <p:cNvPr id="8" name="TextBox 7"/>
          <p:cNvSpPr txBox="1"/>
          <p:nvPr/>
        </p:nvSpPr>
        <p:spPr>
          <a:xfrm>
            <a:off x="315759" y="5124048"/>
            <a:ext cx="653255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p>
        </p:txBody>
      </p:sp>
      <p:sp>
        <p:nvSpPr>
          <p:cNvPr id="9" name="Rectangle 6"/>
          <p:cNvSpPr>
            <a:spLocks noChangeArrowheads="1"/>
          </p:cNvSpPr>
          <p:nvPr/>
        </p:nvSpPr>
        <p:spPr bwMode="auto">
          <a:xfrm>
            <a:off x="6497606"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5978699" y="5141789"/>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542115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707439" y="5141789"/>
            <a:ext cx="45022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13" name="Rectangle 12"/>
          <p:cNvSpPr>
            <a:spLocks noChangeArrowheads="1"/>
          </p:cNvSpPr>
          <p:nvPr/>
        </p:nvSpPr>
        <p:spPr bwMode="auto">
          <a:xfrm>
            <a:off x="3678217" y="5141789"/>
            <a:ext cx="484769"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21" name="TextBox 20"/>
          <p:cNvSpPr txBox="1"/>
          <p:nvPr/>
        </p:nvSpPr>
        <p:spPr>
          <a:xfrm>
            <a:off x="316841" y="5505048"/>
            <a:ext cx="698139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r>
              <a:rPr lang="en-US" b="1" dirty="0" smtClean="0">
                <a:latin typeface="Arial" pitchFamily="34" charset="0"/>
                <a:cs typeface="Arial" pitchFamily="34" charset="0"/>
              </a:rPr>
              <a:t>3</a:t>
            </a:r>
          </a:p>
        </p:txBody>
      </p:sp>
      <p:sp>
        <p:nvSpPr>
          <p:cNvPr id="29" name="TextBox 28"/>
          <p:cNvSpPr txBox="1"/>
          <p:nvPr/>
        </p:nvSpPr>
        <p:spPr>
          <a:xfrm>
            <a:off x="315759" y="588604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a:t>
            </a:r>
            <a:r>
              <a:rPr lang="en-US" b="1" dirty="0" smtClean="0">
                <a:latin typeface="Arial" pitchFamily="34" charset="0"/>
                <a:cs typeface="Arial" pitchFamily="34" charset="0"/>
              </a:rPr>
              <a:t>2</a:t>
            </a:r>
            <a:r>
              <a:rPr lang="en-US" dirty="0" smtClean="0">
                <a:latin typeface="Arial" pitchFamily="34" charset="0"/>
                <a:cs typeface="Arial" pitchFamily="34" charset="0"/>
              </a:rPr>
              <a:t>  </a:t>
            </a:r>
          </a:p>
        </p:txBody>
      </p:sp>
      <p:sp>
        <p:nvSpPr>
          <p:cNvPr id="38" name="Rectangle 6"/>
          <p:cNvSpPr>
            <a:spLocks noChangeArrowheads="1"/>
          </p:cNvSpPr>
          <p:nvPr/>
        </p:nvSpPr>
        <p:spPr bwMode="auto">
          <a:xfrm>
            <a:off x="6252379"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01959" y="5144988"/>
            <a:ext cx="46418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48" name="Rectangle 47"/>
          <p:cNvSpPr>
            <a:spLocks noChangeArrowheads="1"/>
          </p:cNvSpPr>
          <p:nvPr/>
        </p:nvSpPr>
        <p:spPr bwMode="auto">
          <a:xfrm>
            <a:off x="517859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9" name="Rectangle 8"/>
          <p:cNvSpPr>
            <a:spLocks noChangeArrowheads="1"/>
          </p:cNvSpPr>
          <p:nvPr/>
        </p:nvSpPr>
        <p:spPr bwMode="auto">
          <a:xfrm>
            <a:off x="5705019" y="5144988"/>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59" name="Rectangle 6"/>
          <p:cNvSpPr>
            <a:spLocks noChangeArrowheads="1"/>
          </p:cNvSpPr>
          <p:nvPr/>
        </p:nvSpPr>
        <p:spPr bwMode="auto">
          <a:xfrm>
            <a:off x="6749128" y="552130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178598" y="553206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1" name="Rectangle 8"/>
          <p:cNvSpPr>
            <a:spLocks noChangeArrowheads="1"/>
          </p:cNvSpPr>
          <p:nvPr/>
        </p:nvSpPr>
        <p:spPr bwMode="auto">
          <a:xfrm>
            <a:off x="6223682" y="5521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2" name="Rectangle 6"/>
          <p:cNvSpPr>
            <a:spLocks noChangeArrowheads="1"/>
          </p:cNvSpPr>
          <p:nvPr/>
        </p:nvSpPr>
        <p:spPr bwMode="auto">
          <a:xfrm>
            <a:off x="6487959" y="553526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3" name="Rectangle 72"/>
          <p:cNvSpPr>
            <a:spLocks noChangeArrowheads="1"/>
          </p:cNvSpPr>
          <p:nvPr/>
        </p:nvSpPr>
        <p:spPr bwMode="auto">
          <a:xfrm>
            <a:off x="5695372" y="553468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4197892" y="553206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75" name="Rectangle 6"/>
          <p:cNvSpPr>
            <a:spLocks noChangeArrowheads="1"/>
          </p:cNvSpPr>
          <p:nvPr/>
        </p:nvSpPr>
        <p:spPr bwMode="auto">
          <a:xfrm>
            <a:off x="7000408" y="590172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7" name="Rectangle 76"/>
          <p:cNvSpPr>
            <a:spLocks noChangeArrowheads="1"/>
          </p:cNvSpPr>
          <p:nvPr/>
        </p:nvSpPr>
        <p:spPr bwMode="auto">
          <a:xfrm>
            <a:off x="5180338" y="591248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8" name="Rectangle 8"/>
          <p:cNvSpPr>
            <a:spLocks noChangeArrowheads="1"/>
          </p:cNvSpPr>
          <p:nvPr/>
        </p:nvSpPr>
        <p:spPr bwMode="auto">
          <a:xfrm>
            <a:off x="6474962" y="59017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9" name="Rectangle 6"/>
          <p:cNvSpPr>
            <a:spLocks noChangeArrowheads="1"/>
          </p:cNvSpPr>
          <p:nvPr/>
        </p:nvSpPr>
        <p:spPr bwMode="auto">
          <a:xfrm>
            <a:off x="6757854" y="590698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0" name="Rectangle 79"/>
          <p:cNvSpPr>
            <a:spLocks noChangeArrowheads="1"/>
          </p:cNvSpPr>
          <p:nvPr/>
        </p:nvSpPr>
        <p:spPr bwMode="auto">
          <a:xfrm>
            <a:off x="5697112" y="591510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81" name="Rectangle 80"/>
          <p:cNvSpPr>
            <a:spLocks noChangeArrowheads="1"/>
          </p:cNvSpPr>
          <p:nvPr/>
        </p:nvSpPr>
        <p:spPr bwMode="auto">
          <a:xfrm>
            <a:off x="4199632" y="591248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82" name="Rectangle 8"/>
          <p:cNvSpPr>
            <a:spLocks noChangeArrowheads="1"/>
          </p:cNvSpPr>
          <p:nvPr/>
        </p:nvSpPr>
        <p:spPr bwMode="auto">
          <a:xfrm>
            <a:off x="6231439" y="5902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3" name="TextBox 82"/>
          <p:cNvSpPr txBox="1"/>
          <p:nvPr/>
        </p:nvSpPr>
        <p:spPr>
          <a:xfrm>
            <a:off x="304800" y="626006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3  1  2  2  6  3  2  </a:t>
            </a:r>
            <a:r>
              <a:rPr lang="en-US" b="1" dirty="0" smtClean="0">
                <a:latin typeface="Arial" pitchFamily="34" charset="0"/>
                <a:cs typeface="Arial" pitchFamily="34" charset="0"/>
              </a:rPr>
              <a:t>5</a:t>
            </a:r>
          </a:p>
        </p:txBody>
      </p:sp>
      <p:sp>
        <p:nvSpPr>
          <p:cNvPr id="84" name="Rectangle 6"/>
          <p:cNvSpPr>
            <a:spLocks noChangeArrowheads="1"/>
          </p:cNvSpPr>
          <p:nvPr/>
        </p:nvSpPr>
        <p:spPr bwMode="auto">
          <a:xfrm>
            <a:off x="7235999" y="627574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6" name="Rectangle 85"/>
          <p:cNvSpPr>
            <a:spLocks noChangeArrowheads="1"/>
          </p:cNvSpPr>
          <p:nvPr/>
        </p:nvSpPr>
        <p:spPr bwMode="auto">
          <a:xfrm>
            <a:off x="5169379" y="628650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87" name="Rectangle 8"/>
          <p:cNvSpPr>
            <a:spLocks noChangeArrowheads="1"/>
          </p:cNvSpPr>
          <p:nvPr/>
        </p:nvSpPr>
        <p:spPr bwMode="auto">
          <a:xfrm>
            <a:off x="6464003" y="627574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8" name="Rectangle 6"/>
          <p:cNvSpPr>
            <a:spLocks noChangeArrowheads="1"/>
          </p:cNvSpPr>
          <p:nvPr/>
        </p:nvSpPr>
        <p:spPr bwMode="auto">
          <a:xfrm>
            <a:off x="6993445" y="626006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9" name="Rectangle 88"/>
          <p:cNvSpPr>
            <a:spLocks noChangeArrowheads="1"/>
          </p:cNvSpPr>
          <p:nvPr/>
        </p:nvSpPr>
        <p:spPr bwMode="auto">
          <a:xfrm>
            <a:off x="5686153" y="628912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90" name="Rectangle 89"/>
          <p:cNvSpPr>
            <a:spLocks noChangeArrowheads="1"/>
          </p:cNvSpPr>
          <p:nvPr/>
        </p:nvSpPr>
        <p:spPr bwMode="auto">
          <a:xfrm>
            <a:off x="4188673" y="628650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91" name="Rectangle 8"/>
          <p:cNvSpPr>
            <a:spLocks noChangeArrowheads="1"/>
          </p:cNvSpPr>
          <p:nvPr/>
        </p:nvSpPr>
        <p:spPr bwMode="auto">
          <a:xfrm>
            <a:off x="6711028" y="62763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92" name="Rectangle 91"/>
          <p:cNvSpPr>
            <a:spLocks noChangeArrowheads="1"/>
          </p:cNvSpPr>
          <p:nvPr/>
        </p:nvSpPr>
        <p:spPr bwMode="auto">
          <a:xfrm>
            <a:off x="6223682" y="6275740"/>
            <a:ext cx="19892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04" name="TextBox 103"/>
          <p:cNvSpPr txBox="1"/>
          <p:nvPr/>
        </p:nvSpPr>
        <p:spPr>
          <a:xfrm>
            <a:off x="7482538" y="5105400"/>
            <a:ext cx="1666697" cy="1169551"/>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Idea:</a:t>
            </a:r>
            <a:r>
              <a:rPr lang="en-US" sz="1400" dirty="0" smtClean="0">
                <a:solidFill>
                  <a:srgbClr val="008000"/>
                </a:solidFill>
                <a:latin typeface="Arial" pitchFamily="34" charset="0"/>
                <a:cs typeface="Arial" pitchFamily="34" charset="0"/>
              </a:rPr>
              <a:t> Sum in each bucket is at most </a:t>
            </a:r>
            <a:r>
              <a:rPr lang="en-US" sz="1400" b="1" dirty="0" smtClean="0">
                <a:solidFill>
                  <a:srgbClr val="008000"/>
                </a:solidFill>
                <a:latin typeface="Arial" pitchFamily="34" charset="0"/>
                <a:cs typeface="Arial" pitchFamily="34" charset="0"/>
              </a:rPr>
              <a:t>2</a:t>
            </a:r>
            <a:r>
              <a:rPr lang="en-US" sz="1400" b="1" baseline="30000" dirty="0" smtClean="0">
                <a:solidFill>
                  <a:srgbClr val="008000"/>
                </a:solidFill>
                <a:latin typeface="Arial" pitchFamily="34" charset="0"/>
                <a:cs typeface="Arial" pitchFamily="34" charset="0"/>
              </a:rPr>
              <a:t>b</a:t>
            </a:r>
            <a:r>
              <a:rPr lang="en-US" sz="1400" dirty="0" smtClean="0">
                <a:solidFill>
                  <a:srgbClr val="008000"/>
                </a:solidFill>
                <a:latin typeface="Arial" pitchFamily="34" charset="0"/>
                <a:cs typeface="Arial" pitchFamily="34" charset="0"/>
              </a:rPr>
              <a:t> (unless bucket has only </a:t>
            </a:r>
            <a:r>
              <a:rPr lang="en-US" sz="1400" b="1"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 integer)</a:t>
            </a:r>
          </a:p>
          <a:p>
            <a:r>
              <a:rPr lang="en-US" sz="1400" b="1" dirty="0" smtClean="0">
                <a:solidFill>
                  <a:srgbClr val="008000"/>
                </a:solidFill>
                <a:latin typeface="Arial" pitchFamily="34" charset="0"/>
                <a:cs typeface="Arial" pitchFamily="34" charset="0"/>
              </a:rPr>
              <a:t>Bucket sizes:</a:t>
            </a:r>
          </a:p>
        </p:txBody>
      </p:sp>
      <p:sp>
        <p:nvSpPr>
          <p:cNvPr id="105" name="Rectangle 6"/>
          <p:cNvSpPr>
            <a:spLocks noChangeArrowheads="1"/>
          </p:cNvSpPr>
          <p:nvPr/>
        </p:nvSpPr>
        <p:spPr bwMode="auto">
          <a:xfrm>
            <a:off x="8852719" y="6292334"/>
            <a:ext cx="182880" cy="304800"/>
          </a:xfrm>
          <a:prstGeom prst="rect">
            <a:avLst/>
          </a:prstGeom>
          <a:solidFill>
            <a:schemeClr val="accent1">
              <a:alpha val="50195"/>
            </a:schemeClr>
          </a:solidFill>
          <a:ln w="9525">
            <a:solidFill>
              <a:schemeClr val="tx1"/>
            </a:solidFill>
            <a:miter lim="800000"/>
            <a:headEnd/>
            <a:tailEnd/>
          </a:ln>
        </p:spPr>
        <p:txBody>
          <a:bodyPr wrap="none" lIns="0" rIns="0" anchor="ctr" anchorCtr="1"/>
          <a:lstStyle/>
          <a:p>
            <a:r>
              <a:rPr lang="en-US" b="1" dirty="0">
                <a:latin typeface="Arial" pitchFamily="34" charset="0"/>
                <a:cs typeface="Arial" pitchFamily="34" charset="0"/>
              </a:rPr>
              <a:t>1</a:t>
            </a:r>
          </a:p>
        </p:txBody>
      </p:sp>
      <p:sp>
        <p:nvSpPr>
          <p:cNvPr id="106" name="Rectangle 8"/>
          <p:cNvSpPr>
            <a:spLocks noChangeArrowheads="1"/>
          </p:cNvSpPr>
          <p:nvPr/>
        </p:nvSpPr>
        <p:spPr bwMode="auto">
          <a:xfrm>
            <a:off x="8643600" y="6292334"/>
            <a:ext cx="182880" cy="304800"/>
          </a:xfrm>
          <a:prstGeom prst="rect">
            <a:avLst/>
          </a:prstGeom>
          <a:solidFill>
            <a:srgbClr val="FFFF00">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2</a:t>
            </a:r>
            <a:endParaRPr lang="en-US" b="1" dirty="0">
              <a:latin typeface="Arial" pitchFamily="34" charset="0"/>
              <a:cs typeface="Arial" pitchFamily="34" charset="0"/>
            </a:endParaRPr>
          </a:p>
        </p:txBody>
      </p:sp>
      <p:sp>
        <p:nvSpPr>
          <p:cNvPr id="107" name="Rectangle 106"/>
          <p:cNvSpPr>
            <a:spLocks noChangeArrowheads="1"/>
          </p:cNvSpPr>
          <p:nvPr/>
        </p:nvSpPr>
        <p:spPr bwMode="auto">
          <a:xfrm>
            <a:off x="8225360" y="6292334"/>
            <a:ext cx="182880" cy="304800"/>
          </a:xfrm>
          <a:prstGeom prst="rect">
            <a:avLst/>
          </a:prstGeom>
          <a:solidFill>
            <a:srgbClr val="FF99CC">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8</a:t>
            </a:r>
            <a:endParaRPr lang="en-US" b="1" dirty="0">
              <a:latin typeface="Arial" pitchFamily="34" charset="0"/>
              <a:cs typeface="Arial" pitchFamily="34" charset="0"/>
            </a:endParaRPr>
          </a:p>
        </p:txBody>
      </p:sp>
      <p:sp>
        <p:nvSpPr>
          <p:cNvPr id="108" name="Rectangle 107"/>
          <p:cNvSpPr>
            <a:spLocks noChangeArrowheads="1"/>
          </p:cNvSpPr>
          <p:nvPr/>
        </p:nvSpPr>
        <p:spPr bwMode="auto">
          <a:xfrm>
            <a:off x="7924800" y="6292334"/>
            <a:ext cx="274320" cy="304800"/>
          </a:xfrm>
          <a:prstGeom prst="rect">
            <a:avLst/>
          </a:prstGeom>
          <a:solidFill>
            <a:srgbClr val="FFCC99">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16</a:t>
            </a:r>
            <a:endParaRPr lang="en-US" b="1" dirty="0">
              <a:latin typeface="Arial" pitchFamily="34" charset="0"/>
              <a:cs typeface="Arial" pitchFamily="34" charset="0"/>
            </a:endParaRPr>
          </a:p>
        </p:txBody>
      </p:sp>
      <p:sp>
        <p:nvSpPr>
          <p:cNvPr id="109" name="Rectangle 108"/>
          <p:cNvSpPr>
            <a:spLocks noChangeArrowheads="1"/>
          </p:cNvSpPr>
          <p:nvPr/>
        </p:nvSpPr>
        <p:spPr bwMode="auto">
          <a:xfrm>
            <a:off x="8434480" y="6292334"/>
            <a:ext cx="182880" cy="304800"/>
          </a:xfrm>
          <a:prstGeom prst="rect">
            <a:avLst/>
          </a:prstGeom>
          <a:solidFill>
            <a:srgbClr val="CC99FF">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
        <p:nvSpPr>
          <p:cNvPr id="112" name="Line 18"/>
          <p:cNvSpPr>
            <a:spLocks noChangeShapeType="1"/>
          </p:cNvSpPr>
          <p:nvPr/>
        </p:nvSpPr>
        <p:spPr bwMode="auto">
          <a:xfrm>
            <a:off x="3846062" y="5070335"/>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3" name="Line 18"/>
          <p:cNvSpPr>
            <a:spLocks noChangeShapeType="1"/>
          </p:cNvSpPr>
          <p:nvPr/>
        </p:nvSpPr>
        <p:spPr bwMode="auto">
          <a:xfrm>
            <a:off x="4152210" y="5486400"/>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4" name="Line 18"/>
          <p:cNvSpPr>
            <a:spLocks noChangeShapeType="1"/>
          </p:cNvSpPr>
          <p:nvPr/>
        </p:nvSpPr>
        <p:spPr bwMode="auto">
          <a:xfrm>
            <a:off x="4369346" y="5875492"/>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5" name="Line 18"/>
          <p:cNvSpPr>
            <a:spLocks noChangeShapeType="1"/>
          </p:cNvSpPr>
          <p:nvPr/>
        </p:nvSpPr>
        <p:spPr bwMode="auto">
          <a:xfrm>
            <a:off x="4578390" y="6248400"/>
            <a:ext cx="2819400" cy="0"/>
          </a:xfrm>
          <a:prstGeom prst="line">
            <a:avLst/>
          </a:prstGeom>
          <a:noFill/>
          <a:ln w="28575">
            <a:solidFill>
              <a:srgbClr val="008000"/>
            </a:solidFill>
            <a:round/>
            <a:headEnd type="triangle"/>
            <a:tailEnd type="triangle" w="med" len="med"/>
          </a:ln>
        </p:spPr>
        <p:txBody>
          <a:bodyPr/>
          <a:lstStyle/>
          <a:p>
            <a:endParaRPr lang="en-US"/>
          </a:p>
        </p:txBody>
      </p:sp>
    </p:spTree>
    <p:extLst>
      <p:ext uri="{BB962C8B-B14F-4D97-AF65-F5344CB8AC3E}">
        <p14:creationId xmlns:p14="http://schemas.microsoft.com/office/powerpoint/2010/main" val="3124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1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14"/>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21" grpId="0"/>
      <p:bldP spid="29" grpId="0"/>
      <p:bldP spid="38" grpId="0" animBg="1"/>
      <p:bldP spid="39" grpId="0" animBg="1"/>
      <p:bldP spid="48" grpId="0" animBg="1"/>
      <p:bldP spid="49" grpId="0" animBg="1"/>
      <p:bldP spid="59" grpId="0" animBg="1"/>
      <p:bldP spid="66" grpId="0" animBg="1"/>
      <p:bldP spid="71" grpId="0" animBg="1"/>
      <p:bldP spid="72" grpId="0" animBg="1"/>
      <p:bldP spid="73" grpId="0" animBg="1"/>
      <p:bldP spid="74" grpId="0" animBg="1"/>
      <p:bldP spid="75" grpId="0" animBg="1"/>
      <p:bldP spid="77" grpId="0" animBg="1"/>
      <p:bldP spid="78" grpId="0" animBg="1"/>
      <p:bldP spid="79" grpId="0" animBg="1"/>
      <p:bldP spid="80" grpId="0" animBg="1"/>
      <p:bldP spid="81" grpId="0" animBg="1"/>
      <p:bldP spid="82" grpId="0" animBg="1"/>
      <p:bldP spid="83" grpId="0"/>
      <p:bldP spid="84" grpId="0" animBg="1"/>
      <p:bldP spid="86" grpId="0" animBg="1"/>
      <p:bldP spid="87" grpId="0" animBg="1"/>
      <p:bldP spid="88" grpId="0" animBg="1"/>
      <p:bldP spid="89" grpId="0" animBg="1"/>
      <p:bldP spid="90" grpId="0" animBg="1"/>
      <p:bldP spid="91" grpId="0" animBg="1"/>
      <p:bldP spid="92" grpId="0" animBg="1"/>
      <p:bldP spid="104" grpId="0"/>
      <p:bldP spid="105" grpId="0" animBg="1"/>
      <p:bldP spid="106" grpId="0" animBg="1"/>
      <p:bldP spid="107" grpId="0" animBg="1"/>
      <p:bldP spid="108" grpId="0" animBg="1"/>
      <p:bldP spid="109" grpId="0" animBg="1"/>
      <p:bldP spid="112" grpId="0" animBg="1"/>
      <p:bldP spid="112" grpId="1" animBg="1"/>
      <p:bldP spid="113" grpId="0" animBg="1"/>
      <p:bldP spid="113" grpId="1" animBg="1"/>
      <p:bldP spid="114" grpId="0" animBg="1"/>
      <p:bldP spid="114" grpId="1" animBg="1"/>
      <p:bldP spid="1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t>Sampling a fixed proportion of a stream</a:t>
            </a:r>
          </a:p>
          <a:p>
            <a:pPr lvl="1"/>
            <a:r>
              <a:rPr lang="en-US" dirty="0" smtClean="0"/>
              <a:t>Sample size grows as the stream grows</a:t>
            </a:r>
          </a:p>
          <a:p>
            <a:r>
              <a:rPr lang="en-US" b="1" dirty="0" smtClean="0"/>
              <a:t>Sampling a fixed-size sample</a:t>
            </a:r>
          </a:p>
          <a:p>
            <a:pPr lvl="1"/>
            <a:r>
              <a:rPr lang="en-US" dirty="0" smtClean="0"/>
              <a:t>Reservoir sampling</a:t>
            </a:r>
          </a:p>
          <a:p>
            <a:r>
              <a:rPr lang="en-US" b="1" dirty="0" smtClean="0"/>
              <a:t>Counting the number of 1s in the last N elements</a:t>
            </a:r>
          </a:p>
          <a:p>
            <a:pPr lvl="1"/>
            <a:r>
              <a:rPr lang="en-US" dirty="0" smtClean="0"/>
              <a:t>Exponentially increasing windows</a:t>
            </a:r>
          </a:p>
          <a:p>
            <a:pPr lvl="1"/>
            <a:r>
              <a:rPr lang="en-US" dirty="0" smtClean="0"/>
              <a:t>Extensions:</a:t>
            </a:r>
          </a:p>
          <a:p>
            <a:pPr lvl="2"/>
            <a:r>
              <a:rPr lang="en-US" dirty="0" smtClean="0"/>
              <a:t>Number of 1s in any last k (k &lt; N) elements</a:t>
            </a:r>
          </a:p>
          <a:p>
            <a:pPr lvl="2"/>
            <a:r>
              <a:rPr lang="en-US" dirty="0" smtClean="0"/>
              <a:t>Sums of integers </a:t>
            </a:r>
            <a:r>
              <a:rPr lang="en-US" dirty="0"/>
              <a:t>in </a:t>
            </a:r>
            <a:r>
              <a:rPr lang="en-US" dirty="0" smtClean="0"/>
              <a:t>the last N elements</a:t>
            </a:r>
            <a:endParaRPr lang="en-US" dirty="0"/>
          </a:p>
          <a:p>
            <a:pPr lvl="2"/>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178607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987552"/>
          </a:xfrm>
        </p:spPr>
        <p:txBody>
          <a:bodyPr>
            <a:normAutofit/>
          </a:bodyPr>
          <a:lstStyle/>
          <a:p>
            <a:r>
              <a:rPr lang="en-US" dirty="0" smtClean="0"/>
              <a:t>Side note: SGD is a Streaming Alg.</a:t>
            </a:r>
            <a:endParaRPr lang="en-US" dirty="0"/>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smtClean="0">
                <a:solidFill>
                  <a:srgbClr val="0000FF"/>
                </a:solidFill>
              </a:rPr>
              <a:t>Stochastic Gradient Descent (SGD) is an </a:t>
            </a:r>
            <a:br>
              <a:rPr lang="en-US" b="1" dirty="0" smtClean="0">
                <a:solidFill>
                  <a:srgbClr val="0000FF"/>
                </a:solidFill>
              </a:rPr>
            </a:br>
            <a:r>
              <a:rPr lang="en-US" b="1" dirty="0" smtClean="0">
                <a:solidFill>
                  <a:srgbClr val="0000FF"/>
                </a:solidFill>
              </a:rPr>
              <a:t>example of a stream algorithm</a:t>
            </a:r>
          </a:p>
          <a:p>
            <a:r>
              <a:rPr lang="en-US" b="1" dirty="0" smtClean="0"/>
              <a:t>In Machine Learning we call this: </a:t>
            </a:r>
            <a:r>
              <a:rPr lang="en-US" b="1" dirty="0" smtClean="0">
                <a:solidFill>
                  <a:srgbClr val="FF0066"/>
                </a:solidFill>
              </a:rPr>
              <a:t>Online Learning</a:t>
            </a:r>
            <a:endParaRPr lang="en-US" b="1" dirty="0">
              <a:solidFill>
                <a:srgbClr val="FF0066"/>
              </a:solidFill>
            </a:endParaRPr>
          </a:p>
          <a:p>
            <a:pPr lvl="1"/>
            <a:r>
              <a:rPr lang="en-US" dirty="0"/>
              <a:t>Allows </a:t>
            </a:r>
            <a:r>
              <a:rPr lang="en-US" dirty="0" smtClean="0"/>
              <a:t>for modeling </a:t>
            </a:r>
            <a:r>
              <a:rPr lang="en-US" dirty="0"/>
              <a:t>problems where </a:t>
            </a:r>
            <a:r>
              <a:rPr lang="en-US" dirty="0" smtClean="0"/>
              <a:t>we </a:t>
            </a:r>
            <a:r>
              <a:rPr lang="en-US" dirty="0"/>
              <a:t>have a continuous stream of data </a:t>
            </a:r>
            <a:endParaRPr lang="en-US" dirty="0" smtClean="0"/>
          </a:p>
          <a:p>
            <a:pPr lvl="1"/>
            <a:r>
              <a:rPr lang="en-US" dirty="0" smtClean="0"/>
              <a:t>We </a:t>
            </a:r>
            <a:r>
              <a:rPr lang="en-US" dirty="0"/>
              <a:t>want an algorithm to learn </a:t>
            </a:r>
            <a:r>
              <a:rPr lang="en-US" dirty="0" smtClean="0"/>
              <a:t>from it and </a:t>
            </a:r>
            <a:br>
              <a:rPr lang="en-US" dirty="0" smtClean="0"/>
            </a:br>
            <a:r>
              <a:rPr lang="en-US" dirty="0" smtClean="0"/>
              <a:t>slowly adapt to the changes in data</a:t>
            </a:r>
            <a:endParaRPr lang="en-US" dirty="0"/>
          </a:p>
          <a:p>
            <a:r>
              <a:rPr lang="en-US" b="1" dirty="0" smtClean="0">
                <a:solidFill>
                  <a:srgbClr val="008000"/>
                </a:solidFill>
              </a:rPr>
              <a:t>Idea: Do slow updates to the model</a:t>
            </a:r>
          </a:p>
          <a:p>
            <a:pPr lvl="1"/>
            <a:r>
              <a:rPr lang="en-US" b="1" dirty="0" smtClean="0"/>
              <a:t>SGD</a:t>
            </a:r>
            <a:r>
              <a:rPr lang="en-US" dirty="0" smtClean="0"/>
              <a:t> (SVM, Perceptron) makes small updates</a:t>
            </a:r>
          </a:p>
          <a:p>
            <a:pPr lvl="1"/>
            <a:r>
              <a:rPr lang="en-US" b="1" dirty="0" smtClean="0">
                <a:solidFill>
                  <a:srgbClr val="FF0066"/>
                </a:solidFill>
              </a:rPr>
              <a:t>So:</a:t>
            </a:r>
            <a:r>
              <a:rPr lang="en-US" dirty="0" smtClean="0"/>
              <a:t> First train the classifier on training data. </a:t>
            </a:r>
          </a:p>
          <a:p>
            <a:pPr lvl="1"/>
            <a:r>
              <a:rPr lang="en-US" b="1" dirty="0" smtClean="0">
                <a:solidFill>
                  <a:srgbClr val="FF0066"/>
                </a:solidFill>
              </a:rPr>
              <a:t>Then:</a:t>
            </a:r>
            <a:r>
              <a:rPr lang="en-US" dirty="0" smtClean="0"/>
              <a:t> For every example from the stream, we slightly update the model (using small learning rate)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2202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a:bodyPr>
          <a:lstStyle/>
          <a:p>
            <a:r>
              <a:rPr lang="en-US" dirty="0" smtClean="0"/>
              <a:t>General Stream Processing Model</a:t>
            </a:r>
            <a:endParaRPr lang="en-US" dirty="0"/>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482" name="Slide Number Placeholder 3"/>
          <p:cNvSpPr>
            <a:spLocks noGrp="1"/>
          </p:cNvSpPr>
          <p:nvPr>
            <p:ph type="sldNum" sz="quarter" idx="12"/>
          </p:nvPr>
        </p:nvSpPr>
        <p:spPr bwMode="auto">
          <a:noFill/>
          <a:ln>
            <a:miter lim="800000"/>
            <a:headEnd/>
            <a:tailEnd/>
          </a:ln>
        </p:spPr>
        <p:txBody>
          <a:bodyPr/>
          <a:lstStyle/>
          <a:p>
            <a:fld id="{A2979859-3BD4-4C40-8911-A994FCFE9EAB}" type="slidenum">
              <a:rPr lang="en-US"/>
              <a:pPr/>
              <a:t>6</a:t>
            </a:fld>
            <a:endParaRPr lang="en-US"/>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a:t>
            </a:r>
            <a:r>
              <a:rPr lang="en-US" b="1" dirty="0" smtClean="0">
                <a:solidFill>
                  <a:srgbClr val="008000"/>
                </a:solidFill>
                <a:latin typeface="Arial" pitchFamily="34" charset="0"/>
                <a:cs typeface="Arial" pitchFamily="34" charset="0"/>
              </a:rPr>
              <a:t>Entering.</a:t>
            </a:r>
          </a:p>
          <a:p>
            <a:pPr algn="ctr"/>
            <a:r>
              <a:rPr lang="en-US" dirty="0" smtClean="0">
                <a:solidFill>
                  <a:srgbClr val="008000"/>
                </a:solidFill>
                <a:latin typeface="Arial" pitchFamily="34" charset="0"/>
                <a:cs typeface="Arial" pitchFamily="34" charset="0"/>
              </a:rPr>
              <a:t>Each is stream is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composed of </a:t>
            </a:r>
            <a:br>
              <a:rPr lang="en-US"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smtClean="0">
                <a:solidFill>
                  <a:srgbClr val="008000"/>
                </a:solidFill>
                <a:latin typeface="Arial" pitchFamily="34" charset="0"/>
                <a:cs typeface="Arial" pitchFamily="34" charset="0"/>
              </a:rPr>
              <a:t>tuples</a:t>
            </a:r>
            <a:endParaRPr lang="en-US" b="1" dirty="0">
              <a:solidFill>
                <a:srgbClr val="008000"/>
              </a:solidFill>
              <a:latin typeface="Arial" pitchFamily="34" charset="0"/>
              <a:cs typeface="Arial" pitchFamily="34" charset="0"/>
            </a:endParaRP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val="376556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smtClean="0">
                <a:solidFill>
                  <a:srgbClr val="D60093"/>
                </a:solidFill>
              </a:rPr>
              <a:t>Types of queries one wants on answer on </a:t>
            </a:r>
            <a:br>
              <a:rPr lang="en-US" b="1" dirty="0" smtClean="0">
                <a:solidFill>
                  <a:srgbClr val="D60093"/>
                </a:solidFill>
              </a:rPr>
            </a:br>
            <a:r>
              <a:rPr lang="en-US" b="1" dirty="0" smtClean="0">
                <a:solidFill>
                  <a:srgbClr val="D60093"/>
                </a:solidFill>
              </a:rPr>
              <a:t>a data stream: </a:t>
            </a:r>
            <a:r>
              <a:rPr lang="en-US" dirty="0">
                <a:solidFill>
                  <a:schemeClr val="bg1">
                    <a:lumMod val="50000"/>
                  </a:schemeClr>
                </a:solidFill>
              </a:rPr>
              <a:t>(we’ll do these </a:t>
            </a:r>
            <a:r>
              <a:rPr lang="en-US" dirty="0" smtClean="0">
                <a:solidFill>
                  <a:schemeClr val="bg1">
                    <a:lumMod val="50000"/>
                  </a:schemeClr>
                </a:solidFill>
              </a:rPr>
              <a:t>today)</a:t>
            </a:r>
            <a:endParaRPr lang="en-US" b="1" dirty="0">
              <a:solidFill>
                <a:schemeClr val="bg1">
                  <a:lumMod val="50000"/>
                </a:schemeClr>
              </a:solidFill>
            </a:endParaRPr>
          </a:p>
          <a:p>
            <a:pPr lvl="1"/>
            <a:r>
              <a:rPr lang="en-US" b="1" dirty="0" smtClean="0">
                <a:solidFill>
                  <a:srgbClr val="0000FF"/>
                </a:solidFill>
              </a:rPr>
              <a:t>Sampling data from a stream</a:t>
            </a:r>
          </a:p>
          <a:p>
            <a:pPr lvl="2"/>
            <a:r>
              <a:rPr lang="en-US" dirty="0" smtClean="0"/>
              <a:t>Construct a random sample</a:t>
            </a:r>
          </a:p>
          <a:p>
            <a:pPr lvl="1"/>
            <a:r>
              <a:rPr lang="en-US" b="1" dirty="0" smtClean="0">
                <a:solidFill>
                  <a:srgbClr val="0000FF"/>
                </a:solidFill>
              </a:rPr>
              <a:t>Queries over sliding windows</a:t>
            </a:r>
          </a:p>
          <a:p>
            <a:pPr lvl="2"/>
            <a:r>
              <a:rPr lang="en-US" dirty="0" smtClean="0"/>
              <a:t>Number of items of type </a:t>
            </a:r>
            <a:r>
              <a:rPr lang="en-US" b="1" i="1" dirty="0" smtClean="0"/>
              <a:t>x</a:t>
            </a:r>
            <a:r>
              <a:rPr lang="en-US" dirty="0" smtClean="0"/>
              <a:t> in the last </a:t>
            </a:r>
            <a:r>
              <a:rPr lang="en-US" b="1" i="1" dirty="0" smtClean="0"/>
              <a:t>k</a:t>
            </a:r>
            <a:r>
              <a:rPr lang="en-US" dirty="0" smtClean="0"/>
              <a:t> elements </a:t>
            </a:r>
            <a:br>
              <a:rPr lang="en-US" dirty="0" smtClean="0"/>
            </a:br>
            <a:r>
              <a:rPr lang="en-US" dirty="0" smtClean="0"/>
              <a:t>of the stream</a:t>
            </a:r>
          </a:p>
          <a:p>
            <a:pPr marL="457200" lvl="1" indent="0">
              <a:buNone/>
            </a:pPr>
            <a:endParaRPr lang="en-US" dirty="0"/>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7</a:t>
            </a:fld>
            <a:endParaRPr lang="en-US"/>
          </a:p>
        </p:txBody>
      </p:sp>
    </p:spTree>
    <p:extLst>
      <p:ext uri="{BB962C8B-B14F-4D97-AF65-F5344CB8AC3E}">
        <p14:creationId xmlns:p14="http://schemas.microsoft.com/office/powerpoint/2010/main" val="181214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a:solidFill>
                  <a:srgbClr val="D60093"/>
                </a:solidFill>
              </a:rPr>
              <a:t>Types of queries one wants on answer on </a:t>
            </a:r>
            <a:r>
              <a:rPr lang="en-US" b="1" dirty="0" smtClean="0">
                <a:solidFill>
                  <a:srgbClr val="D60093"/>
                </a:solidFill>
              </a:rPr>
              <a:t/>
            </a:r>
            <a:br>
              <a:rPr lang="en-US" b="1" dirty="0" smtClean="0">
                <a:solidFill>
                  <a:srgbClr val="D60093"/>
                </a:solidFill>
              </a:rPr>
            </a:br>
            <a:r>
              <a:rPr lang="en-US" b="1" dirty="0" smtClean="0">
                <a:solidFill>
                  <a:srgbClr val="D60093"/>
                </a:solidFill>
              </a:rPr>
              <a:t>a data stream: </a:t>
            </a:r>
            <a:r>
              <a:rPr lang="en-US" dirty="0" smtClean="0">
                <a:solidFill>
                  <a:schemeClr val="bg1">
                    <a:lumMod val="50000"/>
                  </a:schemeClr>
                </a:solidFill>
              </a:rPr>
              <a:t>(we’ll do these </a:t>
            </a:r>
            <a:r>
              <a:rPr lang="en-US" dirty="0" smtClean="0">
                <a:solidFill>
                  <a:schemeClr val="bg1">
                    <a:lumMod val="50000"/>
                  </a:schemeClr>
                </a:solidFill>
              </a:rPr>
              <a:t>next time</a:t>
            </a:r>
            <a:r>
              <a:rPr lang="en-US" dirty="0" smtClean="0">
                <a:solidFill>
                  <a:schemeClr val="bg1">
                    <a:lumMod val="50000"/>
                  </a:schemeClr>
                </a:solidFill>
              </a:rPr>
              <a:t>)</a:t>
            </a:r>
            <a:endParaRPr lang="en-US" b="1" dirty="0">
              <a:solidFill>
                <a:schemeClr val="bg1">
                  <a:lumMod val="50000"/>
                </a:schemeClr>
              </a:solidFill>
            </a:endParaRP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smtClean="0">
                <a:solidFill>
                  <a:srgbClr val="0000FF"/>
                </a:solidFill>
              </a:rPr>
              <a:t>Counting distinct elements</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0000FF"/>
                </a:solidFill>
              </a:rPr>
              <a:t>Estimating moments</a:t>
            </a:r>
          </a:p>
          <a:p>
            <a:pPr lvl="2"/>
            <a:r>
              <a:rPr lang="en-US" dirty="0" smtClean="0"/>
              <a:t>Estimate avg./std. dev. of last </a:t>
            </a:r>
            <a:r>
              <a:rPr lang="en-US" b="1" i="1" dirty="0" smtClean="0"/>
              <a:t>k</a:t>
            </a:r>
            <a:r>
              <a:rPr lang="en-US" b="1" dirty="0" smtClean="0"/>
              <a:t> </a:t>
            </a:r>
            <a:r>
              <a:rPr lang="en-US" dirty="0" smtClean="0"/>
              <a:t>elements</a:t>
            </a:r>
          </a:p>
          <a:p>
            <a:pPr lvl="1"/>
            <a:r>
              <a:rPr lang="en-US" b="1" dirty="0" smtClean="0">
                <a:solidFill>
                  <a:srgbClr val="0000FF"/>
                </a:solidFill>
              </a:rPr>
              <a:t>Finding frequent elements</a:t>
            </a:r>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8</a:t>
            </a:fld>
            <a:endParaRPr lang="en-US"/>
          </a:p>
        </p:txBody>
      </p:sp>
    </p:spTree>
    <p:extLst>
      <p:ext uri="{BB962C8B-B14F-4D97-AF65-F5344CB8AC3E}">
        <p14:creationId xmlns:p14="http://schemas.microsoft.com/office/powerpoint/2010/main" val="215053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ea typeface="+mj-ea"/>
              </a:rPr>
              <a:t>Applications </a:t>
            </a:r>
            <a:r>
              <a:rPr lang="en-US" dirty="0">
                <a:ea typeface="+mj-ea"/>
              </a:rPr>
              <a:t>(1)</a:t>
            </a:r>
          </a:p>
        </p:txBody>
      </p:sp>
      <p:sp>
        <p:nvSpPr>
          <p:cNvPr id="11267" name="Rectangle 3"/>
          <p:cNvSpPr>
            <a:spLocks noGrp="1" noChangeArrowheads="1"/>
          </p:cNvSpPr>
          <p:nvPr>
            <p:ph idx="1"/>
          </p:nvPr>
        </p:nvSpPr>
        <p:spPr/>
        <p:txBody>
          <a:bodyPr/>
          <a:lstStyle/>
          <a:p>
            <a:r>
              <a:rPr lang="en-US" b="1" dirty="0" smtClean="0">
                <a:solidFill>
                  <a:srgbClr val="D60093"/>
                </a:solidFill>
              </a:rPr>
              <a:t>Mining query streams</a:t>
            </a:r>
          </a:p>
          <a:p>
            <a:pPr lvl="1"/>
            <a:r>
              <a:rPr lang="en-US" dirty="0" smtClean="0">
                <a:ea typeface="ＭＳ Ｐゴシック" pitchFamily="34" charset="-128"/>
              </a:rPr>
              <a:t>Google wants to know what queries are </a:t>
            </a:r>
            <a:br>
              <a:rPr lang="en-US" dirty="0" smtClean="0">
                <a:ea typeface="ＭＳ Ｐゴシック" pitchFamily="34" charset="-128"/>
              </a:rPr>
            </a:br>
            <a:r>
              <a:rPr lang="en-US" dirty="0" smtClean="0">
                <a:ea typeface="ＭＳ Ｐゴシック" pitchFamily="34" charset="-128"/>
              </a:rPr>
              <a:t>more frequent today than yesterday</a:t>
            </a:r>
          </a:p>
          <a:p>
            <a:pPr lvl="8"/>
            <a:endParaRPr lang="en-US" b="1" dirty="0" smtClean="0">
              <a:solidFill>
                <a:srgbClr val="0000FF"/>
              </a:solidFill>
            </a:endParaRPr>
          </a:p>
          <a:p>
            <a:r>
              <a:rPr lang="en-US" b="1" dirty="0" smtClean="0">
                <a:solidFill>
                  <a:srgbClr val="0000FF"/>
                </a:solidFill>
              </a:rPr>
              <a:t>Mining click streams</a:t>
            </a:r>
          </a:p>
          <a:p>
            <a:pPr lvl="1"/>
            <a:r>
              <a:rPr lang="en-US" dirty="0" smtClean="0">
                <a:ea typeface="ＭＳ Ｐゴシック" pitchFamily="34" charset="-128"/>
              </a:rPr>
              <a:t>Yahoo wants to know which of its pages are getting an unusual number of hits in the past hour</a:t>
            </a:r>
          </a:p>
          <a:p>
            <a:pPr lvl="8"/>
            <a:endParaRPr lang="en-US" b="1" dirty="0" smtClean="0">
              <a:solidFill>
                <a:srgbClr val="008000"/>
              </a:solidFill>
            </a:endParaRPr>
          </a:p>
          <a:p>
            <a:r>
              <a:rPr lang="en-US" b="1" dirty="0" smtClean="0">
                <a:solidFill>
                  <a:srgbClr val="008000"/>
                </a:solidFill>
              </a:rPr>
              <a:t>Mining social network news feeds</a:t>
            </a:r>
          </a:p>
          <a:p>
            <a:pPr lvl="1"/>
            <a:r>
              <a:rPr lang="en-US" dirty="0" smtClean="0">
                <a:ea typeface="ＭＳ Ｐゴシック" pitchFamily="34" charset="-128"/>
              </a:rPr>
              <a:t>E.g., look for trending topics on Twitter, Facebook</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506" name="Slide Number Placeholder 5"/>
          <p:cNvSpPr>
            <a:spLocks noGrp="1"/>
          </p:cNvSpPr>
          <p:nvPr>
            <p:ph type="sldNum" sz="quarter" idx="12"/>
          </p:nvPr>
        </p:nvSpPr>
        <p:spPr bwMode="auto">
          <a:noFill/>
          <a:ln>
            <a:miter lim="800000"/>
            <a:headEnd/>
            <a:tailEnd/>
          </a:ln>
        </p:spPr>
        <p:txBody>
          <a:bodyPr/>
          <a:lstStyle/>
          <a:p>
            <a:fld id="{BE1474B1-2C23-4DD1-A052-9C111C8A70D6}" type="slidenum">
              <a:rPr lang="en-US"/>
              <a:pPr/>
              <a:t>9</a:t>
            </a:fld>
            <a:endParaRPr lang="en-US"/>
          </a:p>
        </p:txBody>
      </p:sp>
    </p:spTree>
    <p:extLst>
      <p:ext uri="{BB962C8B-B14F-4D97-AF65-F5344CB8AC3E}">
        <p14:creationId xmlns:p14="http://schemas.microsoft.com/office/powerpoint/2010/main" val="3677238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31081</TotalTime>
  <Words>3631</Words>
  <Application>Microsoft Office PowerPoint</Application>
  <PresentationFormat>On-screen Show (4:3)</PresentationFormat>
  <Paragraphs>537</Paragraphs>
  <Slides>46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Module</vt:lpstr>
      <vt:lpstr>Equation</vt:lpstr>
      <vt:lpstr>Mining Data Streams  (Part 1)</vt:lpstr>
      <vt:lpstr>New Topic: Infinite Data</vt:lpstr>
      <vt:lpstr>Data Streams</vt:lpstr>
      <vt:lpstr>The Stream Model</vt:lpstr>
      <vt:lpstr>Side note: SGD is a Streaming Alg.</vt:lpstr>
      <vt:lpstr>General Stream Processing Model</vt:lpstr>
      <vt:lpstr>Problems on Data Streams</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Generalized Solution</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Further Reducing the Error</vt:lpstr>
      <vt:lpstr>Extensions</vt:lpstr>
      <vt:lpstr>Extensions</vt:lpstr>
      <vt:lpstr>Summary</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1374</cp:revision>
  <cp:lastPrinted>2011-10-20T04:01:43Z</cp:lastPrinted>
  <dcterms:created xsi:type="dcterms:W3CDTF">2009-06-12T17:14:38Z</dcterms:created>
  <dcterms:modified xsi:type="dcterms:W3CDTF">2014-08-09T04:42:00Z</dcterms:modified>
</cp:coreProperties>
</file>