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handoutMasterIdLst>
    <p:handoutMasterId r:id="rId49"/>
  </p:handoutMasterIdLst>
  <p:sldIdLst>
    <p:sldId id="388" r:id="rId2"/>
    <p:sldId id="339" r:id="rId3"/>
    <p:sldId id="378" r:id="rId4"/>
    <p:sldId id="340" r:id="rId5"/>
    <p:sldId id="341" r:id="rId6"/>
    <p:sldId id="342" r:id="rId7"/>
    <p:sldId id="343" r:id="rId8"/>
    <p:sldId id="344" r:id="rId9"/>
    <p:sldId id="345" r:id="rId10"/>
    <p:sldId id="346" r:id="rId11"/>
    <p:sldId id="347" r:id="rId12"/>
    <p:sldId id="348" r:id="rId13"/>
    <p:sldId id="349" r:id="rId14"/>
    <p:sldId id="350" r:id="rId15"/>
    <p:sldId id="351" r:id="rId16"/>
    <p:sldId id="379" r:id="rId17"/>
    <p:sldId id="352" r:id="rId18"/>
    <p:sldId id="353" r:id="rId19"/>
    <p:sldId id="354" r:id="rId20"/>
    <p:sldId id="355" r:id="rId21"/>
    <p:sldId id="358" r:id="rId22"/>
    <p:sldId id="356" r:id="rId23"/>
    <p:sldId id="387" r:id="rId24"/>
    <p:sldId id="357" r:id="rId25"/>
    <p:sldId id="359" r:id="rId26"/>
    <p:sldId id="380" r:id="rId27"/>
    <p:sldId id="360" r:id="rId28"/>
    <p:sldId id="361" r:id="rId29"/>
    <p:sldId id="362" r:id="rId30"/>
    <p:sldId id="363" r:id="rId31"/>
    <p:sldId id="364" r:id="rId32"/>
    <p:sldId id="383" r:id="rId33"/>
    <p:sldId id="382" r:id="rId34"/>
    <p:sldId id="384" r:id="rId35"/>
    <p:sldId id="366" r:id="rId36"/>
    <p:sldId id="368" r:id="rId37"/>
    <p:sldId id="381" r:id="rId38"/>
    <p:sldId id="369" r:id="rId39"/>
    <p:sldId id="370" r:id="rId40"/>
    <p:sldId id="371" r:id="rId41"/>
    <p:sldId id="372" r:id="rId42"/>
    <p:sldId id="373" r:id="rId43"/>
    <p:sldId id="374" r:id="rId44"/>
    <p:sldId id="375" r:id="rId45"/>
    <p:sldId id="376" r:id="rId46"/>
    <p:sldId id="377"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60093"/>
    <a:srgbClr val="008000"/>
    <a:srgbClr val="FF0066"/>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111" autoAdjust="0"/>
  </p:normalViewPr>
  <p:slideViewPr>
    <p:cSldViewPr>
      <p:cViewPr varScale="1">
        <p:scale>
          <a:sx n="113" d="100"/>
          <a:sy n="113" d="100"/>
        </p:scale>
        <p:origin x="-366" y="-10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33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91B2278-9324-4A5C-8C72-9803665FAC0E}"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3B345A-0E41-4D81-9A4B-CBF215F62E34}"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7FFD05-008B-4A3A-B4BE-26A3CF0273B8}"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BCB2EDA8-3D96-4219-BAF5-BB10BB845D53}"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 </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EAFB25A-099D-4394-916B-324A5BFC19AE}"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F596EC37-9A2F-489A-B3B2-DBA304DC9123}"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5387006C-5214-44CD-95B3-CFCD19D08517}"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111CD4-1E2A-4755-B2BA-4C51B3644227}"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924EED-B7B4-4037-B2D2-745113BA7482}"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4AF1AA-4848-4A4A-8FB9-A0B0ABE7A4F7}"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D0039-59AE-4E5E-8763-CC6F1F9F4A16}"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872737-EE1B-4875-A3B0-F5511627493C}"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95D5BA3-527A-4C60-B438-9E30F9AE6C90}"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E63E396A-3929-4220-A8B5-FA39E5E441AB}"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Mining Data Streams </a:t>
            </a:r>
            <a:br>
              <a:rPr lang="en-US" sz="5400" dirty="0"/>
            </a:br>
            <a:r>
              <a:rPr lang="en-US" sz="5400" dirty="0"/>
              <a:t>(Part </a:t>
            </a:r>
            <a:r>
              <a:rPr lang="en-US" sz="5400" dirty="0" smtClean="0"/>
              <a:t>2)</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341831125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lang="en-US" u="sng" dirty="0" smtClean="0"/>
              <a:t>Analysis:</a:t>
            </a:r>
            <a:r>
              <a:rPr lang="en-US" dirty="0" smtClean="0"/>
              <a:t> Throwing </a:t>
            </a:r>
            <a:r>
              <a:rPr lang="en-US" dirty="0"/>
              <a:t>Darts </a:t>
            </a:r>
            <a:r>
              <a:rPr lang="en-US" dirty="0" smtClean="0"/>
              <a:t>(</a:t>
            </a:r>
            <a:r>
              <a:rPr lang="en-US" dirty="0"/>
              <a:t>2)</a:t>
            </a:r>
          </a:p>
        </p:txBody>
      </p:sp>
      <p:sp>
        <p:nvSpPr>
          <p:cNvPr id="28" name="Content Placeholder 27"/>
          <p:cNvSpPr>
            <a:spLocks noGrp="1"/>
          </p:cNvSpPr>
          <p:nvPr>
            <p:ph idx="1"/>
          </p:nvPr>
        </p:nvSpPr>
        <p:spPr>
          <a:xfrm>
            <a:off x="457200" y="1371601"/>
            <a:ext cx="8229600" cy="2133600"/>
          </a:xfrm>
        </p:spPr>
        <p:txBody>
          <a:bodyPr/>
          <a:lstStyle/>
          <a:p>
            <a:r>
              <a:rPr lang="en-US" dirty="0" smtClean="0"/>
              <a:t>We have </a:t>
            </a:r>
            <a:r>
              <a:rPr lang="en-US" b="1" i="1" dirty="0" smtClean="0"/>
              <a:t>m</a:t>
            </a:r>
            <a:r>
              <a:rPr lang="en-US" dirty="0" smtClean="0"/>
              <a:t> darts,</a:t>
            </a:r>
            <a:r>
              <a:rPr lang="en-US" b="1" dirty="0" smtClean="0"/>
              <a:t> </a:t>
            </a:r>
            <a:r>
              <a:rPr lang="en-US" b="1" i="1" dirty="0" smtClean="0"/>
              <a:t>n</a:t>
            </a:r>
            <a:r>
              <a:rPr lang="en-US" dirty="0" smtClean="0"/>
              <a:t> targets</a:t>
            </a:r>
          </a:p>
          <a:p>
            <a:r>
              <a:rPr lang="en-US" b="1" dirty="0" smtClean="0">
                <a:solidFill>
                  <a:srgbClr val="0000FF"/>
                </a:solidFill>
              </a:rPr>
              <a:t>What is the probability that a target gets at least one dart?</a:t>
            </a:r>
          </a:p>
          <a:p>
            <a:endParaRPr lang="en-US" b="1" dirty="0"/>
          </a:p>
        </p:txBody>
      </p:sp>
      <p:sp>
        <p:nvSpPr>
          <p:cNvPr id="18434" name="Slide Number Placeholder 4"/>
          <p:cNvSpPr>
            <a:spLocks noGrp="1"/>
          </p:cNvSpPr>
          <p:nvPr>
            <p:ph type="sldNum" sz="quarter" idx="12"/>
          </p:nvPr>
        </p:nvSpPr>
        <p:spPr bwMode="auto">
          <a:noFill/>
          <a:ln>
            <a:miter lim="800000"/>
            <a:headEnd/>
            <a:tailEnd/>
          </a:ln>
        </p:spPr>
        <p:txBody>
          <a:bodyPr/>
          <a:lstStyle/>
          <a:p>
            <a:fld id="{8C6B081D-537B-4D00-A9A9-AA40E7C121CF}" type="slidenum">
              <a:rPr lang="en-US" smtClean="0">
                <a:latin typeface="Calibri" pitchFamily="34" charset="0"/>
                <a:ea typeface="ＭＳ Ｐゴシック" pitchFamily="34" charset="-128"/>
              </a:rPr>
              <a:pPr/>
              <a:t>10</a:t>
            </a:fld>
            <a:endParaRPr lang="en-US" dirty="0" smtClean="0">
              <a:latin typeface="Calibri" pitchFamily="34" charset="0"/>
              <a:ea typeface="ＭＳ Ｐゴシック" pitchFamily="34" charset="-128"/>
            </a:endParaRPr>
          </a:p>
        </p:txBody>
      </p:sp>
      <p:grpSp>
        <p:nvGrpSpPr>
          <p:cNvPr id="2" name="Group 6"/>
          <p:cNvGrpSpPr>
            <a:grpSpLocks/>
          </p:cNvGrpSpPr>
          <p:nvPr/>
        </p:nvGrpSpPr>
        <p:grpSpPr bwMode="auto">
          <a:xfrm>
            <a:off x="1227139" y="4005262"/>
            <a:ext cx="3759202" cy="2092325"/>
            <a:chOff x="763" y="1781"/>
            <a:chExt cx="2368" cy="1318"/>
          </a:xfrm>
        </p:grpSpPr>
        <p:sp>
          <p:nvSpPr>
            <p:cNvPr id="18456" name="Text Box 3"/>
            <p:cNvSpPr txBox="1">
              <a:spLocks noChangeArrowheads="1"/>
            </p:cNvSpPr>
            <p:nvPr/>
          </p:nvSpPr>
          <p:spPr bwMode="auto">
            <a:xfrm>
              <a:off x="2054" y="1781"/>
              <a:ext cx="1077" cy="368"/>
            </a:xfrm>
            <a:prstGeom prst="rect">
              <a:avLst/>
            </a:prstGeom>
            <a:noFill/>
            <a:ln w="9525">
              <a:noFill/>
              <a:miter lim="800000"/>
              <a:headEnd/>
              <a:tailEnd/>
            </a:ln>
          </p:spPr>
          <p:txBody>
            <a:bodyPr wrap="none">
              <a:spAutoFit/>
            </a:bodyPr>
            <a:lstStyle/>
            <a:p>
              <a:r>
                <a:rPr lang="en-US" sz="3200" dirty="0">
                  <a:latin typeface="Arial" pitchFamily="34" charset="0"/>
                  <a:cs typeface="Arial" pitchFamily="34" charset="0"/>
                </a:rPr>
                <a:t>(1 – 1/n)</a:t>
              </a:r>
            </a:p>
          </p:txBody>
        </p:sp>
        <p:sp>
          <p:nvSpPr>
            <p:cNvPr id="18457" name="Text Box 4"/>
            <p:cNvSpPr txBox="1">
              <a:spLocks noChangeArrowheads="1"/>
            </p:cNvSpPr>
            <p:nvPr/>
          </p:nvSpPr>
          <p:spPr bwMode="auto">
            <a:xfrm>
              <a:off x="763" y="2517"/>
              <a:ext cx="1109" cy="582"/>
            </a:xfrm>
            <a:prstGeom prst="rect">
              <a:avLst/>
            </a:prstGeom>
            <a:noFill/>
            <a:ln w="9525">
              <a:noFill/>
              <a:miter lim="800000"/>
              <a:headEnd/>
              <a:tailEnd/>
            </a:ln>
          </p:spPr>
          <p:txBody>
            <a:bodyPr wrap="none">
              <a:spAutoFit/>
            </a:bodyPr>
            <a:lstStyle/>
            <a:p>
              <a:pPr algn="ctr"/>
              <a:r>
                <a:rPr lang="en-US" dirty="0" smtClean="0">
                  <a:solidFill>
                    <a:srgbClr val="008000"/>
                  </a:solidFill>
                  <a:latin typeface="Calibri" pitchFamily="34" charset="0"/>
                  <a:cs typeface="Calibri" pitchFamily="34" charset="0"/>
                </a:rPr>
                <a:t>Probability some</a:t>
              </a:r>
              <a:endParaRPr lang="en-US" dirty="0">
                <a:solidFill>
                  <a:srgbClr val="008000"/>
                </a:solidFill>
                <a:latin typeface="Calibri" pitchFamily="34" charset="0"/>
                <a:cs typeface="Calibri" pitchFamily="34" charset="0"/>
              </a:endParaRPr>
            </a:p>
            <a:p>
              <a:pPr algn="ctr"/>
              <a:r>
                <a:rPr lang="en-US" dirty="0">
                  <a:solidFill>
                    <a:srgbClr val="008000"/>
                  </a:solidFill>
                  <a:latin typeface="Calibri" pitchFamily="34" charset="0"/>
                  <a:cs typeface="Calibri" pitchFamily="34" charset="0"/>
                </a:rPr>
                <a:t>target </a:t>
              </a:r>
              <a:r>
                <a:rPr lang="en-US" b="1" dirty="0" smtClean="0">
                  <a:solidFill>
                    <a:srgbClr val="008000"/>
                  </a:solidFill>
                  <a:latin typeface="Calibri" pitchFamily="34" charset="0"/>
                  <a:cs typeface="Calibri" pitchFamily="34" charset="0"/>
                </a:rPr>
                <a:t>X</a:t>
              </a:r>
              <a:r>
                <a:rPr lang="en-US" dirty="0" smtClean="0">
                  <a:solidFill>
                    <a:srgbClr val="008000"/>
                  </a:solidFill>
                  <a:latin typeface="Calibri" pitchFamily="34" charset="0"/>
                  <a:cs typeface="Calibri" pitchFamily="34" charset="0"/>
                </a:rPr>
                <a:t> not </a:t>
              </a:r>
              <a:r>
                <a:rPr lang="en-US" dirty="0">
                  <a:solidFill>
                    <a:srgbClr val="008000"/>
                  </a:solidFill>
                  <a:latin typeface="Calibri" pitchFamily="34" charset="0"/>
                  <a:cs typeface="Calibri" pitchFamily="34" charset="0"/>
                </a:rPr>
                <a:t>hit</a:t>
              </a:r>
            </a:p>
            <a:p>
              <a:pPr algn="ctr"/>
              <a:r>
                <a:rPr lang="en-US" dirty="0">
                  <a:solidFill>
                    <a:srgbClr val="008000"/>
                  </a:solidFill>
                  <a:latin typeface="Calibri" pitchFamily="34" charset="0"/>
                  <a:cs typeface="Calibri" pitchFamily="34" charset="0"/>
                </a:rPr>
                <a:t>by </a:t>
              </a:r>
              <a:r>
                <a:rPr lang="en-US" dirty="0" smtClean="0">
                  <a:solidFill>
                    <a:srgbClr val="008000"/>
                  </a:solidFill>
                  <a:latin typeface="Calibri" pitchFamily="34" charset="0"/>
                  <a:cs typeface="Calibri" pitchFamily="34" charset="0"/>
                </a:rPr>
                <a:t>a </a:t>
              </a:r>
              <a:r>
                <a:rPr lang="en-US" dirty="0">
                  <a:solidFill>
                    <a:srgbClr val="008000"/>
                  </a:solidFill>
                  <a:latin typeface="Calibri" pitchFamily="34" charset="0"/>
                  <a:cs typeface="Calibri" pitchFamily="34" charset="0"/>
                </a:rPr>
                <a:t>dart</a:t>
              </a:r>
            </a:p>
          </p:txBody>
        </p:sp>
        <p:sp>
          <p:nvSpPr>
            <p:cNvPr id="18458" name="Line 5"/>
            <p:cNvSpPr>
              <a:spLocks noChangeShapeType="1"/>
            </p:cNvSpPr>
            <p:nvPr/>
          </p:nvSpPr>
          <p:spPr bwMode="auto">
            <a:xfrm flipV="1">
              <a:off x="1488" y="2149"/>
              <a:ext cx="854" cy="347"/>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3" name="Group 15"/>
          <p:cNvGrpSpPr>
            <a:grpSpLocks/>
          </p:cNvGrpSpPr>
          <p:nvPr/>
        </p:nvGrpSpPr>
        <p:grpSpPr bwMode="auto">
          <a:xfrm>
            <a:off x="2667000" y="3760788"/>
            <a:ext cx="3241675" cy="2760663"/>
            <a:chOff x="1632" y="1554"/>
            <a:chExt cx="2042" cy="1739"/>
          </a:xfrm>
        </p:grpSpPr>
        <p:sp>
          <p:nvSpPr>
            <p:cNvPr id="18452" name="Text Box 11"/>
            <p:cNvSpPr txBox="1">
              <a:spLocks noChangeArrowheads="1"/>
            </p:cNvSpPr>
            <p:nvPr/>
          </p:nvSpPr>
          <p:spPr bwMode="auto">
            <a:xfrm>
              <a:off x="3193" y="1554"/>
              <a:ext cx="237" cy="233"/>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m</a:t>
              </a:r>
            </a:p>
          </p:txBody>
        </p:sp>
        <p:sp>
          <p:nvSpPr>
            <p:cNvPr id="18453" name="Text Box 12"/>
            <p:cNvSpPr txBox="1">
              <a:spLocks noChangeArrowheads="1"/>
            </p:cNvSpPr>
            <p:nvPr/>
          </p:nvSpPr>
          <p:spPr bwMode="auto">
            <a:xfrm>
              <a:off x="1632" y="1700"/>
              <a:ext cx="417" cy="368"/>
            </a:xfrm>
            <a:prstGeom prst="rect">
              <a:avLst/>
            </a:prstGeom>
            <a:noFill/>
            <a:ln w="9525">
              <a:noFill/>
              <a:miter lim="800000"/>
              <a:headEnd/>
              <a:tailEnd/>
            </a:ln>
          </p:spPr>
          <p:txBody>
            <a:bodyPr wrap="none">
              <a:spAutoFit/>
            </a:bodyPr>
            <a:lstStyle/>
            <a:p>
              <a:r>
                <a:rPr lang="en-US" sz="3200" dirty="0">
                  <a:latin typeface="Arial" pitchFamily="34" charset="0"/>
                  <a:cs typeface="Arial" pitchFamily="34" charset="0"/>
                </a:rPr>
                <a:t>1 -</a:t>
              </a:r>
            </a:p>
          </p:txBody>
        </p:sp>
        <p:sp>
          <p:nvSpPr>
            <p:cNvPr id="18454" name="Text Box 13"/>
            <p:cNvSpPr txBox="1">
              <a:spLocks noChangeArrowheads="1"/>
            </p:cNvSpPr>
            <p:nvPr/>
          </p:nvSpPr>
          <p:spPr bwMode="auto">
            <a:xfrm>
              <a:off x="2390" y="2689"/>
              <a:ext cx="1284" cy="604"/>
            </a:xfrm>
            <a:prstGeom prst="rect">
              <a:avLst/>
            </a:prstGeom>
            <a:noFill/>
            <a:ln w="9525">
              <a:noFill/>
              <a:miter lim="800000"/>
              <a:headEnd/>
              <a:tailEnd/>
            </a:ln>
          </p:spPr>
          <p:txBody>
            <a:bodyPr wrap="square">
              <a:spAutoFit/>
            </a:bodyPr>
            <a:lstStyle/>
            <a:p>
              <a:pPr algn="ctr"/>
              <a:r>
                <a:rPr lang="en-US" dirty="0">
                  <a:solidFill>
                    <a:srgbClr val="008000"/>
                  </a:solidFill>
                  <a:latin typeface="Calibri" pitchFamily="34" charset="0"/>
                  <a:cs typeface="Calibri" pitchFamily="34" charset="0"/>
                </a:rPr>
                <a:t>Probability at</a:t>
              </a:r>
            </a:p>
            <a:p>
              <a:pPr algn="ctr"/>
              <a:r>
                <a:rPr lang="en-US" dirty="0">
                  <a:solidFill>
                    <a:srgbClr val="008000"/>
                  </a:solidFill>
                  <a:latin typeface="Calibri" pitchFamily="34" charset="0"/>
                  <a:cs typeface="Calibri" pitchFamily="34" charset="0"/>
                </a:rPr>
                <a:t>least one dart</a:t>
              </a:r>
            </a:p>
            <a:p>
              <a:pPr algn="ctr"/>
              <a:r>
                <a:rPr lang="en-US" dirty="0">
                  <a:solidFill>
                    <a:srgbClr val="008000"/>
                  </a:solidFill>
                  <a:latin typeface="Calibri" pitchFamily="34" charset="0"/>
                  <a:cs typeface="Calibri" pitchFamily="34" charset="0"/>
                </a:rPr>
                <a:t>hits </a:t>
              </a:r>
              <a:r>
                <a:rPr lang="en-US" dirty="0" smtClean="0">
                  <a:solidFill>
                    <a:srgbClr val="008000"/>
                  </a:solidFill>
                  <a:latin typeface="Calibri" pitchFamily="34" charset="0"/>
                  <a:cs typeface="Calibri" pitchFamily="34" charset="0"/>
                </a:rPr>
                <a:t>target </a:t>
              </a:r>
              <a:r>
                <a:rPr lang="en-US" b="1" dirty="0" smtClean="0">
                  <a:solidFill>
                    <a:srgbClr val="008000"/>
                  </a:solidFill>
                  <a:latin typeface="Calibri" pitchFamily="34" charset="0"/>
                  <a:cs typeface="Calibri" pitchFamily="34" charset="0"/>
                </a:rPr>
                <a:t>X</a:t>
              </a:r>
              <a:endParaRPr lang="en-US" b="1" dirty="0">
                <a:solidFill>
                  <a:srgbClr val="008000"/>
                </a:solidFill>
                <a:latin typeface="Calibri" pitchFamily="34" charset="0"/>
                <a:cs typeface="Calibri" pitchFamily="34" charset="0"/>
              </a:endParaRPr>
            </a:p>
          </p:txBody>
        </p:sp>
        <p:sp>
          <p:nvSpPr>
            <p:cNvPr id="18455" name="Line 14"/>
            <p:cNvSpPr>
              <a:spLocks noChangeShapeType="1"/>
            </p:cNvSpPr>
            <p:nvPr/>
          </p:nvSpPr>
          <p:spPr bwMode="auto">
            <a:xfrm flipH="1" flipV="1">
              <a:off x="2616" y="2174"/>
              <a:ext cx="360" cy="528"/>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4" name="Group 20"/>
          <p:cNvGrpSpPr>
            <a:grpSpLocks/>
          </p:cNvGrpSpPr>
          <p:nvPr/>
        </p:nvGrpSpPr>
        <p:grpSpPr bwMode="auto">
          <a:xfrm>
            <a:off x="4876802" y="3124202"/>
            <a:ext cx="1608138" cy="1011238"/>
            <a:chOff x="3072" y="1221"/>
            <a:chExt cx="1013" cy="637"/>
          </a:xfrm>
        </p:grpSpPr>
        <p:sp>
          <p:nvSpPr>
            <p:cNvPr id="18448" name="Text Box 16"/>
            <p:cNvSpPr txBox="1">
              <a:spLocks noChangeArrowheads="1"/>
            </p:cNvSpPr>
            <p:nvPr/>
          </p:nvSpPr>
          <p:spPr bwMode="auto">
            <a:xfrm>
              <a:off x="3072" y="1625"/>
              <a:ext cx="246" cy="233"/>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n(</a:t>
              </a:r>
            </a:p>
          </p:txBody>
        </p:sp>
        <p:sp>
          <p:nvSpPr>
            <p:cNvPr id="18449" name="Text Box 17"/>
            <p:cNvSpPr txBox="1">
              <a:spLocks noChangeArrowheads="1"/>
            </p:cNvSpPr>
            <p:nvPr/>
          </p:nvSpPr>
          <p:spPr bwMode="auto">
            <a:xfrm>
              <a:off x="3389" y="1617"/>
              <a:ext cx="327" cy="233"/>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 n</a:t>
              </a:r>
              <a:r>
                <a:rPr lang="en-US" dirty="0">
                  <a:latin typeface="Arial" pitchFamily="34" charset="0"/>
                  <a:cs typeface="Arial" pitchFamily="34" charset="0"/>
                </a:rPr>
                <a:t>)</a:t>
              </a:r>
            </a:p>
          </p:txBody>
        </p:sp>
        <p:sp>
          <p:nvSpPr>
            <p:cNvPr id="18450" name="Text Box 18"/>
            <p:cNvSpPr txBox="1">
              <a:spLocks noChangeArrowheads="1"/>
            </p:cNvSpPr>
            <p:nvPr/>
          </p:nvSpPr>
          <p:spPr bwMode="auto">
            <a:xfrm>
              <a:off x="3350" y="1221"/>
              <a:ext cx="735" cy="233"/>
            </a:xfrm>
            <a:prstGeom prst="rect">
              <a:avLst/>
            </a:prstGeom>
            <a:noFill/>
            <a:ln w="9525">
              <a:noFill/>
              <a:miter lim="800000"/>
              <a:headEnd/>
              <a:tailEnd/>
            </a:ln>
          </p:spPr>
          <p:txBody>
            <a:bodyPr wrap="none">
              <a:spAutoFit/>
            </a:bodyPr>
            <a:lstStyle/>
            <a:p>
              <a:r>
                <a:rPr lang="en-US" dirty="0">
                  <a:solidFill>
                    <a:srgbClr val="008000"/>
                  </a:solidFill>
                  <a:latin typeface="Calibri" pitchFamily="34" charset="0"/>
                  <a:cs typeface="Calibri" pitchFamily="34" charset="0"/>
                </a:rPr>
                <a:t>Equivalent</a:t>
              </a:r>
            </a:p>
          </p:txBody>
        </p:sp>
        <p:sp>
          <p:nvSpPr>
            <p:cNvPr id="18451" name="Line 19"/>
            <p:cNvSpPr>
              <a:spLocks noChangeShapeType="1"/>
            </p:cNvSpPr>
            <p:nvPr/>
          </p:nvSpPr>
          <p:spPr bwMode="auto">
            <a:xfrm flipH="1">
              <a:off x="3408" y="1413"/>
              <a:ext cx="144" cy="219"/>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5" name="Group 25"/>
          <p:cNvGrpSpPr>
            <a:grpSpLocks/>
          </p:cNvGrpSpPr>
          <p:nvPr/>
        </p:nvGrpSpPr>
        <p:grpSpPr bwMode="auto">
          <a:xfrm>
            <a:off x="1885951" y="2971800"/>
            <a:ext cx="3295651" cy="1719262"/>
            <a:chOff x="1188" y="1125"/>
            <a:chExt cx="2076" cy="1083"/>
          </a:xfrm>
        </p:grpSpPr>
        <p:sp>
          <p:nvSpPr>
            <p:cNvPr id="18445" name="Rectangle 21"/>
            <p:cNvSpPr>
              <a:spLocks noChangeArrowheads="1"/>
            </p:cNvSpPr>
            <p:nvPr/>
          </p:nvSpPr>
          <p:spPr bwMode="auto">
            <a:xfrm>
              <a:off x="2064" y="1632"/>
              <a:ext cx="1200" cy="576"/>
            </a:xfrm>
            <a:prstGeom prst="rect">
              <a:avLst/>
            </a:prstGeom>
            <a:noFill/>
            <a:ln w="9525">
              <a:solidFill>
                <a:schemeClr val="tx1"/>
              </a:solidFill>
              <a:miter lim="800000"/>
              <a:headEnd/>
              <a:tailEnd/>
            </a:ln>
          </p:spPr>
          <p:txBody>
            <a:bodyPr wrap="none" anchor="ctr"/>
            <a:lstStyle/>
            <a:p>
              <a:endParaRPr lang="en-US" dirty="0">
                <a:latin typeface="Calibri" pitchFamily="34" charset="0"/>
                <a:cs typeface="Calibri" pitchFamily="34" charset="0"/>
              </a:endParaRPr>
            </a:p>
          </p:txBody>
        </p:sp>
        <p:sp>
          <p:nvSpPr>
            <p:cNvPr id="18446" name="Text Box 22"/>
            <p:cNvSpPr txBox="1">
              <a:spLocks noChangeArrowheads="1"/>
            </p:cNvSpPr>
            <p:nvPr/>
          </p:nvSpPr>
          <p:spPr bwMode="auto">
            <a:xfrm>
              <a:off x="1188" y="1125"/>
              <a:ext cx="732" cy="407"/>
            </a:xfrm>
            <a:prstGeom prst="rect">
              <a:avLst/>
            </a:prstGeom>
            <a:noFill/>
            <a:ln w="9525">
              <a:noFill/>
              <a:miter lim="800000"/>
              <a:headEnd/>
              <a:tailEnd/>
            </a:ln>
          </p:spPr>
          <p:txBody>
            <a:bodyPr wrap="none">
              <a:spAutoFit/>
            </a:bodyPr>
            <a:lstStyle/>
            <a:p>
              <a:r>
                <a:rPr lang="en-US" dirty="0">
                  <a:solidFill>
                    <a:srgbClr val="008000"/>
                  </a:solidFill>
                  <a:latin typeface="Calibri" pitchFamily="34" charset="0"/>
                  <a:cs typeface="Calibri" pitchFamily="34" charset="0"/>
                </a:rPr>
                <a:t>Equals </a:t>
              </a:r>
              <a:r>
                <a:rPr lang="en-US" b="1" dirty="0">
                  <a:solidFill>
                    <a:srgbClr val="008000"/>
                  </a:solidFill>
                  <a:latin typeface="Calibri" pitchFamily="34" charset="0"/>
                  <a:cs typeface="Calibri" pitchFamily="34" charset="0"/>
                </a:rPr>
                <a:t>1/e</a:t>
              </a:r>
            </a:p>
            <a:p>
              <a:r>
                <a:rPr lang="en-US" dirty="0">
                  <a:solidFill>
                    <a:srgbClr val="008000"/>
                  </a:solidFill>
                  <a:latin typeface="Calibri" pitchFamily="34" charset="0"/>
                  <a:cs typeface="Calibri" pitchFamily="34" charset="0"/>
                </a:rPr>
                <a:t>as </a:t>
              </a:r>
              <a:r>
                <a:rPr lang="en-US" b="1" dirty="0">
                  <a:solidFill>
                    <a:srgbClr val="008000"/>
                  </a:solidFill>
                  <a:latin typeface="Calibri" pitchFamily="34" charset="0"/>
                  <a:cs typeface="Calibri" pitchFamily="34" charset="0"/>
                </a:rPr>
                <a:t>n </a:t>
              </a:r>
              <a:r>
                <a:rPr lang="en-US" b="1" dirty="0">
                  <a:solidFill>
                    <a:srgbClr val="008000"/>
                  </a:solidFill>
                  <a:latin typeface="Calibri" pitchFamily="34" charset="0"/>
                  <a:cs typeface="Calibri" pitchFamily="34" charset="0"/>
                  <a:sym typeface="Symbol" pitchFamily="18" charset="2"/>
                </a:rPr>
                <a:t></a:t>
              </a:r>
              <a:r>
                <a:rPr lang="en-US" b="1" dirty="0">
                  <a:solidFill>
                    <a:srgbClr val="008000"/>
                  </a:solidFill>
                  <a:latin typeface="Times New Roman" pitchFamily="18" charset="0"/>
                  <a:cs typeface="Times New Roman" pitchFamily="18" charset="0"/>
                </a:rPr>
                <a:t>∞</a:t>
              </a:r>
            </a:p>
          </p:txBody>
        </p:sp>
        <p:sp>
          <p:nvSpPr>
            <p:cNvPr id="18447" name="Line 23"/>
            <p:cNvSpPr>
              <a:spLocks noChangeShapeType="1"/>
            </p:cNvSpPr>
            <p:nvPr/>
          </p:nvSpPr>
          <p:spPr bwMode="auto">
            <a:xfrm>
              <a:off x="1824" y="1392"/>
              <a:ext cx="480" cy="240"/>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6" name="Group 29"/>
          <p:cNvGrpSpPr>
            <a:grpSpLocks/>
          </p:cNvGrpSpPr>
          <p:nvPr/>
        </p:nvGrpSpPr>
        <p:grpSpPr bwMode="auto">
          <a:xfrm>
            <a:off x="2667000" y="3624262"/>
            <a:ext cx="5832476" cy="1354138"/>
            <a:chOff x="1680" y="1536"/>
            <a:chExt cx="3674" cy="853"/>
          </a:xfrm>
        </p:grpSpPr>
        <p:sp>
          <p:nvSpPr>
            <p:cNvPr id="18442" name="Rectangle 26"/>
            <p:cNvSpPr>
              <a:spLocks noChangeArrowheads="1"/>
            </p:cNvSpPr>
            <p:nvPr/>
          </p:nvSpPr>
          <p:spPr bwMode="auto">
            <a:xfrm>
              <a:off x="1680" y="1536"/>
              <a:ext cx="2064" cy="768"/>
            </a:xfrm>
            <a:prstGeom prst="rect">
              <a:avLst/>
            </a:prstGeom>
            <a:noFill/>
            <a:ln w="9525">
              <a:solidFill>
                <a:schemeClr val="tx1"/>
              </a:solidFill>
              <a:miter lim="800000"/>
              <a:headEnd/>
              <a:tailEnd/>
            </a:ln>
          </p:spPr>
          <p:txBody>
            <a:bodyPr wrap="none" anchor="ctr"/>
            <a:lstStyle/>
            <a:p>
              <a:endParaRPr lang="en-US" dirty="0">
                <a:latin typeface="Arial" pitchFamily="34" charset="0"/>
                <a:cs typeface="Arial" pitchFamily="34" charset="0"/>
              </a:endParaRPr>
            </a:p>
          </p:txBody>
        </p:sp>
        <p:sp>
          <p:nvSpPr>
            <p:cNvPr id="18443" name="Text Box 27"/>
            <p:cNvSpPr txBox="1">
              <a:spLocks noChangeArrowheads="1"/>
            </p:cNvSpPr>
            <p:nvPr/>
          </p:nvSpPr>
          <p:spPr bwMode="auto">
            <a:xfrm>
              <a:off x="4262" y="2021"/>
              <a:ext cx="1092" cy="368"/>
            </a:xfrm>
            <a:prstGeom prst="rect">
              <a:avLst/>
            </a:prstGeom>
            <a:noFill/>
            <a:ln w="9525">
              <a:noFill/>
              <a:miter lim="800000"/>
              <a:headEnd/>
              <a:tailEnd/>
            </a:ln>
          </p:spPr>
          <p:txBody>
            <a:bodyPr wrap="none">
              <a:spAutoFit/>
            </a:bodyPr>
            <a:lstStyle/>
            <a:p>
              <a:r>
                <a:rPr lang="en-US" sz="3200" b="1" dirty="0">
                  <a:solidFill>
                    <a:srgbClr val="D60093"/>
                  </a:solidFill>
                  <a:latin typeface="Arial" pitchFamily="34" charset="0"/>
                  <a:cs typeface="Arial" pitchFamily="34" charset="0"/>
                </a:rPr>
                <a:t>1 – e</a:t>
              </a:r>
              <a:r>
                <a:rPr lang="en-US" sz="3200" b="1" baseline="30000" dirty="0">
                  <a:solidFill>
                    <a:srgbClr val="D60093"/>
                  </a:solidFill>
                  <a:latin typeface="Arial" pitchFamily="34" charset="0"/>
                  <a:cs typeface="Arial" pitchFamily="34" charset="0"/>
                </a:rPr>
                <a:t>–m/n</a:t>
              </a:r>
            </a:p>
          </p:txBody>
        </p:sp>
        <p:sp>
          <p:nvSpPr>
            <p:cNvPr id="18444" name="Line 28"/>
            <p:cNvSpPr>
              <a:spLocks noChangeShapeType="1"/>
            </p:cNvSpPr>
            <p:nvPr/>
          </p:nvSpPr>
          <p:spPr bwMode="auto">
            <a:xfrm flipH="1" flipV="1">
              <a:off x="3744" y="2016"/>
              <a:ext cx="480" cy="192"/>
            </a:xfrm>
            <a:prstGeom prst="line">
              <a:avLst/>
            </a:prstGeom>
            <a:noFill/>
            <a:ln w="9525">
              <a:solidFill>
                <a:schemeClr val="tx1"/>
              </a:solidFill>
              <a:round/>
              <a:headEnd/>
              <a:tailEnd type="triangle" w="med" len="med"/>
            </a:ln>
          </p:spPr>
          <p:txBody>
            <a:bodyPr/>
            <a:lstStyle/>
            <a:p>
              <a:endParaRPr lang="en-US" dirty="0">
                <a:latin typeface="Arial" pitchFamily="34" charset="0"/>
                <a:cs typeface="Arial" pitchFamily="34" charset="0"/>
              </a:endParaRPr>
            </a:p>
          </p:txBody>
        </p:sp>
      </p:grpSp>
      <p:sp>
        <p:nvSpPr>
          <p:cNvPr id="30" name="Footer Placeholder 29"/>
          <p:cNvSpPr>
            <a:spLocks noGrp="1"/>
          </p:cNvSpPr>
          <p:nvPr>
            <p:ph type="ftr" sz="quarter" idx="11"/>
          </p:nvPr>
        </p:nvSpPr>
        <p:spPr/>
        <p:txBody>
          <a:bodyPr/>
          <a:lstStyle/>
          <a:p>
            <a:r>
              <a:rPr lang="en-US" smtClean="0"/>
              <a:t>J. Leskovec, A. Rajaraman, J. Ullman: Mining of Massive Datasets, http://www.mmds.org </a:t>
            </a:r>
            <a:endParaRPr lang="en-US" dirty="0"/>
          </a:p>
        </p:txBody>
      </p:sp>
      <p:cxnSp>
        <p:nvCxnSpPr>
          <p:cNvPr id="8" name="Straight Connector 7"/>
          <p:cNvCxnSpPr/>
          <p:nvPr/>
        </p:nvCxnSpPr>
        <p:spPr>
          <a:xfrm>
            <a:off x="3505200" y="4576763"/>
            <a:ext cx="12954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895601" y="4756533"/>
            <a:ext cx="2514601"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3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u="sng" dirty="0" smtClean="0"/>
              <a:t>Analysis:</a:t>
            </a:r>
            <a:r>
              <a:rPr lang="en-US" dirty="0" smtClean="0"/>
              <a:t> Throwing Darts </a:t>
            </a:r>
            <a:r>
              <a:rPr lang="en-US" dirty="0"/>
              <a:t>(3)</a:t>
            </a:r>
          </a:p>
        </p:txBody>
      </p:sp>
      <p:sp>
        <p:nvSpPr>
          <p:cNvPr id="19460" name="Rectangle 3"/>
          <p:cNvSpPr>
            <a:spLocks noGrp="1" noChangeArrowheads="1"/>
          </p:cNvSpPr>
          <p:nvPr>
            <p:ph idx="1"/>
          </p:nvPr>
        </p:nvSpPr>
        <p:spPr/>
        <p:txBody>
          <a:bodyPr/>
          <a:lstStyle/>
          <a:p>
            <a:r>
              <a:rPr lang="en-US" b="1" dirty="0" smtClean="0">
                <a:solidFill>
                  <a:srgbClr val="0000FF"/>
                </a:solidFill>
              </a:rPr>
              <a:t>Fraction of 1s in the array B</a:t>
            </a:r>
            <a:r>
              <a:rPr lang="en-US" dirty="0" smtClean="0">
                <a:solidFill>
                  <a:srgbClr val="0000FF"/>
                </a:solidFill>
              </a:rPr>
              <a:t> </a:t>
            </a:r>
            <a:r>
              <a:rPr lang="en-US" b="1" dirty="0" smtClean="0"/>
              <a:t>=</a:t>
            </a:r>
            <a:br>
              <a:rPr lang="en-US" b="1" dirty="0" smtClean="0"/>
            </a:br>
            <a:r>
              <a:rPr lang="en-US" b="1" dirty="0"/>
              <a:t>=</a:t>
            </a:r>
            <a:r>
              <a:rPr lang="sl-SI" b="1" dirty="0" smtClean="0"/>
              <a:t> </a:t>
            </a:r>
            <a:r>
              <a:rPr lang="en-US" b="1" dirty="0" smtClean="0">
                <a:solidFill>
                  <a:srgbClr val="D60093"/>
                </a:solidFill>
              </a:rPr>
              <a:t>probability of false positive</a:t>
            </a:r>
            <a:r>
              <a:rPr lang="en-US" dirty="0" smtClean="0"/>
              <a:t> </a:t>
            </a:r>
            <a:r>
              <a:rPr lang="en-US" b="1" dirty="0" smtClean="0"/>
              <a:t>=</a:t>
            </a:r>
            <a:r>
              <a:rPr lang="en-US" dirty="0" smtClean="0"/>
              <a:t> </a:t>
            </a:r>
            <a:r>
              <a:rPr lang="en-US" b="1" dirty="0" smtClean="0"/>
              <a:t>1 – e</a:t>
            </a:r>
            <a:r>
              <a:rPr lang="en-US" b="1" baseline="30000" dirty="0" smtClean="0"/>
              <a:t>-m/n</a:t>
            </a:r>
            <a:endParaRPr lang="en-US" b="1" dirty="0" smtClean="0"/>
          </a:p>
          <a:p>
            <a:endParaRPr lang="en-US" dirty="0" smtClean="0">
              <a:solidFill>
                <a:srgbClr val="33CC33"/>
              </a:solidFill>
            </a:endParaRPr>
          </a:p>
          <a:p>
            <a:r>
              <a:rPr lang="en-US" b="1" dirty="0" smtClean="0">
                <a:solidFill>
                  <a:srgbClr val="0000FF"/>
                </a:solidFill>
              </a:rPr>
              <a:t>Example:</a:t>
            </a:r>
            <a:r>
              <a:rPr lang="en-US" dirty="0" smtClean="0"/>
              <a:t> </a:t>
            </a:r>
            <a:r>
              <a:rPr lang="en-US" b="1" dirty="0" smtClean="0"/>
              <a:t>10</a:t>
            </a:r>
            <a:r>
              <a:rPr lang="en-US" b="1" baseline="30000" dirty="0" smtClean="0"/>
              <a:t>9</a:t>
            </a:r>
            <a:r>
              <a:rPr lang="en-US" dirty="0" smtClean="0"/>
              <a:t> darts, </a:t>
            </a:r>
            <a:r>
              <a:rPr lang="en-US" b="1" dirty="0" smtClean="0"/>
              <a:t>8∙10</a:t>
            </a:r>
            <a:r>
              <a:rPr lang="en-US" b="1" baseline="30000" dirty="0" smtClean="0"/>
              <a:t>9</a:t>
            </a:r>
            <a:r>
              <a:rPr lang="en-US" dirty="0" smtClean="0"/>
              <a:t> targets</a:t>
            </a:r>
          </a:p>
          <a:p>
            <a:pPr lvl="1"/>
            <a:r>
              <a:rPr lang="en-US" dirty="0" smtClean="0">
                <a:ea typeface="ＭＳ Ｐゴシック" pitchFamily="34" charset="-128"/>
                <a:cs typeface="ＭＳ Ｐゴシック" pitchFamily="34" charset="-128"/>
              </a:rPr>
              <a:t>Fraction of </a:t>
            </a:r>
            <a:r>
              <a:rPr lang="en-US" b="1" dirty="0" smtClean="0">
                <a:ea typeface="ＭＳ Ｐゴシック" pitchFamily="34" charset="-128"/>
                <a:cs typeface="ＭＳ Ｐゴシック" pitchFamily="34" charset="-128"/>
              </a:rPr>
              <a:t>1s</a:t>
            </a:r>
            <a:r>
              <a:rPr lang="en-US" dirty="0" smtClean="0">
                <a:ea typeface="ＭＳ Ｐゴシック" pitchFamily="34" charset="-128"/>
                <a:cs typeface="ＭＳ Ｐゴシック" pitchFamily="34" charset="-128"/>
              </a:rPr>
              <a:t> in </a:t>
            </a:r>
            <a:r>
              <a:rPr lang="en-US" b="1" dirty="0" smtClean="0">
                <a:ea typeface="ＭＳ Ｐゴシック" pitchFamily="34" charset="-128"/>
                <a:cs typeface="ＭＳ Ｐゴシック" pitchFamily="34" charset="-128"/>
              </a:rPr>
              <a:t>B = 1 – e</a:t>
            </a:r>
            <a:r>
              <a:rPr lang="en-US" b="1" baseline="30000" dirty="0" smtClean="0">
                <a:ea typeface="ＭＳ Ｐゴシック" pitchFamily="34" charset="-128"/>
                <a:cs typeface="ＭＳ Ｐゴシック" pitchFamily="34" charset="-128"/>
              </a:rPr>
              <a:t>-1/8</a:t>
            </a:r>
            <a:r>
              <a:rPr lang="en-US" b="1" dirty="0" smtClean="0">
                <a:ea typeface="ＭＳ Ｐゴシック" pitchFamily="34" charset="-128"/>
                <a:cs typeface="ＭＳ Ｐゴシック" pitchFamily="34" charset="-128"/>
              </a:rPr>
              <a:t> = 0.1175</a:t>
            </a:r>
          </a:p>
          <a:p>
            <a:pPr lvl="2"/>
            <a:r>
              <a:rPr lang="en-US" dirty="0" smtClean="0">
                <a:ea typeface="ＭＳ Ｐゴシック" pitchFamily="34" charset="-128"/>
                <a:cs typeface="ＭＳ Ｐゴシック" pitchFamily="34" charset="-128"/>
              </a:rPr>
              <a:t>Compare with our earlier estimate: </a:t>
            </a:r>
            <a:r>
              <a:rPr lang="en-US" b="1" dirty="0" smtClean="0">
                <a:ea typeface="ＭＳ Ｐゴシック" pitchFamily="34" charset="-128"/>
                <a:cs typeface="ＭＳ Ｐゴシック" pitchFamily="34" charset="-128"/>
              </a:rPr>
              <a:t>1/8 = 0.125</a:t>
            </a:r>
          </a:p>
        </p:txBody>
      </p:sp>
      <p:sp>
        <p:nvSpPr>
          <p:cNvPr id="19458" name="Slide Number Placeholder 5"/>
          <p:cNvSpPr>
            <a:spLocks noGrp="1"/>
          </p:cNvSpPr>
          <p:nvPr>
            <p:ph type="sldNum" sz="quarter" idx="12"/>
          </p:nvPr>
        </p:nvSpPr>
        <p:spPr bwMode="auto">
          <a:noFill/>
          <a:ln>
            <a:miter lim="800000"/>
            <a:headEnd/>
            <a:tailEnd/>
          </a:ln>
        </p:spPr>
        <p:txBody>
          <a:bodyPr/>
          <a:lstStyle/>
          <a:p>
            <a:fld id="{0B323438-2B68-4407-8A2F-891BDB0C5E2A}" type="slidenum">
              <a:rPr lang="en-US" smtClean="0">
                <a:latin typeface="Calibri" pitchFamily="34" charset="0"/>
                <a:ea typeface="ＭＳ Ｐゴシック" pitchFamily="34" charset="-128"/>
              </a:rPr>
              <a:pPr/>
              <a:t>11</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301642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Bloom Filter</a:t>
            </a:r>
            <a:endParaRPr lang="en-US" dirty="0"/>
          </a:p>
        </p:txBody>
      </p:sp>
      <p:sp>
        <p:nvSpPr>
          <p:cNvPr id="20483" name="Content Placeholder 2"/>
          <p:cNvSpPr>
            <a:spLocks noGrp="1"/>
          </p:cNvSpPr>
          <p:nvPr>
            <p:ph idx="1"/>
          </p:nvPr>
        </p:nvSpPr>
        <p:spPr>
          <a:xfrm>
            <a:off x="457200" y="1295400"/>
            <a:ext cx="8534400" cy="5410200"/>
          </a:xfrm>
        </p:spPr>
        <p:txBody>
          <a:bodyPr>
            <a:normAutofit/>
          </a:bodyPr>
          <a:lstStyle/>
          <a:p>
            <a:r>
              <a:rPr lang="en-US" dirty="0" smtClean="0"/>
              <a:t>Consider: </a:t>
            </a:r>
            <a:r>
              <a:rPr lang="en-US" b="1" dirty="0" smtClean="0"/>
              <a:t>|S| = </a:t>
            </a:r>
            <a:r>
              <a:rPr lang="en-US" b="1" i="1" dirty="0" smtClean="0"/>
              <a:t>m</a:t>
            </a:r>
            <a:r>
              <a:rPr lang="en-US" b="1" dirty="0" smtClean="0"/>
              <a:t>, |B| = </a:t>
            </a:r>
            <a:r>
              <a:rPr lang="en-US" b="1" i="1" dirty="0" smtClean="0"/>
              <a:t>n</a:t>
            </a:r>
            <a:endParaRPr lang="en-US" sz="2800" b="1" i="1" dirty="0" smtClean="0">
              <a:solidFill>
                <a:srgbClr val="008000"/>
              </a:solidFill>
            </a:endParaRPr>
          </a:p>
          <a:p>
            <a:r>
              <a:rPr lang="en-US" dirty="0" smtClean="0">
                <a:solidFill>
                  <a:srgbClr val="0000FF"/>
                </a:solidFill>
              </a:rPr>
              <a:t>Use </a:t>
            </a:r>
            <a:r>
              <a:rPr lang="en-US" b="1" i="1" dirty="0" smtClean="0">
                <a:solidFill>
                  <a:srgbClr val="0000FF"/>
                </a:solidFill>
              </a:rPr>
              <a:t>k</a:t>
            </a:r>
            <a:r>
              <a:rPr lang="en-US" dirty="0" smtClean="0">
                <a:solidFill>
                  <a:srgbClr val="0000FF"/>
                </a:solidFill>
              </a:rPr>
              <a:t> independent hash functions </a:t>
            </a:r>
            <a:r>
              <a:rPr lang="en-US" b="1" i="1" dirty="0" smtClean="0">
                <a:solidFill>
                  <a:srgbClr val="0000FF"/>
                </a:solidFill>
              </a:rPr>
              <a:t>h</a:t>
            </a:r>
            <a:r>
              <a:rPr lang="en-US" b="1" i="1" baseline="-25000" dirty="0" smtClean="0">
                <a:solidFill>
                  <a:srgbClr val="0000FF"/>
                </a:solidFill>
              </a:rPr>
              <a:t>1 </a:t>
            </a:r>
            <a:r>
              <a:rPr lang="en-US" b="1" i="1" dirty="0" smtClean="0">
                <a:solidFill>
                  <a:srgbClr val="0000FF"/>
                </a:solidFill>
              </a:rPr>
              <a:t>,…, </a:t>
            </a:r>
            <a:r>
              <a:rPr lang="en-US" b="1" i="1" dirty="0" err="1" smtClean="0">
                <a:solidFill>
                  <a:srgbClr val="0000FF"/>
                </a:solidFill>
              </a:rPr>
              <a:t>h</a:t>
            </a:r>
            <a:r>
              <a:rPr lang="en-US" b="1" i="1" baseline="-25000" dirty="0" err="1" smtClean="0">
                <a:solidFill>
                  <a:srgbClr val="0000FF"/>
                </a:solidFill>
              </a:rPr>
              <a:t>k</a:t>
            </a:r>
            <a:endParaRPr lang="en-US" b="1" i="1" baseline="-25000" dirty="0" smtClean="0">
              <a:solidFill>
                <a:srgbClr val="0000FF"/>
              </a:solidFill>
            </a:endParaRPr>
          </a:p>
          <a:p>
            <a:r>
              <a:rPr lang="en-US" b="1" dirty="0" smtClean="0">
                <a:solidFill>
                  <a:srgbClr val="D60093"/>
                </a:solidFill>
              </a:rPr>
              <a:t>Initialization:</a:t>
            </a:r>
          </a:p>
          <a:p>
            <a:pPr lvl="1"/>
            <a:r>
              <a:rPr lang="en-US" dirty="0" smtClean="0"/>
              <a:t>Set </a:t>
            </a:r>
            <a:r>
              <a:rPr lang="en-US" b="1" dirty="0" smtClean="0"/>
              <a:t>B </a:t>
            </a:r>
            <a:r>
              <a:rPr lang="en-US" dirty="0" smtClean="0"/>
              <a:t>to all </a:t>
            </a:r>
            <a:r>
              <a:rPr lang="en-US" b="1" dirty="0" smtClean="0"/>
              <a:t>0s</a:t>
            </a:r>
          </a:p>
          <a:p>
            <a:pPr lvl="1"/>
            <a:r>
              <a:rPr lang="en-US" dirty="0" smtClean="0"/>
              <a:t>Hash each element </a:t>
            </a:r>
            <a:r>
              <a:rPr lang="en-US" b="1" i="1" dirty="0" smtClean="0"/>
              <a:t>s</a:t>
            </a:r>
            <a:r>
              <a:rPr lang="en-US" b="1" i="1" dirty="0" smtClean="0">
                <a:sym typeface="Symbol"/>
              </a:rPr>
              <a:t> </a:t>
            </a:r>
            <a:r>
              <a:rPr lang="en-US" b="1" i="1" dirty="0" smtClean="0"/>
              <a:t>S</a:t>
            </a:r>
            <a:r>
              <a:rPr lang="en-US" dirty="0" smtClean="0"/>
              <a:t> using each hash function </a:t>
            </a:r>
            <a:r>
              <a:rPr lang="en-US" b="1" i="1" dirty="0" smtClean="0"/>
              <a:t>h</a:t>
            </a:r>
            <a:r>
              <a:rPr lang="en-US" b="1" i="1" baseline="-25000" dirty="0" smtClean="0"/>
              <a:t>i</a:t>
            </a:r>
            <a:r>
              <a:rPr lang="en-US" dirty="0" smtClean="0"/>
              <a:t>, set </a:t>
            </a:r>
            <a:r>
              <a:rPr lang="en-US" b="1" dirty="0" smtClean="0">
                <a:solidFill>
                  <a:srgbClr val="0000FF"/>
                </a:solidFill>
              </a:rPr>
              <a:t>B[</a:t>
            </a:r>
            <a:r>
              <a:rPr lang="en-US" b="1" i="1" dirty="0" smtClean="0">
                <a:solidFill>
                  <a:srgbClr val="0000FF"/>
                </a:solidFill>
              </a:rPr>
              <a:t>h</a:t>
            </a:r>
            <a:r>
              <a:rPr lang="en-US" b="1" i="1" baseline="-25000" dirty="0" smtClean="0">
                <a:solidFill>
                  <a:srgbClr val="0000FF"/>
                </a:solidFill>
              </a:rPr>
              <a:t>i</a:t>
            </a:r>
            <a:r>
              <a:rPr lang="en-US" b="1" i="1" dirty="0" smtClean="0">
                <a:solidFill>
                  <a:srgbClr val="0000FF"/>
                </a:solidFill>
              </a:rPr>
              <a:t>(s)</a:t>
            </a:r>
            <a:r>
              <a:rPr lang="en-US" b="1" dirty="0" smtClean="0">
                <a:solidFill>
                  <a:srgbClr val="0000FF"/>
                </a:solidFill>
              </a:rPr>
              <a:t>] = 1</a:t>
            </a:r>
            <a:r>
              <a:rPr lang="en-US" dirty="0" smtClean="0"/>
              <a:t>   (for each </a:t>
            </a:r>
            <a:r>
              <a:rPr lang="en-US" b="1" i="1" dirty="0" smtClean="0"/>
              <a:t>i = 1,.., k</a:t>
            </a:r>
            <a:r>
              <a:rPr lang="en-US" dirty="0" smtClean="0"/>
              <a:t>)</a:t>
            </a:r>
          </a:p>
          <a:p>
            <a:r>
              <a:rPr lang="en-US" b="1" dirty="0" smtClean="0">
                <a:solidFill>
                  <a:srgbClr val="D60093"/>
                </a:solidFill>
              </a:rPr>
              <a:t>Run-time:</a:t>
            </a:r>
          </a:p>
          <a:p>
            <a:pPr lvl="1"/>
            <a:r>
              <a:rPr lang="en-US" dirty="0" smtClean="0"/>
              <a:t>When a stream element with key </a:t>
            </a:r>
            <a:r>
              <a:rPr lang="en-US" b="1" i="1" dirty="0" smtClean="0"/>
              <a:t>x</a:t>
            </a:r>
            <a:r>
              <a:rPr lang="en-US" dirty="0" smtClean="0"/>
              <a:t> arrives</a:t>
            </a:r>
          </a:p>
          <a:p>
            <a:pPr lvl="2"/>
            <a:r>
              <a:rPr lang="en-US" dirty="0" smtClean="0">
                <a:ea typeface="ＭＳ Ｐゴシック" pitchFamily="34" charset="-128"/>
                <a:cs typeface="ＭＳ Ｐゴシック" pitchFamily="34" charset="-128"/>
              </a:rPr>
              <a:t>If </a:t>
            </a:r>
            <a:r>
              <a:rPr lang="en-US" b="1" dirty="0" smtClean="0">
                <a:solidFill>
                  <a:srgbClr val="0000FF"/>
                </a:solidFill>
                <a:ea typeface="ＭＳ Ｐゴシック" pitchFamily="34" charset="-128"/>
                <a:cs typeface="ＭＳ Ｐゴシック" pitchFamily="34" charset="-128"/>
              </a:rPr>
              <a:t>B[</a:t>
            </a:r>
            <a:r>
              <a:rPr lang="en-US" b="1" i="1" dirty="0" smtClean="0">
                <a:solidFill>
                  <a:srgbClr val="0000FF"/>
                </a:solidFill>
                <a:ea typeface="ＭＳ Ｐゴシック" pitchFamily="34" charset="-128"/>
                <a:cs typeface="ＭＳ Ｐゴシック" pitchFamily="34" charset="-128"/>
              </a:rPr>
              <a:t>h</a:t>
            </a:r>
            <a:r>
              <a:rPr lang="en-US" b="1" i="1" baseline="-25000" dirty="0" smtClean="0">
                <a:solidFill>
                  <a:srgbClr val="0000FF"/>
                </a:solidFill>
                <a:ea typeface="ＭＳ Ｐゴシック" pitchFamily="34" charset="-128"/>
                <a:cs typeface="ＭＳ Ｐゴシック" pitchFamily="34" charset="-128"/>
              </a:rPr>
              <a:t>i</a:t>
            </a:r>
            <a:r>
              <a:rPr lang="en-US" b="1" i="1" dirty="0" smtClean="0">
                <a:solidFill>
                  <a:srgbClr val="0000FF"/>
                </a:solidFill>
                <a:ea typeface="ＭＳ Ｐゴシック" pitchFamily="34" charset="-128"/>
                <a:cs typeface="ＭＳ Ｐゴシック" pitchFamily="34" charset="-128"/>
              </a:rPr>
              <a:t>(x)</a:t>
            </a:r>
            <a:r>
              <a:rPr lang="en-US" b="1" dirty="0" smtClean="0">
                <a:solidFill>
                  <a:srgbClr val="0000FF"/>
                </a:solidFill>
                <a:ea typeface="ＭＳ Ｐゴシック" pitchFamily="34" charset="-128"/>
                <a:cs typeface="ＭＳ Ｐゴシック" pitchFamily="34" charset="-128"/>
              </a:rPr>
              <a:t>] = 1</a:t>
            </a:r>
            <a:r>
              <a:rPr lang="en-US" dirty="0" smtClean="0">
                <a:ea typeface="ＭＳ Ｐゴシック" pitchFamily="34" charset="-128"/>
                <a:cs typeface="ＭＳ Ｐゴシック" pitchFamily="34" charset="-128"/>
              </a:rPr>
              <a:t> </a:t>
            </a:r>
            <a:r>
              <a:rPr lang="en-US" b="1" u="sng" dirty="0" smtClean="0">
                <a:solidFill>
                  <a:srgbClr val="D60093"/>
                </a:solidFill>
                <a:ea typeface="ＭＳ Ｐゴシック" pitchFamily="34" charset="-128"/>
                <a:cs typeface="ＭＳ Ｐゴシック" pitchFamily="34" charset="-128"/>
              </a:rPr>
              <a:t>for all</a:t>
            </a:r>
            <a:r>
              <a:rPr lang="en-US" dirty="0" smtClean="0">
                <a:ea typeface="ＭＳ Ｐゴシック" pitchFamily="34" charset="-128"/>
                <a:cs typeface="ＭＳ Ｐゴシック" pitchFamily="34" charset="-128"/>
              </a:rPr>
              <a:t> </a:t>
            </a:r>
            <a:r>
              <a:rPr lang="en-US" b="1" i="1" dirty="0" smtClean="0">
                <a:solidFill>
                  <a:srgbClr val="0000FF"/>
                </a:solidFill>
                <a:ea typeface="ＭＳ Ｐゴシック" pitchFamily="34" charset="-128"/>
                <a:cs typeface="ＭＳ Ｐゴシック" pitchFamily="34" charset="-128"/>
              </a:rPr>
              <a:t>i </a:t>
            </a:r>
            <a:r>
              <a:rPr lang="en-US" b="1" dirty="0" smtClean="0">
                <a:solidFill>
                  <a:srgbClr val="0000FF"/>
                </a:solidFill>
                <a:ea typeface="ＭＳ Ｐゴシック" pitchFamily="34" charset="-128"/>
                <a:cs typeface="ＭＳ Ｐゴシック" pitchFamily="34" charset="-128"/>
              </a:rPr>
              <a:t>= 1,..., </a:t>
            </a:r>
            <a:r>
              <a:rPr lang="en-US" b="1" i="1" dirty="0" smtClean="0">
                <a:solidFill>
                  <a:srgbClr val="0000FF"/>
                </a:solidFill>
                <a:ea typeface="ＭＳ Ｐゴシック" pitchFamily="34" charset="-128"/>
                <a:cs typeface="ＭＳ Ｐゴシック" pitchFamily="34" charset="-128"/>
              </a:rPr>
              <a:t>k</a:t>
            </a:r>
            <a:r>
              <a:rPr lang="en-US" dirty="0" smtClean="0">
                <a:ea typeface="ＭＳ Ｐゴシック" pitchFamily="34" charset="-128"/>
                <a:cs typeface="ＭＳ Ｐゴシック" pitchFamily="34" charset="-128"/>
              </a:rPr>
              <a:t> then declare that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 is in</a:t>
            </a:r>
            <a:r>
              <a:rPr lang="en-US" b="1" dirty="0" smtClean="0">
                <a:ea typeface="ＭＳ Ｐゴシック" pitchFamily="34" charset="-128"/>
                <a:cs typeface="ＭＳ Ｐゴシック" pitchFamily="34" charset="-128"/>
              </a:rPr>
              <a:t> </a:t>
            </a:r>
            <a:r>
              <a:rPr lang="en-US" b="1" i="1" dirty="0" smtClean="0">
                <a:ea typeface="ＭＳ Ｐゴシック" pitchFamily="34" charset="-128"/>
                <a:cs typeface="ＭＳ Ｐゴシック" pitchFamily="34" charset="-128"/>
              </a:rPr>
              <a:t>S</a:t>
            </a:r>
          </a:p>
          <a:p>
            <a:pPr lvl="3"/>
            <a:r>
              <a:rPr lang="en-US" dirty="0" smtClean="0">
                <a:ea typeface="ＭＳ Ｐゴシック" pitchFamily="34" charset="-128"/>
                <a:cs typeface="ＭＳ Ｐゴシック" pitchFamily="34" charset="-128"/>
              </a:rPr>
              <a:t>That is,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 hashes to a bucket set to </a:t>
            </a:r>
            <a:r>
              <a:rPr lang="en-US" b="1" dirty="0" smtClean="0">
                <a:ea typeface="ＭＳ Ｐゴシック" pitchFamily="34" charset="-128"/>
                <a:cs typeface="ＭＳ Ｐゴシック" pitchFamily="34" charset="-128"/>
              </a:rPr>
              <a:t>1 </a:t>
            </a:r>
            <a:r>
              <a:rPr lang="en-US" dirty="0" smtClean="0">
                <a:ea typeface="ＭＳ Ｐゴシック" pitchFamily="34" charset="-128"/>
                <a:cs typeface="ＭＳ Ｐゴシック" pitchFamily="34" charset="-128"/>
              </a:rPr>
              <a:t>for every hash function </a:t>
            </a:r>
            <a:r>
              <a:rPr lang="en-US" b="1" i="1" dirty="0" smtClean="0">
                <a:ea typeface="ＭＳ Ｐゴシック" pitchFamily="34" charset="-128"/>
                <a:cs typeface="ＭＳ Ｐゴシック" pitchFamily="34" charset="-128"/>
              </a:rPr>
              <a:t>h</a:t>
            </a:r>
            <a:r>
              <a:rPr lang="en-US" b="1" i="1" baseline="-25000" dirty="0" smtClean="0">
                <a:ea typeface="ＭＳ Ｐゴシック" pitchFamily="34" charset="-128"/>
                <a:cs typeface="ＭＳ Ｐゴシック" pitchFamily="34" charset="-128"/>
              </a:rPr>
              <a:t>i</a:t>
            </a:r>
            <a:r>
              <a:rPr lang="en-US" b="1" i="1" dirty="0" smtClean="0"/>
              <a:t>(x)</a:t>
            </a:r>
            <a:endParaRPr lang="en-US" b="1" i="1" baseline="-25000" dirty="0" smtClean="0">
              <a:ea typeface="ＭＳ Ｐゴシック" pitchFamily="34" charset="-128"/>
              <a:cs typeface="ＭＳ Ｐゴシック" pitchFamily="34" charset="-128"/>
            </a:endParaRPr>
          </a:p>
          <a:p>
            <a:pPr lvl="2"/>
            <a:r>
              <a:rPr lang="en-US" dirty="0" smtClean="0">
                <a:ea typeface="ＭＳ Ｐゴシック" pitchFamily="34" charset="-128"/>
                <a:cs typeface="ＭＳ Ｐゴシック" pitchFamily="34" charset="-128"/>
              </a:rPr>
              <a:t>Otherwise discard the element </a:t>
            </a:r>
            <a:r>
              <a:rPr lang="en-US" b="1" i="1" dirty="0" smtClean="0">
                <a:ea typeface="ＭＳ Ｐゴシック" pitchFamily="34" charset="-128"/>
                <a:cs typeface="ＭＳ Ｐゴシック" pitchFamily="34" charset="-128"/>
              </a:rPr>
              <a:t>x</a:t>
            </a: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20486" name="Slide Number Placeholder 5"/>
          <p:cNvSpPr>
            <a:spLocks noGrp="1"/>
          </p:cNvSpPr>
          <p:nvPr>
            <p:ph type="sldNum" sz="quarter" idx="12"/>
          </p:nvPr>
        </p:nvSpPr>
        <p:spPr bwMode="auto">
          <a:noFill/>
          <a:ln>
            <a:miter lim="800000"/>
            <a:headEnd/>
            <a:tailEnd/>
          </a:ln>
        </p:spPr>
        <p:txBody>
          <a:bodyPr/>
          <a:lstStyle/>
          <a:p>
            <a:fld id="{68AC50E9-5C52-4278-A61F-EF38E389DB43}" type="slidenum">
              <a:rPr lang="en-US" smtClean="0">
                <a:latin typeface="Calibri" pitchFamily="34" charset="0"/>
                <a:ea typeface="ＭＳ Ｐゴシック" pitchFamily="34" charset="-128"/>
              </a:rPr>
              <a:pPr/>
              <a:t>12</a:t>
            </a:fld>
            <a:endParaRPr lang="en-US" dirty="0" smtClean="0">
              <a:latin typeface="Calibri" pitchFamily="34" charset="0"/>
              <a:ea typeface="ＭＳ Ｐゴシック" pitchFamily="34" charset="-128"/>
            </a:endParaRPr>
          </a:p>
        </p:txBody>
      </p:sp>
      <p:sp>
        <p:nvSpPr>
          <p:cNvPr id="3" name="TextBox 2"/>
          <p:cNvSpPr txBox="1"/>
          <p:nvPr/>
        </p:nvSpPr>
        <p:spPr>
          <a:xfrm>
            <a:off x="7062123" y="3886200"/>
            <a:ext cx="2005677" cy="646331"/>
          </a:xfrm>
          <a:prstGeom prst="rect">
            <a:avLst/>
          </a:prstGeom>
          <a:noFill/>
        </p:spPr>
        <p:txBody>
          <a:bodyPr wrap="none" rtlCol="0">
            <a:spAutoFit/>
          </a:bodyPr>
          <a:lstStyle/>
          <a:p>
            <a:r>
              <a:rPr lang="en-US" dirty="0">
                <a:solidFill>
                  <a:srgbClr val="008000"/>
                </a:solidFill>
                <a:latin typeface="Arial" pitchFamily="34" charset="0"/>
                <a:cs typeface="Arial" pitchFamily="34" charset="0"/>
              </a:rPr>
              <a:t>(</a:t>
            </a:r>
            <a:r>
              <a:rPr lang="en-US" b="1" dirty="0">
                <a:solidFill>
                  <a:srgbClr val="008000"/>
                </a:solidFill>
                <a:latin typeface="Arial" pitchFamily="34" charset="0"/>
                <a:cs typeface="Arial" pitchFamily="34" charset="0"/>
              </a:rPr>
              <a:t>note:</a:t>
            </a:r>
            <a:r>
              <a:rPr lang="en-US" dirty="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we have a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single </a:t>
            </a:r>
            <a:r>
              <a:rPr lang="en-US" dirty="0">
                <a:solidFill>
                  <a:srgbClr val="008000"/>
                </a:solidFill>
                <a:latin typeface="Arial" pitchFamily="34" charset="0"/>
                <a:cs typeface="Arial" pitchFamily="34" charset="0"/>
              </a:rPr>
              <a:t>array B!)</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88153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Bloom Filter -- Analysis</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What fraction of the bit vector B are 1s?</a:t>
            </a:r>
          </a:p>
          <a:p>
            <a:pPr lvl="1"/>
            <a:r>
              <a:rPr lang="en-US" dirty="0" smtClean="0">
                <a:ea typeface="ＭＳ Ｐゴシック" pitchFamily="34" charset="-128"/>
                <a:cs typeface="ＭＳ Ｐゴシック" pitchFamily="34" charset="-128"/>
              </a:rPr>
              <a:t>Throwing </a:t>
            </a:r>
            <a:r>
              <a:rPr lang="en-US" b="1" i="1" dirty="0" smtClean="0">
                <a:ea typeface="ＭＳ Ｐゴシック" pitchFamily="34" charset="-128"/>
                <a:cs typeface="ＭＳ Ｐゴシック" pitchFamily="34" charset="-128"/>
              </a:rPr>
              <a:t>k∙m</a:t>
            </a:r>
            <a:r>
              <a:rPr lang="en-US" dirty="0" smtClean="0">
                <a:ea typeface="ＭＳ Ｐゴシック" pitchFamily="34" charset="-128"/>
                <a:cs typeface="ＭＳ Ｐゴシック" pitchFamily="34" charset="-128"/>
              </a:rPr>
              <a:t> darts at </a:t>
            </a:r>
            <a:r>
              <a:rPr lang="en-US" b="1" i="1" dirty="0" smtClean="0">
                <a:ea typeface="ＭＳ Ｐゴシック" pitchFamily="34" charset="-128"/>
                <a:cs typeface="ＭＳ Ｐゴシック" pitchFamily="34" charset="-128"/>
              </a:rPr>
              <a:t>n</a:t>
            </a:r>
            <a:r>
              <a:rPr lang="en-US" dirty="0" smtClean="0">
                <a:ea typeface="ＭＳ Ｐゴシック" pitchFamily="34" charset="-128"/>
                <a:cs typeface="ＭＳ Ｐゴシック" pitchFamily="34" charset="-128"/>
              </a:rPr>
              <a:t> targets</a:t>
            </a:r>
          </a:p>
          <a:p>
            <a:pPr lvl="1"/>
            <a:r>
              <a:rPr lang="en-US" dirty="0" smtClean="0">
                <a:ea typeface="ＭＳ Ｐゴシック" pitchFamily="34" charset="-128"/>
                <a:cs typeface="ＭＳ Ｐゴシック" pitchFamily="34" charset="-128"/>
              </a:rPr>
              <a:t>So fraction of </a:t>
            </a:r>
            <a:r>
              <a:rPr lang="en-US" b="1" dirty="0" smtClean="0">
                <a:ea typeface="ＭＳ Ｐゴシック" pitchFamily="34" charset="-128"/>
                <a:cs typeface="ＭＳ Ｐゴシック" pitchFamily="34" charset="-128"/>
              </a:rPr>
              <a:t>1</a:t>
            </a:r>
            <a:r>
              <a:rPr lang="en-US" dirty="0" smtClean="0">
                <a:ea typeface="ＭＳ Ｐゴシック" pitchFamily="34" charset="-128"/>
                <a:cs typeface="ＭＳ Ｐゴシック" pitchFamily="34" charset="-128"/>
              </a:rPr>
              <a:t>s is </a:t>
            </a:r>
            <a:r>
              <a:rPr lang="en-US" b="1" i="1" dirty="0" smtClean="0">
                <a:solidFill>
                  <a:srgbClr val="0000FF"/>
                </a:solidFill>
                <a:ea typeface="ＭＳ Ｐゴシック" pitchFamily="34" charset="-128"/>
                <a:cs typeface="ＭＳ Ｐゴシック" pitchFamily="34" charset="-128"/>
              </a:rPr>
              <a:t>(1 – e</a:t>
            </a:r>
            <a:r>
              <a:rPr lang="en-US" b="1" i="1" baseline="30000" dirty="0" smtClean="0">
                <a:solidFill>
                  <a:srgbClr val="0000FF"/>
                </a:solidFill>
                <a:ea typeface="ＭＳ Ｐゴシック" pitchFamily="34" charset="-128"/>
                <a:cs typeface="ＭＳ Ｐゴシック" pitchFamily="34" charset="-128"/>
              </a:rPr>
              <a:t>-km/n</a:t>
            </a:r>
            <a:r>
              <a:rPr lang="en-US" b="1" i="1" dirty="0" smtClean="0">
                <a:solidFill>
                  <a:srgbClr val="0000FF"/>
                </a:solidFill>
                <a:ea typeface="ＭＳ Ｐゴシック" pitchFamily="34" charset="-128"/>
                <a:cs typeface="ＭＳ Ｐゴシック" pitchFamily="34" charset="-128"/>
              </a:rPr>
              <a:t>)</a:t>
            </a:r>
          </a:p>
          <a:p>
            <a:pPr lvl="8"/>
            <a:endParaRPr lang="en-US" dirty="0" smtClean="0">
              <a:ea typeface="ＭＳ Ｐゴシック" pitchFamily="34" charset="-128"/>
              <a:cs typeface="ＭＳ Ｐゴシック" pitchFamily="34" charset="-128"/>
            </a:endParaRPr>
          </a:p>
          <a:p>
            <a:r>
              <a:rPr lang="en-US" dirty="0" smtClean="0"/>
              <a:t>But we have</a:t>
            </a:r>
            <a:r>
              <a:rPr lang="en-US" b="1" dirty="0" smtClean="0"/>
              <a:t> </a:t>
            </a:r>
            <a:r>
              <a:rPr lang="en-US" b="1" i="1" dirty="0" smtClean="0"/>
              <a:t>k</a:t>
            </a:r>
            <a:r>
              <a:rPr lang="en-US" dirty="0" smtClean="0"/>
              <a:t> independent hash functions</a:t>
            </a:r>
            <a:br>
              <a:rPr lang="en-US" dirty="0" smtClean="0"/>
            </a:br>
            <a:r>
              <a:rPr lang="en-US" dirty="0" smtClean="0"/>
              <a:t>and we only let the element </a:t>
            </a:r>
            <a:r>
              <a:rPr lang="en-US" b="1" i="1" dirty="0" smtClean="0"/>
              <a:t>x</a:t>
            </a:r>
            <a:r>
              <a:rPr lang="en-US" dirty="0" smtClean="0"/>
              <a:t> through </a:t>
            </a:r>
            <a:r>
              <a:rPr lang="en-US" b="1" dirty="0" smtClean="0"/>
              <a:t>if all </a:t>
            </a:r>
            <a:r>
              <a:rPr lang="en-US" b="1" i="1" dirty="0" smtClean="0"/>
              <a:t>k</a:t>
            </a:r>
            <a:r>
              <a:rPr lang="en-US" dirty="0" smtClean="0"/>
              <a:t> hash element </a:t>
            </a:r>
            <a:r>
              <a:rPr lang="en-US" b="1" i="1" dirty="0" smtClean="0"/>
              <a:t>x</a:t>
            </a:r>
            <a:r>
              <a:rPr lang="en-US" dirty="0" smtClean="0"/>
              <a:t> to a bucket of value </a:t>
            </a:r>
            <a:r>
              <a:rPr lang="en-US" b="1" dirty="0" smtClean="0"/>
              <a:t>1</a:t>
            </a:r>
          </a:p>
          <a:p>
            <a:pPr lvl="8"/>
            <a:endParaRPr lang="en-US" dirty="0" smtClean="0"/>
          </a:p>
          <a:p>
            <a:r>
              <a:rPr lang="en-US" dirty="0" smtClean="0"/>
              <a:t>So, false </a:t>
            </a:r>
            <a:r>
              <a:rPr lang="en-US" b="1" dirty="0" smtClean="0">
                <a:solidFill>
                  <a:srgbClr val="D60093"/>
                </a:solidFill>
              </a:rPr>
              <a:t>positive probability</a:t>
            </a:r>
            <a:r>
              <a:rPr lang="en-US" dirty="0" smtClean="0"/>
              <a:t> </a:t>
            </a:r>
            <a:r>
              <a:rPr lang="en-US" b="1" dirty="0" smtClean="0">
                <a:solidFill>
                  <a:srgbClr val="0000FF"/>
                </a:solidFill>
              </a:rPr>
              <a:t>= </a:t>
            </a:r>
            <a:r>
              <a:rPr lang="en-US" b="1" i="1" dirty="0" smtClean="0">
                <a:solidFill>
                  <a:srgbClr val="0000FF"/>
                </a:solidFill>
              </a:rPr>
              <a:t>(1 – e</a:t>
            </a:r>
            <a:r>
              <a:rPr lang="en-US" b="1" i="1" baseline="30000" dirty="0" smtClean="0">
                <a:solidFill>
                  <a:srgbClr val="0000FF"/>
                </a:solidFill>
              </a:rPr>
              <a:t>-km/n</a:t>
            </a:r>
            <a:r>
              <a:rPr lang="en-US" b="1" i="1" dirty="0" smtClean="0">
                <a:solidFill>
                  <a:srgbClr val="0000FF"/>
                </a:solidFill>
              </a:rPr>
              <a:t>)</a:t>
            </a:r>
            <a:r>
              <a:rPr lang="en-US" b="1" i="1" baseline="30000" dirty="0" smtClean="0">
                <a:solidFill>
                  <a:srgbClr val="0000FF"/>
                </a:solidFill>
              </a:rPr>
              <a:t>k</a:t>
            </a:r>
            <a:endParaRPr lang="en-US" b="1" i="1" dirty="0" smtClean="0">
              <a:solidFill>
                <a:srgbClr val="0000FF"/>
              </a:solidFill>
            </a:endParaRP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21510" name="Slide Number Placeholder 5"/>
          <p:cNvSpPr>
            <a:spLocks noGrp="1"/>
          </p:cNvSpPr>
          <p:nvPr>
            <p:ph type="sldNum" sz="quarter" idx="12"/>
          </p:nvPr>
        </p:nvSpPr>
        <p:spPr bwMode="auto">
          <a:noFill/>
          <a:ln>
            <a:miter lim="800000"/>
            <a:headEnd/>
            <a:tailEnd/>
          </a:ln>
        </p:spPr>
        <p:txBody>
          <a:bodyPr/>
          <a:lstStyle/>
          <a:p>
            <a:fld id="{EE1B4746-38C5-4F79-BDF1-F61B2BF67013}" type="slidenum">
              <a:rPr lang="en-US" smtClean="0">
                <a:latin typeface="Calibri" pitchFamily="34" charset="0"/>
                <a:ea typeface="ＭＳ Ｐゴシック" pitchFamily="34" charset="-128"/>
              </a:rPr>
              <a:pPr/>
              <a:t>13</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35191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Bloom Filter – Analysis (2)</a:t>
            </a:r>
            <a:endParaRPr lang="en-US" dirty="0"/>
          </a:p>
        </p:txBody>
      </p:sp>
      <p:sp>
        <p:nvSpPr>
          <p:cNvPr id="3" name="Content Placeholder 2"/>
          <p:cNvSpPr>
            <a:spLocks noGrp="1"/>
          </p:cNvSpPr>
          <p:nvPr>
            <p:ph idx="1"/>
          </p:nvPr>
        </p:nvSpPr>
        <p:spPr/>
        <p:txBody>
          <a:bodyPr>
            <a:normAutofit/>
          </a:bodyPr>
          <a:lstStyle/>
          <a:p>
            <a:r>
              <a:rPr lang="en-US" b="1" i="1" dirty="0" smtClean="0">
                <a:solidFill>
                  <a:srgbClr val="008000"/>
                </a:solidFill>
              </a:rPr>
              <a:t>m</a:t>
            </a:r>
            <a:r>
              <a:rPr lang="en-US" b="1" dirty="0" smtClean="0">
                <a:solidFill>
                  <a:srgbClr val="008000"/>
                </a:solidFill>
              </a:rPr>
              <a:t> = 1 billion, </a:t>
            </a:r>
            <a:r>
              <a:rPr lang="en-US" b="1" i="1" dirty="0" smtClean="0">
                <a:solidFill>
                  <a:srgbClr val="008000"/>
                </a:solidFill>
              </a:rPr>
              <a:t>n</a:t>
            </a:r>
            <a:r>
              <a:rPr lang="en-US" b="1" dirty="0" smtClean="0">
                <a:solidFill>
                  <a:srgbClr val="008000"/>
                </a:solidFill>
              </a:rPr>
              <a:t> = 8 billion</a:t>
            </a:r>
          </a:p>
          <a:p>
            <a:pPr lvl="1"/>
            <a:r>
              <a:rPr lang="en-US" b="1" dirty="0" smtClean="0">
                <a:ea typeface="ＭＳ Ｐゴシック" pitchFamily="34" charset="-128"/>
                <a:cs typeface="ＭＳ Ｐゴシック" pitchFamily="34" charset="-128"/>
              </a:rPr>
              <a:t>k = 1</a:t>
            </a:r>
            <a:r>
              <a:rPr lang="en-US" dirty="0" smtClean="0">
                <a:ea typeface="ＭＳ Ｐゴシック" pitchFamily="34" charset="-128"/>
                <a:cs typeface="ＭＳ Ｐゴシック" pitchFamily="34" charset="-128"/>
              </a:rPr>
              <a:t>: (1 – e</a:t>
            </a:r>
            <a:r>
              <a:rPr lang="en-US" baseline="30000" dirty="0" smtClean="0">
                <a:ea typeface="ＭＳ Ｐゴシック" pitchFamily="34" charset="-128"/>
                <a:cs typeface="ＭＳ Ｐゴシック" pitchFamily="34" charset="-128"/>
              </a:rPr>
              <a:t>-1/8</a:t>
            </a:r>
            <a:r>
              <a:rPr lang="en-US" dirty="0" smtClean="0">
                <a:ea typeface="ＭＳ Ｐゴシック" pitchFamily="34" charset="-128"/>
                <a:cs typeface="ＭＳ Ｐゴシック" pitchFamily="34" charset="-128"/>
              </a:rPr>
              <a:t>) = </a:t>
            </a:r>
            <a:r>
              <a:rPr lang="en-US" b="1" dirty="0" smtClean="0">
                <a:ea typeface="ＭＳ Ｐゴシック" pitchFamily="34" charset="-128"/>
                <a:cs typeface="ＭＳ Ｐゴシック" pitchFamily="34" charset="-128"/>
              </a:rPr>
              <a:t>0.1175</a:t>
            </a:r>
          </a:p>
          <a:p>
            <a:pPr lvl="1"/>
            <a:r>
              <a:rPr lang="en-US" b="1" dirty="0" smtClean="0">
                <a:ea typeface="ＭＳ Ｐゴシック" pitchFamily="34" charset="-128"/>
                <a:cs typeface="ＭＳ Ｐゴシック" pitchFamily="34" charset="-128"/>
              </a:rPr>
              <a:t>k = 2</a:t>
            </a:r>
            <a:r>
              <a:rPr lang="en-US" dirty="0" smtClean="0">
                <a:ea typeface="ＭＳ Ｐゴシック" pitchFamily="34" charset="-128"/>
                <a:cs typeface="ＭＳ Ｐゴシック" pitchFamily="34" charset="-128"/>
              </a:rPr>
              <a:t>: (1 – e</a:t>
            </a:r>
            <a:r>
              <a:rPr lang="en-US" baseline="30000" dirty="0" smtClean="0">
                <a:ea typeface="ＭＳ Ｐゴシック" pitchFamily="34" charset="-128"/>
                <a:cs typeface="ＭＳ Ｐゴシック" pitchFamily="34" charset="-128"/>
              </a:rPr>
              <a:t>-1/4</a:t>
            </a:r>
            <a:r>
              <a:rPr lang="en-US" dirty="0" smtClean="0">
                <a:ea typeface="ＭＳ Ｐゴシック" pitchFamily="34" charset="-128"/>
                <a:cs typeface="ＭＳ Ｐゴシック" pitchFamily="34" charset="-128"/>
              </a:rPr>
              <a:t>)</a:t>
            </a:r>
            <a:r>
              <a:rPr lang="en-US" baseline="30000" dirty="0" smtClean="0">
                <a:ea typeface="ＭＳ Ｐゴシック" pitchFamily="34" charset="-128"/>
                <a:cs typeface="ＭＳ Ｐゴシック" pitchFamily="34" charset="-128"/>
              </a:rPr>
              <a:t>2</a:t>
            </a:r>
            <a:r>
              <a:rPr lang="en-US" dirty="0" smtClean="0">
                <a:ea typeface="ＭＳ Ｐゴシック" pitchFamily="34" charset="-128"/>
                <a:cs typeface="ＭＳ Ｐゴシック" pitchFamily="34" charset="-128"/>
              </a:rPr>
              <a:t> = </a:t>
            </a:r>
            <a:r>
              <a:rPr lang="en-US" b="1" dirty="0" smtClean="0">
                <a:ea typeface="ＭＳ Ｐゴシック" pitchFamily="34" charset="-128"/>
                <a:cs typeface="ＭＳ Ｐゴシック" pitchFamily="34" charset="-128"/>
              </a:rPr>
              <a:t>0.0493</a:t>
            </a:r>
          </a:p>
          <a:p>
            <a:pPr lvl="8"/>
            <a:endParaRPr lang="en-US" dirty="0" smtClean="0"/>
          </a:p>
          <a:p>
            <a:pPr lvl="8"/>
            <a:endParaRPr lang="en-US" dirty="0" smtClean="0"/>
          </a:p>
          <a:p>
            <a:r>
              <a:rPr lang="en-US" b="1" dirty="0" smtClean="0">
                <a:solidFill>
                  <a:srgbClr val="D60093"/>
                </a:solidFill>
              </a:rPr>
              <a:t>What happens as we </a:t>
            </a:r>
            <a:br>
              <a:rPr lang="en-US" b="1" dirty="0" smtClean="0">
                <a:solidFill>
                  <a:srgbClr val="D60093"/>
                </a:solidFill>
              </a:rPr>
            </a:br>
            <a:r>
              <a:rPr lang="en-US" b="1" dirty="0" smtClean="0">
                <a:solidFill>
                  <a:srgbClr val="D60093"/>
                </a:solidFill>
              </a:rPr>
              <a:t>keep increasing </a:t>
            </a:r>
            <a:r>
              <a:rPr lang="en-US" b="1" i="1" dirty="0" smtClean="0">
                <a:solidFill>
                  <a:srgbClr val="D60093"/>
                </a:solidFill>
              </a:rPr>
              <a:t>k</a:t>
            </a:r>
            <a:r>
              <a:rPr lang="en-US" b="1" dirty="0" smtClean="0">
                <a:solidFill>
                  <a:srgbClr val="D60093"/>
                </a:solidFill>
              </a:rPr>
              <a:t>?</a:t>
            </a:r>
          </a:p>
          <a:p>
            <a:pPr lvl="8"/>
            <a:endParaRPr lang="en-US" dirty="0" smtClean="0"/>
          </a:p>
          <a:p>
            <a:r>
              <a:rPr lang="en-US" dirty="0" smtClean="0">
                <a:solidFill>
                  <a:srgbClr val="0000FF"/>
                </a:solidFill>
              </a:rPr>
              <a:t>“Optimal” value of</a:t>
            </a:r>
            <a:r>
              <a:rPr lang="en-US" dirty="0" smtClean="0"/>
              <a:t> </a:t>
            </a:r>
            <a:r>
              <a:rPr lang="en-US" b="1" i="1" dirty="0" smtClean="0">
                <a:solidFill>
                  <a:srgbClr val="0000FF"/>
                </a:solidFill>
              </a:rPr>
              <a:t>k</a:t>
            </a:r>
            <a:r>
              <a:rPr lang="en-US" dirty="0" smtClean="0">
                <a:solidFill>
                  <a:srgbClr val="0000FF"/>
                </a:solidFill>
              </a:rPr>
              <a:t>:</a:t>
            </a:r>
            <a:r>
              <a:rPr lang="en-US" b="1" dirty="0" smtClean="0"/>
              <a:t> </a:t>
            </a:r>
            <a:r>
              <a:rPr lang="en-US" b="1" i="1" dirty="0" smtClean="0"/>
              <a:t>n/m </a:t>
            </a:r>
            <a:r>
              <a:rPr lang="en-US" b="1" dirty="0" smtClean="0"/>
              <a:t>ln(2)</a:t>
            </a:r>
          </a:p>
          <a:p>
            <a:pPr lvl="1"/>
            <a:r>
              <a:rPr lang="en-US" b="1" dirty="0" smtClean="0">
                <a:solidFill>
                  <a:srgbClr val="008000"/>
                </a:solidFill>
              </a:rPr>
              <a:t>In our case:</a:t>
            </a:r>
            <a:r>
              <a:rPr lang="en-US" dirty="0" smtClean="0"/>
              <a:t> Optimal </a:t>
            </a:r>
            <a:r>
              <a:rPr lang="en-US" b="1" dirty="0" smtClean="0"/>
              <a:t>k =</a:t>
            </a:r>
            <a:r>
              <a:rPr lang="en-US" dirty="0" smtClean="0"/>
              <a:t> </a:t>
            </a:r>
            <a:r>
              <a:rPr lang="en-US" b="1" dirty="0" smtClean="0"/>
              <a:t>8 ln(2) = 5.54 ≈ 6</a:t>
            </a:r>
          </a:p>
          <a:p>
            <a:pPr lvl="2"/>
            <a:r>
              <a:rPr lang="en-US" b="1" dirty="0" smtClean="0">
                <a:ea typeface="ＭＳ Ｐゴシック" pitchFamily="34" charset="-128"/>
                <a:cs typeface="ＭＳ Ｐゴシック" pitchFamily="34" charset="-128"/>
              </a:rPr>
              <a:t>Error at k </a:t>
            </a:r>
            <a:r>
              <a:rPr lang="en-US" b="1" dirty="0">
                <a:ea typeface="ＭＳ Ｐゴシック" pitchFamily="34" charset="-128"/>
                <a:cs typeface="ＭＳ Ｐゴシック" pitchFamily="34" charset="-128"/>
              </a:rPr>
              <a:t>= </a:t>
            </a:r>
            <a:r>
              <a:rPr lang="en-US" b="1" dirty="0" smtClean="0">
                <a:ea typeface="ＭＳ Ｐゴシック" pitchFamily="34" charset="-128"/>
                <a:cs typeface="ＭＳ Ｐゴシック" pitchFamily="34" charset="-128"/>
              </a:rPr>
              <a:t>6</a:t>
            </a:r>
            <a:r>
              <a:rPr lang="en-US" dirty="0" smtClean="0">
                <a:ea typeface="ＭＳ Ｐゴシック" pitchFamily="34" charset="-128"/>
                <a:cs typeface="ＭＳ Ｐゴシック" pitchFamily="34" charset="-128"/>
              </a:rPr>
              <a:t>: </a:t>
            </a:r>
            <a:r>
              <a:rPr lang="en-US" dirty="0">
                <a:ea typeface="ＭＳ Ｐゴシック" pitchFamily="34" charset="-128"/>
                <a:cs typeface="ＭＳ Ｐゴシック" pitchFamily="34" charset="-128"/>
              </a:rPr>
              <a:t>(1 – </a:t>
            </a:r>
            <a:r>
              <a:rPr lang="en-US" dirty="0" smtClean="0">
                <a:ea typeface="ＭＳ Ｐゴシック" pitchFamily="34" charset="-128"/>
                <a:cs typeface="ＭＳ Ｐゴシック" pitchFamily="34" charset="-128"/>
              </a:rPr>
              <a:t>e</a:t>
            </a:r>
            <a:r>
              <a:rPr lang="en-US" baseline="30000" dirty="0" smtClean="0">
                <a:ea typeface="ＭＳ Ｐゴシック" pitchFamily="34" charset="-128"/>
                <a:cs typeface="ＭＳ Ｐゴシック" pitchFamily="34" charset="-128"/>
              </a:rPr>
              <a:t>-1/6</a:t>
            </a:r>
            <a:r>
              <a:rPr lang="en-US" dirty="0" smtClean="0">
                <a:ea typeface="ＭＳ Ｐゴシック" pitchFamily="34" charset="-128"/>
                <a:cs typeface="ＭＳ Ｐゴシック" pitchFamily="34" charset="-128"/>
              </a:rPr>
              <a:t>)</a:t>
            </a:r>
            <a:r>
              <a:rPr lang="en-US" baseline="30000" dirty="0" smtClean="0">
                <a:ea typeface="ＭＳ Ｐゴシック" pitchFamily="34" charset="-128"/>
                <a:cs typeface="ＭＳ Ｐゴシック" pitchFamily="34" charset="-128"/>
              </a:rPr>
              <a:t>2</a:t>
            </a:r>
            <a:r>
              <a:rPr lang="en-US" dirty="0" smtClean="0">
                <a:ea typeface="ＭＳ Ｐゴシック" pitchFamily="34" charset="-128"/>
                <a:cs typeface="ＭＳ Ｐゴシック" pitchFamily="34" charset="-128"/>
              </a:rPr>
              <a:t> </a:t>
            </a:r>
            <a:r>
              <a:rPr lang="en-US" dirty="0">
                <a:ea typeface="ＭＳ Ｐゴシック" pitchFamily="34" charset="-128"/>
                <a:cs typeface="ＭＳ Ｐゴシック" pitchFamily="34" charset="-128"/>
              </a:rPr>
              <a:t>= </a:t>
            </a:r>
            <a:r>
              <a:rPr lang="en-US" b="1" dirty="0" smtClean="0">
                <a:ea typeface="ＭＳ Ｐゴシック" pitchFamily="34" charset="-128"/>
                <a:cs typeface="ＭＳ Ｐゴシック" pitchFamily="34" charset="-128"/>
              </a:rPr>
              <a:t>0.0235</a:t>
            </a:r>
            <a:endParaRPr lang="en-US" b="1" dirty="0">
              <a:ea typeface="ＭＳ Ｐゴシック" pitchFamily="34" charset="-128"/>
              <a:cs typeface="ＭＳ Ｐゴシック" pitchFamily="34" charset="-128"/>
            </a:endParaRPr>
          </a:p>
          <a:p>
            <a:pPr lvl="2"/>
            <a:endParaRPr lang="en-US" b="1" dirty="0" smtClean="0"/>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22534" name="Slide Number Placeholder 5"/>
          <p:cNvSpPr>
            <a:spLocks noGrp="1"/>
          </p:cNvSpPr>
          <p:nvPr>
            <p:ph type="sldNum" sz="quarter" idx="12"/>
          </p:nvPr>
        </p:nvSpPr>
        <p:spPr bwMode="auto">
          <a:noFill/>
          <a:ln>
            <a:miter lim="800000"/>
            <a:headEnd/>
            <a:tailEnd/>
          </a:ln>
        </p:spPr>
        <p:txBody>
          <a:bodyPr/>
          <a:lstStyle/>
          <a:p>
            <a:fld id="{2C448A88-6C53-4994-AA88-15CBB6D5A2DE}" type="slidenum">
              <a:rPr lang="en-US" smtClean="0">
                <a:latin typeface="Calibri" pitchFamily="34" charset="0"/>
                <a:ea typeface="ＭＳ Ｐゴシック" pitchFamily="34" charset="-128"/>
              </a:rPr>
              <a:pPr/>
              <a:t>14</a:t>
            </a:fld>
            <a:endParaRPr lang="en-US" dirty="0" smtClean="0">
              <a:latin typeface="Calibri" pitchFamily="34" charset="0"/>
              <a:ea typeface="ＭＳ Ｐゴシック" pitchFamily="34" charset="-128"/>
            </a:endParaRPr>
          </a:p>
        </p:txBody>
      </p:sp>
      <p:grpSp>
        <p:nvGrpSpPr>
          <p:cNvPr id="10" name="Group 9"/>
          <p:cNvGrpSpPr/>
          <p:nvPr/>
        </p:nvGrpSpPr>
        <p:grpSpPr>
          <a:xfrm>
            <a:off x="5117068" y="1219200"/>
            <a:ext cx="4051236" cy="3645932"/>
            <a:chOff x="5117068" y="1219200"/>
            <a:chExt cx="4051236" cy="3645932"/>
          </a:xfrm>
        </p:grpSpPr>
        <p:pic>
          <p:nvPicPr>
            <p:cNvPr id="4098" name="Picture 2"/>
            <p:cNvPicPr>
              <a:picLocks noChangeAspect="1" noChangeArrowheads="1"/>
            </p:cNvPicPr>
            <p:nvPr/>
          </p:nvPicPr>
          <p:blipFill>
            <a:blip r:embed="rId2" cstate="print"/>
            <a:srcRect/>
            <a:stretch>
              <a:fillRect/>
            </a:stretch>
          </p:blipFill>
          <p:spPr bwMode="auto">
            <a:xfrm>
              <a:off x="5181600" y="1219200"/>
              <a:ext cx="3962400" cy="3566492"/>
            </a:xfrm>
            <a:prstGeom prst="rect">
              <a:avLst/>
            </a:prstGeom>
            <a:noFill/>
            <a:ln w="9525">
              <a:noFill/>
              <a:miter lim="800000"/>
              <a:headEnd/>
              <a:tailEnd/>
            </a:ln>
            <a:effectLst/>
          </p:spPr>
        </p:pic>
        <p:sp>
          <p:nvSpPr>
            <p:cNvPr id="8" name="TextBox 7"/>
            <p:cNvSpPr txBox="1"/>
            <p:nvPr/>
          </p:nvSpPr>
          <p:spPr>
            <a:xfrm>
              <a:off x="5867400" y="4495800"/>
              <a:ext cx="330090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Number of hash functions, </a:t>
              </a:r>
              <a:r>
                <a:rPr lang="en-US" b="1" i="1" dirty="0" smtClean="0">
                  <a:solidFill>
                    <a:srgbClr val="008000"/>
                  </a:solidFill>
                  <a:latin typeface="Arial" pitchFamily="34" charset="0"/>
                  <a:cs typeface="Arial" pitchFamily="34" charset="0"/>
                </a:rPr>
                <a:t>k</a:t>
              </a:r>
              <a:endParaRPr lang="en-US" b="1" i="1" dirty="0">
                <a:solidFill>
                  <a:srgbClr val="008000"/>
                </a:solidFill>
                <a:latin typeface="Arial" pitchFamily="34" charset="0"/>
                <a:cs typeface="Arial" pitchFamily="34" charset="0"/>
              </a:endParaRPr>
            </a:p>
          </p:txBody>
        </p:sp>
        <p:sp>
          <p:nvSpPr>
            <p:cNvPr id="9" name="TextBox 8"/>
            <p:cNvSpPr txBox="1"/>
            <p:nvPr/>
          </p:nvSpPr>
          <p:spPr>
            <a:xfrm rot="16200000">
              <a:off x="4125771" y="3147078"/>
              <a:ext cx="2351926"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False positive prob.</a:t>
              </a:r>
              <a:endParaRPr lang="en-US" b="1" dirty="0">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176733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Bloom Filter: Wrap-up</a:t>
            </a:r>
            <a:endParaRPr lang="en-US" dirty="0"/>
          </a:p>
        </p:txBody>
      </p:sp>
      <p:sp>
        <p:nvSpPr>
          <p:cNvPr id="23555" name="Content Placeholder 2"/>
          <p:cNvSpPr>
            <a:spLocks noGrp="1"/>
          </p:cNvSpPr>
          <p:nvPr>
            <p:ph idx="1"/>
          </p:nvPr>
        </p:nvSpPr>
        <p:spPr/>
        <p:txBody>
          <a:bodyPr/>
          <a:lstStyle/>
          <a:p>
            <a:r>
              <a:rPr lang="en-US" b="1" dirty="0" smtClean="0">
                <a:solidFill>
                  <a:srgbClr val="0000FF"/>
                </a:solidFill>
              </a:rPr>
              <a:t>Bloom filters guarantee no false negatives, and use limited memory</a:t>
            </a:r>
          </a:p>
          <a:p>
            <a:pPr lvl="1"/>
            <a:r>
              <a:rPr lang="en-US" dirty="0" smtClean="0">
                <a:ea typeface="ＭＳ Ｐゴシック" pitchFamily="34" charset="-128"/>
                <a:cs typeface="ＭＳ Ｐゴシック" pitchFamily="34" charset="-128"/>
              </a:rPr>
              <a:t>Great for pre-processing before more </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expensive checks</a:t>
            </a:r>
          </a:p>
          <a:p>
            <a:r>
              <a:rPr lang="en-US" b="1" dirty="0" smtClean="0">
                <a:solidFill>
                  <a:srgbClr val="D60093"/>
                </a:solidFill>
              </a:rPr>
              <a:t>Suitable for hardware implementation</a:t>
            </a:r>
          </a:p>
          <a:p>
            <a:pPr lvl="1"/>
            <a:r>
              <a:rPr lang="en-US" dirty="0" smtClean="0">
                <a:ea typeface="ＭＳ Ｐゴシック" pitchFamily="34" charset="-128"/>
                <a:cs typeface="ＭＳ Ｐゴシック" pitchFamily="34" charset="-128"/>
              </a:rPr>
              <a:t>Hash function computations can be parallelized</a:t>
            </a:r>
          </a:p>
          <a:p>
            <a:pPr lvl="8"/>
            <a:endParaRPr lang="en-US" dirty="0" smtClean="0">
              <a:ea typeface="ＭＳ Ｐゴシック" pitchFamily="34" charset="-128"/>
              <a:cs typeface="ＭＳ Ｐゴシック" pitchFamily="34" charset="-128"/>
            </a:endParaRPr>
          </a:p>
          <a:p>
            <a:r>
              <a:rPr lang="en-US" dirty="0" smtClean="0">
                <a:solidFill>
                  <a:srgbClr val="008000"/>
                </a:solidFill>
                <a:ea typeface="ＭＳ Ｐゴシック" pitchFamily="34" charset="-128"/>
                <a:cs typeface="ＭＳ Ｐゴシック" pitchFamily="34" charset="-128"/>
              </a:rPr>
              <a:t>Is it better to have </a:t>
            </a:r>
            <a:r>
              <a:rPr lang="en-US" b="1" dirty="0" smtClean="0">
                <a:solidFill>
                  <a:srgbClr val="0000FF"/>
                </a:solidFill>
                <a:ea typeface="ＭＳ Ｐゴシック" pitchFamily="34" charset="-128"/>
                <a:cs typeface="ＭＳ Ｐゴシック" pitchFamily="34" charset="-128"/>
              </a:rPr>
              <a:t>1</a:t>
            </a:r>
            <a:r>
              <a:rPr lang="en-US" dirty="0" smtClean="0">
                <a:solidFill>
                  <a:srgbClr val="0000FF"/>
                </a:solidFill>
                <a:ea typeface="ＭＳ Ｐゴシック" pitchFamily="34" charset="-128"/>
                <a:cs typeface="ＭＳ Ｐゴシック" pitchFamily="34" charset="-128"/>
              </a:rPr>
              <a:t> big </a:t>
            </a:r>
            <a:r>
              <a:rPr lang="en-US" b="1" dirty="0" smtClean="0">
                <a:solidFill>
                  <a:srgbClr val="0000FF"/>
                </a:solidFill>
                <a:ea typeface="ＭＳ Ｐゴシック" pitchFamily="34" charset="-128"/>
                <a:cs typeface="ＭＳ Ｐゴシック" pitchFamily="34" charset="-128"/>
              </a:rPr>
              <a:t>B</a:t>
            </a:r>
            <a:r>
              <a:rPr lang="en-US" dirty="0" smtClean="0">
                <a:solidFill>
                  <a:srgbClr val="008000"/>
                </a:solidFill>
                <a:ea typeface="ＭＳ Ｐゴシック" pitchFamily="34" charset="-128"/>
                <a:cs typeface="ＭＳ Ｐゴシック" pitchFamily="34" charset="-128"/>
              </a:rPr>
              <a:t> or </a:t>
            </a:r>
            <a:r>
              <a:rPr lang="en-US" b="1" i="1" dirty="0" smtClean="0">
                <a:solidFill>
                  <a:srgbClr val="D60093"/>
                </a:solidFill>
                <a:ea typeface="ＭＳ Ｐゴシック" pitchFamily="34" charset="-128"/>
                <a:cs typeface="ＭＳ Ｐゴシック" pitchFamily="34" charset="-128"/>
              </a:rPr>
              <a:t>k</a:t>
            </a:r>
            <a:r>
              <a:rPr lang="en-US" dirty="0" smtClean="0">
                <a:solidFill>
                  <a:srgbClr val="D60093"/>
                </a:solidFill>
                <a:ea typeface="ＭＳ Ｐゴシック" pitchFamily="34" charset="-128"/>
                <a:cs typeface="ＭＳ Ｐゴシック" pitchFamily="34" charset="-128"/>
              </a:rPr>
              <a:t> small</a:t>
            </a:r>
            <a:r>
              <a:rPr lang="en-US" b="1" dirty="0" smtClean="0">
                <a:solidFill>
                  <a:srgbClr val="D60093"/>
                </a:solidFill>
                <a:ea typeface="ＭＳ Ｐゴシック" pitchFamily="34" charset="-128"/>
                <a:cs typeface="ＭＳ Ｐゴシック" pitchFamily="34" charset="-128"/>
              </a:rPr>
              <a:t> </a:t>
            </a:r>
            <a:r>
              <a:rPr lang="en-US" b="1" dirty="0" err="1" smtClean="0">
                <a:solidFill>
                  <a:srgbClr val="D60093"/>
                </a:solidFill>
                <a:ea typeface="ＭＳ Ｐゴシック" pitchFamily="34" charset="-128"/>
                <a:cs typeface="ＭＳ Ｐゴシック" pitchFamily="34" charset="-128"/>
              </a:rPr>
              <a:t>B</a:t>
            </a:r>
            <a:r>
              <a:rPr lang="en-US" dirty="0" err="1" smtClean="0">
                <a:solidFill>
                  <a:srgbClr val="D60093"/>
                </a:solidFill>
                <a:ea typeface="ＭＳ Ｐゴシック" pitchFamily="34" charset="-128"/>
                <a:cs typeface="ＭＳ Ｐゴシック" pitchFamily="34" charset="-128"/>
              </a:rPr>
              <a:t>s</a:t>
            </a:r>
            <a:r>
              <a:rPr lang="en-US" dirty="0" smtClean="0">
                <a:solidFill>
                  <a:srgbClr val="008000"/>
                </a:solidFill>
                <a:ea typeface="ＭＳ Ｐゴシック" pitchFamily="34" charset="-128"/>
                <a:cs typeface="ＭＳ Ｐゴシック" pitchFamily="34" charset="-128"/>
              </a:rPr>
              <a:t>?</a:t>
            </a:r>
          </a:p>
          <a:p>
            <a:pPr lvl="1"/>
            <a:r>
              <a:rPr lang="en-US" b="1" dirty="0" smtClean="0"/>
              <a:t>It is the same:</a:t>
            </a:r>
            <a:r>
              <a:rPr lang="en-US" b="1" i="1" dirty="0" smtClean="0">
                <a:solidFill>
                  <a:srgbClr val="0000FF"/>
                </a:solidFill>
              </a:rPr>
              <a:t> (1 </a:t>
            </a:r>
            <a:r>
              <a:rPr lang="en-US" b="1" i="1" dirty="0">
                <a:solidFill>
                  <a:srgbClr val="0000FF"/>
                </a:solidFill>
              </a:rPr>
              <a:t>– </a:t>
            </a:r>
            <a:r>
              <a:rPr lang="en-US" b="1" i="1" dirty="0" smtClean="0">
                <a:solidFill>
                  <a:srgbClr val="0000FF"/>
                </a:solidFill>
              </a:rPr>
              <a:t>e</a:t>
            </a:r>
            <a:r>
              <a:rPr lang="en-US" b="1" i="1" baseline="30000" dirty="0" smtClean="0">
                <a:solidFill>
                  <a:srgbClr val="0000FF"/>
                </a:solidFill>
              </a:rPr>
              <a:t>-km/n</a:t>
            </a:r>
            <a:r>
              <a:rPr lang="en-US" b="1" i="1" dirty="0" smtClean="0">
                <a:solidFill>
                  <a:srgbClr val="0000FF"/>
                </a:solidFill>
              </a:rPr>
              <a:t>)</a:t>
            </a:r>
            <a:r>
              <a:rPr lang="en-US" b="1" i="1" baseline="30000" dirty="0" smtClean="0">
                <a:solidFill>
                  <a:srgbClr val="0000FF"/>
                </a:solidFill>
              </a:rPr>
              <a:t>k  </a:t>
            </a:r>
            <a:r>
              <a:rPr lang="en-US" dirty="0" smtClean="0"/>
              <a:t>vs. </a:t>
            </a:r>
            <a:r>
              <a:rPr lang="en-US" b="1" i="1" dirty="0">
                <a:solidFill>
                  <a:srgbClr val="D60093"/>
                </a:solidFill>
              </a:rPr>
              <a:t>(1 – </a:t>
            </a:r>
            <a:r>
              <a:rPr lang="en-US" b="1" i="1" dirty="0" smtClean="0">
                <a:solidFill>
                  <a:srgbClr val="D60093"/>
                </a:solidFill>
              </a:rPr>
              <a:t>e</a:t>
            </a:r>
            <a:r>
              <a:rPr lang="en-US" b="1" i="1" baseline="30000" dirty="0" smtClean="0">
                <a:solidFill>
                  <a:srgbClr val="D60093"/>
                </a:solidFill>
              </a:rPr>
              <a:t>-m/(n/k)</a:t>
            </a:r>
            <a:r>
              <a:rPr lang="en-US" b="1" i="1" dirty="0" smtClean="0">
                <a:solidFill>
                  <a:srgbClr val="D60093"/>
                </a:solidFill>
              </a:rPr>
              <a:t>)</a:t>
            </a:r>
            <a:r>
              <a:rPr lang="en-US" b="1" i="1" baseline="30000" dirty="0" smtClean="0">
                <a:solidFill>
                  <a:srgbClr val="D60093"/>
                </a:solidFill>
              </a:rPr>
              <a:t>k</a:t>
            </a:r>
            <a:endParaRPr lang="en-US" b="1" i="1" dirty="0">
              <a:solidFill>
                <a:srgbClr val="D60093"/>
              </a:solidFill>
            </a:endParaRPr>
          </a:p>
          <a:p>
            <a:pPr lvl="1"/>
            <a:r>
              <a:rPr lang="en-US" dirty="0" smtClean="0">
                <a:solidFill>
                  <a:srgbClr val="008000"/>
                </a:solidFill>
                <a:ea typeface="ＭＳ Ｐゴシック" pitchFamily="34" charset="-128"/>
                <a:cs typeface="ＭＳ Ｐゴシック" pitchFamily="34" charset="-128"/>
              </a:rPr>
              <a:t>But keeping </a:t>
            </a:r>
            <a:r>
              <a:rPr lang="en-US" b="1" dirty="0" smtClean="0">
                <a:solidFill>
                  <a:srgbClr val="0000FF"/>
                </a:solidFill>
                <a:ea typeface="ＭＳ Ｐゴシック" pitchFamily="34" charset="-128"/>
                <a:cs typeface="ＭＳ Ｐゴシック" pitchFamily="34" charset="-128"/>
              </a:rPr>
              <a:t>1 big B</a:t>
            </a:r>
            <a:r>
              <a:rPr lang="en-US" dirty="0" smtClean="0">
                <a:solidFill>
                  <a:srgbClr val="008000"/>
                </a:solidFill>
                <a:ea typeface="ＭＳ Ｐゴシック" pitchFamily="34" charset="-128"/>
                <a:cs typeface="ＭＳ Ｐゴシック" pitchFamily="34" charset="-128"/>
              </a:rPr>
              <a:t> is simpler</a:t>
            </a:r>
            <a:endParaRPr lang="en-US" dirty="0">
              <a:solidFill>
                <a:srgbClr val="008000"/>
              </a:solidFill>
              <a:ea typeface="ＭＳ Ｐゴシック" pitchFamily="34" charset="-128"/>
              <a:cs typeface="ＭＳ Ｐゴシック" pitchFamily="34" charset="-128"/>
            </a:endParaRPr>
          </a:p>
          <a:p>
            <a:pPr lvl="1"/>
            <a:endParaRPr lang="en-US" dirty="0" smtClean="0">
              <a:ea typeface="ＭＳ Ｐゴシック" pitchFamily="34" charset="-128"/>
              <a:cs typeface="ＭＳ Ｐゴシック" pitchFamily="34" charset="-128"/>
            </a:endParaRP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23558" name="Slide Number Placeholder 5"/>
          <p:cNvSpPr>
            <a:spLocks noGrp="1"/>
          </p:cNvSpPr>
          <p:nvPr>
            <p:ph type="sldNum" sz="quarter" idx="12"/>
          </p:nvPr>
        </p:nvSpPr>
        <p:spPr bwMode="auto">
          <a:noFill/>
          <a:ln>
            <a:miter lim="800000"/>
            <a:headEnd/>
            <a:tailEnd/>
          </a:ln>
        </p:spPr>
        <p:txBody>
          <a:bodyPr/>
          <a:lstStyle/>
          <a:p>
            <a:fld id="{17F8CA0B-9AF1-472A-8DA3-994B777B7AF6}" type="slidenum">
              <a:rPr lang="en-US" smtClean="0">
                <a:latin typeface="Calibri" pitchFamily="34" charset="0"/>
                <a:ea typeface="ＭＳ Ｐゴシック" pitchFamily="34" charset="-128"/>
              </a:rPr>
              <a:pPr/>
              <a:t>15</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1244134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(2) Counting </a:t>
            </a:r>
            <a:r>
              <a:rPr lang="en-US" dirty="0"/>
              <a:t>Distinct Elements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7209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5448"/>
            <a:ext cx="8686800" cy="987552"/>
          </a:xfrm>
        </p:spPr>
        <p:txBody>
          <a:bodyPr>
            <a:normAutofit/>
          </a:bodyPr>
          <a:lstStyle/>
          <a:p>
            <a:pPr>
              <a:defRPr/>
            </a:pPr>
            <a:r>
              <a:rPr lang="en-US" dirty="0" smtClean="0"/>
              <a:t>Counting </a:t>
            </a:r>
            <a:r>
              <a:rPr lang="en-US" dirty="0"/>
              <a:t>Distinct Elements</a:t>
            </a:r>
          </a:p>
        </p:txBody>
      </p:sp>
      <p:sp>
        <p:nvSpPr>
          <p:cNvPr id="24580" name="Rectangle 3"/>
          <p:cNvSpPr>
            <a:spLocks noGrp="1" noChangeArrowheads="1"/>
          </p:cNvSpPr>
          <p:nvPr>
            <p:ph idx="1"/>
          </p:nvPr>
        </p:nvSpPr>
        <p:spPr/>
        <p:txBody>
          <a:bodyPr/>
          <a:lstStyle/>
          <a:p>
            <a:r>
              <a:rPr lang="en-US" b="1" dirty="0" smtClean="0">
                <a:solidFill>
                  <a:srgbClr val="D60093"/>
                </a:solidFill>
              </a:rPr>
              <a:t>Problem:</a:t>
            </a:r>
          </a:p>
          <a:p>
            <a:pPr lvl="1"/>
            <a:r>
              <a:rPr lang="en-US" dirty="0" smtClean="0"/>
              <a:t>Data stream consists of a universe of elements chosen from a set of size </a:t>
            </a:r>
            <a:r>
              <a:rPr lang="en-US" b="1" i="1" dirty="0" smtClean="0"/>
              <a:t>N</a:t>
            </a:r>
            <a:endParaRPr lang="en-US" b="1" dirty="0" smtClean="0"/>
          </a:p>
          <a:p>
            <a:pPr lvl="1"/>
            <a:r>
              <a:rPr lang="en-US" dirty="0" smtClean="0"/>
              <a:t>Maintain a count of the number of distinct elements seen so far</a:t>
            </a:r>
          </a:p>
          <a:p>
            <a:pPr lvl="8"/>
            <a:endParaRPr lang="en-US" dirty="0" smtClean="0"/>
          </a:p>
          <a:p>
            <a:r>
              <a:rPr lang="en-US" b="1" dirty="0" smtClean="0">
                <a:solidFill>
                  <a:srgbClr val="0000FF"/>
                </a:solidFill>
              </a:rPr>
              <a:t>Obvious approach:</a:t>
            </a:r>
            <a:r>
              <a:rPr lang="en-US" dirty="0" smtClean="0">
                <a:solidFill>
                  <a:srgbClr val="0000FF"/>
                </a:solidFill>
              </a:rPr>
              <a:t> </a:t>
            </a:r>
            <a:br>
              <a:rPr lang="en-US" dirty="0" smtClean="0">
                <a:solidFill>
                  <a:srgbClr val="0000FF"/>
                </a:solidFill>
              </a:rPr>
            </a:br>
            <a:r>
              <a:rPr lang="en-US" dirty="0" smtClean="0"/>
              <a:t>Maintain the set of elements seen so far</a:t>
            </a:r>
          </a:p>
          <a:p>
            <a:pPr lvl="1"/>
            <a:r>
              <a:rPr lang="en-US" dirty="0" smtClean="0"/>
              <a:t>That is, keep a hash table of all the distinct elements seen so far</a:t>
            </a:r>
          </a:p>
        </p:txBody>
      </p:sp>
      <p:sp>
        <p:nvSpPr>
          <p:cNvPr id="24578" name="Slide Number Placeholder 5"/>
          <p:cNvSpPr>
            <a:spLocks noGrp="1"/>
          </p:cNvSpPr>
          <p:nvPr>
            <p:ph type="sldNum" sz="quarter" idx="12"/>
          </p:nvPr>
        </p:nvSpPr>
        <p:spPr bwMode="auto">
          <a:noFill/>
          <a:ln>
            <a:miter lim="800000"/>
            <a:headEnd/>
            <a:tailEnd/>
          </a:ln>
        </p:spPr>
        <p:txBody>
          <a:bodyPr/>
          <a:lstStyle/>
          <a:p>
            <a:fld id="{8EA734A5-3188-4C42-9087-0ED06D89AEDF}" type="slidenum">
              <a:rPr lang="en-US" smtClean="0">
                <a:latin typeface="Calibri" pitchFamily="34" charset="0"/>
                <a:ea typeface="ＭＳ Ｐゴシック" pitchFamily="34" charset="-128"/>
              </a:rPr>
              <a:pPr/>
              <a:t>17</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25246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t>Applications</a:t>
            </a:r>
          </a:p>
        </p:txBody>
      </p:sp>
      <p:sp>
        <p:nvSpPr>
          <p:cNvPr id="25604" name="Rectangle 3"/>
          <p:cNvSpPr>
            <a:spLocks noGrp="1" noChangeArrowheads="1"/>
          </p:cNvSpPr>
          <p:nvPr>
            <p:ph idx="1"/>
          </p:nvPr>
        </p:nvSpPr>
        <p:spPr/>
        <p:txBody>
          <a:bodyPr/>
          <a:lstStyle/>
          <a:p>
            <a:r>
              <a:rPr lang="en-US" b="1" dirty="0" smtClean="0">
                <a:solidFill>
                  <a:srgbClr val="D60093"/>
                </a:solidFill>
              </a:rPr>
              <a:t>How many different words are found among the Web pages being crawled at a site?</a:t>
            </a:r>
          </a:p>
          <a:p>
            <a:pPr lvl="1"/>
            <a:r>
              <a:rPr lang="en-US" dirty="0" smtClean="0">
                <a:ea typeface="ＭＳ Ｐゴシック" pitchFamily="34" charset="-128"/>
                <a:cs typeface="ＭＳ Ｐゴシック" pitchFamily="34" charset="-128"/>
              </a:rPr>
              <a:t>Unusually low or high numbers could indicate artificial pages (spam?)</a:t>
            </a:r>
          </a:p>
          <a:p>
            <a:pPr lvl="8"/>
            <a:endParaRPr lang="en-US" dirty="0" smtClean="0">
              <a:ea typeface="ＭＳ Ｐゴシック" pitchFamily="34" charset="-128"/>
              <a:cs typeface="ＭＳ Ｐゴシック" pitchFamily="34" charset="-128"/>
            </a:endParaRPr>
          </a:p>
          <a:p>
            <a:r>
              <a:rPr lang="en-US" b="1" dirty="0" smtClean="0">
                <a:solidFill>
                  <a:srgbClr val="0000FF"/>
                </a:solidFill>
              </a:rPr>
              <a:t>How many different Web pages does each customer request in a week?</a:t>
            </a:r>
          </a:p>
          <a:p>
            <a:pPr lvl="8"/>
            <a:endParaRPr lang="en-US" b="1" dirty="0">
              <a:solidFill>
                <a:srgbClr val="0000FF"/>
              </a:solidFill>
            </a:endParaRPr>
          </a:p>
          <a:p>
            <a:r>
              <a:rPr lang="en-US" b="1" dirty="0" smtClean="0">
                <a:solidFill>
                  <a:srgbClr val="008000"/>
                </a:solidFill>
              </a:rPr>
              <a:t>How many distinct products have we sold in the last week?</a:t>
            </a:r>
          </a:p>
        </p:txBody>
      </p:sp>
      <p:sp>
        <p:nvSpPr>
          <p:cNvPr id="25602" name="Slide Number Placeholder 5"/>
          <p:cNvSpPr>
            <a:spLocks noGrp="1"/>
          </p:cNvSpPr>
          <p:nvPr>
            <p:ph type="sldNum" sz="quarter" idx="12"/>
          </p:nvPr>
        </p:nvSpPr>
        <p:spPr bwMode="auto">
          <a:noFill/>
          <a:ln>
            <a:miter lim="800000"/>
            <a:headEnd/>
            <a:tailEnd/>
          </a:ln>
        </p:spPr>
        <p:txBody>
          <a:bodyPr/>
          <a:lstStyle/>
          <a:p>
            <a:fld id="{0F9E0D16-0E37-47B1-8C03-2A2D98228C5B}" type="slidenum">
              <a:rPr lang="en-US" smtClean="0">
                <a:latin typeface="Calibri" pitchFamily="34" charset="0"/>
                <a:ea typeface="ＭＳ Ｐゴシック" pitchFamily="34" charset="-128"/>
              </a:rPr>
              <a:pPr/>
              <a:t>18</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203994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a:t>Using Small Storage</a:t>
            </a:r>
          </a:p>
        </p:txBody>
      </p:sp>
      <p:sp>
        <p:nvSpPr>
          <p:cNvPr id="26628" name="Rectangle 3"/>
          <p:cNvSpPr>
            <a:spLocks noGrp="1" noChangeArrowheads="1"/>
          </p:cNvSpPr>
          <p:nvPr>
            <p:ph idx="1"/>
          </p:nvPr>
        </p:nvSpPr>
        <p:spPr>
          <a:xfrm>
            <a:off x="457200" y="1295400"/>
            <a:ext cx="8610600" cy="5257801"/>
          </a:xfrm>
        </p:spPr>
        <p:txBody>
          <a:bodyPr/>
          <a:lstStyle/>
          <a:p>
            <a:endParaRPr lang="en-US" b="1" dirty="0" smtClean="0"/>
          </a:p>
          <a:p>
            <a:r>
              <a:rPr lang="en-US" b="1" dirty="0" smtClean="0"/>
              <a:t>Real problem: </a:t>
            </a:r>
            <a:r>
              <a:rPr lang="en-US" b="1" dirty="0" smtClean="0">
                <a:solidFill>
                  <a:srgbClr val="0000FF"/>
                </a:solidFill>
              </a:rPr>
              <a:t>What if we do not have space </a:t>
            </a:r>
            <a:r>
              <a:rPr lang="en-US" b="1" dirty="0">
                <a:solidFill>
                  <a:srgbClr val="0000FF"/>
                </a:solidFill>
              </a:rPr>
              <a:t/>
            </a:r>
            <a:br>
              <a:rPr lang="en-US" b="1" dirty="0">
                <a:solidFill>
                  <a:srgbClr val="0000FF"/>
                </a:solidFill>
              </a:rPr>
            </a:br>
            <a:r>
              <a:rPr lang="en-US" b="1" dirty="0" smtClean="0">
                <a:solidFill>
                  <a:srgbClr val="0000FF"/>
                </a:solidFill>
              </a:rPr>
              <a:t>to maintain the set of elements seen so far?</a:t>
            </a:r>
          </a:p>
          <a:p>
            <a:pPr lvl="8"/>
            <a:endParaRPr lang="en-US" dirty="0" smtClean="0"/>
          </a:p>
          <a:p>
            <a:r>
              <a:rPr lang="en-US" b="1" dirty="0" smtClean="0">
                <a:solidFill>
                  <a:srgbClr val="D60093"/>
                </a:solidFill>
              </a:rPr>
              <a:t>Estimate the count in an unbiased way</a:t>
            </a:r>
          </a:p>
          <a:p>
            <a:pPr lvl="8"/>
            <a:endParaRPr lang="en-US" dirty="0" smtClean="0"/>
          </a:p>
          <a:p>
            <a:r>
              <a:rPr lang="en-US" b="1" dirty="0" smtClean="0">
                <a:solidFill>
                  <a:srgbClr val="008000"/>
                </a:solidFill>
              </a:rPr>
              <a:t>Accept that the count may have a little error, but limit the probability that the error is large</a:t>
            </a:r>
          </a:p>
        </p:txBody>
      </p:sp>
      <p:sp>
        <p:nvSpPr>
          <p:cNvPr id="26626" name="Slide Number Placeholder 5"/>
          <p:cNvSpPr>
            <a:spLocks noGrp="1"/>
          </p:cNvSpPr>
          <p:nvPr>
            <p:ph type="sldNum" sz="quarter" idx="12"/>
          </p:nvPr>
        </p:nvSpPr>
        <p:spPr bwMode="auto">
          <a:noFill/>
          <a:ln>
            <a:miter lim="800000"/>
            <a:headEnd/>
            <a:tailEnd/>
          </a:ln>
        </p:spPr>
        <p:txBody>
          <a:bodyPr/>
          <a:lstStyle/>
          <a:p>
            <a:fld id="{F61DE5F5-E362-4FB3-9142-2214188BB54A}" type="slidenum">
              <a:rPr lang="en-US" smtClean="0">
                <a:latin typeface="Calibri" pitchFamily="34" charset="0"/>
                <a:ea typeface="ＭＳ Ｐゴシック" pitchFamily="34" charset="-128"/>
              </a:rPr>
              <a:pPr/>
              <a:t>19</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4086379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More algorithms for streams:</a:t>
            </a:r>
          </a:p>
          <a:p>
            <a:pPr lvl="1"/>
            <a:r>
              <a:rPr lang="en-US" b="1" dirty="0" smtClean="0">
                <a:solidFill>
                  <a:srgbClr val="D60093"/>
                </a:solidFill>
              </a:rPr>
              <a:t>(1)</a:t>
            </a:r>
            <a:r>
              <a:rPr lang="en-US" b="1" dirty="0" smtClean="0"/>
              <a:t> Filtering a data stream:</a:t>
            </a:r>
            <a:r>
              <a:rPr lang="en-US" dirty="0" smtClean="0"/>
              <a:t> </a:t>
            </a:r>
            <a:r>
              <a:rPr lang="en-US" b="1" dirty="0" smtClean="0">
                <a:solidFill>
                  <a:srgbClr val="0000FF"/>
                </a:solidFill>
              </a:rPr>
              <a:t>Bloom filters</a:t>
            </a:r>
          </a:p>
          <a:p>
            <a:pPr lvl="2"/>
            <a:r>
              <a:rPr lang="en-US" dirty="0" smtClean="0"/>
              <a:t>Select elements with property </a:t>
            </a:r>
            <a:r>
              <a:rPr lang="en-US" b="1" dirty="0" smtClean="0"/>
              <a:t>x</a:t>
            </a:r>
            <a:r>
              <a:rPr lang="en-US" dirty="0" smtClean="0"/>
              <a:t> from stream</a:t>
            </a:r>
          </a:p>
          <a:p>
            <a:pPr lvl="1"/>
            <a:r>
              <a:rPr lang="en-US" b="1" dirty="0" smtClean="0">
                <a:solidFill>
                  <a:srgbClr val="D60093"/>
                </a:solidFill>
              </a:rPr>
              <a:t>(2)</a:t>
            </a:r>
            <a:r>
              <a:rPr lang="en-US" b="1" dirty="0" smtClean="0"/>
              <a:t> Counting distinct elements:</a:t>
            </a:r>
            <a:r>
              <a:rPr lang="en-US" dirty="0" smtClean="0"/>
              <a:t> </a:t>
            </a:r>
            <a:r>
              <a:rPr lang="en-US" b="1" dirty="0" smtClean="0">
                <a:solidFill>
                  <a:srgbClr val="0000FF"/>
                </a:solidFill>
              </a:rPr>
              <a:t>Flajolet-Martin</a:t>
            </a:r>
          </a:p>
          <a:p>
            <a:pPr lvl="2"/>
            <a:r>
              <a:rPr lang="en-US" dirty="0" smtClean="0"/>
              <a:t>Number of distinct elements in the last </a:t>
            </a:r>
            <a:r>
              <a:rPr lang="en-US" b="1" i="1" dirty="0" smtClean="0"/>
              <a:t>k</a:t>
            </a:r>
            <a:r>
              <a:rPr lang="en-US" dirty="0" smtClean="0"/>
              <a:t> elements </a:t>
            </a:r>
            <a:br>
              <a:rPr lang="en-US" dirty="0" smtClean="0"/>
            </a:br>
            <a:r>
              <a:rPr lang="en-US" dirty="0" smtClean="0"/>
              <a:t>of the stream</a:t>
            </a:r>
          </a:p>
          <a:p>
            <a:pPr lvl="1"/>
            <a:r>
              <a:rPr lang="en-US" b="1" dirty="0" smtClean="0">
                <a:solidFill>
                  <a:srgbClr val="D60093"/>
                </a:solidFill>
              </a:rPr>
              <a:t>(3)</a:t>
            </a:r>
            <a:r>
              <a:rPr lang="en-US" b="1" dirty="0" smtClean="0"/>
              <a:t> Estimating moments:</a:t>
            </a:r>
            <a:r>
              <a:rPr lang="en-US" dirty="0" smtClean="0"/>
              <a:t> </a:t>
            </a:r>
            <a:r>
              <a:rPr lang="en-US" b="1" dirty="0" smtClean="0">
                <a:solidFill>
                  <a:srgbClr val="0000FF"/>
                </a:solidFill>
              </a:rPr>
              <a:t>AMS method</a:t>
            </a:r>
          </a:p>
          <a:p>
            <a:pPr lvl="2"/>
            <a:r>
              <a:rPr lang="en-US" dirty="0" smtClean="0"/>
              <a:t>Estimate std. dev. of last </a:t>
            </a:r>
            <a:r>
              <a:rPr lang="en-US" b="1" i="1" dirty="0" smtClean="0"/>
              <a:t>k</a:t>
            </a:r>
            <a:r>
              <a:rPr lang="en-US" dirty="0" smtClean="0"/>
              <a:t> elements</a:t>
            </a:r>
          </a:p>
          <a:p>
            <a:pPr lvl="1"/>
            <a:r>
              <a:rPr lang="en-US" b="1" dirty="0" smtClean="0">
                <a:solidFill>
                  <a:schemeClr val="bg1">
                    <a:lumMod val="50000"/>
                  </a:schemeClr>
                </a:solidFill>
              </a:rPr>
              <a:t>(4) Counting frequent items</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dirty="0"/>
          </a:p>
        </p:txBody>
      </p:sp>
    </p:spTree>
    <p:extLst>
      <p:ext uri="{BB962C8B-B14F-4D97-AF65-F5344CB8AC3E}">
        <p14:creationId xmlns:p14="http://schemas.microsoft.com/office/powerpoint/2010/main" val="66849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smtClean="0"/>
              <a:t>Flajolet-Martin </a:t>
            </a:r>
            <a:r>
              <a:rPr lang="en-US" dirty="0"/>
              <a:t>Approach</a:t>
            </a:r>
          </a:p>
        </p:txBody>
      </p:sp>
      <p:sp>
        <p:nvSpPr>
          <p:cNvPr id="11267" name="Rectangle 3"/>
          <p:cNvSpPr>
            <a:spLocks noGrp="1" noChangeArrowheads="1"/>
          </p:cNvSpPr>
          <p:nvPr>
            <p:ph idx="1"/>
          </p:nvPr>
        </p:nvSpPr>
        <p:spPr/>
        <p:txBody>
          <a:bodyPr>
            <a:normAutofit/>
          </a:bodyPr>
          <a:lstStyle/>
          <a:p>
            <a:r>
              <a:rPr lang="en-US" dirty="0" smtClean="0">
                <a:solidFill>
                  <a:srgbClr val="0000FF"/>
                </a:solidFill>
              </a:rPr>
              <a:t>Pick a hash function </a:t>
            </a:r>
            <a:r>
              <a:rPr lang="en-US" b="1" i="1" dirty="0" smtClean="0">
                <a:solidFill>
                  <a:srgbClr val="0000FF"/>
                </a:solidFill>
              </a:rPr>
              <a:t>h</a:t>
            </a:r>
            <a:r>
              <a:rPr lang="en-US" dirty="0" smtClean="0">
                <a:solidFill>
                  <a:srgbClr val="0000FF"/>
                </a:solidFill>
              </a:rPr>
              <a:t> that maps each of the </a:t>
            </a:r>
            <a:r>
              <a:rPr lang="en-US" b="1" i="1" dirty="0" smtClean="0">
                <a:solidFill>
                  <a:srgbClr val="0000FF"/>
                </a:solidFill>
              </a:rPr>
              <a:t>N</a:t>
            </a:r>
            <a:r>
              <a:rPr lang="en-US" b="1" dirty="0" smtClean="0">
                <a:solidFill>
                  <a:srgbClr val="0000FF"/>
                </a:solidFill>
              </a:rPr>
              <a:t> </a:t>
            </a:r>
            <a:r>
              <a:rPr lang="en-US" dirty="0" smtClean="0">
                <a:solidFill>
                  <a:srgbClr val="0000FF"/>
                </a:solidFill>
              </a:rPr>
              <a:t>elements to at least  </a:t>
            </a:r>
            <a:r>
              <a:rPr lang="en-US" b="1" dirty="0" smtClean="0">
                <a:solidFill>
                  <a:srgbClr val="0000FF"/>
                </a:solidFill>
              </a:rPr>
              <a:t>log</a:t>
            </a:r>
            <a:r>
              <a:rPr lang="en-US" b="1" baseline="-25000" dirty="0" smtClean="0">
                <a:solidFill>
                  <a:srgbClr val="0000FF"/>
                </a:solidFill>
              </a:rPr>
              <a:t>2 </a:t>
            </a:r>
            <a:r>
              <a:rPr lang="en-US" b="1" i="1" dirty="0" smtClean="0">
                <a:solidFill>
                  <a:srgbClr val="0000FF"/>
                </a:solidFill>
              </a:rPr>
              <a:t>N</a:t>
            </a:r>
            <a:r>
              <a:rPr lang="en-US" i="1" dirty="0" smtClean="0">
                <a:solidFill>
                  <a:srgbClr val="0000FF"/>
                </a:solidFill>
              </a:rPr>
              <a:t>  </a:t>
            </a:r>
            <a:r>
              <a:rPr lang="en-US" dirty="0" smtClean="0">
                <a:solidFill>
                  <a:srgbClr val="0000FF"/>
                </a:solidFill>
              </a:rPr>
              <a:t>bits</a:t>
            </a:r>
          </a:p>
          <a:p>
            <a:pPr lvl="8"/>
            <a:endParaRPr lang="en-US" dirty="0" smtClean="0"/>
          </a:p>
          <a:p>
            <a:r>
              <a:rPr lang="en-US" dirty="0" smtClean="0"/>
              <a:t>For each stream element </a:t>
            </a:r>
            <a:r>
              <a:rPr lang="en-US" b="1" i="1" dirty="0" smtClean="0"/>
              <a:t>a</a:t>
            </a:r>
            <a:r>
              <a:rPr lang="en-US" dirty="0" smtClean="0"/>
              <a:t>, let </a:t>
            </a:r>
            <a:r>
              <a:rPr lang="en-US" b="1" i="1" dirty="0" smtClean="0"/>
              <a:t>r</a:t>
            </a:r>
            <a:r>
              <a:rPr lang="en-US" b="1" dirty="0" smtClean="0"/>
              <a:t>(</a:t>
            </a:r>
            <a:r>
              <a:rPr lang="en-US" b="1" i="1" dirty="0" smtClean="0"/>
              <a:t>a</a:t>
            </a:r>
            <a:r>
              <a:rPr lang="en-US" b="1" dirty="0" smtClean="0"/>
              <a:t>)</a:t>
            </a:r>
            <a:r>
              <a:rPr lang="en-US" dirty="0" smtClean="0"/>
              <a:t> be the number of trailing </a:t>
            </a:r>
            <a:r>
              <a:rPr lang="en-US" b="1" dirty="0" smtClean="0"/>
              <a:t>0s</a:t>
            </a:r>
            <a:r>
              <a:rPr lang="en-US" dirty="0" smtClean="0"/>
              <a:t> in </a:t>
            </a:r>
            <a:r>
              <a:rPr lang="en-US" b="1" i="1" dirty="0" smtClean="0"/>
              <a:t>h</a:t>
            </a:r>
            <a:r>
              <a:rPr lang="en-US" b="1" dirty="0" smtClean="0"/>
              <a:t>(</a:t>
            </a:r>
            <a:r>
              <a:rPr lang="en-US" b="1" i="1" dirty="0" smtClean="0"/>
              <a:t>a</a:t>
            </a:r>
            <a:r>
              <a:rPr lang="en-US" b="1" dirty="0" smtClean="0"/>
              <a:t>)</a:t>
            </a:r>
          </a:p>
          <a:p>
            <a:pPr lvl="1"/>
            <a:r>
              <a:rPr lang="en-US" b="1" dirty="0" smtClean="0">
                <a:solidFill>
                  <a:srgbClr val="008000"/>
                </a:solidFill>
              </a:rPr>
              <a:t>r(a)</a:t>
            </a:r>
            <a:r>
              <a:rPr lang="en-US" dirty="0" smtClean="0">
                <a:solidFill>
                  <a:srgbClr val="008000"/>
                </a:solidFill>
              </a:rPr>
              <a:t> = position of first 1 counting from the right</a:t>
            </a:r>
          </a:p>
          <a:p>
            <a:pPr lvl="2"/>
            <a:r>
              <a:rPr lang="en-US" dirty="0" smtClean="0"/>
              <a:t>E.g., say </a:t>
            </a:r>
            <a:r>
              <a:rPr lang="en-US" b="1" i="1" dirty="0" smtClean="0"/>
              <a:t>h(a) = 12</a:t>
            </a:r>
            <a:r>
              <a:rPr lang="en-US" dirty="0" smtClean="0"/>
              <a:t>, then </a:t>
            </a:r>
            <a:r>
              <a:rPr lang="en-US" b="1" i="1" dirty="0" smtClean="0"/>
              <a:t>12</a:t>
            </a:r>
            <a:r>
              <a:rPr lang="en-US" dirty="0" smtClean="0"/>
              <a:t> is </a:t>
            </a:r>
            <a:r>
              <a:rPr lang="en-US" b="1" i="1" dirty="0" smtClean="0"/>
              <a:t>1100</a:t>
            </a:r>
            <a:r>
              <a:rPr lang="en-US" dirty="0" smtClean="0"/>
              <a:t> in binary, so</a:t>
            </a:r>
            <a:r>
              <a:rPr lang="en-US" i="1" dirty="0" smtClean="0"/>
              <a:t> </a:t>
            </a:r>
            <a:r>
              <a:rPr lang="en-US" b="1" i="1" dirty="0" smtClean="0"/>
              <a:t>r(a) = 2</a:t>
            </a:r>
          </a:p>
          <a:p>
            <a:r>
              <a:rPr lang="en-US" dirty="0" smtClean="0"/>
              <a:t>Record </a:t>
            </a:r>
            <a:r>
              <a:rPr lang="en-US" b="1" i="1" dirty="0" smtClean="0">
                <a:solidFill>
                  <a:srgbClr val="D60093"/>
                </a:solidFill>
              </a:rPr>
              <a:t>R </a:t>
            </a:r>
            <a:r>
              <a:rPr lang="en-US" b="1" dirty="0" smtClean="0">
                <a:solidFill>
                  <a:srgbClr val="D60093"/>
                </a:solidFill>
              </a:rPr>
              <a:t>= the maximum </a:t>
            </a:r>
            <a:r>
              <a:rPr lang="en-US" b="1" i="1" dirty="0" smtClean="0">
                <a:solidFill>
                  <a:srgbClr val="D60093"/>
                </a:solidFill>
              </a:rPr>
              <a:t>r</a:t>
            </a:r>
            <a:r>
              <a:rPr lang="en-US" b="1" dirty="0" smtClean="0">
                <a:solidFill>
                  <a:srgbClr val="D60093"/>
                </a:solidFill>
              </a:rPr>
              <a:t>(</a:t>
            </a:r>
            <a:r>
              <a:rPr lang="en-US" b="1" i="1" dirty="0" smtClean="0">
                <a:solidFill>
                  <a:srgbClr val="D60093"/>
                </a:solidFill>
              </a:rPr>
              <a:t>a</a:t>
            </a:r>
            <a:r>
              <a:rPr lang="en-US" b="1" dirty="0" smtClean="0">
                <a:solidFill>
                  <a:srgbClr val="D60093"/>
                </a:solidFill>
              </a:rPr>
              <a:t>) seen</a:t>
            </a:r>
          </a:p>
          <a:p>
            <a:pPr lvl="1"/>
            <a:r>
              <a:rPr lang="en-US" b="1" dirty="0" smtClean="0"/>
              <a:t>R = </a:t>
            </a:r>
            <a:r>
              <a:rPr lang="en-US" b="1" dirty="0" err="1" smtClean="0"/>
              <a:t>max</a:t>
            </a:r>
            <a:r>
              <a:rPr lang="en-US" b="1" baseline="-25000" dirty="0" err="1" smtClean="0"/>
              <a:t>a</a:t>
            </a:r>
            <a:r>
              <a:rPr lang="en-US" b="1" dirty="0" smtClean="0"/>
              <a:t> r(a)</a:t>
            </a:r>
            <a:r>
              <a:rPr lang="en-US" dirty="0" smtClean="0"/>
              <a:t>,  over all the items </a:t>
            </a:r>
            <a:r>
              <a:rPr lang="en-US" b="1" i="1" dirty="0" smtClean="0"/>
              <a:t>a</a:t>
            </a:r>
            <a:r>
              <a:rPr lang="en-US" dirty="0" smtClean="0"/>
              <a:t> seen so far</a:t>
            </a:r>
          </a:p>
          <a:p>
            <a:pPr lvl="8"/>
            <a:endParaRPr lang="en-US" dirty="0" smtClean="0"/>
          </a:p>
          <a:p>
            <a:r>
              <a:rPr lang="en-US" b="1" dirty="0" smtClean="0">
                <a:solidFill>
                  <a:srgbClr val="0000FF"/>
                </a:solidFill>
              </a:rPr>
              <a:t>Estimated number of distinct elements = 2</a:t>
            </a:r>
            <a:r>
              <a:rPr lang="en-US" b="1" i="1" baseline="30000" dirty="0" smtClean="0">
                <a:solidFill>
                  <a:srgbClr val="0000FF"/>
                </a:solidFill>
              </a:rPr>
              <a:t>R</a:t>
            </a:r>
            <a:endParaRPr lang="en-US" b="1" dirty="0" smtClean="0">
              <a:solidFill>
                <a:srgbClr val="0000FF"/>
              </a:solidFill>
            </a:endParaRPr>
          </a:p>
        </p:txBody>
      </p:sp>
      <p:sp>
        <p:nvSpPr>
          <p:cNvPr id="27650" name="Slide Number Placeholder 5"/>
          <p:cNvSpPr>
            <a:spLocks noGrp="1"/>
          </p:cNvSpPr>
          <p:nvPr>
            <p:ph type="sldNum" sz="quarter" idx="12"/>
          </p:nvPr>
        </p:nvSpPr>
        <p:spPr bwMode="auto">
          <a:noFill/>
          <a:ln>
            <a:miter lim="800000"/>
            <a:headEnd/>
            <a:tailEnd/>
          </a:ln>
        </p:spPr>
        <p:txBody>
          <a:bodyPr/>
          <a:lstStyle/>
          <a:p>
            <a:fld id="{EF4F4D47-9943-4B54-ABAA-CA5578CD62DD}" type="slidenum">
              <a:rPr lang="en-US" smtClean="0">
                <a:latin typeface="Calibri" pitchFamily="34" charset="0"/>
                <a:ea typeface="ＭＳ Ｐゴシック" pitchFamily="34" charset="-128"/>
              </a:rPr>
              <a:pPr/>
              <a:t>20</a:t>
            </a:fld>
            <a:endParaRPr lang="en-US" dirty="0" smtClean="0">
              <a:latin typeface="Calibri" pitchFamily="34" charset="0"/>
              <a:ea typeface="ＭＳ Ｐゴシック" pitchFamily="34" charset="-128"/>
            </a:endParaRP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505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Works: Intuition</a:t>
            </a:r>
            <a:endParaRPr lang="en-US" dirty="0"/>
          </a:p>
        </p:txBody>
      </p:sp>
      <p:sp>
        <p:nvSpPr>
          <p:cNvPr id="3" name="Content Placeholder 2"/>
          <p:cNvSpPr>
            <a:spLocks noGrp="1"/>
          </p:cNvSpPr>
          <p:nvPr>
            <p:ph idx="1"/>
          </p:nvPr>
        </p:nvSpPr>
        <p:spPr>
          <a:xfrm>
            <a:off x="457200" y="1295400"/>
            <a:ext cx="8686800" cy="5257801"/>
          </a:xfrm>
        </p:spPr>
        <p:txBody>
          <a:bodyPr>
            <a:normAutofit lnSpcReduction="10000"/>
          </a:bodyPr>
          <a:lstStyle/>
          <a:p>
            <a:r>
              <a:rPr lang="en-US" b="1" u="sng" dirty="0" smtClean="0">
                <a:solidFill>
                  <a:srgbClr val="0000FF"/>
                </a:solidFill>
              </a:rPr>
              <a:t>Very </a:t>
            </a:r>
            <a:r>
              <a:rPr lang="en-US" b="1" u="sng" dirty="0" err="1" smtClean="0">
                <a:solidFill>
                  <a:srgbClr val="0000FF"/>
                </a:solidFill>
              </a:rPr>
              <a:t>very</a:t>
            </a:r>
            <a:r>
              <a:rPr lang="en-US" b="1" u="sng" dirty="0" smtClean="0">
                <a:solidFill>
                  <a:srgbClr val="0000FF"/>
                </a:solidFill>
              </a:rPr>
              <a:t> rough and heuristic</a:t>
            </a:r>
            <a:r>
              <a:rPr lang="en-US" b="1" dirty="0" smtClean="0">
                <a:solidFill>
                  <a:srgbClr val="0000FF"/>
                </a:solidFill>
              </a:rPr>
              <a:t> intuition why </a:t>
            </a:r>
            <a:br>
              <a:rPr lang="en-US" b="1" dirty="0" smtClean="0">
                <a:solidFill>
                  <a:srgbClr val="0000FF"/>
                </a:solidFill>
              </a:rPr>
            </a:br>
            <a:r>
              <a:rPr lang="en-US" b="1" dirty="0" err="1" smtClean="0">
                <a:solidFill>
                  <a:srgbClr val="0000FF"/>
                </a:solidFill>
              </a:rPr>
              <a:t>Flajolet</a:t>
            </a:r>
            <a:r>
              <a:rPr lang="en-US" b="1" dirty="0" smtClean="0">
                <a:solidFill>
                  <a:srgbClr val="0000FF"/>
                </a:solidFill>
              </a:rPr>
              <a:t>-Martin works:</a:t>
            </a:r>
          </a:p>
          <a:p>
            <a:pPr lvl="1"/>
            <a:r>
              <a:rPr lang="en-US" b="1" i="1" dirty="0" smtClean="0">
                <a:solidFill>
                  <a:srgbClr val="D60093"/>
                </a:solidFill>
              </a:rPr>
              <a:t>h(a)</a:t>
            </a:r>
            <a:r>
              <a:rPr lang="en-US" dirty="0" smtClean="0">
                <a:solidFill>
                  <a:srgbClr val="D60093"/>
                </a:solidFill>
              </a:rPr>
              <a:t> hashes</a:t>
            </a:r>
            <a:r>
              <a:rPr lang="en-US" b="1" dirty="0" smtClean="0">
                <a:solidFill>
                  <a:srgbClr val="D60093"/>
                </a:solidFill>
              </a:rPr>
              <a:t> </a:t>
            </a:r>
            <a:r>
              <a:rPr lang="en-US" b="1" i="1" dirty="0" smtClean="0">
                <a:solidFill>
                  <a:srgbClr val="D60093"/>
                </a:solidFill>
              </a:rPr>
              <a:t>a</a:t>
            </a:r>
            <a:r>
              <a:rPr lang="en-US" dirty="0" smtClean="0">
                <a:solidFill>
                  <a:srgbClr val="D60093"/>
                </a:solidFill>
              </a:rPr>
              <a:t> with </a:t>
            </a:r>
            <a:r>
              <a:rPr lang="en-US" b="1" dirty="0" smtClean="0">
                <a:solidFill>
                  <a:srgbClr val="D60093"/>
                </a:solidFill>
              </a:rPr>
              <a:t>equal prob.</a:t>
            </a:r>
            <a:r>
              <a:rPr lang="en-US" dirty="0" smtClean="0">
                <a:solidFill>
                  <a:srgbClr val="D60093"/>
                </a:solidFill>
              </a:rPr>
              <a:t> to any of </a:t>
            </a:r>
            <a:r>
              <a:rPr lang="en-US" b="1" i="1" dirty="0" smtClean="0">
                <a:solidFill>
                  <a:srgbClr val="D60093"/>
                </a:solidFill>
              </a:rPr>
              <a:t>N</a:t>
            </a:r>
            <a:r>
              <a:rPr lang="en-US" dirty="0" smtClean="0">
                <a:solidFill>
                  <a:srgbClr val="D60093"/>
                </a:solidFill>
              </a:rPr>
              <a:t> values</a:t>
            </a:r>
          </a:p>
          <a:p>
            <a:pPr lvl="1"/>
            <a:r>
              <a:rPr lang="en-US" dirty="0" smtClean="0"/>
              <a:t>Then </a:t>
            </a:r>
            <a:r>
              <a:rPr lang="en-US" b="1" i="1" dirty="0" smtClean="0"/>
              <a:t>h(a)</a:t>
            </a:r>
            <a:r>
              <a:rPr lang="en-US" dirty="0" smtClean="0"/>
              <a:t> is a sequence of </a:t>
            </a:r>
            <a:r>
              <a:rPr lang="en-US" b="1" dirty="0" smtClean="0"/>
              <a:t>log</a:t>
            </a:r>
            <a:r>
              <a:rPr lang="en-US" b="1" baseline="-25000" dirty="0" smtClean="0"/>
              <a:t>2 </a:t>
            </a:r>
            <a:r>
              <a:rPr lang="en-US" b="1" dirty="0" smtClean="0"/>
              <a:t>N</a:t>
            </a:r>
            <a:r>
              <a:rPr lang="en-US" dirty="0" smtClean="0"/>
              <a:t> bits, </a:t>
            </a:r>
            <a:br>
              <a:rPr lang="en-US" dirty="0" smtClean="0"/>
            </a:br>
            <a:r>
              <a:rPr lang="en-US" dirty="0" smtClean="0"/>
              <a:t>where </a:t>
            </a:r>
            <a:r>
              <a:rPr lang="en-US" b="1" i="1" dirty="0" smtClean="0">
                <a:solidFill>
                  <a:srgbClr val="008000"/>
                </a:solidFill>
              </a:rPr>
              <a:t>2</a:t>
            </a:r>
            <a:r>
              <a:rPr lang="en-US" b="1" i="1" baseline="30000" dirty="0" smtClean="0">
                <a:solidFill>
                  <a:srgbClr val="008000"/>
                </a:solidFill>
              </a:rPr>
              <a:t>-r</a:t>
            </a:r>
            <a:r>
              <a:rPr lang="en-US" i="1" dirty="0" smtClean="0"/>
              <a:t> </a:t>
            </a:r>
            <a:r>
              <a:rPr lang="en-US" dirty="0" smtClean="0"/>
              <a:t>fraction of all </a:t>
            </a:r>
            <a:r>
              <a:rPr lang="en-US" b="1" i="1" dirty="0" smtClean="0">
                <a:solidFill>
                  <a:srgbClr val="008000"/>
                </a:solidFill>
              </a:rPr>
              <a:t>a</a:t>
            </a:r>
            <a:r>
              <a:rPr lang="en-US" dirty="0" smtClean="0"/>
              <a:t>s have a tail of </a:t>
            </a:r>
            <a:r>
              <a:rPr lang="en-US" b="1" i="1" dirty="0" smtClean="0">
                <a:solidFill>
                  <a:srgbClr val="008000"/>
                </a:solidFill>
              </a:rPr>
              <a:t>r</a:t>
            </a:r>
            <a:r>
              <a:rPr lang="en-US" dirty="0" smtClean="0"/>
              <a:t> zeros </a:t>
            </a:r>
          </a:p>
          <a:p>
            <a:pPr lvl="2"/>
            <a:r>
              <a:rPr lang="en-US" dirty="0" smtClean="0"/>
              <a:t>About 50% of</a:t>
            </a:r>
            <a:r>
              <a:rPr lang="en-US" i="1" dirty="0" smtClean="0"/>
              <a:t> </a:t>
            </a:r>
            <a:r>
              <a:rPr lang="en-US" b="1" i="1" dirty="0" smtClean="0"/>
              <a:t>a</a:t>
            </a:r>
            <a:r>
              <a:rPr lang="en-US" dirty="0" smtClean="0"/>
              <a:t>s hash to </a:t>
            </a:r>
            <a:r>
              <a:rPr lang="en-US" b="1" dirty="0" smtClean="0"/>
              <a:t>***0</a:t>
            </a:r>
          </a:p>
          <a:p>
            <a:pPr lvl="2"/>
            <a:r>
              <a:rPr lang="en-US" dirty="0"/>
              <a:t>About </a:t>
            </a:r>
            <a:r>
              <a:rPr lang="en-US" dirty="0" smtClean="0"/>
              <a:t>25% </a:t>
            </a:r>
            <a:r>
              <a:rPr lang="en-US" dirty="0"/>
              <a:t>of</a:t>
            </a:r>
            <a:r>
              <a:rPr lang="en-US" b="1" dirty="0"/>
              <a:t> </a:t>
            </a:r>
            <a:r>
              <a:rPr lang="en-US" b="1" i="1" dirty="0" smtClean="0"/>
              <a:t>a</a:t>
            </a:r>
            <a:r>
              <a:rPr lang="en-US" dirty="0"/>
              <a:t>s</a:t>
            </a:r>
            <a:r>
              <a:rPr lang="en-US" dirty="0" smtClean="0"/>
              <a:t> </a:t>
            </a:r>
            <a:r>
              <a:rPr lang="en-US" dirty="0"/>
              <a:t>hash to </a:t>
            </a:r>
            <a:r>
              <a:rPr lang="en-US" b="1" dirty="0" smtClean="0"/>
              <a:t>**00</a:t>
            </a:r>
            <a:endParaRPr lang="en-US" b="1" dirty="0"/>
          </a:p>
          <a:p>
            <a:pPr lvl="2"/>
            <a:r>
              <a:rPr lang="en-US" dirty="0" smtClean="0"/>
              <a:t>So, if we saw the longest tail of </a:t>
            </a:r>
            <a:r>
              <a:rPr lang="en-US" b="1" i="1" dirty="0" smtClean="0"/>
              <a:t>r=2</a:t>
            </a:r>
            <a:r>
              <a:rPr lang="en-US" dirty="0" smtClean="0"/>
              <a:t> (i.e., item hash </a:t>
            </a:r>
            <a:br>
              <a:rPr lang="en-US" dirty="0" smtClean="0"/>
            </a:br>
            <a:r>
              <a:rPr lang="en-US" dirty="0" smtClean="0"/>
              <a:t>ending </a:t>
            </a:r>
            <a:r>
              <a:rPr lang="en-US" b="1" dirty="0" smtClean="0"/>
              <a:t>*100</a:t>
            </a:r>
            <a:r>
              <a:rPr lang="en-US" dirty="0" smtClean="0"/>
              <a:t>) then we have probably seen </a:t>
            </a:r>
            <a:br>
              <a:rPr lang="en-US" dirty="0" smtClean="0"/>
            </a:br>
            <a:r>
              <a:rPr lang="en-US" b="1" dirty="0" smtClean="0"/>
              <a:t>about</a:t>
            </a:r>
            <a:r>
              <a:rPr lang="en-US" dirty="0" smtClean="0"/>
              <a:t> </a:t>
            </a:r>
            <a:r>
              <a:rPr lang="en-US" b="1" i="1" dirty="0" smtClean="0"/>
              <a:t>4</a:t>
            </a:r>
            <a:r>
              <a:rPr lang="en-US" dirty="0" smtClean="0"/>
              <a:t> distinct items so far</a:t>
            </a:r>
          </a:p>
          <a:p>
            <a:pPr lvl="1"/>
            <a:r>
              <a:rPr lang="en-US" b="1" dirty="0" smtClean="0">
                <a:solidFill>
                  <a:srgbClr val="008000"/>
                </a:solidFill>
              </a:rPr>
              <a:t>So, it takes to hash about </a:t>
            </a:r>
            <a:r>
              <a:rPr lang="en-US" b="1" i="1" dirty="0" smtClean="0">
                <a:solidFill>
                  <a:srgbClr val="008000"/>
                </a:solidFill>
              </a:rPr>
              <a:t>2</a:t>
            </a:r>
            <a:r>
              <a:rPr lang="en-US" b="1" i="1" baseline="30000" dirty="0" smtClean="0">
                <a:solidFill>
                  <a:srgbClr val="008000"/>
                </a:solidFill>
              </a:rPr>
              <a:t>r</a:t>
            </a:r>
            <a:r>
              <a:rPr lang="en-US" b="1" dirty="0" smtClean="0">
                <a:solidFill>
                  <a:srgbClr val="008000"/>
                </a:solidFill>
              </a:rPr>
              <a:t> items before we </a:t>
            </a:r>
            <a:br>
              <a:rPr lang="en-US" b="1" dirty="0" smtClean="0">
                <a:solidFill>
                  <a:srgbClr val="008000"/>
                </a:solidFill>
              </a:rPr>
            </a:br>
            <a:r>
              <a:rPr lang="en-US" b="1" dirty="0" smtClean="0">
                <a:solidFill>
                  <a:srgbClr val="008000"/>
                </a:solidFill>
              </a:rPr>
              <a:t>see one with zero-suffix of length </a:t>
            </a:r>
            <a:r>
              <a:rPr lang="en-US" b="1" i="1" dirty="0" smtClean="0">
                <a:solidFill>
                  <a:srgbClr val="008000"/>
                </a:solidFill>
              </a:rPr>
              <a:t>r</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21</a:t>
            </a:fld>
            <a:endParaRPr lang="en-US" dirty="0"/>
          </a:p>
        </p:txBody>
      </p:sp>
    </p:spTree>
    <p:extLst>
      <p:ext uri="{BB962C8B-B14F-4D97-AF65-F5344CB8AC3E}">
        <p14:creationId xmlns:p14="http://schemas.microsoft.com/office/powerpoint/2010/main" val="164990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t>Why It </a:t>
            </a:r>
            <a:r>
              <a:rPr lang="en-US" dirty="0" smtClean="0"/>
              <a:t>Works: More formally</a:t>
            </a:r>
            <a:endParaRPr lang="en-US" dirty="0"/>
          </a:p>
        </p:txBody>
      </p:sp>
      <mc:AlternateContent xmlns:mc="http://schemas.openxmlformats.org/markup-compatibility/2006" xmlns:a14="http://schemas.microsoft.com/office/drawing/2010/main">
        <mc:Choice Requires="a14">
          <p:sp>
            <p:nvSpPr>
              <p:cNvPr id="28676" name="Rectangle 3"/>
              <p:cNvSpPr>
                <a:spLocks noGrp="1" noChangeArrowheads="1"/>
              </p:cNvSpPr>
              <p:nvPr>
                <p:ph idx="1"/>
              </p:nvPr>
            </p:nvSpPr>
            <p:spPr/>
            <p:txBody>
              <a:bodyPr/>
              <a:lstStyle/>
              <a:p>
                <a:r>
                  <a:rPr lang="en-US" b="1" dirty="0" smtClean="0">
                    <a:solidFill>
                      <a:srgbClr val="D60093"/>
                    </a:solidFill>
                  </a:rPr>
                  <a:t>Now we show why </a:t>
                </a:r>
                <a:r>
                  <a:rPr lang="en-US" b="1" dirty="0" err="1" smtClean="0">
                    <a:solidFill>
                      <a:srgbClr val="D60093"/>
                    </a:solidFill>
                  </a:rPr>
                  <a:t>Flajolet</a:t>
                </a:r>
                <a:r>
                  <a:rPr lang="en-US" b="1" dirty="0" smtClean="0">
                    <a:solidFill>
                      <a:srgbClr val="D60093"/>
                    </a:solidFill>
                  </a:rPr>
                  <a:t>-Martin works</a:t>
                </a:r>
                <a:endParaRPr lang="en-US" sz="3600" b="1" baseline="30000" dirty="0">
                  <a:solidFill>
                    <a:srgbClr val="0000FF"/>
                  </a:solidFill>
                </a:endParaRPr>
              </a:p>
              <a:p>
                <a:pPr lvl="8"/>
                <a:endParaRPr lang="en-US" b="1" dirty="0" smtClean="0"/>
              </a:p>
              <a:p>
                <a:r>
                  <a:rPr lang="en-US" b="1" dirty="0" smtClean="0"/>
                  <a:t>Formally, we will show that </a:t>
                </a:r>
                <a:r>
                  <a:rPr lang="en-US" b="1" dirty="0" smtClean="0">
                    <a:solidFill>
                      <a:srgbClr val="0000FF"/>
                    </a:solidFill>
                  </a:rPr>
                  <a:t>probability of finding a tail of </a:t>
                </a:r>
                <a:r>
                  <a:rPr lang="en-US" b="1" i="1" dirty="0" smtClean="0">
                    <a:solidFill>
                      <a:srgbClr val="0000FF"/>
                    </a:solidFill>
                  </a:rPr>
                  <a:t>r</a:t>
                </a:r>
                <a:r>
                  <a:rPr lang="en-US" b="1" dirty="0" smtClean="0">
                    <a:solidFill>
                      <a:srgbClr val="0000FF"/>
                    </a:solidFill>
                  </a:rPr>
                  <a:t> zeros:</a:t>
                </a:r>
              </a:p>
              <a:p>
                <a:pPr lvl="1"/>
                <a:r>
                  <a:rPr lang="en-US" b="1" dirty="0" smtClean="0"/>
                  <a:t>Goes to</a:t>
                </a:r>
                <a:r>
                  <a:rPr lang="en-US" b="1" dirty="0" smtClean="0">
                    <a:solidFill>
                      <a:srgbClr val="D60093"/>
                    </a:solidFill>
                  </a:rPr>
                  <a:t> 1 </a:t>
                </a:r>
                <a:r>
                  <a:rPr lang="en-US" b="1" dirty="0" smtClean="0"/>
                  <a:t>if</a:t>
                </a:r>
                <a:r>
                  <a:rPr lang="en-US" b="1" dirty="0" smtClean="0">
                    <a:solidFill>
                      <a:srgbClr val="D60093"/>
                    </a:solidFill>
                  </a:rPr>
                  <a:t> </a:t>
                </a:r>
                <a14:m>
                  <m:oMath xmlns:m="http://schemas.openxmlformats.org/officeDocument/2006/math">
                    <m:r>
                      <a:rPr lang="en-US" b="1" i="1" smtClean="0">
                        <a:solidFill>
                          <a:srgbClr val="D60093"/>
                        </a:solidFill>
                        <a:latin typeface="Cambria Math"/>
                      </a:rPr>
                      <m:t>𝒎</m:t>
                    </m:r>
                    <m:r>
                      <a:rPr lang="en-US" b="1" i="1" smtClean="0">
                        <a:solidFill>
                          <a:srgbClr val="D60093"/>
                        </a:solidFill>
                        <a:latin typeface="Cambria Math"/>
                      </a:rPr>
                      <m:t>≫</m:t>
                    </m:r>
                    <m:sSup>
                      <m:sSupPr>
                        <m:ctrlPr>
                          <a:rPr lang="en-US" b="1" i="1" smtClean="0">
                            <a:solidFill>
                              <a:srgbClr val="D60093"/>
                            </a:solidFill>
                            <a:latin typeface="Cambria Math"/>
                          </a:rPr>
                        </m:ctrlPr>
                      </m:sSupPr>
                      <m:e>
                        <m:r>
                          <a:rPr lang="en-US" b="1" i="1" smtClean="0">
                            <a:solidFill>
                              <a:srgbClr val="D60093"/>
                            </a:solidFill>
                            <a:latin typeface="Cambria Math"/>
                          </a:rPr>
                          <m:t>𝟐</m:t>
                        </m:r>
                      </m:e>
                      <m:sup>
                        <m:r>
                          <a:rPr lang="en-US" b="1" i="1" smtClean="0">
                            <a:solidFill>
                              <a:srgbClr val="D60093"/>
                            </a:solidFill>
                            <a:latin typeface="Cambria Math"/>
                          </a:rPr>
                          <m:t>𝒓</m:t>
                        </m:r>
                      </m:sup>
                    </m:sSup>
                  </m:oMath>
                </a14:m>
                <a:endParaRPr lang="en-US" b="1" dirty="0" smtClean="0">
                  <a:solidFill>
                    <a:srgbClr val="D60093"/>
                  </a:solidFill>
                </a:endParaRPr>
              </a:p>
              <a:p>
                <a:pPr lvl="1"/>
                <a:r>
                  <a:rPr lang="en-US" b="1" dirty="0" smtClean="0"/>
                  <a:t>Goes to</a:t>
                </a:r>
                <a:r>
                  <a:rPr lang="en-US" b="1" dirty="0" smtClean="0">
                    <a:solidFill>
                      <a:srgbClr val="D60093"/>
                    </a:solidFill>
                  </a:rPr>
                  <a:t> 0 </a:t>
                </a:r>
                <a:r>
                  <a:rPr lang="en-US" b="1" dirty="0" smtClean="0"/>
                  <a:t>if</a:t>
                </a:r>
                <a:r>
                  <a:rPr lang="en-US" b="1" dirty="0" smtClean="0">
                    <a:solidFill>
                      <a:srgbClr val="D60093"/>
                    </a:solidFill>
                  </a:rPr>
                  <a:t> </a:t>
                </a:r>
                <a14:m>
                  <m:oMath xmlns:m="http://schemas.openxmlformats.org/officeDocument/2006/math">
                    <m:r>
                      <a:rPr lang="en-US" b="1" i="1" smtClean="0">
                        <a:solidFill>
                          <a:srgbClr val="D60093"/>
                        </a:solidFill>
                        <a:latin typeface="Cambria Math"/>
                      </a:rPr>
                      <m:t>𝒎</m:t>
                    </m:r>
                    <m:r>
                      <a:rPr lang="en-US" b="1" i="1" smtClean="0">
                        <a:solidFill>
                          <a:srgbClr val="D60093"/>
                        </a:solidFill>
                        <a:latin typeface="Cambria Math"/>
                      </a:rPr>
                      <m:t>≪</m:t>
                    </m:r>
                    <m:sSup>
                      <m:sSupPr>
                        <m:ctrlPr>
                          <a:rPr lang="en-US" b="1" i="1" smtClean="0">
                            <a:solidFill>
                              <a:srgbClr val="D60093"/>
                            </a:solidFill>
                            <a:latin typeface="Cambria Math"/>
                          </a:rPr>
                        </m:ctrlPr>
                      </m:sSupPr>
                      <m:e>
                        <m:r>
                          <a:rPr lang="en-US" b="1" i="1" smtClean="0">
                            <a:solidFill>
                              <a:srgbClr val="D60093"/>
                            </a:solidFill>
                            <a:latin typeface="Cambria Math"/>
                          </a:rPr>
                          <m:t>𝟐</m:t>
                        </m:r>
                      </m:e>
                      <m:sup>
                        <m:r>
                          <a:rPr lang="en-US" b="1" i="1" smtClean="0">
                            <a:solidFill>
                              <a:srgbClr val="D60093"/>
                            </a:solidFill>
                            <a:latin typeface="Cambria Math"/>
                          </a:rPr>
                          <m:t>𝒓</m:t>
                        </m:r>
                      </m:sup>
                    </m:sSup>
                  </m:oMath>
                </a14:m>
                <a:endParaRPr lang="en-US" b="1" dirty="0" smtClean="0">
                  <a:solidFill>
                    <a:srgbClr val="D60093"/>
                  </a:solidFill>
                </a:endParaRPr>
              </a:p>
              <a:p>
                <a:pPr marL="457200" lvl="1" indent="0">
                  <a:buNone/>
                </a:pPr>
                <a:r>
                  <a:rPr lang="en-US" dirty="0" smtClean="0"/>
                  <a:t>where </a:t>
                </a:r>
                <a14:m>
                  <m:oMath xmlns:m="http://schemas.openxmlformats.org/officeDocument/2006/math">
                    <m:r>
                      <a:rPr lang="en-US" b="1" i="1">
                        <a:solidFill>
                          <a:srgbClr val="D60093"/>
                        </a:solidFill>
                        <a:latin typeface="Cambria Math"/>
                      </a:rPr>
                      <m:t>𝒎</m:t>
                    </m:r>
                  </m:oMath>
                </a14:m>
                <a:r>
                  <a:rPr lang="en-US" dirty="0" smtClean="0"/>
                  <a:t> is the number of distinct elements </a:t>
                </a:r>
                <a:br>
                  <a:rPr lang="en-US" dirty="0" smtClean="0"/>
                </a:br>
                <a:r>
                  <a:rPr lang="en-US" dirty="0" smtClean="0"/>
                  <a:t>seen so far in the stream</a:t>
                </a:r>
              </a:p>
              <a:p>
                <a:r>
                  <a:rPr lang="en-US" b="1" dirty="0" smtClean="0">
                    <a:solidFill>
                      <a:srgbClr val="D60093"/>
                    </a:solidFill>
                  </a:rPr>
                  <a:t>Thus</a:t>
                </a:r>
                <a:r>
                  <a:rPr lang="en-US" b="1" dirty="0">
                    <a:solidFill>
                      <a:srgbClr val="D60093"/>
                    </a:solidFill>
                  </a:rPr>
                  <a:t>, 2</a:t>
                </a:r>
                <a:r>
                  <a:rPr lang="en-US" b="1" i="1" baseline="30000" dirty="0">
                    <a:solidFill>
                      <a:srgbClr val="D60093"/>
                    </a:solidFill>
                  </a:rPr>
                  <a:t>R</a:t>
                </a:r>
                <a:r>
                  <a:rPr lang="en-US" b="1" dirty="0">
                    <a:solidFill>
                      <a:srgbClr val="D60093"/>
                    </a:solidFill>
                  </a:rPr>
                  <a:t>  will almost always be around </a:t>
                </a:r>
                <a:r>
                  <a:rPr lang="en-US" b="1" i="1" dirty="0">
                    <a:solidFill>
                      <a:srgbClr val="D60093"/>
                    </a:solidFill>
                  </a:rPr>
                  <a:t>m!</a:t>
                </a:r>
              </a:p>
              <a:p>
                <a:endParaRPr lang="en-US" b="1" dirty="0" smtClean="0">
                  <a:solidFill>
                    <a:srgbClr val="D60093"/>
                  </a:solidFill>
                </a:endParaRPr>
              </a:p>
              <a:p>
                <a:pPr lvl="2"/>
                <a:endParaRPr lang="en-US" b="1" baseline="30000" dirty="0" smtClean="0">
                  <a:solidFill>
                    <a:srgbClr val="D60093"/>
                  </a:solidFill>
                </a:endParaRPr>
              </a:p>
            </p:txBody>
          </p:sp>
        </mc:Choice>
        <mc:Fallback xmlns="">
          <p:sp>
            <p:nvSpPr>
              <p:cNvPr id="28676"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28674" name="Slide Number Placeholder 5"/>
          <p:cNvSpPr>
            <a:spLocks noGrp="1"/>
          </p:cNvSpPr>
          <p:nvPr>
            <p:ph type="sldNum" sz="quarter" idx="12"/>
          </p:nvPr>
        </p:nvSpPr>
        <p:spPr bwMode="auto">
          <a:noFill/>
          <a:ln>
            <a:miter lim="800000"/>
            <a:headEnd/>
            <a:tailEnd/>
          </a:ln>
        </p:spPr>
        <p:txBody>
          <a:bodyPr/>
          <a:lstStyle/>
          <a:p>
            <a:fld id="{956DA93A-C5F8-4242-8731-A1FBAD2ABF45}" type="slidenum">
              <a:rPr lang="en-US" smtClean="0">
                <a:latin typeface="Calibri" pitchFamily="34" charset="0"/>
                <a:ea typeface="ＭＳ Ｐゴシック" pitchFamily="34" charset="-128"/>
              </a:rPr>
              <a:pPr/>
              <a:t>22</a:t>
            </a:fld>
            <a:endParaRPr lang="en-US" dirty="0" smtClean="0">
              <a:latin typeface="Calibri" pitchFamily="34" charset="0"/>
              <a:ea typeface="ＭＳ Ｐゴシック" pitchFamily="34" charset="-128"/>
            </a:endParaRPr>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2601941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t>Why It </a:t>
            </a:r>
            <a:r>
              <a:rPr lang="en-US" dirty="0" smtClean="0"/>
              <a:t>Works: More formally</a:t>
            </a:r>
            <a:endParaRPr lang="en-US" dirty="0"/>
          </a:p>
        </p:txBody>
      </p:sp>
      <mc:AlternateContent xmlns:mc="http://schemas.openxmlformats.org/markup-compatibility/2006" xmlns:a14="http://schemas.microsoft.com/office/drawing/2010/main">
        <mc:Choice Requires="a14">
          <p:sp>
            <p:nvSpPr>
              <p:cNvPr id="28676" name="Rectangle 3"/>
              <p:cNvSpPr>
                <a:spLocks noGrp="1" noChangeArrowheads="1"/>
              </p:cNvSpPr>
              <p:nvPr>
                <p:ph idx="1"/>
              </p:nvPr>
            </p:nvSpPr>
            <p:spPr>
              <a:xfrm>
                <a:off x="457200" y="1295400"/>
                <a:ext cx="8229600" cy="4331495"/>
              </a:xfrm>
            </p:spPr>
            <p:txBody>
              <a:bodyPr/>
              <a:lstStyle/>
              <a:p>
                <a:r>
                  <a:rPr lang="en-US" b="1" dirty="0" smtClean="0">
                    <a:solidFill>
                      <a:srgbClr val="0000FF"/>
                    </a:solidFill>
                  </a:rPr>
                  <a:t>What is the probability that a given </a:t>
                </a:r>
                <a:r>
                  <a:rPr lang="en-US" b="1" i="1" dirty="0" smtClean="0">
                    <a:solidFill>
                      <a:srgbClr val="0000FF"/>
                    </a:solidFill>
                  </a:rPr>
                  <a:t>h</a:t>
                </a:r>
                <a:r>
                  <a:rPr lang="en-US" b="1" dirty="0" smtClean="0">
                    <a:solidFill>
                      <a:srgbClr val="0000FF"/>
                    </a:solidFill>
                  </a:rPr>
                  <a:t>(</a:t>
                </a:r>
                <a:r>
                  <a:rPr lang="en-US" b="1" i="1" dirty="0" smtClean="0">
                    <a:solidFill>
                      <a:srgbClr val="0000FF"/>
                    </a:solidFill>
                  </a:rPr>
                  <a:t>a</a:t>
                </a:r>
                <a:r>
                  <a:rPr lang="en-US" b="1" dirty="0" smtClean="0">
                    <a:solidFill>
                      <a:srgbClr val="0000FF"/>
                    </a:solidFill>
                  </a:rPr>
                  <a:t>) ends </a:t>
                </a:r>
                <a:br>
                  <a:rPr lang="en-US" b="1" dirty="0" smtClean="0">
                    <a:solidFill>
                      <a:srgbClr val="0000FF"/>
                    </a:solidFill>
                  </a:rPr>
                </a:br>
                <a:r>
                  <a:rPr lang="en-US" b="1" dirty="0" smtClean="0">
                    <a:solidFill>
                      <a:srgbClr val="0000FF"/>
                    </a:solidFill>
                  </a:rPr>
                  <a:t>in at least </a:t>
                </a:r>
                <a:r>
                  <a:rPr lang="en-US" b="1" i="1" dirty="0" smtClean="0">
                    <a:solidFill>
                      <a:srgbClr val="0000FF"/>
                    </a:solidFill>
                  </a:rPr>
                  <a:t>r </a:t>
                </a:r>
                <a:r>
                  <a:rPr lang="en-US" b="1" dirty="0" smtClean="0">
                    <a:solidFill>
                      <a:srgbClr val="0000FF"/>
                    </a:solidFill>
                  </a:rPr>
                  <a:t>zeros is 2</a:t>
                </a:r>
                <a:r>
                  <a:rPr lang="en-US" b="1" baseline="30000" dirty="0" smtClean="0">
                    <a:solidFill>
                      <a:srgbClr val="0000FF"/>
                    </a:solidFill>
                  </a:rPr>
                  <a:t>-</a:t>
                </a:r>
                <a:r>
                  <a:rPr lang="en-US" b="1" i="1" baseline="30000" dirty="0" smtClean="0">
                    <a:solidFill>
                      <a:srgbClr val="0000FF"/>
                    </a:solidFill>
                  </a:rPr>
                  <a:t>r</a:t>
                </a:r>
              </a:p>
              <a:p>
                <a:pPr lvl="1"/>
                <a:r>
                  <a:rPr lang="en-US" b="1" dirty="0" smtClean="0"/>
                  <a:t>h(a)</a:t>
                </a:r>
                <a:r>
                  <a:rPr lang="en-US" dirty="0" smtClean="0"/>
                  <a:t> hashes elements uniformly at random</a:t>
                </a:r>
              </a:p>
              <a:p>
                <a:pPr lvl="1"/>
                <a:r>
                  <a:rPr lang="en-US" dirty="0" smtClean="0"/>
                  <a:t>Probability that a random number ends </a:t>
                </a:r>
                <a:r>
                  <a:rPr lang="en-US" dirty="0"/>
                  <a:t>in </a:t>
                </a:r>
                <a:r>
                  <a:rPr lang="en-US" dirty="0" smtClean="0"/>
                  <a:t/>
                </a:r>
                <a:br>
                  <a:rPr lang="en-US" dirty="0" smtClean="0"/>
                </a:br>
                <a:r>
                  <a:rPr lang="en-US" dirty="0" smtClean="0"/>
                  <a:t>at </a:t>
                </a:r>
                <a:r>
                  <a:rPr lang="en-US" dirty="0"/>
                  <a:t>least </a:t>
                </a:r>
                <a:r>
                  <a:rPr lang="en-US" b="1" i="1" dirty="0"/>
                  <a:t>r</a:t>
                </a:r>
                <a:r>
                  <a:rPr lang="en-US" i="1" dirty="0"/>
                  <a:t> </a:t>
                </a:r>
                <a:r>
                  <a:rPr lang="en-US" dirty="0" smtClean="0"/>
                  <a:t>zeros </a:t>
                </a:r>
                <a:r>
                  <a:rPr lang="en-US" dirty="0"/>
                  <a:t>is </a:t>
                </a:r>
                <a:r>
                  <a:rPr lang="en-US" b="1" dirty="0" smtClean="0"/>
                  <a:t>2</a:t>
                </a:r>
                <a:r>
                  <a:rPr lang="en-US" b="1" baseline="30000" dirty="0" smtClean="0"/>
                  <a:t>-</a:t>
                </a:r>
                <a:r>
                  <a:rPr lang="en-US" b="1" i="1" baseline="30000" dirty="0" smtClean="0"/>
                  <a:t>r</a:t>
                </a:r>
              </a:p>
              <a:p>
                <a:r>
                  <a:rPr lang="en-US" dirty="0" smtClean="0">
                    <a:solidFill>
                      <a:srgbClr val="D60093"/>
                    </a:solidFill>
                  </a:rPr>
                  <a:t>Then, the probability of </a:t>
                </a:r>
                <a:r>
                  <a:rPr lang="en-US" b="1" dirty="0" smtClean="0">
                    <a:solidFill>
                      <a:srgbClr val="D60093"/>
                    </a:solidFill>
                  </a:rPr>
                  <a:t>NOT</a:t>
                </a:r>
                <a:r>
                  <a:rPr lang="en-US" dirty="0" smtClean="0">
                    <a:solidFill>
                      <a:srgbClr val="D60093"/>
                    </a:solidFill>
                  </a:rPr>
                  <a:t> seeing a tail </a:t>
                </a:r>
                <a:br>
                  <a:rPr lang="en-US" dirty="0" smtClean="0">
                    <a:solidFill>
                      <a:srgbClr val="D60093"/>
                    </a:solidFill>
                  </a:rPr>
                </a:br>
                <a:r>
                  <a:rPr lang="en-US" dirty="0" smtClean="0">
                    <a:solidFill>
                      <a:srgbClr val="D60093"/>
                    </a:solidFill>
                  </a:rPr>
                  <a:t>of length </a:t>
                </a:r>
                <a:r>
                  <a:rPr lang="en-US" b="1" i="1" dirty="0" smtClean="0">
                    <a:solidFill>
                      <a:srgbClr val="D60093"/>
                    </a:solidFill>
                  </a:rPr>
                  <a:t>r</a:t>
                </a:r>
                <a:r>
                  <a:rPr lang="en-US" dirty="0" smtClean="0">
                    <a:solidFill>
                      <a:srgbClr val="D60093"/>
                    </a:solidFill>
                  </a:rPr>
                  <a:t> among </a:t>
                </a:r>
                <a:r>
                  <a:rPr lang="en-US" b="1" i="1" dirty="0" smtClean="0">
                    <a:solidFill>
                      <a:srgbClr val="D60093"/>
                    </a:solidFill>
                  </a:rPr>
                  <a:t>m</a:t>
                </a:r>
                <a:r>
                  <a:rPr lang="en-US" dirty="0" smtClean="0">
                    <a:solidFill>
                      <a:srgbClr val="D60093"/>
                    </a:solidFill>
                  </a:rPr>
                  <a:t> elements: </a:t>
                </a:r>
                <a:endParaRPr lang="en-US" b="0" i="1" dirty="0" smtClean="0">
                  <a:solidFill>
                    <a:srgbClr val="D60093"/>
                  </a:solidFill>
                  <a:latin typeface="Cambria Math"/>
                </a:endParaRPr>
              </a:p>
              <a:p>
                <a:pPr marL="118872" indent="0">
                  <a:buNone/>
                </a:pPr>
                <a14:m>
                  <m:oMathPara xmlns:m="http://schemas.openxmlformats.org/officeDocument/2006/math">
                    <m:oMathParaPr>
                      <m:jc m:val="centerGroup"/>
                    </m:oMathParaPr>
                    <m:oMath xmlns:m="http://schemas.openxmlformats.org/officeDocument/2006/math">
                      <m:sSup>
                        <m:sSupPr>
                          <m:ctrlPr>
                            <a:rPr lang="en-US" sz="3600" b="1" i="1" smtClean="0">
                              <a:solidFill>
                                <a:srgbClr val="0000FF"/>
                              </a:solidFill>
                              <a:latin typeface="Cambria Math"/>
                            </a:rPr>
                          </m:ctrlPr>
                        </m:sSupPr>
                        <m:e>
                          <m:d>
                            <m:dPr>
                              <m:ctrlPr>
                                <a:rPr lang="en-US" sz="3600" b="1" i="1" smtClean="0">
                                  <a:solidFill>
                                    <a:srgbClr val="0000FF"/>
                                  </a:solidFill>
                                  <a:latin typeface="Cambria Math"/>
                                </a:rPr>
                              </m:ctrlPr>
                            </m:dPr>
                            <m:e>
                              <m:r>
                                <a:rPr lang="en-US" sz="3600" b="1" i="1" smtClean="0">
                                  <a:solidFill>
                                    <a:srgbClr val="0000FF"/>
                                  </a:solidFill>
                                  <a:latin typeface="Cambria Math"/>
                                </a:rPr>
                                <m:t>𝟏</m:t>
                              </m:r>
                              <m:r>
                                <a:rPr lang="en-US" sz="3600" b="1" i="1" smtClean="0">
                                  <a:solidFill>
                                    <a:srgbClr val="0000FF"/>
                                  </a:solidFill>
                                  <a:latin typeface="Cambria Math"/>
                                </a:rPr>
                                <m:t>−</m:t>
                              </m:r>
                              <m:sSup>
                                <m:sSupPr>
                                  <m:ctrlPr>
                                    <a:rPr lang="en-US" sz="3600" b="1" i="1" smtClean="0">
                                      <a:solidFill>
                                        <a:srgbClr val="0000FF"/>
                                      </a:solidFill>
                                      <a:latin typeface="Cambria Math"/>
                                    </a:rPr>
                                  </m:ctrlPr>
                                </m:sSupPr>
                                <m:e>
                                  <m:r>
                                    <a:rPr lang="en-US" sz="3600" b="1" i="1" smtClean="0">
                                      <a:solidFill>
                                        <a:srgbClr val="0000FF"/>
                                      </a:solidFill>
                                      <a:latin typeface="Cambria Math"/>
                                    </a:rPr>
                                    <m:t>𝟐</m:t>
                                  </m:r>
                                </m:e>
                                <m:sup>
                                  <m:r>
                                    <a:rPr lang="en-US" sz="3600" b="1" i="1" smtClean="0">
                                      <a:solidFill>
                                        <a:srgbClr val="0000FF"/>
                                      </a:solidFill>
                                      <a:latin typeface="Cambria Math"/>
                                    </a:rPr>
                                    <m:t>−</m:t>
                                  </m:r>
                                  <m:r>
                                    <a:rPr lang="en-US" sz="3600" b="1" i="1" smtClean="0">
                                      <a:solidFill>
                                        <a:srgbClr val="0000FF"/>
                                      </a:solidFill>
                                      <a:latin typeface="Cambria Math"/>
                                    </a:rPr>
                                    <m:t>𝒓</m:t>
                                  </m:r>
                                </m:sup>
                              </m:sSup>
                            </m:e>
                          </m:d>
                        </m:e>
                        <m:sup>
                          <m:r>
                            <a:rPr lang="en-US" sz="3600" b="1" i="1" smtClean="0">
                              <a:solidFill>
                                <a:srgbClr val="0000FF"/>
                              </a:solidFill>
                              <a:latin typeface="Cambria Math"/>
                            </a:rPr>
                            <m:t>𝒎</m:t>
                          </m:r>
                        </m:sup>
                      </m:sSup>
                    </m:oMath>
                  </m:oMathPara>
                </a14:m>
                <a:endParaRPr lang="en-US" sz="3600" b="1" baseline="30000" dirty="0" smtClean="0">
                  <a:solidFill>
                    <a:srgbClr val="0000FF"/>
                  </a:solidFill>
                </a:endParaRPr>
              </a:p>
            </p:txBody>
          </p:sp>
        </mc:Choice>
        <mc:Fallback xmlns="">
          <p:sp>
            <p:nvSpPr>
              <p:cNvPr id="28676" name="Rectangle 3"/>
              <p:cNvSpPr>
                <a:spLocks noGrp="1" noRot="1" noChangeAspect="1" noMove="1" noResize="1" noEditPoints="1" noAdjustHandles="1" noChangeArrowheads="1" noChangeShapeType="1" noTextEdit="1"/>
              </p:cNvSpPr>
              <p:nvPr>
                <p:ph idx="1"/>
              </p:nvPr>
            </p:nvSpPr>
            <p:spPr>
              <a:xfrm>
                <a:off x="457200" y="1295400"/>
                <a:ext cx="8229600" cy="4331495"/>
              </a:xfrm>
              <a:blipFill rotWithShape="1">
                <a:blip r:embed="rId2"/>
                <a:stretch>
                  <a:fillRect t="-845" r="-2593"/>
                </a:stretch>
              </a:blipFill>
            </p:spPr>
            <p:txBody>
              <a:bodyPr/>
              <a:lstStyle/>
              <a:p>
                <a:r>
                  <a:rPr lang="en-US">
                    <a:noFill/>
                  </a:rPr>
                  <a:t> </a:t>
                </a:r>
              </a:p>
            </p:txBody>
          </p:sp>
        </mc:Fallback>
      </mc:AlternateContent>
      <p:sp>
        <p:nvSpPr>
          <p:cNvPr id="28674" name="Slide Number Placeholder 5"/>
          <p:cNvSpPr>
            <a:spLocks noGrp="1"/>
          </p:cNvSpPr>
          <p:nvPr>
            <p:ph type="sldNum" sz="quarter" idx="12"/>
          </p:nvPr>
        </p:nvSpPr>
        <p:spPr bwMode="auto">
          <a:noFill/>
          <a:ln>
            <a:miter lim="800000"/>
            <a:headEnd/>
            <a:tailEnd/>
          </a:ln>
        </p:spPr>
        <p:txBody>
          <a:bodyPr/>
          <a:lstStyle/>
          <a:p>
            <a:fld id="{956DA93A-C5F8-4242-8731-A1FBAD2ABF45}" type="slidenum">
              <a:rPr lang="en-US" smtClean="0">
                <a:latin typeface="Calibri" pitchFamily="34" charset="0"/>
                <a:ea typeface="ＭＳ Ｐゴシック" pitchFamily="34" charset="-128"/>
              </a:rPr>
              <a:pPr/>
              <a:t>23</a:t>
            </a:fld>
            <a:endParaRPr lang="en-US" dirty="0" smtClean="0">
              <a:latin typeface="Calibri" pitchFamily="34" charset="0"/>
              <a:ea typeface="ＭＳ Ｐゴシック" pitchFamily="34" charset="-128"/>
            </a:endParaRPr>
          </a:p>
        </p:txBody>
      </p:sp>
      <p:grpSp>
        <p:nvGrpSpPr>
          <p:cNvPr id="2" name="Group 7"/>
          <p:cNvGrpSpPr>
            <a:grpSpLocks/>
          </p:cNvGrpSpPr>
          <p:nvPr/>
        </p:nvGrpSpPr>
        <p:grpSpPr bwMode="auto">
          <a:xfrm>
            <a:off x="3555941" y="4844401"/>
            <a:ext cx="2920998" cy="1443038"/>
            <a:chOff x="3598" y="2256"/>
            <a:chExt cx="1840" cy="909"/>
          </a:xfrm>
        </p:grpSpPr>
        <p:sp>
          <p:nvSpPr>
            <p:cNvPr id="28682" name="Text Box 4"/>
            <p:cNvSpPr txBox="1">
              <a:spLocks noChangeArrowheads="1"/>
            </p:cNvSpPr>
            <p:nvPr/>
          </p:nvSpPr>
          <p:spPr bwMode="auto">
            <a:xfrm>
              <a:off x="3655" y="2758"/>
              <a:ext cx="1783" cy="407"/>
            </a:xfrm>
            <a:prstGeom prst="rect">
              <a:avLst/>
            </a:prstGeom>
            <a:noFill/>
            <a:ln w="9525">
              <a:noFill/>
              <a:miter lim="800000"/>
              <a:headEnd/>
              <a:tailEnd/>
            </a:ln>
          </p:spPr>
          <p:txBody>
            <a:bodyPr wrap="square">
              <a:spAutoFit/>
            </a:bodyPr>
            <a:lstStyle/>
            <a:p>
              <a:pPr algn="ctr"/>
              <a:r>
                <a:rPr lang="en-US" dirty="0">
                  <a:solidFill>
                    <a:srgbClr val="008000"/>
                  </a:solidFill>
                  <a:latin typeface="Arial" pitchFamily="34" charset="0"/>
                  <a:cs typeface="Arial" pitchFamily="34" charset="0"/>
                </a:rPr>
                <a:t>Prob. </a:t>
              </a:r>
              <a:r>
                <a:rPr lang="en-US" dirty="0" smtClean="0">
                  <a:solidFill>
                    <a:srgbClr val="008000"/>
                  </a:solidFill>
                  <a:latin typeface="Arial" pitchFamily="34" charset="0"/>
                  <a:cs typeface="Arial" pitchFamily="34" charset="0"/>
                </a:rPr>
                <a:t>that </a:t>
              </a:r>
              <a:r>
                <a:rPr lang="en-US" dirty="0">
                  <a:solidFill>
                    <a:srgbClr val="008000"/>
                  </a:solidFill>
                  <a:latin typeface="Arial" pitchFamily="34" charset="0"/>
                  <a:cs typeface="Arial" pitchFamily="34" charset="0"/>
                </a:rPr>
                <a:t>given </a:t>
              </a:r>
              <a:r>
                <a:rPr lang="en-US" b="1" dirty="0" smtClean="0">
                  <a:solidFill>
                    <a:srgbClr val="008000"/>
                  </a:solidFill>
                  <a:latin typeface="Arial" pitchFamily="34" charset="0"/>
                  <a:cs typeface="Arial" pitchFamily="34" charset="0"/>
                </a:rPr>
                <a:t>h(a)</a:t>
              </a:r>
              <a:r>
                <a:rPr lang="en-US" dirty="0" smtClean="0">
                  <a:solidFill>
                    <a:srgbClr val="008000"/>
                  </a:solidFill>
                  <a:latin typeface="Arial" pitchFamily="34" charset="0"/>
                  <a:cs typeface="Arial" pitchFamily="34" charset="0"/>
                </a:rPr>
                <a:t> ends </a:t>
              </a:r>
              <a:r>
                <a:rPr lang="en-US" dirty="0">
                  <a:solidFill>
                    <a:srgbClr val="008000"/>
                  </a:solidFill>
                  <a:latin typeface="Arial" pitchFamily="34" charset="0"/>
                  <a:cs typeface="Arial" pitchFamily="34" charset="0"/>
                </a:rPr>
                <a:t>in fewer </a:t>
              </a:r>
              <a:r>
                <a:rPr lang="en-US" dirty="0" smtClean="0">
                  <a:solidFill>
                    <a:srgbClr val="008000"/>
                  </a:solidFill>
                  <a:latin typeface="Arial" pitchFamily="34" charset="0"/>
                  <a:cs typeface="Arial" pitchFamily="34" charset="0"/>
                </a:rPr>
                <a:t>than</a:t>
              </a:r>
              <a:r>
                <a:rPr lang="en-US" dirty="0">
                  <a:solidFill>
                    <a:srgbClr val="008000"/>
                  </a:solidFill>
                  <a:latin typeface="Arial" pitchFamily="34" charset="0"/>
                  <a:cs typeface="Arial" pitchFamily="34" charset="0"/>
                </a:rPr>
                <a:t> </a:t>
              </a:r>
              <a:r>
                <a:rPr lang="en-US" b="1" i="1" dirty="0" smtClean="0">
                  <a:solidFill>
                    <a:srgbClr val="008000"/>
                  </a:solidFill>
                  <a:latin typeface="Arial" pitchFamily="34" charset="0"/>
                  <a:cs typeface="Arial" pitchFamily="34" charset="0"/>
                </a:rPr>
                <a:t>r</a:t>
              </a:r>
              <a:r>
                <a:rPr lang="en-US" dirty="0" smtClean="0">
                  <a:solidFill>
                    <a:srgbClr val="008000"/>
                  </a:solidFill>
                  <a:latin typeface="Arial" pitchFamily="34" charset="0"/>
                  <a:cs typeface="Arial" pitchFamily="34" charset="0"/>
                </a:rPr>
                <a:t> zeros</a:t>
              </a:r>
              <a:endParaRPr lang="en-US" dirty="0">
                <a:solidFill>
                  <a:srgbClr val="008000"/>
                </a:solidFill>
                <a:latin typeface="Arial" pitchFamily="34" charset="0"/>
                <a:cs typeface="Arial" pitchFamily="34" charset="0"/>
              </a:endParaRPr>
            </a:p>
          </p:txBody>
        </p:sp>
        <p:sp>
          <p:nvSpPr>
            <p:cNvPr id="28683" name="Rectangle 5"/>
            <p:cNvSpPr>
              <a:spLocks noChangeArrowheads="1"/>
            </p:cNvSpPr>
            <p:nvPr/>
          </p:nvSpPr>
          <p:spPr bwMode="auto">
            <a:xfrm>
              <a:off x="3598" y="2256"/>
              <a:ext cx="976" cy="310"/>
            </a:xfrm>
            <a:prstGeom prst="rect">
              <a:avLst/>
            </a:prstGeom>
            <a:noFill/>
            <a:ln w="9525">
              <a:solidFill>
                <a:schemeClr val="tx1"/>
              </a:solidFill>
              <a:miter lim="800000"/>
              <a:headEnd/>
              <a:tailEnd/>
            </a:ln>
          </p:spPr>
          <p:txBody>
            <a:bodyPr wrap="none" anchor="ctr"/>
            <a:lstStyle/>
            <a:p>
              <a:endParaRPr lang="en-US" dirty="0"/>
            </a:p>
          </p:txBody>
        </p:sp>
        <p:sp>
          <p:nvSpPr>
            <p:cNvPr id="28684" name="Line 6"/>
            <p:cNvSpPr>
              <a:spLocks noChangeShapeType="1"/>
            </p:cNvSpPr>
            <p:nvPr/>
          </p:nvSpPr>
          <p:spPr bwMode="auto">
            <a:xfrm flipV="1">
              <a:off x="4151" y="2566"/>
              <a:ext cx="25" cy="215"/>
            </a:xfrm>
            <a:prstGeom prst="line">
              <a:avLst/>
            </a:prstGeom>
            <a:noFill/>
            <a:ln w="9525">
              <a:solidFill>
                <a:schemeClr val="tx1"/>
              </a:solidFill>
              <a:round/>
              <a:headEnd/>
              <a:tailEnd type="triangle" w="med" len="med"/>
            </a:ln>
          </p:spPr>
          <p:txBody>
            <a:bodyPr/>
            <a:lstStyle/>
            <a:p>
              <a:endParaRPr lang="en-US" dirty="0"/>
            </a:p>
          </p:txBody>
        </p:sp>
      </p:grpSp>
      <p:grpSp>
        <p:nvGrpSpPr>
          <p:cNvPr id="3" name="Group 11"/>
          <p:cNvGrpSpPr>
            <a:grpSpLocks/>
          </p:cNvGrpSpPr>
          <p:nvPr/>
        </p:nvGrpSpPr>
        <p:grpSpPr bwMode="auto">
          <a:xfrm>
            <a:off x="1447800" y="4776787"/>
            <a:ext cx="4343400" cy="1547813"/>
            <a:chOff x="2054" y="2190"/>
            <a:chExt cx="2736" cy="975"/>
          </a:xfrm>
        </p:grpSpPr>
        <p:sp>
          <p:nvSpPr>
            <p:cNvPr id="28679" name="Rectangle 8"/>
            <p:cNvSpPr>
              <a:spLocks noChangeArrowheads="1"/>
            </p:cNvSpPr>
            <p:nvPr/>
          </p:nvSpPr>
          <p:spPr bwMode="auto">
            <a:xfrm>
              <a:off x="3254" y="2190"/>
              <a:ext cx="1536" cy="449"/>
            </a:xfrm>
            <a:prstGeom prst="rect">
              <a:avLst/>
            </a:prstGeom>
            <a:noFill/>
            <a:ln w="9525">
              <a:solidFill>
                <a:schemeClr val="tx1"/>
              </a:solidFill>
              <a:miter lim="800000"/>
              <a:headEnd/>
              <a:tailEnd/>
            </a:ln>
          </p:spPr>
          <p:txBody>
            <a:bodyPr wrap="none" anchor="ctr"/>
            <a:lstStyle/>
            <a:p>
              <a:endParaRPr lang="en-US" dirty="0"/>
            </a:p>
          </p:txBody>
        </p:sp>
        <p:sp>
          <p:nvSpPr>
            <p:cNvPr id="28680" name="Text Box 9"/>
            <p:cNvSpPr txBox="1">
              <a:spLocks noChangeArrowheads="1"/>
            </p:cNvSpPr>
            <p:nvPr/>
          </p:nvSpPr>
          <p:spPr bwMode="auto">
            <a:xfrm>
              <a:off x="2054" y="2758"/>
              <a:ext cx="1328" cy="407"/>
            </a:xfrm>
            <a:prstGeom prst="rect">
              <a:avLst/>
            </a:prstGeom>
            <a:noFill/>
            <a:ln w="9525">
              <a:noFill/>
              <a:miter lim="800000"/>
              <a:headEnd/>
              <a:tailEnd/>
            </a:ln>
          </p:spPr>
          <p:txBody>
            <a:bodyPr wrap="none">
              <a:spAutoFit/>
            </a:bodyPr>
            <a:lstStyle/>
            <a:p>
              <a:pPr algn="ctr"/>
              <a:r>
                <a:rPr lang="en-US" dirty="0">
                  <a:solidFill>
                    <a:srgbClr val="008000"/>
                  </a:solidFill>
                  <a:latin typeface="Arial" pitchFamily="34" charset="0"/>
                  <a:cs typeface="Arial" pitchFamily="34" charset="0"/>
                </a:rPr>
                <a:t>Prob. </a:t>
              </a:r>
              <a:r>
                <a:rPr lang="en-US" dirty="0" smtClean="0">
                  <a:solidFill>
                    <a:srgbClr val="008000"/>
                  </a:solidFill>
                  <a:latin typeface="Arial" pitchFamily="34" charset="0"/>
                  <a:cs typeface="Arial" pitchFamily="34" charset="0"/>
                </a:rPr>
                <a:t>all end </a:t>
              </a:r>
              <a:r>
                <a:rPr lang="en-US" dirty="0">
                  <a:solidFill>
                    <a:srgbClr val="008000"/>
                  </a:solidFill>
                  <a:latin typeface="Arial" pitchFamily="34" charset="0"/>
                  <a:cs typeface="Arial" pitchFamily="34" charset="0"/>
                </a:rPr>
                <a:t>in </a:t>
              </a:r>
              <a:r>
                <a:rPr lang="en-US" dirty="0" smtClean="0">
                  <a:solidFill>
                    <a:srgbClr val="008000"/>
                  </a:solidFill>
                  <a:latin typeface="Arial" pitchFamily="34" charset="0"/>
                  <a:cs typeface="Arial" pitchFamily="34" charset="0"/>
                </a:rPr>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fewer than </a:t>
              </a:r>
              <a:r>
                <a:rPr lang="en-US" b="1" i="1" dirty="0" smtClean="0">
                  <a:solidFill>
                    <a:srgbClr val="008000"/>
                  </a:solidFill>
                  <a:latin typeface="Arial" pitchFamily="34" charset="0"/>
                  <a:cs typeface="Arial" pitchFamily="34" charset="0"/>
                </a:rPr>
                <a:t>r</a:t>
              </a:r>
              <a:r>
                <a:rPr lang="en-US" dirty="0" smtClean="0">
                  <a:solidFill>
                    <a:srgbClr val="008000"/>
                  </a:solidFill>
                  <a:latin typeface="Arial" pitchFamily="34" charset="0"/>
                  <a:cs typeface="Arial" pitchFamily="34" charset="0"/>
                </a:rPr>
                <a:t> zeros</a:t>
              </a:r>
              <a:r>
                <a:rPr lang="en-US" dirty="0">
                  <a:solidFill>
                    <a:srgbClr val="008000"/>
                  </a:solidFill>
                  <a:latin typeface="Arial" pitchFamily="34" charset="0"/>
                  <a:cs typeface="Arial" pitchFamily="34" charset="0"/>
                </a:rPr>
                <a:t>.</a:t>
              </a:r>
            </a:p>
          </p:txBody>
        </p:sp>
        <p:sp>
          <p:nvSpPr>
            <p:cNvPr id="28681" name="Line 10"/>
            <p:cNvSpPr>
              <a:spLocks noChangeShapeType="1"/>
            </p:cNvSpPr>
            <p:nvPr/>
          </p:nvSpPr>
          <p:spPr bwMode="auto">
            <a:xfrm flipV="1">
              <a:off x="2583" y="2529"/>
              <a:ext cx="672" cy="289"/>
            </a:xfrm>
            <a:prstGeom prst="line">
              <a:avLst/>
            </a:prstGeom>
            <a:noFill/>
            <a:ln w="9525">
              <a:solidFill>
                <a:schemeClr val="tx1"/>
              </a:solidFill>
              <a:round/>
              <a:headEnd/>
              <a:tailEnd type="triangle" w="med" len="med"/>
            </a:ln>
          </p:spPr>
          <p:txBody>
            <a:bodyPr/>
            <a:lstStyle/>
            <a:p>
              <a:endParaRPr lang="en-US" dirty="0"/>
            </a:p>
          </p:txBody>
        </p:sp>
      </p:grpSp>
      <p:sp>
        <p:nvSpPr>
          <p:cNvPr id="14" name="Footer Placeholder 13"/>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83524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dirty="0"/>
              <a:t>Why It Works: More formally</a:t>
            </a:r>
          </a:p>
        </p:txBody>
      </p:sp>
      <p:sp>
        <p:nvSpPr>
          <p:cNvPr id="1029" name="Rectangle 3"/>
          <p:cNvSpPr>
            <a:spLocks noGrp="1" noChangeArrowheads="1"/>
          </p:cNvSpPr>
          <p:nvPr>
            <p:ph idx="1"/>
          </p:nvPr>
        </p:nvSpPr>
        <p:spPr/>
        <p:txBody>
          <a:bodyPr>
            <a:normAutofit/>
          </a:bodyPr>
          <a:lstStyle/>
          <a:p>
            <a:r>
              <a:rPr lang="en-US" b="1" dirty="0" smtClean="0"/>
              <a:t>Note:</a:t>
            </a:r>
            <a:r>
              <a:rPr lang="en-US" dirty="0" smtClean="0"/>
              <a:t> </a:t>
            </a:r>
          </a:p>
          <a:p>
            <a:r>
              <a:rPr lang="en-US" b="1" dirty="0" smtClean="0">
                <a:solidFill>
                  <a:srgbClr val="D60093"/>
                </a:solidFill>
              </a:rPr>
              <a:t>Prob. of NOT finding a tail of length </a:t>
            </a:r>
            <a:r>
              <a:rPr lang="en-US" b="1" i="1" dirty="0" smtClean="0">
                <a:solidFill>
                  <a:srgbClr val="D60093"/>
                </a:solidFill>
              </a:rPr>
              <a:t>r</a:t>
            </a:r>
            <a:r>
              <a:rPr lang="en-US" b="1" dirty="0" smtClean="0">
                <a:solidFill>
                  <a:srgbClr val="D60093"/>
                </a:solidFill>
              </a:rPr>
              <a:t> is:</a:t>
            </a:r>
          </a:p>
          <a:p>
            <a:pPr lvl="1"/>
            <a:r>
              <a:rPr lang="en-US" dirty="0" smtClean="0">
                <a:solidFill>
                  <a:srgbClr val="0000FF"/>
                </a:solidFill>
              </a:rPr>
              <a:t>If </a:t>
            </a:r>
            <a:r>
              <a:rPr lang="en-US" b="1" i="1" dirty="0" smtClean="0">
                <a:solidFill>
                  <a:srgbClr val="0000FF"/>
                </a:solidFill>
              </a:rPr>
              <a:t>m &lt;&lt; 2</a:t>
            </a:r>
            <a:r>
              <a:rPr lang="en-US" b="1" i="1" baseline="30000" dirty="0" smtClean="0">
                <a:solidFill>
                  <a:srgbClr val="0000FF"/>
                </a:solidFill>
              </a:rPr>
              <a:t>r</a:t>
            </a:r>
            <a:r>
              <a:rPr lang="en-US" dirty="0" smtClean="0">
                <a:solidFill>
                  <a:srgbClr val="0000FF"/>
                </a:solidFill>
              </a:rPr>
              <a:t>, then prob. tends to </a:t>
            </a:r>
            <a:r>
              <a:rPr lang="en-US" b="1" dirty="0" smtClean="0">
                <a:solidFill>
                  <a:srgbClr val="0000FF"/>
                </a:solidFill>
              </a:rPr>
              <a:t>1</a:t>
            </a:r>
          </a:p>
          <a:p>
            <a:pPr lvl="2"/>
            <a:r>
              <a:rPr lang="en-US" dirty="0" smtClean="0"/>
              <a:t>                                                  as  </a:t>
            </a:r>
            <a:r>
              <a:rPr lang="en-US" b="1" dirty="0" smtClean="0"/>
              <a:t>m/2</a:t>
            </a:r>
            <a:r>
              <a:rPr lang="en-US" b="1" baseline="30000" dirty="0" smtClean="0"/>
              <a:t>r</a:t>
            </a:r>
            <a:r>
              <a:rPr lang="en-US" b="1" dirty="0" smtClean="0">
                <a:sym typeface="Symbol"/>
              </a:rPr>
              <a:t> 0</a:t>
            </a:r>
            <a:endParaRPr lang="en-US" b="1" dirty="0" smtClean="0"/>
          </a:p>
          <a:p>
            <a:pPr lvl="2"/>
            <a:r>
              <a:rPr lang="en-US" dirty="0" smtClean="0">
                <a:solidFill>
                  <a:srgbClr val="008000"/>
                </a:solidFill>
              </a:rPr>
              <a:t>So, the probability of finding a tail of length </a:t>
            </a:r>
            <a:r>
              <a:rPr lang="en-US" b="1" i="1" dirty="0" smtClean="0">
                <a:solidFill>
                  <a:srgbClr val="008000"/>
                </a:solidFill>
              </a:rPr>
              <a:t>r</a:t>
            </a:r>
            <a:r>
              <a:rPr lang="en-US" dirty="0" smtClean="0">
                <a:solidFill>
                  <a:srgbClr val="008000"/>
                </a:solidFill>
              </a:rPr>
              <a:t> tends to </a:t>
            </a:r>
            <a:r>
              <a:rPr lang="en-US" b="1" dirty="0" smtClean="0">
                <a:solidFill>
                  <a:srgbClr val="008000"/>
                </a:solidFill>
              </a:rPr>
              <a:t>0</a:t>
            </a:r>
            <a:r>
              <a:rPr lang="en-US" dirty="0" smtClean="0">
                <a:solidFill>
                  <a:srgbClr val="008000"/>
                </a:solidFill>
              </a:rPr>
              <a:t> </a:t>
            </a:r>
          </a:p>
          <a:p>
            <a:pPr lvl="1"/>
            <a:r>
              <a:rPr lang="en-US" dirty="0" smtClean="0">
                <a:solidFill>
                  <a:srgbClr val="0000FF"/>
                </a:solidFill>
              </a:rPr>
              <a:t>If </a:t>
            </a:r>
            <a:r>
              <a:rPr lang="en-US" b="1" i="1" dirty="0" smtClean="0">
                <a:solidFill>
                  <a:srgbClr val="0000FF"/>
                </a:solidFill>
              </a:rPr>
              <a:t>m &gt;&gt; 2</a:t>
            </a:r>
            <a:r>
              <a:rPr lang="en-US" b="1" i="1" baseline="30000" dirty="0" smtClean="0">
                <a:solidFill>
                  <a:srgbClr val="0000FF"/>
                </a:solidFill>
              </a:rPr>
              <a:t>r</a:t>
            </a:r>
            <a:r>
              <a:rPr lang="en-US" dirty="0" smtClean="0">
                <a:solidFill>
                  <a:srgbClr val="0000FF"/>
                </a:solidFill>
              </a:rPr>
              <a:t>, then prob. tends to </a:t>
            </a:r>
            <a:r>
              <a:rPr lang="en-US" b="1" dirty="0" smtClean="0">
                <a:solidFill>
                  <a:srgbClr val="0000FF"/>
                </a:solidFill>
              </a:rPr>
              <a:t>0</a:t>
            </a:r>
            <a:r>
              <a:rPr lang="en-US" dirty="0" smtClean="0">
                <a:solidFill>
                  <a:srgbClr val="0000FF"/>
                </a:solidFill>
              </a:rPr>
              <a:t> </a:t>
            </a:r>
          </a:p>
          <a:p>
            <a:pPr lvl="2"/>
            <a:r>
              <a:rPr lang="en-US" dirty="0" smtClean="0"/>
              <a:t>                                                 as  </a:t>
            </a:r>
            <a:r>
              <a:rPr lang="en-US" b="1" dirty="0" smtClean="0"/>
              <a:t>m/2</a:t>
            </a:r>
            <a:r>
              <a:rPr lang="en-US" b="1" baseline="30000" dirty="0" smtClean="0"/>
              <a:t>r </a:t>
            </a:r>
            <a:r>
              <a:rPr lang="en-US" b="1" dirty="0" smtClean="0">
                <a:sym typeface="Symbol"/>
              </a:rPr>
              <a:t> </a:t>
            </a:r>
            <a:r>
              <a:rPr lang="en-US" b="1" dirty="0" smtClean="0"/>
              <a:t> </a:t>
            </a:r>
            <a:r>
              <a:rPr lang="en-US" dirty="0" smtClean="0"/>
              <a:t> </a:t>
            </a:r>
          </a:p>
          <a:p>
            <a:pPr lvl="2"/>
            <a:r>
              <a:rPr lang="en-US" dirty="0" smtClean="0">
                <a:solidFill>
                  <a:srgbClr val="008000"/>
                </a:solidFill>
              </a:rPr>
              <a:t>So, the probability of finding a tail of length</a:t>
            </a:r>
            <a:r>
              <a:rPr lang="en-US" b="1" dirty="0" smtClean="0">
                <a:solidFill>
                  <a:srgbClr val="008000"/>
                </a:solidFill>
              </a:rPr>
              <a:t> </a:t>
            </a:r>
            <a:r>
              <a:rPr lang="en-US" b="1" i="1" dirty="0" smtClean="0">
                <a:solidFill>
                  <a:srgbClr val="008000"/>
                </a:solidFill>
              </a:rPr>
              <a:t>r</a:t>
            </a:r>
            <a:r>
              <a:rPr lang="en-US" dirty="0" smtClean="0">
                <a:solidFill>
                  <a:srgbClr val="008000"/>
                </a:solidFill>
              </a:rPr>
              <a:t> tends to </a:t>
            </a:r>
            <a:r>
              <a:rPr lang="en-US" b="1" dirty="0" smtClean="0">
                <a:solidFill>
                  <a:srgbClr val="008000"/>
                </a:solidFill>
              </a:rPr>
              <a:t>1</a:t>
            </a:r>
          </a:p>
          <a:p>
            <a:pPr lvl="8"/>
            <a:endParaRPr lang="en-US" b="1" dirty="0" smtClean="0">
              <a:solidFill>
                <a:srgbClr val="D60093"/>
              </a:solidFill>
            </a:endParaRPr>
          </a:p>
          <a:p>
            <a:r>
              <a:rPr lang="en-US" b="1" dirty="0" smtClean="0">
                <a:solidFill>
                  <a:srgbClr val="D60093"/>
                </a:solidFill>
              </a:rPr>
              <a:t>Thus, 2</a:t>
            </a:r>
            <a:r>
              <a:rPr lang="en-US" b="1" i="1" baseline="30000" dirty="0" smtClean="0">
                <a:solidFill>
                  <a:srgbClr val="D60093"/>
                </a:solidFill>
              </a:rPr>
              <a:t>R</a:t>
            </a:r>
            <a:r>
              <a:rPr lang="en-US" b="1" dirty="0" smtClean="0">
                <a:solidFill>
                  <a:srgbClr val="D60093"/>
                </a:solidFill>
              </a:rPr>
              <a:t>  will almost always be around </a:t>
            </a:r>
            <a:r>
              <a:rPr lang="en-US" b="1" i="1" dirty="0" smtClean="0">
                <a:solidFill>
                  <a:srgbClr val="D60093"/>
                </a:solidFill>
              </a:rPr>
              <a:t>m!</a:t>
            </a:r>
          </a:p>
          <a:p>
            <a:pPr lvl="8"/>
            <a:endParaRPr lang="en-US" dirty="0" smtClean="0"/>
          </a:p>
        </p:txBody>
      </p:sp>
      <p:sp>
        <p:nvSpPr>
          <p:cNvPr id="1027" name="Slide Number Placeholder 5"/>
          <p:cNvSpPr>
            <a:spLocks noGrp="1"/>
          </p:cNvSpPr>
          <p:nvPr>
            <p:ph type="sldNum" sz="quarter" idx="12"/>
          </p:nvPr>
        </p:nvSpPr>
        <p:spPr bwMode="auto">
          <a:noFill/>
          <a:ln>
            <a:miter lim="800000"/>
            <a:headEnd/>
            <a:tailEnd/>
          </a:ln>
        </p:spPr>
        <p:txBody>
          <a:bodyPr/>
          <a:lstStyle/>
          <a:p>
            <a:fld id="{A964BAFB-8270-4E9E-9E46-A77819AA9005}" type="slidenum">
              <a:rPr lang="en-US" smtClean="0">
                <a:latin typeface="Calibri" pitchFamily="34" charset="0"/>
                <a:ea typeface="ＭＳ Ｐゴシック" pitchFamily="34" charset="-128"/>
              </a:rPr>
              <a:pPr/>
              <a:t>24</a:t>
            </a:fld>
            <a:endParaRPr lang="en-US" dirty="0" smtClean="0">
              <a:latin typeface="Calibri" pitchFamily="34" charset="0"/>
              <a:ea typeface="ＭＳ Ｐゴシック" pitchFamily="34" charset="-128"/>
            </a:endParaRPr>
          </a:p>
        </p:txBody>
      </p:sp>
      <p:graphicFrame>
        <p:nvGraphicFramePr>
          <p:cNvPr id="1026" name="AutoShape 2"/>
          <p:cNvGraphicFramePr>
            <a:graphicFrameLocks noChangeAspect="1"/>
          </p:cNvGraphicFramePr>
          <p:nvPr/>
        </p:nvGraphicFramePr>
        <p:xfrm>
          <a:off x="-1" y="-1"/>
          <a:ext cx="0" cy="0"/>
        </p:xfrm>
        <a:graphic>
          <a:graphicData uri="http://schemas.openxmlformats.org/presentationml/2006/ole">
            <mc:AlternateContent xmlns:mc="http://schemas.openxmlformats.org/markup-compatibility/2006">
              <mc:Choice xmlns:v="urn:schemas-microsoft-com:vml" Requires="v">
                <p:oleObj spid="_x0000_s3364" name="Equation" r:id="rId3" imgW="2095200" imgH="253800" progId="Equation.3">
                  <p:embed/>
                </p:oleObj>
              </mc:Choice>
              <mc:Fallback>
                <p:oleObj name="Equation" r:id="rId3" imgW="2095200" imgH="25380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
                        <a:ext cx="0" cy="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2" name="Footer Placeholder 11"/>
          <p:cNvSpPr>
            <a:spLocks noGrp="1"/>
          </p:cNvSpPr>
          <p:nvPr>
            <p:ph type="ftr" sz="quarter" idx="11"/>
          </p:nvPr>
        </p:nvSpPr>
        <p:spPr/>
        <p:txBody>
          <a:bodyPr/>
          <a:lstStyle/>
          <a:p>
            <a:r>
              <a:rPr lang="en-US" smtClean="0"/>
              <a:t>J. Leskovec, A. Rajaraman, J. Ullman: Mining of Massive Datasets, http://www.mmds.org </a:t>
            </a:r>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4111367351"/>
              </p:ext>
            </p:extLst>
          </p:nvPr>
        </p:nvGraphicFramePr>
        <p:xfrm>
          <a:off x="1524000" y="2819400"/>
          <a:ext cx="3110941" cy="609600"/>
        </p:xfrm>
        <a:graphic>
          <a:graphicData uri="http://schemas.openxmlformats.org/presentationml/2006/ole">
            <mc:AlternateContent xmlns:mc="http://schemas.openxmlformats.org/markup-compatibility/2006">
              <mc:Choice xmlns:v="urn:schemas-microsoft-com:vml" Requires="v">
                <p:oleObj spid="_x0000_s3365" name="Equation" r:id="rId5" imgW="1295280" imgH="253800" progId="Equation.3">
                  <p:embed/>
                </p:oleObj>
              </mc:Choice>
              <mc:Fallback>
                <p:oleObj name="Equation" r:id="rId5" imgW="129528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819400"/>
                        <a:ext cx="3110941"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extLst>
              <p:ext uri="{D42A27DB-BD31-4B8C-83A1-F6EECF244321}">
                <p14:modId xmlns:p14="http://schemas.microsoft.com/office/powerpoint/2010/main" val="1941330848"/>
              </p:ext>
            </p:extLst>
          </p:nvPr>
        </p:nvGraphicFramePr>
        <p:xfrm>
          <a:off x="1421638" y="4209288"/>
          <a:ext cx="3201988" cy="609600"/>
        </p:xfrm>
        <a:graphic>
          <a:graphicData uri="http://schemas.openxmlformats.org/presentationml/2006/ole">
            <mc:AlternateContent xmlns:mc="http://schemas.openxmlformats.org/markup-compatibility/2006">
              <mc:Choice xmlns:v="urn:schemas-microsoft-com:vml" Requires="v">
                <p:oleObj spid="_x0000_s3366" name="Equation" r:id="rId7" imgW="1333440" imgH="253800" progId="Equation.3">
                  <p:embed/>
                </p:oleObj>
              </mc:Choice>
              <mc:Fallback>
                <p:oleObj name="Equation" r:id="rId7" imgW="133344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1638" y="4209288"/>
                        <a:ext cx="32019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8"/>
          <p:cNvGraphicFramePr>
            <a:graphicFrameLocks noChangeAspect="1"/>
          </p:cNvGraphicFramePr>
          <p:nvPr>
            <p:extLst>
              <p:ext uri="{D42A27DB-BD31-4B8C-83A1-F6EECF244321}">
                <p14:modId xmlns:p14="http://schemas.microsoft.com/office/powerpoint/2010/main" val="3867835471"/>
              </p:ext>
            </p:extLst>
          </p:nvPr>
        </p:nvGraphicFramePr>
        <p:xfrm>
          <a:off x="1923288" y="1286256"/>
          <a:ext cx="5243513" cy="635000"/>
        </p:xfrm>
        <a:graphic>
          <a:graphicData uri="http://schemas.openxmlformats.org/presentationml/2006/ole">
            <mc:AlternateContent xmlns:mc="http://schemas.openxmlformats.org/markup-compatibility/2006">
              <mc:Choice xmlns:v="urn:schemas-microsoft-com:vml" Requires="v">
                <p:oleObj spid="_x0000_s3367" name="Equation" r:id="rId9" imgW="2095200" imgH="253800" progId="Equation.3">
                  <p:embed/>
                </p:oleObj>
              </mc:Choice>
              <mc:Fallback>
                <p:oleObj name="Equation" r:id="rId9" imgW="20952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3288" y="1286256"/>
                        <a:ext cx="5243513"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AutoShape 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483648" y="-2147483648"/>
            <a:ext cx="0" cy="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061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t>Why It Doesn’t Work</a:t>
            </a:r>
          </a:p>
        </p:txBody>
      </p:sp>
      <mc:AlternateContent xmlns:mc="http://schemas.openxmlformats.org/markup-compatibility/2006" xmlns:a14="http://schemas.microsoft.com/office/drawing/2010/main">
        <mc:Choice Requires="a14">
          <p:sp>
            <p:nvSpPr>
              <p:cNvPr id="29700" name="Rectangle 3"/>
              <p:cNvSpPr>
                <a:spLocks noGrp="1" noChangeArrowheads="1"/>
              </p:cNvSpPr>
              <p:nvPr>
                <p:ph idx="1"/>
              </p:nvPr>
            </p:nvSpPr>
            <p:spPr>
              <a:xfrm>
                <a:off x="457200" y="1295400"/>
                <a:ext cx="8686800" cy="5562600"/>
              </a:xfrm>
            </p:spPr>
            <p:txBody>
              <a:bodyPr>
                <a:normAutofit/>
              </a:bodyPr>
              <a:lstStyle/>
              <a:p>
                <a:r>
                  <a:rPr lang="en-US" b="1" dirty="0" smtClean="0">
                    <a:solidFill>
                      <a:srgbClr val="D60093"/>
                    </a:solidFill>
                  </a:rPr>
                  <a:t>E[2</a:t>
                </a:r>
                <a:r>
                  <a:rPr lang="en-US" b="1" i="1" baseline="30000" dirty="0" smtClean="0">
                    <a:solidFill>
                      <a:srgbClr val="D60093"/>
                    </a:solidFill>
                  </a:rPr>
                  <a:t>R</a:t>
                </a:r>
                <a:r>
                  <a:rPr lang="en-US" b="1" dirty="0" smtClean="0">
                    <a:solidFill>
                      <a:srgbClr val="D60093"/>
                    </a:solidFill>
                  </a:rPr>
                  <a:t>] is actually infinite</a:t>
                </a:r>
              </a:p>
              <a:p>
                <a:pPr lvl="1"/>
                <a:r>
                  <a:rPr lang="en-US" dirty="0" smtClean="0">
                    <a:ea typeface="ＭＳ Ｐゴシック" pitchFamily="34" charset="-128"/>
                    <a:cs typeface="ＭＳ Ｐゴシック" pitchFamily="34" charset="-128"/>
                  </a:rPr>
                  <a:t>Probability halves when </a:t>
                </a:r>
                <a:r>
                  <a:rPr lang="en-US" b="1" i="1" dirty="0" smtClean="0">
                    <a:ea typeface="ＭＳ Ｐゴシック" pitchFamily="34" charset="-128"/>
                    <a:cs typeface="ＭＳ Ｐゴシック" pitchFamily="34" charset="-128"/>
                  </a:rPr>
                  <a:t>R</a:t>
                </a:r>
                <a:r>
                  <a:rPr lang="en-US" b="1" dirty="0" smtClean="0">
                    <a:ea typeface="ＭＳ Ｐゴシック" pitchFamily="34" charset="-128"/>
                    <a:cs typeface="ＭＳ Ｐゴシック" pitchFamily="34" charset="-128"/>
                  </a:rPr>
                  <a:t> </a:t>
                </a:r>
                <a:r>
                  <a:rPr lang="en-US" b="1" dirty="0" smtClean="0">
                    <a:ea typeface="ＭＳ Ｐゴシック" pitchFamily="34" charset="-128"/>
                    <a:cs typeface="ＭＳ Ｐゴシック" pitchFamily="34" charset="-128"/>
                    <a:sym typeface="Symbol"/>
                  </a:rPr>
                  <a:t> </a:t>
                </a:r>
                <a:r>
                  <a:rPr lang="en-US" b="1" i="1" dirty="0" smtClean="0">
                    <a:ea typeface="ＭＳ Ｐゴシック" pitchFamily="34" charset="-128"/>
                    <a:cs typeface="ＭＳ Ｐゴシック" pitchFamily="34" charset="-128"/>
                  </a:rPr>
                  <a:t>R+1</a:t>
                </a:r>
                <a:r>
                  <a:rPr lang="en-US" dirty="0" smtClean="0">
                    <a:ea typeface="ＭＳ Ｐゴシック" pitchFamily="34" charset="-128"/>
                    <a:cs typeface="ＭＳ Ｐゴシック" pitchFamily="34" charset="-128"/>
                  </a:rPr>
                  <a:t>, but value doubles </a:t>
                </a:r>
              </a:p>
              <a:p>
                <a:r>
                  <a:rPr lang="en-US" b="1" dirty="0" smtClean="0">
                    <a:solidFill>
                      <a:srgbClr val="008000"/>
                    </a:solidFill>
                  </a:rPr>
                  <a:t>Workaround involves using many hash functions </a:t>
                </a:r>
                <a:r>
                  <a:rPr lang="en-US" b="1" i="1" dirty="0" smtClean="0">
                    <a:solidFill>
                      <a:srgbClr val="008000"/>
                    </a:solidFill>
                  </a:rPr>
                  <a:t>h</a:t>
                </a:r>
                <a:r>
                  <a:rPr lang="en-US" b="1" i="1" baseline="-25000" dirty="0" smtClean="0">
                    <a:solidFill>
                      <a:srgbClr val="008000"/>
                    </a:solidFill>
                  </a:rPr>
                  <a:t>i</a:t>
                </a:r>
                <a:r>
                  <a:rPr lang="en-US" b="1" baseline="-25000" dirty="0" smtClean="0">
                    <a:solidFill>
                      <a:srgbClr val="008000"/>
                    </a:solidFill>
                  </a:rPr>
                  <a:t> </a:t>
                </a:r>
                <a:r>
                  <a:rPr lang="en-US" b="1" dirty="0" smtClean="0">
                    <a:solidFill>
                      <a:srgbClr val="008000"/>
                    </a:solidFill>
                  </a:rPr>
                  <a:t>and getting many samples of </a:t>
                </a:r>
                <a:r>
                  <a:rPr lang="en-US" b="1" i="1" dirty="0" err="1">
                    <a:solidFill>
                      <a:srgbClr val="008000"/>
                    </a:solidFill>
                  </a:rPr>
                  <a:t>R</a:t>
                </a:r>
                <a:r>
                  <a:rPr lang="en-US" b="1" i="1" baseline="-25000" dirty="0" err="1">
                    <a:solidFill>
                      <a:srgbClr val="008000"/>
                    </a:solidFill>
                  </a:rPr>
                  <a:t>i</a:t>
                </a:r>
                <a:endParaRPr lang="en-US" b="1" dirty="0" smtClean="0">
                  <a:solidFill>
                    <a:srgbClr val="008000"/>
                  </a:solidFill>
                </a:endParaRPr>
              </a:p>
              <a:p>
                <a:r>
                  <a:rPr lang="en-US" b="1" dirty="0" smtClean="0">
                    <a:solidFill>
                      <a:srgbClr val="0000FF"/>
                    </a:solidFill>
                  </a:rPr>
                  <a:t>How are samples </a:t>
                </a:r>
                <a:r>
                  <a:rPr lang="en-US" b="1" i="1" dirty="0" err="1" smtClean="0">
                    <a:solidFill>
                      <a:srgbClr val="0000FF"/>
                    </a:solidFill>
                  </a:rPr>
                  <a:t>R</a:t>
                </a:r>
                <a:r>
                  <a:rPr lang="en-US" b="1" i="1" baseline="-25000" dirty="0" err="1" smtClean="0">
                    <a:solidFill>
                      <a:srgbClr val="0000FF"/>
                    </a:solidFill>
                  </a:rPr>
                  <a:t>i</a:t>
                </a:r>
                <a:r>
                  <a:rPr lang="en-US" b="1" dirty="0" smtClean="0">
                    <a:solidFill>
                      <a:srgbClr val="0000FF"/>
                    </a:solidFill>
                  </a:rPr>
                  <a:t> combined?</a:t>
                </a:r>
              </a:p>
              <a:p>
                <a:pPr lvl="1"/>
                <a:r>
                  <a:rPr lang="en-US" b="1" dirty="0" smtClean="0">
                    <a:solidFill>
                      <a:srgbClr val="008000"/>
                    </a:solidFill>
                    <a:ea typeface="ＭＳ Ｐゴシック" pitchFamily="34" charset="-128"/>
                    <a:cs typeface="ＭＳ Ｐゴシック" pitchFamily="34" charset="-128"/>
                  </a:rPr>
                  <a:t>Average?</a:t>
                </a:r>
                <a:r>
                  <a:rPr lang="en-US" dirty="0" smtClean="0">
                    <a:ea typeface="ＭＳ Ｐゴシック" pitchFamily="34" charset="-128"/>
                    <a:cs typeface="ＭＳ Ｐゴシック" pitchFamily="34" charset="-128"/>
                  </a:rPr>
                  <a:t> What if one very large value </a:t>
                </a:r>
                <a14:m>
                  <m:oMath xmlns:m="http://schemas.openxmlformats.org/officeDocument/2006/math">
                    <m:sSup>
                      <m:sSupPr>
                        <m:ctrlPr>
                          <a:rPr lang="en-US" b="1" i="1" smtClean="0">
                            <a:solidFill>
                              <a:srgbClr val="0000FF"/>
                            </a:solidFill>
                            <a:latin typeface="Cambria Math"/>
                            <a:ea typeface="ＭＳ Ｐゴシック" pitchFamily="34" charset="-128"/>
                            <a:cs typeface="ＭＳ Ｐゴシック" pitchFamily="34" charset="-128"/>
                          </a:rPr>
                        </m:ctrlPr>
                      </m:sSupPr>
                      <m:e>
                        <m:r>
                          <a:rPr lang="en-US" b="1" i="1" smtClean="0">
                            <a:solidFill>
                              <a:srgbClr val="0000FF"/>
                            </a:solidFill>
                            <a:latin typeface="Cambria Math"/>
                            <a:ea typeface="ＭＳ Ｐゴシック" pitchFamily="34" charset="-128"/>
                            <a:cs typeface="ＭＳ Ｐゴシック" pitchFamily="34" charset="-128"/>
                          </a:rPr>
                          <m:t>𝟐</m:t>
                        </m:r>
                      </m:e>
                      <m:sup>
                        <m:sSub>
                          <m:sSubPr>
                            <m:ctrlPr>
                              <a:rPr lang="en-US" b="1" i="1" smtClean="0">
                                <a:solidFill>
                                  <a:srgbClr val="0000FF"/>
                                </a:solidFill>
                                <a:latin typeface="Cambria Math"/>
                                <a:ea typeface="ＭＳ Ｐゴシック" pitchFamily="34" charset="-128"/>
                                <a:cs typeface="ＭＳ Ｐゴシック" pitchFamily="34" charset="-128"/>
                              </a:rPr>
                            </m:ctrlPr>
                          </m:sSubPr>
                          <m:e>
                            <m:r>
                              <a:rPr lang="en-US" b="1" i="1" smtClean="0">
                                <a:solidFill>
                                  <a:srgbClr val="0000FF"/>
                                </a:solidFill>
                                <a:latin typeface="Cambria Math"/>
                                <a:ea typeface="ＭＳ Ｐゴシック" pitchFamily="34" charset="-128"/>
                                <a:cs typeface="ＭＳ Ｐゴシック" pitchFamily="34" charset="-128"/>
                              </a:rPr>
                              <m:t>𝑹</m:t>
                            </m:r>
                          </m:e>
                          <m:sub>
                            <m:r>
                              <a:rPr lang="en-US" b="1" i="1" smtClean="0">
                                <a:solidFill>
                                  <a:srgbClr val="0000FF"/>
                                </a:solidFill>
                                <a:latin typeface="Cambria Math"/>
                                <a:ea typeface="ＭＳ Ｐゴシック" pitchFamily="34" charset="-128"/>
                                <a:cs typeface="ＭＳ Ｐゴシック" pitchFamily="34" charset="-128"/>
                              </a:rPr>
                              <m:t>𝒊</m:t>
                            </m:r>
                          </m:sub>
                        </m:sSub>
                      </m:sup>
                    </m:sSup>
                  </m:oMath>
                </a14:m>
                <a:r>
                  <a:rPr lang="en-US" dirty="0" smtClean="0">
                    <a:ea typeface="ＭＳ Ｐゴシック" pitchFamily="34" charset="-128"/>
                    <a:cs typeface="ＭＳ Ｐゴシック" pitchFamily="34" charset="-128"/>
                  </a:rPr>
                  <a:t>?</a:t>
                </a:r>
              </a:p>
              <a:p>
                <a:pPr lvl="1"/>
                <a:r>
                  <a:rPr lang="en-US" b="1" dirty="0" smtClean="0">
                    <a:solidFill>
                      <a:srgbClr val="008000"/>
                    </a:solidFill>
                    <a:ea typeface="ＭＳ Ｐゴシック" pitchFamily="34" charset="-128"/>
                    <a:cs typeface="ＭＳ Ｐゴシック" pitchFamily="34" charset="-128"/>
                  </a:rPr>
                  <a:t>Median?</a:t>
                </a:r>
                <a:r>
                  <a:rPr lang="en-US" dirty="0" smtClean="0">
                    <a:ea typeface="ＭＳ Ｐゴシック" pitchFamily="34" charset="-128"/>
                    <a:cs typeface="ＭＳ Ｐゴシック" pitchFamily="34" charset="-128"/>
                  </a:rPr>
                  <a:t> All estimates are a power of </a:t>
                </a:r>
                <a:r>
                  <a:rPr lang="en-US" b="1" dirty="0" smtClean="0">
                    <a:ea typeface="ＭＳ Ｐゴシック" pitchFamily="34" charset="-128"/>
                    <a:cs typeface="ＭＳ Ｐゴシック" pitchFamily="34" charset="-128"/>
                  </a:rPr>
                  <a:t>2</a:t>
                </a:r>
              </a:p>
              <a:p>
                <a:pPr lvl="1"/>
                <a:r>
                  <a:rPr lang="en-US" b="1" dirty="0" smtClean="0">
                    <a:solidFill>
                      <a:srgbClr val="0000FF"/>
                    </a:solidFill>
                    <a:ea typeface="ＭＳ Ｐゴシック" pitchFamily="34" charset="-128"/>
                    <a:cs typeface="ＭＳ Ｐゴシック" pitchFamily="34" charset="-128"/>
                  </a:rPr>
                  <a:t>Solution:</a:t>
                </a:r>
              </a:p>
              <a:p>
                <a:pPr lvl="2"/>
                <a:r>
                  <a:rPr lang="en-US" dirty="0" smtClean="0"/>
                  <a:t>Partition your samples into small groups</a:t>
                </a:r>
              </a:p>
              <a:p>
                <a:pPr lvl="2"/>
                <a:r>
                  <a:rPr lang="en-US" dirty="0" smtClean="0"/>
                  <a:t>Take the median of groups</a:t>
                </a:r>
              </a:p>
              <a:p>
                <a:pPr lvl="2"/>
                <a:r>
                  <a:rPr lang="en-US" dirty="0" smtClean="0"/>
                  <a:t>Then take the average of the medians</a:t>
                </a:r>
                <a:endParaRPr lang="en-US" dirty="0" smtClean="0">
                  <a:ea typeface="ＭＳ Ｐゴシック" pitchFamily="34" charset="-128"/>
                  <a:cs typeface="ＭＳ Ｐゴシック" pitchFamily="34" charset="-128"/>
                </a:endParaRPr>
              </a:p>
            </p:txBody>
          </p:sp>
        </mc:Choice>
        <mc:Fallback xmlns="">
          <p:sp>
            <p:nvSpPr>
              <p:cNvPr id="29700" name="Rectangle 3"/>
              <p:cNvSpPr>
                <a:spLocks noGrp="1" noRot="1" noChangeAspect="1" noMove="1" noResize="1" noEditPoints="1" noAdjustHandles="1" noChangeArrowheads="1" noChangeShapeType="1" noTextEdit="1"/>
              </p:cNvSpPr>
              <p:nvPr>
                <p:ph idx="1"/>
              </p:nvPr>
            </p:nvSpPr>
            <p:spPr>
              <a:xfrm>
                <a:off x="457200" y="1295400"/>
                <a:ext cx="8686800" cy="5562600"/>
              </a:xfrm>
              <a:blipFill rotWithShape="1">
                <a:blip r:embed="rId2"/>
                <a:stretch>
                  <a:fillRect t="-658" b="-658"/>
                </a:stretch>
              </a:blipFill>
            </p:spPr>
            <p:txBody>
              <a:bodyPr/>
              <a:lstStyle/>
              <a:p>
                <a:r>
                  <a:rPr lang="en-US">
                    <a:noFill/>
                  </a:rPr>
                  <a:t> </a:t>
                </a:r>
              </a:p>
            </p:txBody>
          </p:sp>
        </mc:Fallback>
      </mc:AlternateContent>
      <p:sp>
        <p:nvSpPr>
          <p:cNvPr id="29698" name="Slide Number Placeholder 5"/>
          <p:cNvSpPr>
            <a:spLocks noGrp="1"/>
          </p:cNvSpPr>
          <p:nvPr>
            <p:ph type="sldNum" sz="quarter" idx="12"/>
          </p:nvPr>
        </p:nvSpPr>
        <p:spPr bwMode="auto">
          <a:noFill/>
          <a:ln>
            <a:miter lim="800000"/>
            <a:headEnd/>
            <a:tailEnd/>
          </a:ln>
        </p:spPr>
        <p:txBody>
          <a:bodyPr/>
          <a:lstStyle/>
          <a:p>
            <a:fld id="{4A5112D7-A9CC-4FDA-8933-6C4DDBC81751}" type="slidenum">
              <a:rPr lang="en-US" smtClean="0">
                <a:latin typeface="Calibri" pitchFamily="34" charset="0"/>
                <a:ea typeface="ＭＳ Ｐゴシック" pitchFamily="34" charset="-128"/>
              </a:rPr>
              <a:pPr/>
              <a:t>25</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08506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0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0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7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(3) Computing Moments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9617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dirty="0" smtClean="0"/>
              <a:t>Generalization</a:t>
            </a:r>
            <a:r>
              <a:rPr lang="en-US" dirty="0"/>
              <a:t>: Moments</a:t>
            </a:r>
          </a:p>
        </p:txBody>
      </p:sp>
      <p:sp>
        <p:nvSpPr>
          <p:cNvPr id="2053" name="Rectangle 3"/>
          <p:cNvSpPr>
            <a:spLocks noGrp="1" noChangeArrowheads="1"/>
          </p:cNvSpPr>
          <p:nvPr>
            <p:ph idx="1"/>
          </p:nvPr>
        </p:nvSpPr>
        <p:spPr>
          <a:xfrm>
            <a:off x="457200" y="1371601"/>
            <a:ext cx="8229600" cy="4724399"/>
          </a:xfrm>
        </p:spPr>
        <p:txBody>
          <a:bodyPr>
            <a:normAutofit/>
          </a:bodyPr>
          <a:lstStyle/>
          <a:p>
            <a:r>
              <a:rPr lang="en-US" b="1" dirty="0" smtClean="0">
                <a:solidFill>
                  <a:srgbClr val="0000FF"/>
                </a:solidFill>
              </a:rPr>
              <a:t>Suppose a stream has elements chosen </a:t>
            </a:r>
            <a:br>
              <a:rPr lang="en-US" b="1" dirty="0" smtClean="0">
                <a:solidFill>
                  <a:srgbClr val="0000FF"/>
                </a:solidFill>
              </a:rPr>
            </a:br>
            <a:r>
              <a:rPr lang="en-US" b="1" dirty="0" smtClean="0">
                <a:solidFill>
                  <a:srgbClr val="0000FF"/>
                </a:solidFill>
              </a:rPr>
              <a:t>from a set </a:t>
            </a:r>
            <a:r>
              <a:rPr lang="en-US" b="1" i="1" dirty="0" smtClean="0">
                <a:solidFill>
                  <a:srgbClr val="0000FF"/>
                </a:solidFill>
              </a:rPr>
              <a:t>A</a:t>
            </a:r>
            <a:r>
              <a:rPr lang="en-US" b="1" dirty="0" smtClean="0">
                <a:solidFill>
                  <a:srgbClr val="0000FF"/>
                </a:solidFill>
              </a:rPr>
              <a:t> of </a:t>
            </a:r>
            <a:r>
              <a:rPr lang="en-US" b="1" i="1" dirty="0" smtClean="0">
                <a:solidFill>
                  <a:srgbClr val="0000FF"/>
                </a:solidFill>
              </a:rPr>
              <a:t>N</a:t>
            </a:r>
            <a:r>
              <a:rPr lang="en-US" b="1" dirty="0" smtClean="0">
                <a:solidFill>
                  <a:srgbClr val="0000FF"/>
                </a:solidFill>
              </a:rPr>
              <a:t> values</a:t>
            </a:r>
          </a:p>
          <a:p>
            <a:pPr lvl="8"/>
            <a:endParaRPr lang="en-US" b="1" dirty="0" smtClean="0">
              <a:solidFill>
                <a:srgbClr val="D60093"/>
              </a:solidFill>
            </a:endParaRPr>
          </a:p>
          <a:p>
            <a:r>
              <a:rPr lang="en-US" b="1" dirty="0" smtClean="0">
                <a:solidFill>
                  <a:srgbClr val="D60093"/>
                </a:solidFill>
              </a:rPr>
              <a:t>Let </a:t>
            </a:r>
            <a:r>
              <a:rPr lang="en-US" b="1" i="1" dirty="0" smtClean="0">
                <a:solidFill>
                  <a:srgbClr val="D60093"/>
                </a:solidFill>
              </a:rPr>
              <a:t>m</a:t>
            </a:r>
            <a:r>
              <a:rPr lang="en-US" b="1" i="1" baseline="-25000" dirty="0" smtClean="0">
                <a:solidFill>
                  <a:srgbClr val="D60093"/>
                </a:solidFill>
              </a:rPr>
              <a:t>i</a:t>
            </a:r>
            <a:r>
              <a:rPr lang="en-US" b="1" dirty="0" smtClean="0">
                <a:solidFill>
                  <a:srgbClr val="D60093"/>
                </a:solidFill>
              </a:rPr>
              <a:t> be the number of times value </a:t>
            </a:r>
            <a:r>
              <a:rPr lang="en-US" b="1" i="1" dirty="0" err="1" smtClean="0">
                <a:solidFill>
                  <a:srgbClr val="D60093"/>
                </a:solidFill>
              </a:rPr>
              <a:t>i</a:t>
            </a:r>
            <a:r>
              <a:rPr lang="en-US" b="1" dirty="0" smtClean="0">
                <a:solidFill>
                  <a:srgbClr val="D60093"/>
                </a:solidFill>
              </a:rPr>
              <a:t> occurs in the stream</a:t>
            </a:r>
          </a:p>
          <a:p>
            <a:pPr lvl="8"/>
            <a:endParaRPr lang="en-US" dirty="0" smtClean="0"/>
          </a:p>
          <a:p>
            <a:r>
              <a:rPr lang="en-US" b="1" dirty="0" smtClean="0"/>
              <a:t>The </a:t>
            </a:r>
            <a:r>
              <a:rPr lang="en-US" b="1" i="1" dirty="0" smtClean="0"/>
              <a:t>k</a:t>
            </a:r>
            <a:r>
              <a:rPr lang="en-US" b="1" baseline="30000" dirty="0" smtClean="0"/>
              <a:t>th </a:t>
            </a:r>
            <a:r>
              <a:rPr lang="en-US" b="1" i="1" dirty="0" smtClean="0">
                <a:solidFill>
                  <a:srgbClr val="FF0066"/>
                </a:solidFill>
              </a:rPr>
              <a:t>moment</a:t>
            </a:r>
            <a:r>
              <a:rPr lang="en-US" b="1" dirty="0" smtClean="0"/>
              <a:t>  is</a:t>
            </a:r>
          </a:p>
        </p:txBody>
      </p:sp>
      <p:sp>
        <p:nvSpPr>
          <p:cNvPr id="2051" name="Slide Number Placeholder 5"/>
          <p:cNvSpPr>
            <a:spLocks noGrp="1"/>
          </p:cNvSpPr>
          <p:nvPr>
            <p:ph type="sldNum" sz="quarter" idx="12"/>
          </p:nvPr>
        </p:nvSpPr>
        <p:spPr bwMode="auto">
          <a:noFill/>
          <a:ln>
            <a:miter lim="800000"/>
            <a:headEnd/>
            <a:tailEnd/>
          </a:ln>
        </p:spPr>
        <p:txBody>
          <a:bodyPr/>
          <a:lstStyle/>
          <a:p>
            <a:fld id="{272F95E2-BEAE-40FD-BF5D-B3A9FDC8444E}" type="slidenum">
              <a:rPr lang="en-US" smtClean="0">
                <a:latin typeface="Calibri" pitchFamily="34" charset="0"/>
                <a:ea typeface="ＭＳ Ｐゴシック" pitchFamily="34" charset="-128"/>
              </a:rPr>
              <a:pPr/>
              <a:t>27</a:t>
            </a:fld>
            <a:endParaRPr lang="en-US" dirty="0" smtClean="0">
              <a:latin typeface="Calibri" pitchFamily="34" charset="0"/>
              <a:ea typeface="ＭＳ Ｐゴシック" pitchFamily="34" charset="-128"/>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254549338"/>
              </p:ext>
            </p:extLst>
          </p:nvPr>
        </p:nvGraphicFramePr>
        <p:xfrm>
          <a:off x="3101975" y="4648200"/>
          <a:ext cx="2790825" cy="1066800"/>
        </p:xfrm>
        <a:graphic>
          <a:graphicData uri="http://schemas.openxmlformats.org/presentationml/2006/ole">
            <mc:AlternateContent xmlns:mc="http://schemas.openxmlformats.org/markup-compatibility/2006">
              <mc:Choice xmlns:v="urn:schemas-microsoft-com:vml" Requires="v">
                <p:oleObj spid="_x0000_s4170" name="Equation" r:id="rId3" imgW="698400" imgH="266400" progId="Equation.3">
                  <p:embed/>
                </p:oleObj>
              </mc:Choice>
              <mc:Fallback>
                <p:oleObj name="Equation" r:id="rId3" imgW="698400" imgH="266400" progId="Equation.3">
                  <p:embed/>
                  <p:pic>
                    <p:nvPicPr>
                      <p:cNvPr id="0" name=""/>
                      <p:cNvPicPr>
                        <a:picLocks noChangeAspect="1" noChangeArrowheads="1"/>
                      </p:cNvPicPr>
                      <p:nvPr/>
                    </p:nvPicPr>
                    <p:blipFill>
                      <a:blip r:embed="rId4"/>
                      <a:srcRect/>
                      <a:stretch>
                        <a:fillRect/>
                      </a:stretch>
                    </p:blipFill>
                    <p:spPr bwMode="auto">
                      <a:xfrm>
                        <a:off x="3101975" y="4648200"/>
                        <a:ext cx="2790825" cy="1066800"/>
                      </a:xfrm>
                      <a:prstGeom prst="rect">
                        <a:avLst/>
                      </a:prstGeom>
                      <a:noFill/>
                      <a:extLst/>
                    </p:spPr>
                  </p:pic>
                </p:oleObj>
              </mc:Fallback>
            </mc:AlternateContent>
          </a:graphicData>
        </a:graphic>
      </p:graphicFrame>
      <p:sp>
        <p:nvSpPr>
          <p:cNvPr id="8" name="Footer Placeholder 7"/>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4142441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t>Special Cases</a:t>
            </a:r>
          </a:p>
        </p:txBody>
      </p:sp>
      <p:sp>
        <p:nvSpPr>
          <p:cNvPr id="3077" name="Rectangle 3"/>
          <p:cNvSpPr>
            <a:spLocks noGrp="1" noChangeArrowheads="1"/>
          </p:cNvSpPr>
          <p:nvPr>
            <p:ph idx="1"/>
          </p:nvPr>
        </p:nvSpPr>
        <p:spPr>
          <a:xfrm>
            <a:off x="457200" y="2438400"/>
            <a:ext cx="8229600" cy="4114801"/>
          </a:xfrm>
        </p:spPr>
        <p:txBody>
          <a:bodyPr>
            <a:normAutofit/>
          </a:bodyPr>
          <a:lstStyle/>
          <a:p>
            <a:r>
              <a:rPr lang="en-US" b="1" dirty="0" smtClean="0">
                <a:solidFill>
                  <a:srgbClr val="0000FF"/>
                </a:solidFill>
              </a:rPr>
              <a:t>0</a:t>
            </a:r>
            <a:r>
              <a:rPr lang="en-US" b="1" baseline="30000" dirty="0" smtClean="0">
                <a:solidFill>
                  <a:srgbClr val="0000FF"/>
                </a:solidFill>
              </a:rPr>
              <a:t>th</a:t>
            </a:r>
            <a:r>
              <a:rPr lang="en-US" b="1" dirty="0" smtClean="0">
                <a:solidFill>
                  <a:srgbClr val="0000FF"/>
                </a:solidFill>
              </a:rPr>
              <a:t>moment =</a:t>
            </a:r>
            <a:r>
              <a:rPr lang="en-US" dirty="0" smtClean="0">
                <a:solidFill>
                  <a:srgbClr val="0000FF"/>
                </a:solidFill>
              </a:rPr>
              <a:t> </a:t>
            </a:r>
            <a:r>
              <a:rPr lang="en-US" dirty="0" smtClean="0"/>
              <a:t>number of distinct elements</a:t>
            </a:r>
          </a:p>
          <a:p>
            <a:pPr lvl="1"/>
            <a:r>
              <a:rPr lang="en-US" dirty="0" smtClean="0">
                <a:ea typeface="ＭＳ Ｐゴシック" pitchFamily="34" charset="-128"/>
                <a:cs typeface="ＭＳ Ｐゴシック" pitchFamily="34" charset="-128"/>
              </a:rPr>
              <a:t>The problem just considered</a:t>
            </a:r>
          </a:p>
          <a:p>
            <a:r>
              <a:rPr lang="en-US" b="1" dirty="0" smtClean="0">
                <a:solidFill>
                  <a:srgbClr val="0000FF"/>
                </a:solidFill>
              </a:rPr>
              <a:t>1</a:t>
            </a:r>
            <a:r>
              <a:rPr lang="en-US" b="1" baseline="30000" dirty="0" smtClean="0">
                <a:solidFill>
                  <a:srgbClr val="0000FF"/>
                </a:solidFill>
              </a:rPr>
              <a:t>st</a:t>
            </a:r>
            <a:r>
              <a:rPr lang="en-US" b="1" dirty="0" smtClean="0">
                <a:solidFill>
                  <a:srgbClr val="0000FF"/>
                </a:solidFill>
              </a:rPr>
              <a:t> moment =</a:t>
            </a:r>
            <a:r>
              <a:rPr lang="en-US" dirty="0" smtClean="0">
                <a:solidFill>
                  <a:srgbClr val="0000FF"/>
                </a:solidFill>
              </a:rPr>
              <a:t> </a:t>
            </a:r>
            <a:r>
              <a:rPr lang="en-US" dirty="0" smtClean="0"/>
              <a:t>count of the numbers of elements = length of the stream</a:t>
            </a:r>
          </a:p>
          <a:p>
            <a:pPr lvl="1"/>
            <a:r>
              <a:rPr lang="en-US" dirty="0" smtClean="0">
                <a:ea typeface="ＭＳ Ｐゴシック" pitchFamily="34" charset="-128"/>
                <a:cs typeface="ＭＳ Ｐゴシック" pitchFamily="34" charset="-128"/>
              </a:rPr>
              <a:t>Easy to compute</a:t>
            </a:r>
          </a:p>
          <a:p>
            <a:r>
              <a:rPr lang="en-US" b="1" dirty="0" smtClean="0">
                <a:solidFill>
                  <a:srgbClr val="0000FF"/>
                </a:solidFill>
              </a:rPr>
              <a:t>2</a:t>
            </a:r>
            <a:r>
              <a:rPr lang="en-US" b="1" baseline="30000" dirty="0" smtClean="0">
                <a:solidFill>
                  <a:srgbClr val="0000FF"/>
                </a:solidFill>
              </a:rPr>
              <a:t>nd</a:t>
            </a:r>
            <a:r>
              <a:rPr lang="en-US" b="1" dirty="0" smtClean="0">
                <a:solidFill>
                  <a:srgbClr val="0000FF"/>
                </a:solidFill>
              </a:rPr>
              <a:t> moment = </a:t>
            </a:r>
            <a:r>
              <a:rPr lang="en-US" b="1" i="1" dirty="0" smtClean="0">
                <a:solidFill>
                  <a:srgbClr val="FF0066"/>
                </a:solidFill>
              </a:rPr>
              <a:t>surprise number S</a:t>
            </a:r>
            <a:r>
              <a:rPr lang="en-US" b="1" dirty="0" smtClean="0"/>
              <a:t> =</a:t>
            </a:r>
            <a:r>
              <a:rPr lang="en-US" dirty="0" smtClean="0"/>
              <a:t> </a:t>
            </a:r>
            <a:br>
              <a:rPr lang="en-US" dirty="0" smtClean="0"/>
            </a:br>
            <a:r>
              <a:rPr lang="en-US" dirty="0" smtClean="0"/>
              <a:t>a measure of how uneven the distribution is</a:t>
            </a:r>
          </a:p>
        </p:txBody>
      </p:sp>
      <p:sp>
        <p:nvSpPr>
          <p:cNvPr id="3075" name="Slide Number Placeholder 5"/>
          <p:cNvSpPr>
            <a:spLocks noGrp="1"/>
          </p:cNvSpPr>
          <p:nvPr>
            <p:ph type="sldNum" sz="quarter" idx="12"/>
          </p:nvPr>
        </p:nvSpPr>
        <p:spPr bwMode="auto">
          <a:noFill/>
          <a:ln>
            <a:miter lim="800000"/>
            <a:headEnd/>
            <a:tailEnd/>
          </a:ln>
        </p:spPr>
        <p:txBody>
          <a:bodyPr/>
          <a:lstStyle/>
          <a:p>
            <a:fld id="{E622B80A-71C9-487F-A26C-2C5864577013}" type="slidenum">
              <a:rPr lang="en-US" smtClean="0">
                <a:latin typeface="Calibri" pitchFamily="34" charset="0"/>
                <a:ea typeface="ＭＳ Ｐゴシック" pitchFamily="34" charset="-128"/>
              </a:rPr>
              <a:pPr/>
              <a:t>28</a:t>
            </a:fld>
            <a:endParaRPr lang="en-US" dirty="0" smtClean="0">
              <a:latin typeface="Calibri" pitchFamily="34" charset="0"/>
              <a:ea typeface="ＭＳ Ｐゴシック" pitchFamily="34" charset="-128"/>
            </a:endParaRP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821445594"/>
              </p:ext>
            </p:extLst>
          </p:nvPr>
        </p:nvGraphicFramePr>
        <p:xfrm>
          <a:off x="2971800" y="1371600"/>
          <a:ext cx="2740025" cy="1066800"/>
        </p:xfrm>
        <a:graphic>
          <a:graphicData uri="http://schemas.openxmlformats.org/presentationml/2006/ole">
            <mc:AlternateContent xmlns:mc="http://schemas.openxmlformats.org/markup-compatibility/2006">
              <mc:Choice xmlns:v="urn:schemas-microsoft-com:vml" Requires="v">
                <p:oleObj spid="_x0000_s5195" name="Equation" r:id="rId3" imgW="685800" imgH="266400" progId="Equation.3">
                  <p:embed/>
                </p:oleObj>
              </mc:Choice>
              <mc:Fallback>
                <p:oleObj name="Equation" r:id="rId3" imgW="685800" imgH="26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371600"/>
                        <a:ext cx="27400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7460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smtClean="0"/>
              <a:t>Example: Surprise </a:t>
            </a:r>
            <a:r>
              <a:rPr lang="en-US" dirty="0"/>
              <a:t>Number</a:t>
            </a:r>
          </a:p>
        </p:txBody>
      </p:sp>
      <p:sp>
        <p:nvSpPr>
          <p:cNvPr id="31748" name="Rectangle 3"/>
          <p:cNvSpPr>
            <a:spLocks noGrp="1" noChangeArrowheads="1"/>
          </p:cNvSpPr>
          <p:nvPr>
            <p:ph idx="1"/>
          </p:nvPr>
        </p:nvSpPr>
        <p:spPr/>
        <p:txBody>
          <a:bodyPr/>
          <a:lstStyle/>
          <a:p>
            <a:r>
              <a:rPr lang="en-US" b="1" dirty="0" smtClean="0">
                <a:solidFill>
                  <a:srgbClr val="0000FF"/>
                </a:solidFill>
              </a:rPr>
              <a:t>Stream of length 100</a:t>
            </a:r>
          </a:p>
          <a:p>
            <a:r>
              <a:rPr lang="en-US" b="1" dirty="0" smtClean="0">
                <a:solidFill>
                  <a:srgbClr val="0000FF"/>
                </a:solidFill>
              </a:rPr>
              <a:t>11 distinct values</a:t>
            </a:r>
          </a:p>
          <a:p>
            <a:pPr lvl="8"/>
            <a:endParaRPr lang="en-US" dirty="0" smtClean="0"/>
          </a:p>
          <a:p>
            <a:r>
              <a:rPr lang="en-US" dirty="0" smtClean="0"/>
              <a:t>Item counts: </a:t>
            </a:r>
            <a:r>
              <a:rPr lang="en-US" b="1" dirty="0" smtClean="0"/>
              <a:t>10, 9, 9, 9, 9, 9, 9, 9, 9, 9, 9</a:t>
            </a:r>
            <a:r>
              <a:rPr lang="en-US" dirty="0" smtClean="0"/>
              <a:t>  </a:t>
            </a:r>
            <a:r>
              <a:rPr lang="en-US" b="1" dirty="0" smtClean="0">
                <a:solidFill>
                  <a:srgbClr val="D60093"/>
                </a:solidFill>
              </a:rPr>
              <a:t>Surprise </a:t>
            </a:r>
            <a:r>
              <a:rPr lang="en-US" b="1" i="1" dirty="0" smtClean="0">
                <a:solidFill>
                  <a:srgbClr val="D60093"/>
                </a:solidFill>
              </a:rPr>
              <a:t>S</a:t>
            </a:r>
            <a:r>
              <a:rPr lang="en-US" b="1" dirty="0" smtClean="0">
                <a:solidFill>
                  <a:srgbClr val="D60093"/>
                </a:solidFill>
              </a:rPr>
              <a:t> = 910</a:t>
            </a:r>
          </a:p>
          <a:p>
            <a:pPr lvl="8"/>
            <a:endParaRPr lang="en-US" dirty="0" smtClean="0"/>
          </a:p>
          <a:p>
            <a:r>
              <a:rPr lang="en-US" dirty="0" smtClean="0"/>
              <a:t>Item counts: </a:t>
            </a:r>
            <a:r>
              <a:rPr lang="en-US" b="1" dirty="0" smtClean="0"/>
              <a:t>90, 1, 1, 1, 1, 1, 1, 1 ,1, 1, 1  </a:t>
            </a:r>
            <a:r>
              <a:rPr lang="en-US" b="1" dirty="0" smtClean="0">
                <a:solidFill>
                  <a:srgbClr val="D60093"/>
                </a:solidFill>
              </a:rPr>
              <a:t>Surprise </a:t>
            </a:r>
            <a:r>
              <a:rPr lang="en-US" b="1" i="1" dirty="0" smtClean="0">
                <a:solidFill>
                  <a:srgbClr val="D60093"/>
                </a:solidFill>
              </a:rPr>
              <a:t>S</a:t>
            </a:r>
            <a:r>
              <a:rPr lang="en-US" b="1" dirty="0" smtClean="0">
                <a:solidFill>
                  <a:srgbClr val="D60093"/>
                </a:solidFill>
              </a:rPr>
              <a:t> = 8,110</a:t>
            </a:r>
          </a:p>
          <a:p>
            <a:endParaRPr lang="en-US" b="1" dirty="0">
              <a:solidFill>
                <a:srgbClr val="D60093"/>
              </a:solidFill>
            </a:endParaRPr>
          </a:p>
          <a:p>
            <a:endParaRPr lang="en-US" b="1" dirty="0" smtClean="0">
              <a:solidFill>
                <a:schemeClr val="tx1"/>
              </a:solidFill>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1746" name="Slide Number Placeholder 5"/>
          <p:cNvSpPr>
            <a:spLocks noGrp="1"/>
          </p:cNvSpPr>
          <p:nvPr>
            <p:ph type="sldNum" sz="quarter" idx="12"/>
          </p:nvPr>
        </p:nvSpPr>
        <p:spPr bwMode="auto">
          <a:noFill/>
          <a:ln>
            <a:miter lim="800000"/>
            <a:headEnd/>
            <a:tailEnd/>
          </a:ln>
        </p:spPr>
        <p:txBody>
          <a:bodyPr/>
          <a:lstStyle/>
          <a:p>
            <a:fld id="{572EC2F2-68E9-44E3-9848-B2DA1DDF7AB4}" type="slidenum">
              <a:rPr lang="en-US" smtClean="0">
                <a:latin typeface="Calibri" pitchFamily="34" charset="0"/>
                <a:ea typeface="ＭＳ Ｐゴシック" pitchFamily="34" charset="-128"/>
              </a:rPr>
              <a:pPr/>
              <a:t>29</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349048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(1) Filtering </a:t>
            </a:r>
            <a:r>
              <a:rPr lang="en-US" dirty="0"/>
              <a:t>Data Streams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4654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AMS Method</a:t>
            </a:r>
          </a:p>
        </p:txBody>
      </p:sp>
      <mc:AlternateContent xmlns:mc="http://schemas.openxmlformats.org/markup-compatibility/2006" xmlns:a14="http://schemas.microsoft.com/office/drawing/2010/main">
        <mc:Choice Requires="a14">
          <p:sp>
            <p:nvSpPr>
              <p:cNvPr id="32772" name="Rectangle 3"/>
              <p:cNvSpPr>
                <a:spLocks noGrp="1" noChangeArrowheads="1"/>
              </p:cNvSpPr>
              <p:nvPr>
                <p:ph idx="1"/>
              </p:nvPr>
            </p:nvSpPr>
            <p:spPr>
              <a:xfrm>
                <a:off x="457200" y="1295400"/>
                <a:ext cx="8534400" cy="5410200"/>
              </a:xfrm>
            </p:spPr>
            <p:txBody>
              <a:bodyPr>
                <a:normAutofit/>
              </a:bodyPr>
              <a:lstStyle/>
              <a:p>
                <a:r>
                  <a:rPr lang="en-US" b="1" dirty="0" smtClean="0"/>
                  <a:t>AMS method works for all moments</a:t>
                </a:r>
              </a:p>
              <a:p>
                <a:r>
                  <a:rPr lang="en-US" b="1" dirty="0" smtClean="0">
                    <a:solidFill>
                      <a:srgbClr val="008000"/>
                    </a:solidFill>
                  </a:rPr>
                  <a:t>Gives an unbiased estimate</a:t>
                </a:r>
              </a:p>
              <a:p>
                <a:r>
                  <a:rPr lang="en-US" b="1" dirty="0" smtClean="0">
                    <a:solidFill>
                      <a:srgbClr val="D60093"/>
                    </a:solidFill>
                  </a:rPr>
                  <a:t>We will just concentrate on the 2</a:t>
                </a:r>
                <a:r>
                  <a:rPr lang="en-US" b="1" baseline="30000" dirty="0" smtClean="0">
                    <a:solidFill>
                      <a:srgbClr val="D60093"/>
                    </a:solidFill>
                  </a:rPr>
                  <a:t>nd</a:t>
                </a:r>
                <a:r>
                  <a:rPr lang="en-US" b="1" dirty="0" smtClean="0">
                    <a:solidFill>
                      <a:srgbClr val="D60093"/>
                    </a:solidFill>
                  </a:rPr>
                  <a:t> moment </a:t>
                </a:r>
                <a:r>
                  <a:rPr lang="en-US" b="1" i="1" dirty="0" smtClean="0">
                    <a:solidFill>
                      <a:srgbClr val="D60093"/>
                    </a:solidFill>
                  </a:rPr>
                  <a:t>S</a:t>
                </a:r>
              </a:p>
              <a:p>
                <a:r>
                  <a:rPr lang="en-US" b="1" dirty="0" smtClean="0">
                    <a:solidFill>
                      <a:srgbClr val="0000FF"/>
                    </a:solidFill>
                  </a:rPr>
                  <a:t>We pick and keep track of many variables </a:t>
                </a:r>
                <a:r>
                  <a:rPr lang="en-US" b="1" i="1" dirty="0" smtClean="0">
                    <a:solidFill>
                      <a:srgbClr val="0000FF"/>
                    </a:solidFill>
                  </a:rPr>
                  <a:t>X:</a:t>
                </a:r>
                <a:endParaRPr lang="en-US" b="1" dirty="0" smtClean="0">
                  <a:solidFill>
                    <a:srgbClr val="0000FF"/>
                  </a:solidFill>
                </a:endParaRPr>
              </a:p>
              <a:p>
                <a:pPr lvl="1"/>
                <a:r>
                  <a:rPr lang="en-US" dirty="0" smtClean="0">
                    <a:ea typeface="ＭＳ Ｐゴシック" pitchFamily="34" charset="-128"/>
                    <a:cs typeface="ＭＳ Ｐゴシック" pitchFamily="34" charset="-128"/>
                  </a:rPr>
                  <a:t>For each variable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 we store </a:t>
                </a:r>
                <a:r>
                  <a:rPr lang="en-US" b="1" i="1" dirty="0" smtClean="0">
                    <a:ea typeface="ＭＳ Ｐゴシック" pitchFamily="34" charset="-128"/>
                    <a:cs typeface="ＭＳ Ｐゴシック" pitchFamily="34" charset="-128"/>
                  </a:rPr>
                  <a:t>X.el</a:t>
                </a:r>
                <a:r>
                  <a:rPr lang="en-US" dirty="0" smtClean="0">
                    <a:ea typeface="ＭＳ Ｐゴシック" pitchFamily="34" charset="-128"/>
                    <a:cs typeface="ＭＳ Ｐゴシック" pitchFamily="34" charset="-128"/>
                  </a:rPr>
                  <a:t> and </a:t>
                </a:r>
                <a:r>
                  <a:rPr lang="en-US" b="1" i="1" dirty="0" err="1" smtClean="0">
                    <a:ea typeface="ＭＳ Ｐゴシック" pitchFamily="34" charset="-128"/>
                    <a:cs typeface="ＭＳ Ｐゴシック" pitchFamily="34" charset="-128"/>
                  </a:rPr>
                  <a:t>X.val</a:t>
                </a:r>
                <a:endParaRPr lang="en-US" b="1" i="1" dirty="0" smtClean="0">
                  <a:ea typeface="ＭＳ Ｐゴシック" pitchFamily="34" charset="-128"/>
                  <a:cs typeface="ＭＳ Ｐゴシック" pitchFamily="34" charset="-128"/>
                </a:endParaRPr>
              </a:p>
              <a:p>
                <a:pPr lvl="2"/>
                <a:r>
                  <a:rPr lang="en-US" b="1" i="1" dirty="0" err="1" smtClean="0">
                    <a:ea typeface="ＭＳ Ｐゴシック" pitchFamily="34" charset="-128"/>
                    <a:cs typeface="ＭＳ Ｐゴシック" pitchFamily="34" charset="-128"/>
                  </a:rPr>
                  <a:t>X.el</a:t>
                </a:r>
                <a:r>
                  <a:rPr lang="en-US" b="1" i="1" dirty="0" smtClean="0">
                    <a:ea typeface="ＭＳ Ｐゴシック" pitchFamily="34" charset="-128"/>
                    <a:cs typeface="ＭＳ Ｐゴシック" pitchFamily="34" charset="-128"/>
                  </a:rPr>
                  <a:t> </a:t>
                </a:r>
                <a:r>
                  <a:rPr lang="en-US" dirty="0" smtClean="0">
                    <a:ea typeface="ＭＳ Ｐゴシック" pitchFamily="34" charset="-128"/>
                    <a:cs typeface="ＭＳ Ｐゴシック" pitchFamily="34" charset="-128"/>
                  </a:rPr>
                  <a:t>corresponds to the item </a:t>
                </a:r>
                <a:r>
                  <a:rPr lang="en-US" b="1" i="1" dirty="0" err="1" smtClean="0">
                    <a:ea typeface="ＭＳ Ｐゴシック" pitchFamily="34" charset="-128"/>
                    <a:cs typeface="ＭＳ Ｐゴシック" pitchFamily="34" charset="-128"/>
                  </a:rPr>
                  <a:t>i</a:t>
                </a:r>
                <a:endParaRPr lang="en-US" b="1" i="1" dirty="0" smtClean="0">
                  <a:ea typeface="ＭＳ Ｐゴシック" pitchFamily="34" charset="-128"/>
                  <a:cs typeface="ＭＳ Ｐゴシック" pitchFamily="34" charset="-128"/>
                </a:endParaRPr>
              </a:p>
              <a:p>
                <a:pPr lvl="2"/>
                <a:r>
                  <a:rPr lang="en-US" b="1" i="1" dirty="0" err="1" smtClean="0">
                    <a:ea typeface="ＭＳ Ｐゴシック" pitchFamily="34" charset="-128"/>
                    <a:cs typeface="ＭＳ Ｐゴシック" pitchFamily="34" charset="-128"/>
                  </a:rPr>
                  <a:t>X.val</a:t>
                </a:r>
                <a:r>
                  <a:rPr lang="en-US" b="1" i="1" dirty="0" smtClean="0">
                    <a:ea typeface="ＭＳ Ｐゴシック" pitchFamily="34" charset="-128"/>
                    <a:cs typeface="ＭＳ Ｐゴシック" pitchFamily="34" charset="-128"/>
                  </a:rPr>
                  <a:t> </a:t>
                </a:r>
                <a:r>
                  <a:rPr lang="en-US" dirty="0" smtClean="0">
                    <a:ea typeface="ＭＳ Ｐゴシック" pitchFamily="34" charset="-128"/>
                    <a:cs typeface="ＭＳ Ｐゴシック" pitchFamily="34" charset="-128"/>
                  </a:rPr>
                  <a:t>corresponds to the </a:t>
                </a:r>
                <a:r>
                  <a:rPr lang="en-US" b="1" dirty="0" smtClean="0">
                    <a:ea typeface="ＭＳ Ｐゴシック" pitchFamily="34" charset="-128"/>
                    <a:cs typeface="ＭＳ Ｐゴシック" pitchFamily="34" charset="-128"/>
                  </a:rPr>
                  <a:t>count</a:t>
                </a:r>
                <a:r>
                  <a:rPr lang="en-US" dirty="0" smtClean="0">
                    <a:ea typeface="ＭＳ Ｐゴシック" pitchFamily="34" charset="-128"/>
                    <a:cs typeface="ＭＳ Ｐゴシック" pitchFamily="34" charset="-128"/>
                  </a:rPr>
                  <a:t> of item </a:t>
                </a:r>
                <a:r>
                  <a:rPr lang="en-US" b="1" i="1" dirty="0" err="1" smtClean="0">
                    <a:ea typeface="ＭＳ Ｐゴシック" pitchFamily="34" charset="-128"/>
                    <a:cs typeface="ＭＳ Ｐゴシック" pitchFamily="34" charset="-128"/>
                  </a:rPr>
                  <a:t>i</a:t>
                </a:r>
                <a:r>
                  <a:rPr lang="en-US" dirty="0" smtClean="0">
                    <a:ea typeface="ＭＳ Ｐゴシック" pitchFamily="34" charset="-128"/>
                    <a:cs typeface="ＭＳ Ｐゴシック" pitchFamily="34" charset="-128"/>
                  </a:rPr>
                  <a:t> </a:t>
                </a:r>
              </a:p>
              <a:p>
                <a:pPr lvl="1"/>
                <a:r>
                  <a:rPr lang="en-US" dirty="0" smtClean="0">
                    <a:ea typeface="ＭＳ Ｐゴシック" pitchFamily="34" charset="-128"/>
                    <a:cs typeface="ＭＳ Ｐゴシック" pitchFamily="34" charset="-128"/>
                  </a:rPr>
                  <a:t>Note this requires a count in main memory, </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so number of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s is limited</a:t>
                </a:r>
              </a:p>
              <a:p>
                <a:r>
                  <a:rPr lang="en-US" b="1" dirty="0" smtClean="0">
                    <a:ea typeface="ＭＳ Ｐゴシック" pitchFamily="34" charset="-128"/>
                    <a:cs typeface="ＭＳ Ｐゴシック" pitchFamily="34" charset="-128"/>
                  </a:rPr>
                  <a:t>Our goal is to compute </a:t>
                </a:r>
                <a14:m>
                  <m:oMath xmlns:m="http://schemas.openxmlformats.org/officeDocument/2006/math">
                    <m:r>
                      <a:rPr lang="en-US" b="1" i="1" smtClean="0">
                        <a:solidFill>
                          <a:srgbClr val="008000"/>
                        </a:solidFill>
                        <a:latin typeface="Cambria Math"/>
                        <a:ea typeface="ＭＳ Ｐゴシック" pitchFamily="34" charset="-128"/>
                        <a:cs typeface="ＭＳ Ｐゴシック" pitchFamily="34" charset="-128"/>
                      </a:rPr>
                      <m:t>𝑺</m:t>
                    </m:r>
                    <m:r>
                      <a:rPr lang="en-US" b="1" i="0" smtClean="0">
                        <a:solidFill>
                          <a:srgbClr val="008000"/>
                        </a:solidFill>
                        <a:latin typeface="Cambria Math"/>
                        <a:ea typeface="ＭＳ Ｐゴシック" pitchFamily="34" charset="-128"/>
                        <a:cs typeface="ＭＳ Ｐゴシック" pitchFamily="34" charset="-128"/>
                      </a:rPr>
                      <m:t>=</m:t>
                    </m:r>
                    <m:nary>
                      <m:naryPr>
                        <m:chr m:val="∑"/>
                        <m:supHide m:val="on"/>
                        <m:ctrlPr>
                          <a:rPr lang="en-US" b="1" i="1" smtClean="0">
                            <a:solidFill>
                              <a:srgbClr val="008000"/>
                            </a:solidFill>
                            <a:latin typeface="Cambria Math"/>
                            <a:ea typeface="ＭＳ Ｐゴシック" pitchFamily="34" charset="-128"/>
                            <a:cs typeface="ＭＳ Ｐゴシック" pitchFamily="34" charset="-128"/>
                          </a:rPr>
                        </m:ctrlPr>
                      </m:naryPr>
                      <m:sub>
                        <m:r>
                          <a:rPr lang="en-US" b="1" i="1" smtClean="0">
                            <a:solidFill>
                              <a:srgbClr val="008000"/>
                            </a:solidFill>
                            <a:latin typeface="Cambria Math"/>
                            <a:ea typeface="ＭＳ Ｐゴシック" pitchFamily="34" charset="-128"/>
                            <a:cs typeface="ＭＳ Ｐゴシック" pitchFamily="34" charset="-128"/>
                          </a:rPr>
                          <m:t>𝒊</m:t>
                        </m:r>
                      </m:sub>
                      <m:sup/>
                      <m:e>
                        <m:sSubSup>
                          <m:sSubSupPr>
                            <m:ctrlPr>
                              <a:rPr lang="en-US" b="1" i="1" smtClean="0">
                                <a:solidFill>
                                  <a:srgbClr val="008000"/>
                                </a:solidFill>
                                <a:latin typeface="Cambria Math"/>
                                <a:ea typeface="ＭＳ Ｐゴシック" pitchFamily="34" charset="-128"/>
                                <a:cs typeface="ＭＳ Ｐゴシック" pitchFamily="34" charset="-128"/>
                              </a:rPr>
                            </m:ctrlPr>
                          </m:sSubSupPr>
                          <m:e>
                            <m:r>
                              <a:rPr lang="en-US" b="1" i="1" smtClean="0">
                                <a:solidFill>
                                  <a:srgbClr val="008000"/>
                                </a:solidFill>
                                <a:latin typeface="Cambria Math"/>
                                <a:ea typeface="ＭＳ Ｐゴシック" pitchFamily="34" charset="-128"/>
                                <a:cs typeface="ＭＳ Ｐゴシック" pitchFamily="34" charset="-128"/>
                              </a:rPr>
                              <m:t>𝒎</m:t>
                            </m:r>
                          </m:e>
                          <m:sub>
                            <m:r>
                              <a:rPr lang="en-US" b="1" i="1" smtClean="0">
                                <a:solidFill>
                                  <a:srgbClr val="008000"/>
                                </a:solidFill>
                                <a:latin typeface="Cambria Math"/>
                                <a:ea typeface="ＭＳ Ｐゴシック" pitchFamily="34" charset="-128"/>
                                <a:cs typeface="ＭＳ Ｐゴシック" pitchFamily="34" charset="-128"/>
                              </a:rPr>
                              <m:t>𝒊</m:t>
                            </m:r>
                          </m:sub>
                          <m:sup>
                            <m:r>
                              <a:rPr lang="en-US" b="1" i="1" smtClean="0">
                                <a:solidFill>
                                  <a:srgbClr val="008000"/>
                                </a:solidFill>
                                <a:latin typeface="Cambria Math"/>
                                <a:ea typeface="ＭＳ Ｐゴシック" pitchFamily="34" charset="-128"/>
                                <a:cs typeface="ＭＳ Ｐゴシック" pitchFamily="34" charset="-128"/>
                              </a:rPr>
                              <m:t>𝟐</m:t>
                            </m:r>
                          </m:sup>
                        </m:sSubSup>
                      </m:e>
                    </m:nary>
                  </m:oMath>
                </a14:m>
                <a:endParaRPr lang="en-US" b="1" dirty="0" smtClean="0">
                  <a:solidFill>
                    <a:srgbClr val="008000"/>
                  </a:solidFill>
                  <a:ea typeface="ＭＳ Ｐゴシック" pitchFamily="34" charset="-128"/>
                  <a:cs typeface="ＭＳ Ｐゴシック" pitchFamily="34" charset="-128"/>
                </a:endParaRPr>
              </a:p>
            </p:txBody>
          </p:sp>
        </mc:Choice>
        <mc:Fallback xmlns="">
          <p:sp>
            <p:nvSpPr>
              <p:cNvPr id="32772"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2"/>
                <a:stretch>
                  <a:fillRect t="-676"/>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2770" name="Slide Number Placeholder 5"/>
          <p:cNvSpPr>
            <a:spLocks noGrp="1"/>
          </p:cNvSpPr>
          <p:nvPr>
            <p:ph type="sldNum" sz="quarter" idx="12"/>
          </p:nvPr>
        </p:nvSpPr>
        <p:spPr bwMode="auto">
          <a:noFill/>
          <a:ln>
            <a:miter lim="800000"/>
            <a:headEnd/>
            <a:tailEnd/>
          </a:ln>
        </p:spPr>
        <p:txBody>
          <a:bodyPr/>
          <a:lstStyle/>
          <a:p>
            <a:fld id="{C3E5E2AA-B8AE-4BE0-AF8D-D8446CAC8B65}" type="slidenum">
              <a:rPr lang="en-US" smtClean="0">
                <a:latin typeface="Calibri" pitchFamily="34" charset="0"/>
                <a:ea typeface="ＭＳ Ｐゴシック" pitchFamily="34" charset="-128"/>
              </a:rPr>
              <a:pPr/>
              <a:t>30</a:t>
            </a:fld>
            <a:endParaRPr lang="en-US" dirty="0" smtClean="0">
              <a:latin typeface="Calibri" pitchFamily="34" charset="0"/>
              <a:ea typeface="ＭＳ Ｐゴシック" pitchFamily="34" charset="-128"/>
            </a:endParaRPr>
          </a:p>
        </p:txBody>
      </p:sp>
      <p:sp>
        <p:nvSpPr>
          <p:cNvPr id="5" name="Rectangle 4"/>
          <p:cNvSpPr/>
          <p:nvPr/>
        </p:nvSpPr>
        <p:spPr>
          <a:xfrm>
            <a:off x="6324600" y="0"/>
            <a:ext cx="2846420" cy="369332"/>
          </a:xfrm>
          <a:prstGeom prst="rect">
            <a:avLst/>
          </a:prstGeom>
        </p:spPr>
        <p:txBody>
          <a:bodyPr wrap="none">
            <a:spAutoFit/>
          </a:bodyPr>
          <a:lstStyle/>
          <a:p>
            <a:r>
              <a:rPr lang="en-US" dirty="0" smtClean="0">
                <a:solidFill>
                  <a:schemeClr val="bg1"/>
                </a:solidFill>
              </a:rPr>
              <a:t>[Alon, Matias, and Szegedy]</a:t>
            </a:r>
            <a:endParaRPr lang="en-US" dirty="0">
              <a:solidFill>
                <a:schemeClr val="bg1"/>
              </a:solidFill>
            </a:endParaRPr>
          </a:p>
        </p:txBody>
      </p:sp>
    </p:spTree>
    <p:extLst>
      <p:ext uri="{BB962C8B-B14F-4D97-AF65-F5344CB8AC3E}">
        <p14:creationId xmlns:p14="http://schemas.microsoft.com/office/powerpoint/2010/main" val="333464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dirty="0"/>
              <a:t>One Random </a:t>
            </a:r>
            <a:r>
              <a:rPr lang="en-US" dirty="0" smtClean="0"/>
              <a:t>Variable (X)</a:t>
            </a:r>
            <a:endParaRPr lang="en-US" dirty="0"/>
          </a:p>
        </p:txBody>
      </p:sp>
      <mc:AlternateContent xmlns:mc="http://schemas.openxmlformats.org/markup-compatibility/2006" xmlns:a14="http://schemas.microsoft.com/office/drawing/2010/main">
        <mc:Choice Requires="a14">
          <p:sp>
            <p:nvSpPr>
              <p:cNvPr id="33796" name="Rectangle 3"/>
              <p:cNvSpPr>
                <a:spLocks noGrp="1" noChangeArrowheads="1"/>
              </p:cNvSpPr>
              <p:nvPr>
                <p:ph idx="1"/>
              </p:nvPr>
            </p:nvSpPr>
            <p:spPr>
              <a:xfrm>
                <a:off x="457200" y="1295400"/>
                <a:ext cx="8534400" cy="5486400"/>
              </a:xfrm>
            </p:spPr>
            <p:txBody>
              <a:bodyPr>
                <a:normAutofit/>
              </a:bodyPr>
              <a:lstStyle/>
              <a:p>
                <a:r>
                  <a:rPr lang="en-US" b="1" dirty="0" smtClean="0">
                    <a:solidFill>
                      <a:srgbClr val="0000FF"/>
                    </a:solidFill>
                  </a:rPr>
                  <a:t>How to set </a:t>
                </a:r>
                <a:r>
                  <a:rPr lang="en-US" b="1" i="1" dirty="0" smtClean="0">
                    <a:solidFill>
                      <a:srgbClr val="0000FF"/>
                    </a:solidFill>
                  </a:rPr>
                  <a:t>X.val</a:t>
                </a:r>
                <a:r>
                  <a:rPr lang="en-US" b="1" dirty="0" smtClean="0">
                    <a:solidFill>
                      <a:srgbClr val="0000FF"/>
                    </a:solidFill>
                  </a:rPr>
                  <a:t> and </a:t>
                </a:r>
                <a:r>
                  <a:rPr lang="en-US" b="1" i="1" dirty="0" smtClean="0">
                    <a:solidFill>
                      <a:srgbClr val="0000FF"/>
                    </a:solidFill>
                  </a:rPr>
                  <a:t>X.el</a:t>
                </a:r>
                <a:r>
                  <a:rPr lang="en-US" b="1" dirty="0" smtClean="0">
                    <a:solidFill>
                      <a:srgbClr val="0000FF"/>
                    </a:solidFill>
                  </a:rPr>
                  <a:t>?</a:t>
                </a:r>
              </a:p>
              <a:p>
                <a:pPr lvl="1"/>
                <a:r>
                  <a:rPr lang="en-US" dirty="0" smtClean="0">
                    <a:solidFill>
                      <a:srgbClr val="008000"/>
                    </a:solidFill>
                  </a:rPr>
                  <a:t>Assume stream has length </a:t>
                </a:r>
                <a:r>
                  <a:rPr lang="en-US" b="1" i="1" dirty="0" smtClean="0">
                    <a:solidFill>
                      <a:srgbClr val="008000"/>
                    </a:solidFill>
                  </a:rPr>
                  <a:t>n </a:t>
                </a:r>
                <a:r>
                  <a:rPr lang="en-US" dirty="0" smtClean="0">
                    <a:solidFill>
                      <a:srgbClr val="008000"/>
                    </a:solidFill>
                  </a:rPr>
                  <a:t>(we relax this later)</a:t>
                </a:r>
              </a:p>
              <a:p>
                <a:pPr lvl="1"/>
                <a:r>
                  <a:rPr lang="en-US" dirty="0" smtClean="0"/>
                  <a:t>Pick some random time </a:t>
                </a:r>
                <a:r>
                  <a:rPr lang="en-US" b="1" i="1" dirty="0" smtClean="0"/>
                  <a:t>t</a:t>
                </a:r>
                <a:r>
                  <a:rPr lang="en-US" dirty="0" smtClean="0"/>
                  <a:t> (</a:t>
                </a:r>
                <a:r>
                  <a:rPr lang="en-US" b="1" i="1" dirty="0" smtClean="0"/>
                  <a:t>t&lt;n</a:t>
                </a:r>
                <a:r>
                  <a:rPr lang="en-US" dirty="0" smtClean="0"/>
                  <a:t>) to start, </a:t>
                </a:r>
                <a:br>
                  <a:rPr lang="en-US" dirty="0" smtClean="0"/>
                </a:br>
                <a:r>
                  <a:rPr lang="en-US" dirty="0" smtClean="0"/>
                  <a:t>so that any time is equally likely</a:t>
                </a:r>
              </a:p>
              <a:p>
                <a:pPr lvl="1"/>
                <a:r>
                  <a:rPr lang="en-US" dirty="0" smtClean="0"/>
                  <a:t>Let at time </a:t>
                </a:r>
                <a:r>
                  <a:rPr lang="en-US" b="1" i="1" dirty="0" smtClean="0"/>
                  <a:t>t</a:t>
                </a:r>
                <a:r>
                  <a:rPr lang="en-US" dirty="0" smtClean="0"/>
                  <a:t> the stream have item </a:t>
                </a:r>
                <a:r>
                  <a:rPr lang="en-US" b="1" i="1" dirty="0" err="1" smtClean="0">
                    <a:solidFill>
                      <a:srgbClr val="0000FF"/>
                    </a:solidFill>
                  </a:rPr>
                  <a:t>i</a:t>
                </a:r>
                <a:r>
                  <a:rPr lang="en-US" dirty="0"/>
                  <a:t>.</a:t>
                </a:r>
                <a:r>
                  <a:rPr lang="en-US" b="1" i="1" dirty="0" smtClean="0">
                    <a:solidFill>
                      <a:srgbClr val="0000FF"/>
                    </a:solidFill>
                  </a:rPr>
                  <a:t> We set</a:t>
                </a:r>
                <a:r>
                  <a:rPr lang="en-US" i="1" dirty="0" smtClean="0">
                    <a:solidFill>
                      <a:srgbClr val="33CC33"/>
                    </a:solidFill>
                  </a:rPr>
                  <a:t> </a:t>
                </a:r>
                <a:r>
                  <a:rPr lang="en-US" b="1" i="1" dirty="0" err="1" smtClean="0">
                    <a:solidFill>
                      <a:srgbClr val="0000FF"/>
                    </a:solidFill>
                  </a:rPr>
                  <a:t>X.el</a:t>
                </a:r>
                <a:r>
                  <a:rPr lang="en-US" b="1" i="1" dirty="0" smtClean="0">
                    <a:solidFill>
                      <a:srgbClr val="0000FF"/>
                    </a:solidFill>
                  </a:rPr>
                  <a:t> = </a:t>
                </a:r>
                <a:r>
                  <a:rPr lang="en-US" b="1" i="1" dirty="0" err="1" smtClean="0">
                    <a:solidFill>
                      <a:srgbClr val="0000FF"/>
                    </a:solidFill>
                  </a:rPr>
                  <a:t>i</a:t>
                </a:r>
                <a:endParaRPr lang="en-US" dirty="0" smtClean="0"/>
              </a:p>
              <a:p>
                <a:pPr lvl="1"/>
                <a:r>
                  <a:rPr lang="en-US" dirty="0" smtClean="0"/>
                  <a:t>Then we maintain count </a:t>
                </a:r>
                <a:r>
                  <a:rPr lang="en-US" b="1" i="1" dirty="0" smtClean="0"/>
                  <a:t>c</a:t>
                </a:r>
                <a:r>
                  <a:rPr lang="en-US" i="1" dirty="0" smtClean="0"/>
                  <a:t> (</a:t>
                </a:r>
                <a:r>
                  <a:rPr lang="en-US" b="1" i="1" dirty="0" smtClean="0">
                    <a:solidFill>
                      <a:srgbClr val="0000FF"/>
                    </a:solidFill>
                  </a:rPr>
                  <a:t>X.val = c</a:t>
                </a:r>
                <a:r>
                  <a:rPr lang="en-US" dirty="0" smtClean="0"/>
                  <a:t>) of the number of </a:t>
                </a:r>
                <a:r>
                  <a:rPr lang="en-US" b="1" i="1" dirty="0" smtClean="0">
                    <a:solidFill>
                      <a:srgbClr val="0000FF"/>
                    </a:solidFill>
                  </a:rPr>
                  <a:t>i</a:t>
                </a:r>
                <a:r>
                  <a:rPr lang="en-US" i="1" dirty="0" smtClean="0">
                    <a:solidFill>
                      <a:srgbClr val="000000"/>
                    </a:solidFill>
                  </a:rPr>
                  <a:t>s </a:t>
                </a:r>
                <a:r>
                  <a:rPr lang="en-US" dirty="0" smtClean="0">
                    <a:solidFill>
                      <a:srgbClr val="000000"/>
                    </a:solidFill>
                  </a:rPr>
                  <a:t>in the stream starting from the chosen time </a:t>
                </a:r>
                <a:r>
                  <a:rPr lang="en-US" b="1" i="1" dirty="0" smtClean="0">
                    <a:solidFill>
                      <a:srgbClr val="000000"/>
                    </a:solidFill>
                  </a:rPr>
                  <a:t>t</a:t>
                </a:r>
              </a:p>
              <a:p>
                <a:pPr marL="438912" lvl="1" indent="-320040">
                  <a:spcBef>
                    <a:spcPts val="0"/>
                  </a:spcBef>
                  <a:buClr>
                    <a:schemeClr val="accent1"/>
                  </a:buClr>
                  <a:buSzPct val="80000"/>
                  <a:buFont typeface="Wingdings 2"/>
                  <a:buChar char=""/>
                </a:pPr>
                <a:r>
                  <a:rPr lang="en-US" b="1" dirty="0" smtClean="0">
                    <a:solidFill>
                      <a:srgbClr val="D60093"/>
                    </a:solidFill>
                  </a:rPr>
                  <a:t>Then the estimate of the 2</a:t>
                </a:r>
                <a:r>
                  <a:rPr lang="en-US" b="1" baseline="30000" dirty="0" smtClean="0">
                    <a:solidFill>
                      <a:srgbClr val="D60093"/>
                    </a:solidFill>
                  </a:rPr>
                  <a:t>nd</a:t>
                </a:r>
                <a:r>
                  <a:rPr lang="en-US" b="1" dirty="0" smtClean="0">
                    <a:solidFill>
                      <a:srgbClr val="D60093"/>
                    </a:solidFill>
                  </a:rPr>
                  <a:t> moment (</a:t>
                </a:r>
                <a14:m>
                  <m:oMath xmlns:m="http://schemas.openxmlformats.org/officeDocument/2006/math">
                    <m:nary>
                      <m:naryPr>
                        <m:chr m:val="∑"/>
                        <m:supHide m:val="on"/>
                        <m:ctrlPr>
                          <a:rPr lang="en-US" b="1" i="1">
                            <a:latin typeface="Cambria Math"/>
                            <a:ea typeface="ＭＳ Ｐゴシック" pitchFamily="34" charset="-128"/>
                            <a:cs typeface="ＭＳ Ｐゴシック" pitchFamily="34" charset="-128"/>
                          </a:rPr>
                        </m:ctrlPr>
                      </m:naryPr>
                      <m:sub>
                        <m:r>
                          <a:rPr lang="en-US" b="1" i="1">
                            <a:latin typeface="Cambria Math"/>
                            <a:ea typeface="ＭＳ Ｐゴシック" pitchFamily="34" charset="-128"/>
                            <a:cs typeface="ＭＳ Ｐゴシック" pitchFamily="34" charset="-128"/>
                          </a:rPr>
                          <m:t>𝒊</m:t>
                        </m:r>
                      </m:sub>
                      <m:sup/>
                      <m:e>
                        <m:sSubSup>
                          <m:sSubSupPr>
                            <m:ctrlPr>
                              <a:rPr lang="en-US" b="1" i="1">
                                <a:latin typeface="Cambria Math"/>
                                <a:ea typeface="ＭＳ Ｐゴシック" pitchFamily="34" charset="-128"/>
                                <a:cs typeface="ＭＳ Ｐゴシック" pitchFamily="34" charset="-128"/>
                              </a:rPr>
                            </m:ctrlPr>
                          </m:sSubSupPr>
                          <m:e>
                            <m:r>
                              <a:rPr lang="en-US" b="1" i="1">
                                <a:latin typeface="Cambria Math"/>
                                <a:ea typeface="ＭＳ Ｐゴシック" pitchFamily="34" charset="-128"/>
                                <a:cs typeface="ＭＳ Ｐゴシック" pitchFamily="34" charset="-128"/>
                              </a:rPr>
                              <m:t>𝒎</m:t>
                            </m:r>
                          </m:e>
                          <m:sub>
                            <m:r>
                              <a:rPr lang="en-US" b="1" i="1">
                                <a:latin typeface="Cambria Math"/>
                                <a:ea typeface="ＭＳ Ｐゴシック" pitchFamily="34" charset="-128"/>
                                <a:cs typeface="ＭＳ Ｐゴシック" pitchFamily="34" charset="-128"/>
                              </a:rPr>
                              <m:t>𝒊</m:t>
                            </m:r>
                          </m:sub>
                          <m:sup>
                            <m:r>
                              <a:rPr lang="en-US" b="1" i="1">
                                <a:latin typeface="Cambria Math"/>
                                <a:ea typeface="ＭＳ Ｐゴシック" pitchFamily="34" charset="-128"/>
                                <a:cs typeface="ＭＳ Ｐゴシック" pitchFamily="34" charset="-128"/>
                              </a:rPr>
                              <m:t>𝟐</m:t>
                            </m:r>
                          </m:sup>
                        </m:sSubSup>
                      </m:e>
                    </m:nary>
                  </m:oMath>
                </a14:m>
                <a:r>
                  <a:rPr lang="en-US" b="1" dirty="0" smtClean="0">
                    <a:solidFill>
                      <a:srgbClr val="D60093"/>
                    </a:solidFill>
                  </a:rPr>
                  <a:t>) is: </a:t>
                </a:r>
                <a:br>
                  <a:rPr lang="en-US" b="1" dirty="0" smtClean="0">
                    <a:solidFill>
                      <a:srgbClr val="D60093"/>
                    </a:solidFill>
                  </a:rPr>
                </a:br>
                <a14:m>
                  <m:oMath xmlns:m="http://schemas.openxmlformats.org/officeDocument/2006/math">
                    <m:r>
                      <a:rPr lang="en-US" b="1" i="1" dirty="0" smtClean="0">
                        <a:solidFill>
                          <a:srgbClr val="D60093"/>
                        </a:solidFill>
                        <a:latin typeface="Cambria Math"/>
                      </a:rPr>
                      <m:t>𝑺</m:t>
                    </m:r>
                    <m:r>
                      <a:rPr lang="en-US" b="1" i="0" dirty="0" smtClean="0">
                        <a:solidFill>
                          <a:srgbClr val="D60093"/>
                        </a:solidFill>
                        <a:latin typeface="Cambria Math"/>
                      </a:rPr>
                      <m:t>=</m:t>
                    </m:r>
                    <m:r>
                      <a:rPr lang="en-US" b="1" i="1" dirty="0" smtClean="0">
                        <a:solidFill>
                          <a:srgbClr val="D60093"/>
                        </a:solidFill>
                        <a:latin typeface="Cambria Math"/>
                      </a:rPr>
                      <m:t>𝒇</m:t>
                    </m:r>
                    <m:r>
                      <a:rPr lang="en-US" b="1" i="1" dirty="0" smtClean="0">
                        <a:solidFill>
                          <a:srgbClr val="D60093"/>
                        </a:solidFill>
                        <a:latin typeface="Cambria Math"/>
                      </a:rPr>
                      <m:t>(</m:t>
                    </m:r>
                    <m:r>
                      <a:rPr lang="en-US" b="1" i="1" dirty="0" smtClean="0">
                        <a:solidFill>
                          <a:srgbClr val="D60093"/>
                        </a:solidFill>
                        <a:latin typeface="Cambria Math"/>
                      </a:rPr>
                      <m:t>𝑿</m:t>
                    </m:r>
                    <m:r>
                      <a:rPr lang="en-US" b="1" i="1" dirty="0" smtClean="0">
                        <a:solidFill>
                          <a:srgbClr val="D60093"/>
                        </a:solidFill>
                        <a:latin typeface="Cambria Math"/>
                      </a:rPr>
                      <m:t>) = </m:t>
                    </m:r>
                    <m:r>
                      <a:rPr lang="en-US" b="1" i="1" dirty="0" smtClean="0">
                        <a:solidFill>
                          <a:srgbClr val="D60093"/>
                        </a:solidFill>
                        <a:latin typeface="Cambria Math"/>
                      </a:rPr>
                      <m:t>𝒏</m:t>
                    </m:r>
                    <m:r>
                      <a:rPr lang="en-US" b="1" i="1" dirty="0" smtClean="0">
                        <a:solidFill>
                          <a:srgbClr val="D60093"/>
                        </a:solidFill>
                        <a:latin typeface="Cambria Math"/>
                      </a:rPr>
                      <m:t> (</m:t>
                    </m:r>
                    <m:r>
                      <a:rPr lang="en-US" b="1" i="1" dirty="0" smtClean="0">
                        <a:solidFill>
                          <a:srgbClr val="D60093"/>
                        </a:solidFill>
                        <a:latin typeface="Cambria Math"/>
                      </a:rPr>
                      <m:t>𝟐</m:t>
                    </m:r>
                    <m:r>
                      <a:rPr lang="en-US" b="1" i="1" dirty="0" smtClean="0">
                        <a:solidFill>
                          <a:srgbClr val="D60093"/>
                        </a:solidFill>
                        <a:latin typeface="Cambria Math"/>
                      </a:rPr>
                      <m:t>·</m:t>
                    </m:r>
                    <m:r>
                      <a:rPr lang="en-US" b="1" i="1" dirty="0" smtClean="0">
                        <a:solidFill>
                          <a:srgbClr val="D60093"/>
                        </a:solidFill>
                        <a:latin typeface="Cambria Math"/>
                      </a:rPr>
                      <m:t>𝒄</m:t>
                    </m:r>
                    <m:r>
                      <a:rPr lang="en-US" b="1" i="1" dirty="0" smtClean="0">
                        <a:solidFill>
                          <a:srgbClr val="D60093"/>
                        </a:solidFill>
                        <a:latin typeface="Cambria Math"/>
                      </a:rPr>
                      <m:t> – </m:t>
                    </m:r>
                    <m:r>
                      <a:rPr lang="en-US" b="1" i="1" dirty="0" smtClean="0">
                        <a:solidFill>
                          <a:srgbClr val="D60093"/>
                        </a:solidFill>
                        <a:latin typeface="Cambria Math"/>
                      </a:rPr>
                      <m:t>𝟏</m:t>
                    </m:r>
                    <m:r>
                      <a:rPr lang="en-US" b="1" i="1" dirty="0" smtClean="0">
                        <a:solidFill>
                          <a:srgbClr val="D60093"/>
                        </a:solidFill>
                        <a:latin typeface="Cambria Math"/>
                      </a:rPr>
                      <m:t>)</m:t>
                    </m:r>
                  </m:oMath>
                </a14:m>
                <a:endParaRPr lang="en-US" b="1" dirty="0" smtClean="0">
                  <a:solidFill>
                    <a:srgbClr val="D60093"/>
                  </a:solidFill>
                </a:endParaRPr>
              </a:p>
              <a:p>
                <a:pPr lvl="2"/>
                <a:r>
                  <a:rPr lang="en-US" dirty="0" smtClean="0">
                    <a:ea typeface="ＭＳ Ｐゴシック" pitchFamily="34" charset="-128"/>
                    <a:cs typeface="ＭＳ Ｐゴシック" pitchFamily="34" charset="-128"/>
                  </a:rPr>
                  <a:t>Note, we will keep track of multiple </a:t>
                </a:r>
                <a:r>
                  <a:rPr lang="en-US" b="1" dirty="0" err="1" smtClean="0">
                    <a:ea typeface="ＭＳ Ｐゴシック" pitchFamily="34" charset="-128"/>
                    <a:cs typeface="ＭＳ Ｐゴシック" pitchFamily="34" charset="-128"/>
                  </a:rPr>
                  <a:t>X</a:t>
                </a:r>
                <a:r>
                  <a:rPr lang="en-US" dirty="0" err="1" smtClean="0">
                    <a:ea typeface="ＭＳ Ｐゴシック" pitchFamily="34" charset="-128"/>
                    <a:cs typeface="ＭＳ Ｐゴシック" pitchFamily="34" charset="-128"/>
                  </a:rPr>
                  <a:t>s</a:t>
                </a:r>
                <a:r>
                  <a:rPr lang="en-US" dirty="0" smtClean="0">
                    <a:ea typeface="ＭＳ Ｐゴシック" pitchFamily="34" charset="-128"/>
                    <a:cs typeface="ＭＳ Ｐゴシック" pitchFamily="34" charset="-128"/>
                  </a:rPr>
                  <a:t>, (</a:t>
                </a:r>
                <a:r>
                  <a:rPr lang="en-US" b="1" dirty="0" smtClean="0">
                    <a:ea typeface="ＭＳ Ｐゴシック" pitchFamily="34" charset="-128"/>
                    <a:cs typeface="ＭＳ Ｐゴシック" pitchFamily="34" charset="-128"/>
                  </a:rPr>
                  <a:t>X</a:t>
                </a:r>
                <a:r>
                  <a:rPr lang="en-US" b="1" baseline="-25000" dirty="0" smtClean="0">
                    <a:ea typeface="ＭＳ Ｐゴシック" pitchFamily="34" charset="-128"/>
                    <a:cs typeface="ＭＳ Ｐゴシック" pitchFamily="34" charset="-128"/>
                  </a:rPr>
                  <a:t>1</a:t>
                </a:r>
                <a:r>
                  <a:rPr lang="en-US" b="1" dirty="0" smtClean="0">
                    <a:ea typeface="ＭＳ Ｐゴシック" pitchFamily="34" charset="-128"/>
                    <a:cs typeface="ＭＳ Ｐゴシック" pitchFamily="34" charset="-128"/>
                  </a:rPr>
                  <a:t>, X</a:t>
                </a:r>
                <a:r>
                  <a:rPr lang="en-US" b="1" baseline="-25000" dirty="0" smtClean="0">
                    <a:ea typeface="ＭＳ Ｐゴシック" pitchFamily="34" charset="-128"/>
                    <a:cs typeface="ＭＳ Ｐゴシック" pitchFamily="34" charset="-128"/>
                  </a:rPr>
                  <a:t>2</a:t>
                </a:r>
                <a:r>
                  <a:rPr lang="en-US" b="1" dirty="0" smtClean="0">
                    <a:ea typeface="ＭＳ Ｐゴシック" pitchFamily="34" charset="-128"/>
                    <a:cs typeface="ＭＳ Ｐゴシック" pitchFamily="34" charset="-128"/>
                  </a:rPr>
                  <a:t>,… </a:t>
                </a:r>
                <a:r>
                  <a:rPr lang="en-US" b="1" dirty="0" err="1" smtClean="0">
                    <a:ea typeface="ＭＳ Ｐゴシック" pitchFamily="34" charset="-128"/>
                    <a:cs typeface="ＭＳ Ｐゴシック" pitchFamily="34" charset="-128"/>
                  </a:rPr>
                  <a:t>X</a:t>
                </a:r>
                <a:r>
                  <a:rPr lang="en-US" b="1" baseline="-25000" dirty="0" err="1" smtClean="0">
                    <a:ea typeface="ＭＳ Ｐゴシック" pitchFamily="34" charset="-128"/>
                    <a:cs typeface="ＭＳ Ｐゴシック" pitchFamily="34" charset="-128"/>
                  </a:rPr>
                  <a:t>k</a:t>
                </a:r>
                <a:r>
                  <a:rPr lang="en-US" dirty="0" smtClean="0">
                    <a:ea typeface="ＭＳ Ｐゴシック" pitchFamily="34" charset="-128"/>
                    <a:cs typeface="ＭＳ Ｐゴシック" pitchFamily="34" charset="-128"/>
                  </a:rPr>
                  <a:t>)</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and our final estimate will be</a:t>
                </a:r>
                <a:r>
                  <a:rPr lang="en-US" b="1" dirty="0" smtClean="0">
                    <a:solidFill>
                      <a:srgbClr val="008000"/>
                    </a:solidFill>
                    <a:ea typeface="ＭＳ Ｐゴシック" pitchFamily="34" charset="-128"/>
                    <a:cs typeface="ＭＳ Ｐゴシック" pitchFamily="34" charset="-128"/>
                  </a:rPr>
                  <a:t> </a:t>
                </a:r>
                <a14:m>
                  <m:oMath xmlns:m="http://schemas.openxmlformats.org/officeDocument/2006/math">
                    <m:r>
                      <a:rPr lang="en-US" b="1" i="1" smtClean="0">
                        <a:solidFill>
                          <a:srgbClr val="008000"/>
                        </a:solidFill>
                        <a:latin typeface="Cambria Math"/>
                        <a:ea typeface="ＭＳ Ｐゴシック" pitchFamily="34" charset="-128"/>
                        <a:cs typeface="ＭＳ Ｐゴシック" pitchFamily="34" charset="-128"/>
                      </a:rPr>
                      <m:t>𝑺</m:t>
                    </m:r>
                    <m:r>
                      <a:rPr lang="en-US" b="1" i="0" smtClean="0">
                        <a:solidFill>
                          <a:srgbClr val="008000"/>
                        </a:solidFill>
                        <a:latin typeface="Cambria Math"/>
                        <a:ea typeface="ＭＳ Ｐゴシック" pitchFamily="34" charset="-128"/>
                        <a:cs typeface="ＭＳ Ｐゴシック" pitchFamily="34" charset="-128"/>
                      </a:rPr>
                      <m:t>=</m:t>
                    </m:r>
                    <m:r>
                      <a:rPr lang="en-US" b="1" i="1" smtClean="0">
                        <a:solidFill>
                          <a:srgbClr val="008000"/>
                        </a:solidFill>
                        <a:latin typeface="Cambria Math"/>
                        <a:ea typeface="ＭＳ Ｐゴシック" pitchFamily="34" charset="-128"/>
                        <a:cs typeface="ＭＳ Ｐゴシック" pitchFamily="34" charset="-128"/>
                      </a:rPr>
                      <m:t>𝟏</m:t>
                    </m:r>
                    <m:r>
                      <a:rPr lang="en-US" b="1" i="1" smtClean="0">
                        <a:solidFill>
                          <a:srgbClr val="008000"/>
                        </a:solidFill>
                        <a:latin typeface="Cambria Math"/>
                        <a:ea typeface="ＭＳ Ｐゴシック" pitchFamily="34" charset="-128"/>
                        <a:cs typeface="ＭＳ Ｐゴシック" pitchFamily="34" charset="-128"/>
                      </a:rPr>
                      <m:t>/</m:t>
                    </m:r>
                    <m:r>
                      <a:rPr lang="en-US" b="1" i="1" smtClean="0">
                        <a:solidFill>
                          <a:srgbClr val="008000"/>
                        </a:solidFill>
                        <a:latin typeface="Cambria Math"/>
                        <a:ea typeface="ＭＳ Ｐゴシック" pitchFamily="34" charset="-128"/>
                        <a:cs typeface="ＭＳ Ｐゴシック" pitchFamily="34" charset="-128"/>
                      </a:rPr>
                      <m:t>𝒌</m:t>
                    </m:r>
                    <m:nary>
                      <m:naryPr>
                        <m:chr m:val="∑"/>
                        <m:ctrlPr>
                          <a:rPr lang="en-US" b="1" i="1" smtClean="0">
                            <a:solidFill>
                              <a:srgbClr val="008000"/>
                            </a:solidFill>
                            <a:latin typeface="Cambria Math"/>
                            <a:ea typeface="ＭＳ Ｐゴシック" pitchFamily="34" charset="-128"/>
                            <a:cs typeface="ＭＳ Ｐゴシック" pitchFamily="34" charset="-128"/>
                          </a:rPr>
                        </m:ctrlPr>
                      </m:naryPr>
                      <m:sub>
                        <m:r>
                          <a:rPr lang="en-US" b="1" i="1" smtClean="0">
                            <a:solidFill>
                              <a:srgbClr val="008000"/>
                            </a:solidFill>
                            <a:latin typeface="Cambria Math"/>
                            <a:ea typeface="ＭＳ Ｐゴシック" pitchFamily="34" charset="-128"/>
                            <a:cs typeface="ＭＳ Ｐゴシック" pitchFamily="34" charset="-128"/>
                          </a:rPr>
                          <m:t>𝒋</m:t>
                        </m:r>
                      </m:sub>
                      <m:sup>
                        <m:r>
                          <a:rPr lang="en-US" b="1" i="1" smtClean="0">
                            <a:solidFill>
                              <a:srgbClr val="008000"/>
                            </a:solidFill>
                            <a:latin typeface="Cambria Math"/>
                            <a:ea typeface="ＭＳ Ｐゴシック" pitchFamily="34" charset="-128"/>
                            <a:cs typeface="ＭＳ Ｐゴシック" pitchFamily="34" charset="-128"/>
                          </a:rPr>
                          <m:t>𝒌</m:t>
                        </m:r>
                      </m:sup>
                      <m:e>
                        <m:r>
                          <a:rPr lang="en-US" b="1" i="1">
                            <a:solidFill>
                              <a:srgbClr val="008000"/>
                            </a:solidFill>
                            <a:latin typeface="Cambria Math"/>
                            <a:ea typeface="ＭＳ Ｐゴシック" pitchFamily="34" charset="-128"/>
                            <a:cs typeface="ＭＳ Ｐゴシック" pitchFamily="34" charset="-128"/>
                          </a:rPr>
                          <m:t>𝒇</m:t>
                        </m:r>
                        <m:r>
                          <a:rPr lang="en-US" b="1" i="1">
                            <a:solidFill>
                              <a:srgbClr val="008000"/>
                            </a:solidFill>
                            <a:latin typeface="Cambria Math"/>
                            <a:ea typeface="ＭＳ Ｐゴシック" pitchFamily="34" charset="-128"/>
                            <a:cs typeface="ＭＳ Ｐゴシック" pitchFamily="34" charset="-128"/>
                          </a:rPr>
                          <m:t>(</m:t>
                        </m:r>
                        <m:sSub>
                          <m:sSubPr>
                            <m:ctrlPr>
                              <a:rPr lang="en-US" b="1" i="1">
                                <a:solidFill>
                                  <a:srgbClr val="008000"/>
                                </a:solidFill>
                                <a:latin typeface="Cambria Math"/>
                                <a:ea typeface="ＭＳ Ｐゴシック" pitchFamily="34" charset="-128"/>
                                <a:cs typeface="ＭＳ Ｐゴシック" pitchFamily="34" charset="-128"/>
                              </a:rPr>
                            </m:ctrlPr>
                          </m:sSubPr>
                          <m:e>
                            <m:r>
                              <a:rPr lang="en-US" b="1" i="1">
                                <a:solidFill>
                                  <a:srgbClr val="008000"/>
                                </a:solidFill>
                                <a:latin typeface="Cambria Math"/>
                                <a:ea typeface="ＭＳ Ｐゴシック" pitchFamily="34" charset="-128"/>
                                <a:cs typeface="ＭＳ Ｐゴシック" pitchFamily="34" charset="-128"/>
                              </a:rPr>
                              <m:t>𝑿</m:t>
                            </m:r>
                          </m:e>
                          <m:sub>
                            <m:r>
                              <a:rPr lang="en-US" b="1" i="1">
                                <a:solidFill>
                                  <a:srgbClr val="008000"/>
                                </a:solidFill>
                                <a:latin typeface="Cambria Math"/>
                                <a:ea typeface="ＭＳ Ｐゴシック" pitchFamily="34" charset="-128"/>
                                <a:cs typeface="ＭＳ Ｐゴシック" pitchFamily="34" charset="-128"/>
                              </a:rPr>
                              <m:t>𝒋</m:t>
                            </m:r>
                          </m:sub>
                        </m:sSub>
                        <m:r>
                          <a:rPr lang="en-US" b="1" i="1">
                            <a:solidFill>
                              <a:srgbClr val="008000"/>
                            </a:solidFill>
                            <a:latin typeface="Cambria Math"/>
                            <a:ea typeface="ＭＳ Ｐゴシック" pitchFamily="34" charset="-128"/>
                            <a:cs typeface="ＭＳ Ｐゴシック" pitchFamily="34" charset="-128"/>
                          </a:rPr>
                          <m:t>)</m:t>
                        </m:r>
                      </m:e>
                    </m:nary>
                  </m:oMath>
                </a14:m>
                <a:endParaRPr lang="en-US" b="1" dirty="0" smtClean="0">
                  <a:solidFill>
                    <a:srgbClr val="008000"/>
                  </a:solidFill>
                  <a:ea typeface="ＭＳ Ｐゴシック" pitchFamily="34" charset="-128"/>
                  <a:cs typeface="ＭＳ Ｐゴシック" pitchFamily="34" charset="-128"/>
                </a:endParaRPr>
              </a:p>
            </p:txBody>
          </p:sp>
        </mc:Choice>
        <mc:Fallback xmlns="">
          <p:sp>
            <p:nvSpPr>
              <p:cNvPr id="33796" name="Rectangle 3"/>
              <p:cNvSpPr>
                <a:spLocks noGrp="1" noRot="1" noChangeAspect="1" noMove="1" noResize="1" noEditPoints="1" noAdjustHandles="1" noChangeArrowheads="1" noChangeShapeType="1" noTextEdit="1"/>
              </p:cNvSpPr>
              <p:nvPr>
                <p:ph idx="1"/>
              </p:nvPr>
            </p:nvSpPr>
            <p:spPr>
              <a:xfrm>
                <a:off x="457200" y="1295400"/>
                <a:ext cx="8534400" cy="5486400"/>
              </a:xfrm>
              <a:blipFill rotWithShape="1">
                <a:blip r:embed="rId2"/>
                <a:stretch>
                  <a:fillRect t="-667"/>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3794" name="Slide Number Placeholder 5"/>
          <p:cNvSpPr>
            <a:spLocks noGrp="1"/>
          </p:cNvSpPr>
          <p:nvPr>
            <p:ph type="sldNum" sz="quarter" idx="12"/>
          </p:nvPr>
        </p:nvSpPr>
        <p:spPr bwMode="auto">
          <a:noFill/>
          <a:ln>
            <a:miter lim="800000"/>
            <a:headEnd/>
            <a:tailEnd/>
          </a:ln>
        </p:spPr>
        <p:txBody>
          <a:bodyPr/>
          <a:lstStyle/>
          <a:p>
            <a:fld id="{4CE27C12-7CCB-4A31-BF27-7697AB6E3189}" type="slidenum">
              <a:rPr lang="en-US" smtClean="0">
                <a:latin typeface="Calibri" pitchFamily="34" charset="0"/>
                <a:ea typeface="ＭＳ Ｐゴシック" pitchFamily="34" charset="-128"/>
              </a:rPr>
              <a:pPr/>
              <a:t>31</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178399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Expectation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046288"/>
                <a:ext cx="8686800" cy="4506913"/>
              </a:xfrm>
            </p:spPr>
            <p:txBody>
              <a:bodyPr>
                <a:normAutofit/>
              </a:bodyPr>
              <a:lstStyle/>
              <a:p>
                <a:r>
                  <a:rPr lang="en-US" b="1" dirty="0" smtClean="0">
                    <a:solidFill>
                      <a:srgbClr val="0000FF"/>
                    </a:solidFill>
                  </a:rPr>
                  <a:t>2</a:t>
                </a:r>
                <a:r>
                  <a:rPr lang="en-US" b="1" baseline="30000" dirty="0" smtClean="0">
                    <a:solidFill>
                      <a:srgbClr val="0000FF"/>
                    </a:solidFill>
                  </a:rPr>
                  <a:t>nd</a:t>
                </a:r>
                <a:r>
                  <a:rPr lang="en-US" b="1" dirty="0" smtClean="0">
                    <a:solidFill>
                      <a:srgbClr val="0000FF"/>
                    </a:solidFill>
                  </a:rPr>
                  <a:t> moment is </a:t>
                </a:r>
                <a14:m>
                  <m:oMath xmlns:m="http://schemas.openxmlformats.org/officeDocument/2006/math">
                    <m:r>
                      <a:rPr lang="en-US" b="1" i="1" smtClean="0">
                        <a:solidFill>
                          <a:srgbClr val="0000FF"/>
                        </a:solidFill>
                        <a:latin typeface="Cambria Math"/>
                      </a:rPr>
                      <m:t>𝑺</m:t>
                    </m:r>
                    <m:r>
                      <a:rPr lang="en-US" b="1" i="1" smtClean="0">
                        <a:solidFill>
                          <a:srgbClr val="0000FF"/>
                        </a:solidFill>
                        <a:latin typeface="Cambria Math"/>
                      </a:rPr>
                      <m:t>=</m:t>
                    </m:r>
                    <m:nary>
                      <m:naryPr>
                        <m:chr m:val="∑"/>
                        <m:supHide m:val="on"/>
                        <m:ctrlPr>
                          <a:rPr lang="en-US" b="1" i="1" smtClean="0">
                            <a:solidFill>
                              <a:srgbClr val="0000FF"/>
                            </a:solidFill>
                            <a:latin typeface="Cambria Math"/>
                          </a:rPr>
                        </m:ctrlPr>
                      </m:naryPr>
                      <m:sub>
                        <m:r>
                          <a:rPr lang="en-US" b="1" i="1" smtClean="0">
                            <a:solidFill>
                              <a:srgbClr val="0000FF"/>
                            </a:solidFill>
                            <a:latin typeface="Cambria Math"/>
                          </a:rPr>
                          <m:t>𝒊</m:t>
                        </m:r>
                      </m:sub>
                      <m:sup/>
                      <m:e>
                        <m:sSubSup>
                          <m:sSubSupPr>
                            <m:ctrlPr>
                              <a:rPr lang="en-US" b="1" i="1" smtClean="0">
                                <a:solidFill>
                                  <a:srgbClr val="0000FF"/>
                                </a:solidFill>
                                <a:latin typeface="Cambria Math"/>
                              </a:rPr>
                            </m:ctrlPr>
                          </m:sSubSupPr>
                          <m:e>
                            <m:r>
                              <a:rPr lang="en-US" b="1" i="1" smtClean="0">
                                <a:solidFill>
                                  <a:srgbClr val="0000FF"/>
                                </a:solidFill>
                                <a:latin typeface="Cambria Math"/>
                              </a:rPr>
                              <m:t>𝒎</m:t>
                            </m:r>
                          </m:e>
                          <m:sub>
                            <m:r>
                              <a:rPr lang="en-US" b="1" i="1" smtClean="0">
                                <a:solidFill>
                                  <a:srgbClr val="0000FF"/>
                                </a:solidFill>
                                <a:latin typeface="Cambria Math"/>
                              </a:rPr>
                              <m:t>𝒊</m:t>
                            </m:r>
                          </m:sub>
                          <m:sup>
                            <m:r>
                              <a:rPr lang="en-US" b="1" i="1" smtClean="0">
                                <a:solidFill>
                                  <a:srgbClr val="0000FF"/>
                                </a:solidFill>
                                <a:latin typeface="Cambria Math"/>
                              </a:rPr>
                              <m:t>𝟐</m:t>
                            </m:r>
                          </m:sup>
                        </m:sSubSup>
                      </m:e>
                    </m:nary>
                  </m:oMath>
                </a14:m>
                <a:endParaRPr lang="en-US" b="1" baseline="30000" dirty="0" smtClean="0">
                  <a:solidFill>
                    <a:srgbClr val="0000FF"/>
                  </a:solidFill>
                  <a:latin typeface="Times New Roman" pitchFamily="18" charset="0"/>
                  <a:cs typeface="Times New Roman" pitchFamily="18" charset="0"/>
                </a:endParaRPr>
              </a:p>
              <a:p>
                <a:r>
                  <a:rPr lang="en-US" b="1" i="1" dirty="0" smtClean="0">
                    <a:solidFill>
                      <a:srgbClr val="008000"/>
                    </a:solidFill>
                  </a:rPr>
                  <a:t>c</a:t>
                </a:r>
                <a:r>
                  <a:rPr lang="en-US" b="1" i="1" baseline="-25000" dirty="0" smtClean="0">
                    <a:solidFill>
                      <a:srgbClr val="008000"/>
                    </a:solidFill>
                  </a:rPr>
                  <a:t>t</a:t>
                </a:r>
                <a:r>
                  <a:rPr lang="en-US" i="1" baseline="-25000" dirty="0" smtClean="0"/>
                  <a:t> </a:t>
                </a:r>
                <a:r>
                  <a:rPr lang="en-US" dirty="0" smtClean="0"/>
                  <a:t>… number of times item at time </a:t>
                </a:r>
                <a:r>
                  <a:rPr lang="en-US" b="1" i="1" dirty="0" smtClean="0">
                    <a:solidFill>
                      <a:srgbClr val="008000"/>
                    </a:solidFill>
                  </a:rPr>
                  <a:t>t</a:t>
                </a:r>
                <a:r>
                  <a:rPr lang="en-US" dirty="0" smtClean="0"/>
                  <a:t> appears </a:t>
                </a:r>
                <a:br>
                  <a:rPr lang="en-US" dirty="0" smtClean="0"/>
                </a:br>
                <a:r>
                  <a:rPr lang="en-US" dirty="0" smtClean="0"/>
                  <a:t>from time </a:t>
                </a:r>
                <a:r>
                  <a:rPr lang="en-US" b="1" dirty="0" smtClean="0"/>
                  <a:t>t </a:t>
                </a:r>
                <a:r>
                  <a:rPr lang="en-US" dirty="0" smtClean="0"/>
                  <a:t>onwards (</a:t>
                </a:r>
                <a:r>
                  <a:rPr lang="en-US" b="1" i="1" dirty="0" smtClean="0"/>
                  <a:t>c</a:t>
                </a:r>
                <a:r>
                  <a:rPr lang="en-US" b="1" i="1" baseline="-25000" dirty="0" smtClean="0"/>
                  <a:t>1</a:t>
                </a:r>
                <a:r>
                  <a:rPr lang="en-US" b="1" i="1" dirty="0" smtClean="0"/>
                  <a:t>=m</a:t>
                </a:r>
                <a:r>
                  <a:rPr lang="en-US" b="1" i="1" baseline="-25000" dirty="0" smtClean="0"/>
                  <a:t>a </a:t>
                </a:r>
                <a:r>
                  <a:rPr lang="en-US" i="1" dirty="0" smtClean="0"/>
                  <a:t>, </a:t>
                </a:r>
                <a:r>
                  <a:rPr lang="en-US" b="1" i="1" dirty="0" smtClean="0"/>
                  <a:t>c</a:t>
                </a:r>
                <a:r>
                  <a:rPr lang="en-US" b="1" i="1" baseline="-25000" dirty="0" smtClean="0"/>
                  <a:t>2</a:t>
                </a:r>
                <a:r>
                  <a:rPr lang="en-US" b="1" i="1" dirty="0" smtClean="0"/>
                  <a:t>=m</a:t>
                </a:r>
                <a:r>
                  <a:rPr lang="en-US" b="1" i="1" baseline="-25000" dirty="0" smtClean="0"/>
                  <a:t>a</a:t>
                </a:r>
                <a:r>
                  <a:rPr lang="en-US" b="1" i="1" dirty="0" smtClean="0"/>
                  <a:t>-1</a:t>
                </a:r>
                <a:r>
                  <a:rPr lang="en-US" i="1" dirty="0" smtClean="0"/>
                  <a:t>, </a:t>
                </a:r>
                <a:r>
                  <a:rPr lang="en-US" b="1" i="1" dirty="0" smtClean="0"/>
                  <a:t>c</a:t>
                </a:r>
                <a:r>
                  <a:rPr lang="en-US" b="1" i="1" baseline="-25000" dirty="0" smtClean="0"/>
                  <a:t>3</a:t>
                </a:r>
                <a:r>
                  <a:rPr lang="en-US" b="1" i="1" dirty="0" smtClean="0"/>
                  <a:t>=</a:t>
                </a:r>
                <a:r>
                  <a:rPr lang="en-US" b="1" i="1" dirty="0" err="1" smtClean="0"/>
                  <a:t>m</a:t>
                </a:r>
                <a:r>
                  <a:rPr lang="en-US" b="1" i="1" baseline="-25000" dirty="0" err="1" smtClean="0"/>
                  <a:t>b</a:t>
                </a:r>
                <a:r>
                  <a:rPr lang="en-US" dirty="0" smtClean="0"/>
                  <a:t>)</a:t>
                </a:r>
              </a:p>
              <a:p>
                <a14:m>
                  <m:oMath xmlns:m="http://schemas.openxmlformats.org/officeDocument/2006/math">
                    <m:r>
                      <a:rPr lang="en-US" b="1" i="1" smtClean="0">
                        <a:latin typeface="Cambria Math"/>
                        <a:cs typeface="Times New Roman" pitchFamily="18" charset="0"/>
                      </a:rPr>
                      <m:t>𝑬</m:t>
                    </m:r>
                    <m:d>
                      <m:dPr>
                        <m:begChr m:val="["/>
                        <m:endChr m:val="]"/>
                        <m:ctrlPr>
                          <a:rPr lang="en-US" b="1" i="1" smtClean="0">
                            <a:latin typeface="Cambria Math"/>
                            <a:cs typeface="Times New Roman" pitchFamily="18" charset="0"/>
                          </a:rPr>
                        </m:ctrlPr>
                      </m:dPr>
                      <m:e>
                        <m:r>
                          <a:rPr lang="en-US" b="1" i="1" smtClean="0">
                            <a:latin typeface="Cambria Math"/>
                            <a:cs typeface="Times New Roman" pitchFamily="18" charset="0"/>
                          </a:rPr>
                          <m:t>𝒇</m:t>
                        </m:r>
                        <m:r>
                          <a:rPr lang="en-US" b="1" i="1" smtClean="0">
                            <a:latin typeface="Cambria Math"/>
                            <a:cs typeface="Times New Roman" pitchFamily="18" charset="0"/>
                          </a:rPr>
                          <m:t>(</m:t>
                        </m:r>
                        <m:r>
                          <a:rPr lang="en-US" b="1" i="1" smtClean="0">
                            <a:latin typeface="Cambria Math"/>
                            <a:cs typeface="Times New Roman" pitchFamily="18" charset="0"/>
                          </a:rPr>
                          <m:t>𝑿</m:t>
                        </m:r>
                        <m:r>
                          <a:rPr lang="en-US" b="1" i="1" smtClean="0">
                            <a:latin typeface="Cambria Math"/>
                            <a:cs typeface="Times New Roman" pitchFamily="18" charset="0"/>
                          </a:rPr>
                          <m:t>)</m:t>
                        </m:r>
                      </m:e>
                    </m:d>
                    <m:r>
                      <a:rPr lang="en-US" b="1" i="1" smtClean="0">
                        <a:latin typeface="Cambria Math"/>
                        <a:cs typeface="Times New Roman" pitchFamily="18" charset="0"/>
                      </a:rPr>
                      <m:t>=</m:t>
                    </m:r>
                    <m:f>
                      <m:fPr>
                        <m:ctrlPr>
                          <a:rPr lang="en-US" b="1" i="1" smtClean="0">
                            <a:latin typeface="Cambria Math"/>
                            <a:cs typeface="Times New Roman" pitchFamily="18" charset="0"/>
                          </a:rPr>
                        </m:ctrlPr>
                      </m:fPr>
                      <m:num>
                        <m:r>
                          <a:rPr lang="en-US" b="1" i="1" smtClean="0">
                            <a:latin typeface="Cambria Math"/>
                            <a:cs typeface="Times New Roman" pitchFamily="18" charset="0"/>
                          </a:rPr>
                          <m:t>𝟏</m:t>
                        </m:r>
                      </m:num>
                      <m:den>
                        <m:r>
                          <a:rPr lang="en-US" b="1" i="1" smtClean="0">
                            <a:latin typeface="Cambria Math"/>
                            <a:cs typeface="Times New Roman" pitchFamily="18" charset="0"/>
                          </a:rPr>
                          <m:t>𝒏</m:t>
                        </m:r>
                      </m:den>
                    </m:f>
                    <m:nary>
                      <m:naryPr>
                        <m:chr m:val="∑"/>
                        <m:ctrlPr>
                          <a:rPr lang="en-US" b="1" i="1" smtClean="0">
                            <a:latin typeface="Cambria Math"/>
                            <a:cs typeface="Times New Roman" pitchFamily="18" charset="0"/>
                          </a:rPr>
                        </m:ctrlPr>
                      </m:naryPr>
                      <m:sub>
                        <m:r>
                          <m:rPr>
                            <m:brk m:alnAt="23"/>
                          </m:rPr>
                          <a:rPr lang="en-US" b="1" i="1" smtClean="0">
                            <a:latin typeface="Cambria Math"/>
                            <a:cs typeface="Times New Roman" pitchFamily="18" charset="0"/>
                          </a:rPr>
                          <m:t>𝒕</m:t>
                        </m:r>
                        <m:r>
                          <a:rPr lang="en-US" b="1" i="1" smtClean="0">
                            <a:latin typeface="Cambria Math"/>
                            <a:cs typeface="Times New Roman" pitchFamily="18" charset="0"/>
                          </a:rPr>
                          <m:t>=</m:t>
                        </m:r>
                        <m:r>
                          <a:rPr lang="en-US" b="1" i="1" smtClean="0">
                            <a:latin typeface="Cambria Math"/>
                            <a:cs typeface="Times New Roman" pitchFamily="18" charset="0"/>
                          </a:rPr>
                          <m:t>𝟏</m:t>
                        </m:r>
                      </m:sub>
                      <m:sup>
                        <m:r>
                          <a:rPr lang="en-US" b="1" i="1" smtClean="0">
                            <a:latin typeface="Cambria Math"/>
                            <a:cs typeface="Times New Roman" pitchFamily="18" charset="0"/>
                          </a:rPr>
                          <m:t>𝒏</m:t>
                        </m:r>
                      </m:sup>
                      <m:e>
                        <m:r>
                          <a:rPr lang="en-US" b="1" i="1">
                            <a:latin typeface="Cambria Math"/>
                            <a:cs typeface="Times New Roman" pitchFamily="18" charset="0"/>
                          </a:rPr>
                          <m:t>𝒏</m:t>
                        </m:r>
                        <m:r>
                          <a:rPr lang="en-US" b="1" i="1">
                            <a:latin typeface="Cambria Math"/>
                            <a:cs typeface="Times New Roman" pitchFamily="18" charset="0"/>
                          </a:rPr>
                          <m:t>(</m:t>
                        </m:r>
                        <m:r>
                          <a:rPr lang="en-US" b="1" i="1">
                            <a:latin typeface="Cambria Math"/>
                            <a:cs typeface="Times New Roman" pitchFamily="18" charset="0"/>
                          </a:rPr>
                          <m:t>𝟐</m:t>
                        </m:r>
                        <m:sSub>
                          <m:sSubPr>
                            <m:ctrlPr>
                              <a:rPr lang="en-US" b="1" i="1">
                                <a:latin typeface="Cambria Math"/>
                                <a:cs typeface="Times New Roman" pitchFamily="18" charset="0"/>
                              </a:rPr>
                            </m:ctrlPr>
                          </m:sSubPr>
                          <m:e>
                            <m:r>
                              <a:rPr lang="en-US" b="1" i="1">
                                <a:latin typeface="Cambria Math"/>
                                <a:cs typeface="Times New Roman" pitchFamily="18" charset="0"/>
                              </a:rPr>
                              <m:t>𝒄</m:t>
                            </m:r>
                          </m:e>
                          <m:sub>
                            <m:r>
                              <a:rPr lang="en-US" b="1" i="1">
                                <a:latin typeface="Cambria Math"/>
                                <a:cs typeface="Times New Roman" pitchFamily="18" charset="0"/>
                              </a:rPr>
                              <m:t>𝒕</m:t>
                            </m:r>
                          </m:sub>
                        </m:sSub>
                        <m:r>
                          <a:rPr lang="en-US" b="1" i="1">
                            <a:latin typeface="Cambria Math"/>
                            <a:cs typeface="Times New Roman" pitchFamily="18" charset="0"/>
                          </a:rPr>
                          <m:t>−</m:t>
                        </m:r>
                        <m:r>
                          <a:rPr lang="en-US" b="1" i="1">
                            <a:latin typeface="Cambria Math"/>
                            <a:cs typeface="Times New Roman" pitchFamily="18" charset="0"/>
                          </a:rPr>
                          <m:t>𝟏</m:t>
                        </m:r>
                        <m:r>
                          <a:rPr lang="en-US" b="1" i="1">
                            <a:latin typeface="Cambria Math"/>
                            <a:cs typeface="Times New Roman" pitchFamily="18" charset="0"/>
                          </a:rPr>
                          <m:t>)</m:t>
                        </m:r>
                      </m:e>
                    </m:nary>
                  </m:oMath>
                </a14:m>
                <a:endParaRPr lang="en-US" b="1" i="1" dirty="0" smtClean="0">
                  <a:latin typeface="Cambria Math"/>
                  <a:cs typeface="Times New Roman" pitchFamily="18" charset="0"/>
                </a:endParaRPr>
              </a:p>
              <a:p>
                <a:pPr marL="118872" indent="0">
                  <a:buNone/>
                </a:pPr>
                <a:r>
                  <a:rPr lang="en-US" b="1" dirty="0" smtClean="0">
                    <a:solidFill>
                      <a:srgbClr val="0000FF"/>
                    </a:solidFill>
                    <a:cs typeface="Times New Roman" pitchFamily="18" charset="0"/>
                  </a:rPr>
                  <a:t>   </a:t>
                </a:r>
                <a14:m>
                  <m:oMath xmlns:m="http://schemas.openxmlformats.org/officeDocument/2006/math">
                    <m:r>
                      <a:rPr lang="en-US" b="1" i="1" smtClean="0">
                        <a:solidFill>
                          <a:srgbClr val="0000FF"/>
                        </a:solidFill>
                        <a:latin typeface="Cambria Math"/>
                        <a:cs typeface="Times New Roman" pitchFamily="18" charset="0"/>
                      </a:rPr>
                      <m:t>=</m:t>
                    </m:r>
                    <m:f>
                      <m:fPr>
                        <m:ctrlPr>
                          <a:rPr lang="en-US" b="1" i="1">
                            <a:solidFill>
                              <a:srgbClr val="0000FF"/>
                            </a:solidFill>
                            <a:latin typeface="Cambria Math"/>
                            <a:cs typeface="Times New Roman" pitchFamily="18" charset="0"/>
                          </a:rPr>
                        </m:ctrlPr>
                      </m:fPr>
                      <m:num>
                        <m:r>
                          <a:rPr lang="en-US" b="1" i="1">
                            <a:solidFill>
                              <a:srgbClr val="0000FF"/>
                            </a:solidFill>
                            <a:latin typeface="Cambria Math"/>
                            <a:cs typeface="Times New Roman" pitchFamily="18" charset="0"/>
                          </a:rPr>
                          <m:t>𝟏</m:t>
                        </m:r>
                      </m:num>
                      <m:den>
                        <m:r>
                          <a:rPr lang="en-US" b="1" i="1">
                            <a:solidFill>
                              <a:srgbClr val="0000FF"/>
                            </a:solidFill>
                            <a:latin typeface="Cambria Math"/>
                            <a:cs typeface="Times New Roman" pitchFamily="18" charset="0"/>
                          </a:rPr>
                          <m:t>𝒏</m:t>
                        </m:r>
                      </m:den>
                    </m:f>
                    <m:nary>
                      <m:naryPr>
                        <m:chr m:val="∑"/>
                        <m:supHide m:val="on"/>
                        <m:ctrlPr>
                          <a:rPr lang="en-US" b="1" i="1" smtClean="0">
                            <a:solidFill>
                              <a:srgbClr val="0000FF"/>
                            </a:solidFill>
                            <a:latin typeface="Cambria Math"/>
                            <a:cs typeface="Times New Roman" pitchFamily="18" charset="0"/>
                          </a:rPr>
                        </m:ctrlPr>
                      </m:naryPr>
                      <m:sub>
                        <m:r>
                          <a:rPr lang="en-US" b="1" i="1" smtClean="0">
                            <a:solidFill>
                              <a:srgbClr val="0000FF"/>
                            </a:solidFill>
                            <a:latin typeface="Cambria Math"/>
                            <a:cs typeface="Times New Roman" pitchFamily="18" charset="0"/>
                          </a:rPr>
                          <m:t>𝒊</m:t>
                        </m:r>
                      </m:sub>
                      <m:sup/>
                      <m:e>
                        <m:r>
                          <a:rPr lang="en-US" b="1" i="1" smtClean="0">
                            <a:solidFill>
                              <a:srgbClr val="0000FF"/>
                            </a:solidFill>
                            <a:latin typeface="Cambria Math"/>
                            <a:cs typeface="Times New Roman" pitchFamily="18" charset="0"/>
                          </a:rPr>
                          <m:t>𝒏</m:t>
                        </m:r>
                        <m:r>
                          <a:rPr lang="en-US" b="1" i="1" smtClean="0">
                            <a:solidFill>
                              <a:srgbClr val="0000FF"/>
                            </a:solidFill>
                            <a:latin typeface="Cambria Math"/>
                            <a:cs typeface="Times New Roman" pitchFamily="18" charset="0"/>
                          </a:rPr>
                          <m:t> (</m:t>
                        </m:r>
                        <m:r>
                          <a:rPr lang="en-US" b="1" i="1" smtClean="0">
                            <a:solidFill>
                              <a:srgbClr val="0000FF"/>
                            </a:solidFill>
                            <a:latin typeface="Cambria Math"/>
                            <a:cs typeface="Times New Roman" pitchFamily="18" charset="0"/>
                          </a:rPr>
                          <m:t>𝟏</m:t>
                        </m:r>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𝟑</m:t>
                        </m:r>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𝟓</m:t>
                        </m:r>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𝟐</m:t>
                        </m:r>
                        <m:sSub>
                          <m:sSubPr>
                            <m:ctrlPr>
                              <a:rPr lang="en-US" b="1" i="1" smtClean="0">
                                <a:solidFill>
                                  <a:srgbClr val="0000FF"/>
                                </a:solidFill>
                                <a:latin typeface="Cambria Math"/>
                                <a:cs typeface="Times New Roman" pitchFamily="18" charset="0"/>
                              </a:rPr>
                            </m:ctrlPr>
                          </m:sSubPr>
                          <m:e>
                            <m:r>
                              <a:rPr lang="en-US" b="1" i="1" smtClean="0">
                                <a:solidFill>
                                  <a:srgbClr val="0000FF"/>
                                </a:solidFill>
                                <a:latin typeface="Cambria Math"/>
                                <a:cs typeface="Times New Roman" pitchFamily="18" charset="0"/>
                              </a:rPr>
                              <m:t>𝒎</m:t>
                            </m:r>
                          </m:e>
                          <m:sub>
                            <m:r>
                              <a:rPr lang="en-US" b="1" i="1" smtClean="0">
                                <a:solidFill>
                                  <a:srgbClr val="0000FF"/>
                                </a:solidFill>
                                <a:latin typeface="Cambria Math"/>
                                <a:cs typeface="Times New Roman" pitchFamily="18" charset="0"/>
                              </a:rPr>
                              <m:t>𝒊</m:t>
                            </m:r>
                          </m:sub>
                        </m:sSub>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𝟏</m:t>
                        </m:r>
                        <m:r>
                          <a:rPr lang="en-US" b="1" i="1" smtClean="0">
                            <a:solidFill>
                              <a:srgbClr val="0000FF"/>
                            </a:solidFill>
                            <a:latin typeface="Cambria Math"/>
                            <a:cs typeface="Times New Roman" pitchFamily="18" charset="0"/>
                          </a:rPr>
                          <m:t>)</m:t>
                        </m:r>
                      </m:e>
                    </m:nary>
                  </m:oMath>
                </a14:m>
                <a:endParaRPr lang="en-US" b="1" i="1" dirty="0" smtClean="0">
                  <a:solidFill>
                    <a:srgbClr val="0000FF"/>
                  </a:solidFill>
                  <a:latin typeface="Cambria Math"/>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046288"/>
                <a:ext cx="8686800" cy="4506913"/>
              </a:xfrm>
              <a:blipFill rotWithShape="1">
                <a:blip r:embed="rId3"/>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34822" name="Slide Number Placeholder 5"/>
          <p:cNvSpPr>
            <a:spLocks noGrp="1"/>
          </p:cNvSpPr>
          <p:nvPr>
            <p:ph type="sldNum" sz="quarter" idx="12"/>
          </p:nvPr>
        </p:nvSpPr>
        <p:spPr bwMode="auto">
          <a:noFill/>
          <a:ln>
            <a:miter lim="800000"/>
            <a:headEnd/>
            <a:tailEnd/>
          </a:ln>
        </p:spPr>
        <p:txBody>
          <a:bodyPr/>
          <a:lstStyle/>
          <a:p>
            <a:fld id="{72CF9A28-1B06-47DF-8DD0-47055228082E}" type="slidenum">
              <a:rPr lang="en-US" smtClean="0">
                <a:latin typeface="Calibri" pitchFamily="34" charset="0"/>
                <a:ea typeface="ＭＳ Ｐゴシック" pitchFamily="34" charset="-128"/>
              </a:rPr>
              <a:pPr/>
              <a:t>32</a:t>
            </a:fld>
            <a:endParaRPr lang="en-US" dirty="0" smtClean="0">
              <a:latin typeface="Calibri" pitchFamily="34" charset="0"/>
              <a:ea typeface="ＭＳ Ｐゴシック" pitchFamily="34" charset="-128"/>
            </a:endParaRPr>
          </a:p>
        </p:txBody>
      </p:sp>
      <p:grpSp>
        <p:nvGrpSpPr>
          <p:cNvPr id="28" name="Group 10"/>
          <p:cNvGrpSpPr>
            <a:grpSpLocks/>
          </p:cNvGrpSpPr>
          <p:nvPr/>
        </p:nvGrpSpPr>
        <p:grpSpPr bwMode="auto">
          <a:xfrm>
            <a:off x="2514600" y="4902493"/>
            <a:ext cx="1371601" cy="1533526"/>
            <a:chOff x="2160" y="3024"/>
            <a:chExt cx="864" cy="966"/>
          </a:xfrm>
        </p:grpSpPr>
        <p:sp>
          <p:nvSpPr>
            <p:cNvPr id="29" name="Text Box 4"/>
            <p:cNvSpPr txBox="1">
              <a:spLocks noChangeArrowheads="1"/>
            </p:cNvSpPr>
            <p:nvPr/>
          </p:nvSpPr>
          <p:spPr bwMode="auto">
            <a:xfrm>
              <a:off x="2160" y="3408"/>
              <a:ext cx="864" cy="582"/>
            </a:xfrm>
            <a:prstGeom prst="rect">
              <a:avLst/>
            </a:prstGeom>
            <a:noFill/>
            <a:ln w="9525">
              <a:noFill/>
              <a:miter lim="800000"/>
              <a:headEnd/>
              <a:tailEnd/>
            </a:ln>
            <a:effectLst/>
          </p:spPr>
          <p:txBody>
            <a:bodyPr wrap="none">
              <a:spAutoFit/>
            </a:bodyPr>
            <a:lstStyle/>
            <a:p>
              <a:pPr algn="ctr"/>
              <a:r>
                <a:rPr lang="en-US" dirty="0" smtClean="0">
                  <a:solidFill>
                    <a:srgbClr val="008000"/>
                  </a:solidFill>
                </a:rPr>
                <a:t>Time t </a:t>
              </a:r>
              <a:r>
                <a:rPr lang="en-US" dirty="0">
                  <a:solidFill>
                    <a:srgbClr val="008000"/>
                  </a:solidFill>
                </a:rPr>
                <a:t>when</a:t>
              </a:r>
            </a:p>
            <a:p>
              <a:pPr algn="ctr"/>
              <a:r>
                <a:rPr lang="en-US" dirty="0">
                  <a:solidFill>
                    <a:srgbClr val="008000"/>
                  </a:solidFill>
                </a:rPr>
                <a:t>the last </a:t>
              </a:r>
              <a:r>
                <a:rPr lang="en-US" b="1" i="1" dirty="0" err="1" smtClean="0">
                  <a:solidFill>
                    <a:srgbClr val="008000"/>
                  </a:solidFill>
                </a:rPr>
                <a:t>i</a:t>
              </a:r>
              <a:r>
                <a:rPr lang="en-US" b="1" i="1" dirty="0" smtClean="0">
                  <a:solidFill>
                    <a:srgbClr val="008000"/>
                  </a:solidFill>
                </a:rPr>
                <a:t> </a:t>
              </a:r>
              <a:r>
                <a:rPr lang="en-US" dirty="0" smtClean="0">
                  <a:solidFill>
                    <a:srgbClr val="008000"/>
                  </a:solidFill>
                </a:rPr>
                <a:t>is </a:t>
              </a:r>
              <a:br>
                <a:rPr lang="en-US" dirty="0" smtClean="0">
                  <a:solidFill>
                    <a:srgbClr val="008000"/>
                  </a:solidFill>
                </a:rPr>
              </a:br>
              <a:r>
                <a:rPr lang="en-US" dirty="0" smtClean="0">
                  <a:solidFill>
                    <a:srgbClr val="008000"/>
                  </a:solidFill>
                </a:rPr>
                <a:t>seen </a:t>
              </a:r>
              <a:r>
                <a:rPr lang="en-US" b="1" dirty="0" smtClean="0">
                  <a:solidFill>
                    <a:srgbClr val="008000"/>
                  </a:solidFill>
                </a:rPr>
                <a:t>(</a:t>
              </a:r>
              <a:r>
                <a:rPr lang="en-US" b="1" i="1" dirty="0" err="1" smtClean="0">
                  <a:solidFill>
                    <a:srgbClr val="008000"/>
                  </a:solidFill>
                </a:rPr>
                <a:t>c</a:t>
              </a:r>
              <a:r>
                <a:rPr lang="en-US" b="1" i="1" baseline="-25000" dirty="0" err="1" smtClean="0">
                  <a:solidFill>
                    <a:srgbClr val="008000"/>
                  </a:solidFill>
                </a:rPr>
                <a:t>t</a:t>
              </a:r>
              <a:r>
                <a:rPr lang="en-US" b="1" i="1" dirty="0" smtClean="0">
                  <a:solidFill>
                    <a:srgbClr val="008000"/>
                  </a:solidFill>
                </a:rPr>
                <a:t>=1</a:t>
              </a:r>
              <a:r>
                <a:rPr lang="en-US" b="1" dirty="0" smtClean="0">
                  <a:solidFill>
                    <a:srgbClr val="008000"/>
                  </a:solidFill>
                </a:rPr>
                <a:t>)</a:t>
              </a:r>
              <a:endParaRPr lang="en-US" b="1" dirty="0">
                <a:solidFill>
                  <a:srgbClr val="008000"/>
                </a:solidFill>
              </a:endParaRPr>
            </a:p>
          </p:txBody>
        </p:sp>
        <p:sp>
          <p:nvSpPr>
            <p:cNvPr id="30" name="Line 5"/>
            <p:cNvSpPr>
              <a:spLocks noChangeShapeType="1"/>
            </p:cNvSpPr>
            <p:nvPr/>
          </p:nvSpPr>
          <p:spPr bwMode="auto">
            <a:xfrm flipH="1" flipV="1">
              <a:off x="2352" y="3024"/>
              <a:ext cx="192" cy="384"/>
            </a:xfrm>
            <a:prstGeom prst="line">
              <a:avLst/>
            </a:prstGeom>
            <a:noFill/>
            <a:ln w="9525">
              <a:solidFill>
                <a:srgbClr val="008000"/>
              </a:solidFill>
              <a:round/>
              <a:headEnd/>
              <a:tailEnd type="triangle" w="med" len="med"/>
            </a:ln>
            <a:effectLst/>
          </p:spPr>
          <p:txBody>
            <a:bodyPr/>
            <a:lstStyle/>
            <a:p>
              <a:endParaRPr lang="en-US" dirty="0"/>
            </a:p>
          </p:txBody>
        </p:sp>
      </p:grpSp>
      <p:grpSp>
        <p:nvGrpSpPr>
          <p:cNvPr id="31" name="Group 11"/>
          <p:cNvGrpSpPr>
            <a:grpSpLocks/>
          </p:cNvGrpSpPr>
          <p:nvPr/>
        </p:nvGrpSpPr>
        <p:grpSpPr bwMode="auto">
          <a:xfrm>
            <a:off x="3562350" y="4800600"/>
            <a:ext cx="2228850" cy="1449388"/>
            <a:chOff x="2832" y="3072"/>
            <a:chExt cx="1404" cy="913"/>
          </a:xfrm>
        </p:grpSpPr>
        <p:sp>
          <p:nvSpPr>
            <p:cNvPr id="40" name="Text Box 6"/>
            <p:cNvSpPr txBox="1">
              <a:spLocks noChangeArrowheads="1"/>
            </p:cNvSpPr>
            <p:nvPr/>
          </p:nvSpPr>
          <p:spPr bwMode="auto">
            <a:xfrm>
              <a:off x="3120" y="3408"/>
              <a:ext cx="1116" cy="577"/>
            </a:xfrm>
            <a:prstGeom prst="rect">
              <a:avLst/>
            </a:prstGeom>
            <a:noFill/>
            <a:ln w="9525">
              <a:noFill/>
              <a:miter lim="800000"/>
              <a:headEnd/>
              <a:tailEnd/>
            </a:ln>
            <a:effectLst/>
          </p:spPr>
          <p:txBody>
            <a:bodyPr wrap="none">
              <a:spAutoFit/>
            </a:bodyPr>
            <a:lstStyle/>
            <a:p>
              <a:pPr algn="ctr"/>
              <a:r>
                <a:rPr lang="en-US" dirty="0">
                  <a:solidFill>
                    <a:srgbClr val="008000"/>
                  </a:solidFill>
                </a:rPr>
                <a:t>Time </a:t>
              </a:r>
              <a:r>
                <a:rPr lang="en-US" b="1" i="1" dirty="0" smtClean="0">
                  <a:solidFill>
                    <a:srgbClr val="008000"/>
                  </a:solidFill>
                </a:rPr>
                <a:t>t</a:t>
              </a:r>
              <a:r>
                <a:rPr lang="en-US" dirty="0" smtClean="0">
                  <a:solidFill>
                    <a:srgbClr val="008000"/>
                  </a:solidFill>
                </a:rPr>
                <a:t> when</a:t>
              </a:r>
              <a:endParaRPr lang="en-US" dirty="0">
                <a:solidFill>
                  <a:srgbClr val="008000"/>
                </a:solidFill>
              </a:endParaRPr>
            </a:p>
            <a:p>
              <a:pPr algn="ctr"/>
              <a:r>
                <a:rPr lang="en-US" dirty="0">
                  <a:solidFill>
                    <a:srgbClr val="008000"/>
                  </a:solidFill>
                </a:rPr>
                <a:t>the penultimate</a:t>
              </a:r>
            </a:p>
            <a:p>
              <a:pPr algn="ctr"/>
              <a:r>
                <a:rPr lang="en-US" dirty="0">
                  <a:solidFill>
                    <a:srgbClr val="008000"/>
                  </a:solidFill>
                </a:rPr>
                <a:t> </a:t>
              </a:r>
              <a:r>
                <a:rPr lang="en-US" b="1" i="1" dirty="0" err="1">
                  <a:solidFill>
                    <a:srgbClr val="008000"/>
                  </a:solidFill>
                </a:rPr>
                <a:t>i</a:t>
              </a:r>
              <a:r>
                <a:rPr lang="en-US" i="1" dirty="0">
                  <a:solidFill>
                    <a:srgbClr val="008000"/>
                  </a:solidFill>
                </a:rPr>
                <a:t> </a:t>
              </a:r>
              <a:r>
                <a:rPr lang="en-US" dirty="0">
                  <a:solidFill>
                    <a:srgbClr val="008000"/>
                  </a:solidFill>
                </a:rPr>
                <a:t>is </a:t>
              </a:r>
              <a:r>
                <a:rPr lang="en-US" dirty="0" smtClean="0">
                  <a:solidFill>
                    <a:srgbClr val="008000"/>
                  </a:solidFill>
                </a:rPr>
                <a:t>seen (</a:t>
              </a:r>
              <a:r>
                <a:rPr lang="en-US" b="1" i="1" dirty="0" err="1" smtClean="0">
                  <a:solidFill>
                    <a:srgbClr val="008000"/>
                  </a:solidFill>
                </a:rPr>
                <a:t>c</a:t>
              </a:r>
              <a:r>
                <a:rPr lang="en-US" b="1" i="1" baseline="-25000" dirty="0" err="1" smtClean="0">
                  <a:solidFill>
                    <a:srgbClr val="008000"/>
                  </a:solidFill>
                </a:rPr>
                <a:t>t</a:t>
              </a:r>
              <a:r>
                <a:rPr lang="en-US" b="1" i="1" dirty="0" smtClean="0">
                  <a:solidFill>
                    <a:srgbClr val="008000"/>
                  </a:solidFill>
                </a:rPr>
                <a:t>=2</a:t>
              </a:r>
              <a:r>
                <a:rPr lang="en-US" i="1" dirty="0" smtClean="0">
                  <a:solidFill>
                    <a:srgbClr val="008000"/>
                  </a:solidFill>
                </a:rPr>
                <a:t>)</a:t>
              </a:r>
              <a:endParaRPr lang="en-US" dirty="0">
                <a:solidFill>
                  <a:srgbClr val="008000"/>
                </a:solidFill>
              </a:endParaRPr>
            </a:p>
          </p:txBody>
        </p:sp>
        <p:sp>
          <p:nvSpPr>
            <p:cNvPr id="41" name="Line 8"/>
            <p:cNvSpPr>
              <a:spLocks noChangeShapeType="1"/>
            </p:cNvSpPr>
            <p:nvPr/>
          </p:nvSpPr>
          <p:spPr bwMode="auto">
            <a:xfrm flipH="1" flipV="1">
              <a:off x="2832" y="3072"/>
              <a:ext cx="624" cy="336"/>
            </a:xfrm>
            <a:prstGeom prst="line">
              <a:avLst/>
            </a:prstGeom>
            <a:noFill/>
            <a:ln w="9525">
              <a:solidFill>
                <a:srgbClr val="008000"/>
              </a:solidFill>
              <a:round/>
              <a:headEnd/>
              <a:tailEnd type="triangle" w="med" len="med"/>
            </a:ln>
            <a:effectLst/>
          </p:spPr>
          <p:txBody>
            <a:bodyPr/>
            <a:lstStyle/>
            <a:p>
              <a:endParaRPr lang="en-US" dirty="0"/>
            </a:p>
          </p:txBody>
        </p:sp>
      </p:grpSp>
      <p:grpSp>
        <p:nvGrpSpPr>
          <p:cNvPr id="42" name="Group 12"/>
          <p:cNvGrpSpPr>
            <a:grpSpLocks/>
          </p:cNvGrpSpPr>
          <p:nvPr/>
        </p:nvGrpSpPr>
        <p:grpSpPr bwMode="auto">
          <a:xfrm>
            <a:off x="6096000" y="4953000"/>
            <a:ext cx="1535113" cy="1304926"/>
            <a:chOff x="4224" y="3168"/>
            <a:chExt cx="967" cy="822"/>
          </a:xfrm>
        </p:grpSpPr>
        <p:sp>
          <p:nvSpPr>
            <p:cNvPr id="43" name="Text Box 7"/>
            <p:cNvSpPr txBox="1">
              <a:spLocks noChangeArrowheads="1"/>
            </p:cNvSpPr>
            <p:nvPr/>
          </p:nvSpPr>
          <p:spPr bwMode="auto">
            <a:xfrm>
              <a:off x="4323" y="3408"/>
              <a:ext cx="868" cy="582"/>
            </a:xfrm>
            <a:prstGeom prst="rect">
              <a:avLst/>
            </a:prstGeom>
            <a:noFill/>
            <a:ln w="9525">
              <a:noFill/>
              <a:miter lim="800000"/>
              <a:headEnd/>
              <a:tailEnd/>
            </a:ln>
            <a:effectLst/>
          </p:spPr>
          <p:txBody>
            <a:bodyPr wrap="none">
              <a:spAutoFit/>
            </a:bodyPr>
            <a:lstStyle/>
            <a:p>
              <a:pPr algn="ctr"/>
              <a:r>
                <a:rPr lang="en-US" dirty="0">
                  <a:solidFill>
                    <a:srgbClr val="008000"/>
                  </a:solidFill>
                </a:rPr>
                <a:t>Time </a:t>
              </a:r>
              <a:r>
                <a:rPr lang="en-US" b="1" i="1" dirty="0" smtClean="0">
                  <a:solidFill>
                    <a:srgbClr val="008000"/>
                  </a:solidFill>
                </a:rPr>
                <a:t>t</a:t>
              </a:r>
              <a:r>
                <a:rPr lang="en-US" dirty="0" smtClean="0">
                  <a:solidFill>
                    <a:srgbClr val="008000"/>
                  </a:solidFill>
                </a:rPr>
                <a:t> when</a:t>
              </a:r>
              <a:endParaRPr lang="en-US" dirty="0">
                <a:solidFill>
                  <a:srgbClr val="008000"/>
                </a:solidFill>
              </a:endParaRPr>
            </a:p>
            <a:p>
              <a:pPr algn="ctr"/>
              <a:r>
                <a:rPr lang="en-US" dirty="0">
                  <a:solidFill>
                    <a:srgbClr val="008000"/>
                  </a:solidFill>
                </a:rPr>
                <a:t>the first </a:t>
              </a:r>
              <a:r>
                <a:rPr lang="en-US" b="1" i="1" dirty="0" err="1" smtClean="0">
                  <a:solidFill>
                    <a:srgbClr val="008000"/>
                  </a:solidFill>
                </a:rPr>
                <a:t>i</a:t>
              </a:r>
              <a:r>
                <a:rPr lang="en-US" b="1" i="1" dirty="0" smtClean="0">
                  <a:solidFill>
                    <a:srgbClr val="008000"/>
                  </a:solidFill>
                </a:rPr>
                <a:t> </a:t>
              </a:r>
              <a:r>
                <a:rPr lang="en-US" dirty="0" smtClean="0">
                  <a:solidFill>
                    <a:srgbClr val="008000"/>
                  </a:solidFill>
                </a:rPr>
                <a:t>is </a:t>
              </a:r>
              <a:br>
                <a:rPr lang="en-US" dirty="0" smtClean="0">
                  <a:solidFill>
                    <a:srgbClr val="008000"/>
                  </a:solidFill>
                </a:rPr>
              </a:br>
              <a:r>
                <a:rPr lang="en-US" dirty="0" smtClean="0">
                  <a:solidFill>
                    <a:srgbClr val="008000"/>
                  </a:solidFill>
                </a:rPr>
                <a:t>seen (</a:t>
              </a:r>
              <a:r>
                <a:rPr lang="en-US" b="1" i="1" dirty="0" err="1" smtClean="0">
                  <a:solidFill>
                    <a:srgbClr val="008000"/>
                  </a:solidFill>
                </a:rPr>
                <a:t>c</a:t>
              </a:r>
              <a:r>
                <a:rPr lang="en-US" b="1" i="1" baseline="-25000" dirty="0" err="1" smtClean="0">
                  <a:solidFill>
                    <a:srgbClr val="008000"/>
                  </a:solidFill>
                </a:rPr>
                <a:t>t</a:t>
              </a:r>
              <a:r>
                <a:rPr lang="en-US" b="1" i="1" dirty="0" smtClean="0">
                  <a:solidFill>
                    <a:srgbClr val="008000"/>
                  </a:solidFill>
                </a:rPr>
                <a:t>=m</a:t>
              </a:r>
              <a:r>
                <a:rPr lang="en-US" b="1" i="1" baseline="-25000" dirty="0" smtClean="0">
                  <a:solidFill>
                    <a:srgbClr val="008000"/>
                  </a:solidFill>
                </a:rPr>
                <a:t>i</a:t>
              </a:r>
              <a:r>
                <a:rPr lang="en-US" dirty="0" smtClean="0">
                  <a:solidFill>
                    <a:srgbClr val="008000"/>
                  </a:solidFill>
                </a:rPr>
                <a:t>)</a:t>
              </a:r>
              <a:endParaRPr lang="en-US" dirty="0">
                <a:solidFill>
                  <a:srgbClr val="008000"/>
                </a:solidFill>
              </a:endParaRPr>
            </a:p>
          </p:txBody>
        </p:sp>
        <p:sp>
          <p:nvSpPr>
            <p:cNvPr id="44" name="Line 9"/>
            <p:cNvSpPr>
              <a:spLocks noChangeShapeType="1"/>
            </p:cNvSpPr>
            <p:nvPr/>
          </p:nvSpPr>
          <p:spPr bwMode="auto">
            <a:xfrm flipH="1" flipV="1">
              <a:off x="4224" y="3168"/>
              <a:ext cx="336" cy="240"/>
            </a:xfrm>
            <a:prstGeom prst="line">
              <a:avLst/>
            </a:prstGeom>
            <a:noFill/>
            <a:ln w="9525">
              <a:solidFill>
                <a:srgbClr val="008000"/>
              </a:solidFill>
              <a:round/>
              <a:headEnd/>
              <a:tailEnd type="triangle" w="med" len="med"/>
            </a:ln>
            <a:effectLst/>
          </p:spPr>
          <p:txBody>
            <a:bodyPr/>
            <a:lstStyle/>
            <a:p>
              <a:endParaRPr lang="en-US" dirty="0"/>
            </a:p>
          </p:txBody>
        </p:sp>
      </p:grpSp>
      <p:grpSp>
        <p:nvGrpSpPr>
          <p:cNvPr id="45" name="Group 15"/>
          <p:cNvGrpSpPr>
            <a:grpSpLocks/>
          </p:cNvGrpSpPr>
          <p:nvPr/>
        </p:nvGrpSpPr>
        <p:grpSpPr bwMode="auto">
          <a:xfrm>
            <a:off x="304800" y="4952238"/>
            <a:ext cx="1460500" cy="1619251"/>
            <a:chOff x="98" y="3162"/>
            <a:chExt cx="920" cy="1020"/>
          </a:xfrm>
        </p:grpSpPr>
        <p:sp>
          <p:nvSpPr>
            <p:cNvPr id="46" name="Text Box 13"/>
            <p:cNvSpPr txBox="1">
              <a:spLocks noChangeArrowheads="1"/>
            </p:cNvSpPr>
            <p:nvPr/>
          </p:nvSpPr>
          <p:spPr bwMode="auto">
            <a:xfrm>
              <a:off x="98" y="3600"/>
              <a:ext cx="856" cy="582"/>
            </a:xfrm>
            <a:prstGeom prst="rect">
              <a:avLst/>
            </a:prstGeom>
            <a:noFill/>
            <a:ln w="9525">
              <a:noFill/>
              <a:miter lim="800000"/>
              <a:headEnd/>
              <a:tailEnd/>
            </a:ln>
            <a:effectLst/>
          </p:spPr>
          <p:txBody>
            <a:bodyPr wrap="none">
              <a:spAutoFit/>
            </a:bodyPr>
            <a:lstStyle/>
            <a:p>
              <a:r>
                <a:rPr lang="en-US" dirty="0">
                  <a:solidFill>
                    <a:srgbClr val="008000"/>
                  </a:solidFill>
                </a:rPr>
                <a:t>Group times</a:t>
              </a:r>
            </a:p>
            <a:p>
              <a:r>
                <a:rPr lang="en-US" dirty="0">
                  <a:solidFill>
                    <a:srgbClr val="008000"/>
                  </a:solidFill>
                </a:rPr>
                <a:t>by the value</a:t>
              </a:r>
            </a:p>
            <a:p>
              <a:r>
                <a:rPr lang="en-US" dirty="0">
                  <a:solidFill>
                    <a:srgbClr val="008000"/>
                  </a:solidFill>
                </a:rPr>
                <a:t>seen</a:t>
              </a:r>
            </a:p>
          </p:txBody>
        </p:sp>
        <p:sp>
          <p:nvSpPr>
            <p:cNvPr id="47" name="Line 14"/>
            <p:cNvSpPr>
              <a:spLocks noChangeShapeType="1"/>
            </p:cNvSpPr>
            <p:nvPr/>
          </p:nvSpPr>
          <p:spPr bwMode="auto">
            <a:xfrm flipV="1">
              <a:off x="482" y="3162"/>
              <a:ext cx="536" cy="486"/>
            </a:xfrm>
            <a:prstGeom prst="line">
              <a:avLst/>
            </a:prstGeom>
            <a:noFill/>
            <a:ln w="9525">
              <a:solidFill>
                <a:srgbClr val="008000"/>
              </a:solidFill>
              <a:round/>
              <a:headEnd/>
              <a:tailEnd type="triangle" w="med" len="med"/>
            </a:ln>
            <a:effectLst/>
          </p:spPr>
          <p:txBody>
            <a:bodyPr/>
            <a:lstStyle/>
            <a:p>
              <a:endParaRPr lang="en-US" dirty="0"/>
            </a:p>
          </p:txBody>
        </p:sp>
      </p:grpSp>
      <p:grpSp>
        <p:nvGrpSpPr>
          <p:cNvPr id="48" name="Group 47"/>
          <p:cNvGrpSpPr/>
          <p:nvPr/>
        </p:nvGrpSpPr>
        <p:grpSpPr>
          <a:xfrm>
            <a:off x="1447800" y="1143000"/>
            <a:ext cx="6553200" cy="914400"/>
            <a:chOff x="1447800" y="1143000"/>
            <a:chExt cx="6553200" cy="914400"/>
          </a:xfrm>
        </p:grpSpPr>
        <p:cxnSp>
          <p:nvCxnSpPr>
            <p:cNvPr id="49" name="Straight Connector 48"/>
            <p:cNvCxnSpPr/>
            <p:nvPr/>
          </p:nvCxnSpPr>
          <p:spPr>
            <a:xfrm>
              <a:off x="1447800" y="1602051"/>
              <a:ext cx="6553200" cy="1588"/>
            </a:xfrm>
            <a:prstGeom prst="line">
              <a:avLst/>
            </a:prstGeom>
            <a:ln cmpd="sng">
              <a:solidFill>
                <a:schemeClr val="tx1"/>
              </a:solidFill>
              <a:bevel/>
              <a:tailEnd type="arrow" w="med" len="med"/>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1981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1" name="Oval 50"/>
            <p:cNvSpPr/>
            <p:nvPr/>
          </p:nvSpPr>
          <p:spPr>
            <a:xfrm>
              <a:off x="2362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2" name="Oval 51"/>
            <p:cNvSpPr/>
            <p:nvPr/>
          </p:nvSpPr>
          <p:spPr>
            <a:xfrm>
              <a:off x="3886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3" name="Oval 52"/>
            <p:cNvSpPr/>
            <p:nvPr/>
          </p:nvSpPr>
          <p:spPr>
            <a:xfrm>
              <a:off x="7315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4" name="TextBox 11"/>
            <p:cNvSpPr txBox="1">
              <a:spLocks noChangeArrowheads="1"/>
            </p:cNvSpPr>
            <p:nvPr/>
          </p:nvSpPr>
          <p:spPr bwMode="auto">
            <a:xfrm>
              <a:off x="1905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5" name="TextBox 12"/>
            <p:cNvSpPr txBox="1">
              <a:spLocks noChangeArrowheads="1"/>
            </p:cNvSpPr>
            <p:nvPr/>
          </p:nvSpPr>
          <p:spPr bwMode="auto">
            <a:xfrm>
              <a:off x="2278063" y="1687512"/>
              <a:ext cx="312737"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6" name="TextBox 13"/>
            <p:cNvSpPr txBox="1">
              <a:spLocks noChangeArrowheads="1"/>
            </p:cNvSpPr>
            <p:nvPr/>
          </p:nvSpPr>
          <p:spPr bwMode="auto">
            <a:xfrm>
              <a:off x="3810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7" name="TextBox 14"/>
            <p:cNvSpPr txBox="1">
              <a:spLocks noChangeArrowheads="1"/>
            </p:cNvSpPr>
            <p:nvPr/>
          </p:nvSpPr>
          <p:spPr bwMode="auto">
            <a:xfrm>
              <a:off x="7239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8" name="TextBox 15"/>
            <p:cNvSpPr txBox="1">
              <a:spLocks noChangeArrowheads="1"/>
            </p:cNvSpPr>
            <p:nvPr/>
          </p:nvSpPr>
          <p:spPr bwMode="auto">
            <a:xfrm>
              <a:off x="1905000" y="1143000"/>
              <a:ext cx="312738"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1</a:t>
              </a:r>
            </a:p>
          </p:txBody>
        </p:sp>
        <p:sp>
          <p:nvSpPr>
            <p:cNvPr id="59" name="TextBox 16"/>
            <p:cNvSpPr txBox="1">
              <a:spLocks noChangeArrowheads="1"/>
            </p:cNvSpPr>
            <p:nvPr/>
          </p:nvSpPr>
          <p:spPr bwMode="auto">
            <a:xfrm>
              <a:off x="3802063" y="1154113"/>
              <a:ext cx="312737" cy="369887"/>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3</a:t>
              </a:r>
            </a:p>
          </p:txBody>
        </p:sp>
        <p:sp>
          <p:nvSpPr>
            <p:cNvPr id="60" name="TextBox 17"/>
            <p:cNvSpPr txBox="1">
              <a:spLocks noChangeArrowheads="1"/>
            </p:cNvSpPr>
            <p:nvPr/>
          </p:nvSpPr>
          <p:spPr bwMode="auto">
            <a:xfrm>
              <a:off x="2286000" y="1143000"/>
              <a:ext cx="312738"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2</a:t>
              </a:r>
            </a:p>
          </p:txBody>
        </p:sp>
        <p:sp>
          <p:nvSpPr>
            <p:cNvPr id="61" name="TextBox 18"/>
            <p:cNvSpPr txBox="1">
              <a:spLocks noChangeArrowheads="1"/>
            </p:cNvSpPr>
            <p:nvPr/>
          </p:nvSpPr>
          <p:spPr bwMode="auto">
            <a:xfrm>
              <a:off x="7231063" y="1143000"/>
              <a:ext cx="461962"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m</a:t>
              </a:r>
              <a:r>
                <a:rPr lang="en-US" baseline="-25000" dirty="0">
                  <a:solidFill>
                    <a:srgbClr val="008000"/>
                  </a:solidFill>
                  <a:latin typeface="Arial" pitchFamily="34" charset="0"/>
                  <a:cs typeface="Arial" pitchFamily="34" charset="0"/>
                </a:rPr>
                <a:t>a</a:t>
              </a:r>
              <a:endParaRPr lang="en-US" dirty="0">
                <a:solidFill>
                  <a:srgbClr val="008000"/>
                </a:solidFill>
                <a:latin typeface="Arial" pitchFamily="34" charset="0"/>
                <a:cs typeface="Arial" pitchFamily="34" charset="0"/>
              </a:endParaRPr>
            </a:p>
          </p:txBody>
        </p:sp>
        <p:sp>
          <p:nvSpPr>
            <p:cNvPr id="62" name="Oval 61"/>
            <p:cNvSpPr/>
            <p:nvPr/>
          </p:nvSpPr>
          <p:spPr>
            <a:xfrm>
              <a:off x="2735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3" name="TextBox 11"/>
            <p:cNvSpPr txBox="1">
              <a:spLocks noChangeArrowheads="1"/>
            </p:cNvSpPr>
            <p:nvPr/>
          </p:nvSpPr>
          <p:spPr bwMode="auto">
            <a:xfrm>
              <a:off x="2659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64" name="Oval 63"/>
            <p:cNvSpPr/>
            <p:nvPr/>
          </p:nvSpPr>
          <p:spPr>
            <a:xfrm>
              <a:off x="3116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5" name="TextBox 11"/>
            <p:cNvSpPr txBox="1">
              <a:spLocks noChangeArrowheads="1"/>
            </p:cNvSpPr>
            <p:nvPr/>
          </p:nvSpPr>
          <p:spPr bwMode="auto">
            <a:xfrm>
              <a:off x="3040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66" name="Oval 65"/>
            <p:cNvSpPr/>
            <p:nvPr/>
          </p:nvSpPr>
          <p:spPr>
            <a:xfrm>
              <a:off x="3497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7" name="TextBox 11"/>
            <p:cNvSpPr txBox="1">
              <a:spLocks noChangeArrowheads="1"/>
            </p:cNvSpPr>
            <p:nvPr/>
          </p:nvSpPr>
          <p:spPr bwMode="auto">
            <a:xfrm>
              <a:off x="3421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68" name="Oval 67"/>
            <p:cNvSpPr/>
            <p:nvPr/>
          </p:nvSpPr>
          <p:spPr>
            <a:xfrm>
              <a:off x="4259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9" name="TextBox 11"/>
            <p:cNvSpPr txBox="1">
              <a:spLocks noChangeArrowheads="1"/>
            </p:cNvSpPr>
            <p:nvPr/>
          </p:nvSpPr>
          <p:spPr bwMode="auto">
            <a:xfrm>
              <a:off x="4183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grpSp>
      <p:sp>
        <p:nvSpPr>
          <p:cNvPr id="4" name="TextBox 3"/>
          <p:cNvSpPr txBox="1"/>
          <p:nvPr/>
        </p:nvSpPr>
        <p:spPr>
          <a:xfrm>
            <a:off x="609600" y="1219200"/>
            <a:ext cx="92845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Count:</a:t>
            </a:r>
          </a:p>
        </p:txBody>
      </p:sp>
      <p:sp>
        <p:nvSpPr>
          <p:cNvPr id="70" name="TextBox 69"/>
          <p:cNvSpPr txBox="1"/>
          <p:nvPr/>
        </p:nvSpPr>
        <p:spPr>
          <a:xfrm>
            <a:off x="575548" y="1676400"/>
            <a:ext cx="1043876"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Stream:</a:t>
            </a:r>
          </a:p>
        </p:txBody>
      </p:sp>
      <p:cxnSp>
        <p:nvCxnSpPr>
          <p:cNvPr id="7" name="Straight Arrow Connector 6"/>
          <p:cNvCxnSpPr/>
          <p:nvPr/>
        </p:nvCxnSpPr>
        <p:spPr>
          <a:xfrm flipH="1" flipV="1">
            <a:off x="7783514" y="3733800"/>
            <a:ext cx="522286" cy="304800"/>
          </a:xfrm>
          <a:prstGeom prst="straightConnector1">
            <a:avLst/>
          </a:prstGeom>
          <a:ln w="952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315200" y="3962400"/>
            <a:ext cx="1828800" cy="954107"/>
          </a:xfrm>
          <a:prstGeom prst="rect">
            <a:avLst/>
          </a:prstGeom>
          <a:noFill/>
        </p:spPr>
        <p:txBody>
          <a:bodyPr wrap="square" rtlCol="0">
            <a:spAutoFit/>
          </a:bodyPr>
          <a:lstStyle/>
          <a:p>
            <a:pPr algn="r"/>
            <a:r>
              <a:rPr lang="en-US" sz="1400" b="1" i="1" dirty="0" smtClean="0">
                <a:solidFill>
                  <a:srgbClr val="008000"/>
                </a:solidFill>
                <a:latin typeface="Arial" pitchFamily="34" charset="0"/>
                <a:cs typeface="Arial" pitchFamily="34" charset="0"/>
              </a:rPr>
              <a:t>m</a:t>
            </a:r>
            <a:r>
              <a:rPr lang="en-US" sz="1400" b="1" i="1" baseline="-25000" dirty="0" smtClean="0">
                <a:solidFill>
                  <a:srgbClr val="008000"/>
                </a:solidFill>
                <a:latin typeface="Arial" pitchFamily="34" charset="0"/>
                <a:cs typeface="Arial" pitchFamily="34" charset="0"/>
              </a:rPr>
              <a:t>i</a:t>
            </a:r>
            <a:r>
              <a:rPr lang="en-US" sz="1400" dirty="0" smtClean="0">
                <a:solidFill>
                  <a:srgbClr val="008000"/>
                </a:solidFill>
                <a:latin typeface="Arial" pitchFamily="34" charset="0"/>
                <a:cs typeface="Arial" pitchFamily="34" charset="0"/>
              </a:rPr>
              <a:t> … total count of item </a:t>
            </a:r>
            <a:r>
              <a:rPr lang="en-US" sz="1400" b="1" i="1" dirty="0" err="1" smtClean="0">
                <a:solidFill>
                  <a:srgbClr val="008000"/>
                </a:solidFill>
                <a:latin typeface="Arial" pitchFamily="34" charset="0"/>
                <a:cs typeface="Arial" pitchFamily="34" charset="0"/>
              </a:rPr>
              <a:t>i</a:t>
            </a:r>
            <a:r>
              <a:rPr lang="en-US" sz="1400" dirty="0" smtClean="0">
                <a:solidFill>
                  <a:srgbClr val="008000"/>
                </a:solidFill>
                <a:latin typeface="Arial" pitchFamily="34" charset="0"/>
                <a:cs typeface="Arial" pitchFamily="34" charset="0"/>
              </a:rPr>
              <a:t> in the stream (we are assuming stream has length </a:t>
            </a:r>
            <a:r>
              <a:rPr lang="en-US" sz="1400" b="1" dirty="0" smtClean="0">
                <a:solidFill>
                  <a:srgbClr val="008000"/>
                </a:solidFill>
                <a:latin typeface="Arial" pitchFamily="34" charset="0"/>
                <a:cs typeface="Arial" pitchFamily="34" charset="0"/>
              </a:rPr>
              <a:t>n</a:t>
            </a:r>
            <a:r>
              <a:rPr lang="en-US" sz="1400" dirty="0" smtClean="0">
                <a:solidFill>
                  <a:srgbClr val="008000"/>
                </a:solidFill>
                <a:latin typeface="Arial" pitchFamily="34" charset="0"/>
                <a:cs typeface="Arial" pitchFamily="34" charset="0"/>
              </a:rPr>
              <a:t>)</a:t>
            </a:r>
          </a:p>
        </p:txBody>
      </p:sp>
    </p:spTree>
    <p:extLst>
      <p:ext uri="{BB962C8B-B14F-4D97-AF65-F5344CB8AC3E}">
        <p14:creationId xmlns:p14="http://schemas.microsoft.com/office/powerpoint/2010/main" val="39507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Expectation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2046288"/>
                <a:ext cx="8915400" cy="4506913"/>
              </a:xfrm>
            </p:spPr>
            <p:txBody>
              <a:bodyPr>
                <a:normAutofit/>
              </a:bodyPr>
              <a:lstStyle/>
              <a:p>
                <a14:m>
                  <m:oMath xmlns:m="http://schemas.openxmlformats.org/officeDocument/2006/math">
                    <m:r>
                      <a:rPr lang="en-US" b="0" i="1" smtClean="0">
                        <a:solidFill>
                          <a:schemeClr val="tx1"/>
                        </a:solidFill>
                        <a:latin typeface="Cambria Math"/>
                        <a:cs typeface="Times New Roman" pitchFamily="18" charset="0"/>
                      </a:rPr>
                      <m:t>𝐸</m:t>
                    </m:r>
                    <m:d>
                      <m:dPr>
                        <m:begChr m:val="["/>
                        <m:endChr m:val="]"/>
                        <m:ctrlPr>
                          <a:rPr lang="en-US" i="1">
                            <a:solidFill>
                              <a:schemeClr val="tx1"/>
                            </a:solidFill>
                            <a:latin typeface="Cambria Math"/>
                            <a:cs typeface="Times New Roman" pitchFamily="18" charset="0"/>
                          </a:rPr>
                        </m:ctrlPr>
                      </m:dPr>
                      <m:e>
                        <m:r>
                          <a:rPr lang="en-US" b="0" i="1">
                            <a:solidFill>
                              <a:schemeClr val="tx1"/>
                            </a:solidFill>
                            <a:latin typeface="Cambria Math"/>
                            <a:cs typeface="Times New Roman" pitchFamily="18" charset="0"/>
                          </a:rPr>
                          <m:t>𝑓</m:t>
                        </m:r>
                        <m:r>
                          <a:rPr lang="en-US" b="0" i="1">
                            <a:solidFill>
                              <a:schemeClr val="tx1"/>
                            </a:solidFill>
                            <a:latin typeface="Cambria Math"/>
                            <a:cs typeface="Times New Roman" pitchFamily="18" charset="0"/>
                          </a:rPr>
                          <m:t>(</m:t>
                        </m:r>
                        <m:r>
                          <a:rPr lang="en-US" b="0" i="1">
                            <a:solidFill>
                              <a:schemeClr val="tx1"/>
                            </a:solidFill>
                            <a:latin typeface="Cambria Math"/>
                            <a:cs typeface="Times New Roman" pitchFamily="18" charset="0"/>
                          </a:rPr>
                          <m:t>𝑋</m:t>
                        </m:r>
                        <m:r>
                          <a:rPr lang="en-US" b="0" i="1">
                            <a:solidFill>
                              <a:schemeClr val="tx1"/>
                            </a:solidFill>
                            <a:latin typeface="Cambria Math"/>
                            <a:cs typeface="Times New Roman" pitchFamily="18" charset="0"/>
                          </a:rPr>
                          <m:t>)</m:t>
                        </m:r>
                      </m:e>
                    </m:d>
                    <m:r>
                      <a:rPr lang="en-US" b="0" i="1" smtClean="0">
                        <a:solidFill>
                          <a:schemeClr val="tx1"/>
                        </a:solidFill>
                        <a:latin typeface="Cambria Math"/>
                        <a:cs typeface="Times New Roman" pitchFamily="18" charset="0"/>
                      </a:rPr>
                      <m:t>=</m:t>
                    </m:r>
                    <m:f>
                      <m:fPr>
                        <m:ctrlPr>
                          <a:rPr lang="en-US" i="1">
                            <a:solidFill>
                              <a:schemeClr val="tx1"/>
                            </a:solidFill>
                            <a:latin typeface="Cambria Math"/>
                            <a:cs typeface="Times New Roman" pitchFamily="18" charset="0"/>
                          </a:rPr>
                        </m:ctrlPr>
                      </m:fPr>
                      <m:num>
                        <m:r>
                          <a:rPr lang="en-US" b="0" i="1">
                            <a:solidFill>
                              <a:schemeClr val="tx1"/>
                            </a:solidFill>
                            <a:latin typeface="Cambria Math"/>
                            <a:cs typeface="Times New Roman" pitchFamily="18" charset="0"/>
                          </a:rPr>
                          <m:t>1</m:t>
                        </m:r>
                      </m:num>
                      <m:den>
                        <m:r>
                          <a:rPr lang="en-US" b="0" i="1">
                            <a:solidFill>
                              <a:schemeClr val="tx1"/>
                            </a:solidFill>
                            <a:latin typeface="Cambria Math"/>
                            <a:cs typeface="Times New Roman" pitchFamily="18" charset="0"/>
                          </a:rPr>
                          <m:t>𝑛</m:t>
                        </m:r>
                      </m:den>
                    </m:f>
                    <m:nary>
                      <m:naryPr>
                        <m:chr m:val="∑"/>
                        <m:supHide m:val="on"/>
                        <m:ctrlPr>
                          <a:rPr lang="en-US" i="1" smtClean="0">
                            <a:solidFill>
                              <a:schemeClr val="tx1"/>
                            </a:solidFill>
                            <a:latin typeface="Cambria Math"/>
                            <a:cs typeface="Times New Roman" pitchFamily="18" charset="0"/>
                          </a:rPr>
                        </m:ctrlPr>
                      </m:naryPr>
                      <m:sub>
                        <m:r>
                          <a:rPr lang="en-US" b="0" i="1" smtClean="0">
                            <a:solidFill>
                              <a:schemeClr val="tx1"/>
                            </a:solidFill>
                            <a:latin typeface="Cambria Math"/>
                            <a:cs typeface="Times New Roman" pitchFamily="18" charset="0"/>
                          </a:rPr>
                          <m:t>𝑖</m:t>
                        </m:r>
                      </m:sub>
                      <m:sup/>
                      <m:e>
                        <m:r>
                          <a:rPr lang="en-US" b="0" i="1" smtClean="0">
                            <a:solidFill>
                              <a:schemeClr val="tx1"/>
                            </a:solidFill>
                            <a:latin typeface="Cambria Math"/>
                            <a:cs typeface="Times New Roman" pitchFamily="18" charset="0"/>
                          </a:rPr>
                          <m:t>𝑛</m:t>
                        </m:r>
                        <m:r>
                          <a:rPr lang="en-US" b="0" i="1" smtClean="0">
                            <a:solidFill>
                              <a:schemeClr val="tx1"/>
                            </a:solidFill>
                            <a:latin typeface="Cambria Math"/>
                            <a:cs typeface="Times New Roman" pitchFamily="18" charset="0"/>
                          </a:rPr>
                          <m:t> (1+3+5+…+2</m:t>
                        </m:r>
                        <m:sSub>
                          <m:sSubPr>
                            <m:ctrlPr>
                              <a:rPr lang="en-US" i="1" smtClean="0">
                                <a:solidFill>
                                  <a:schemeClr val="tx1"/>
                                </a:solidFill>
                                <a:latin typeface="Cambria Math"/>
                                <a:cs typeface="Times New Roman" pitchFamily="18" charset="0"/>
                              </a:rPr>
                            </m:ctrlPr>
                          </m:sSub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b="0" i="1" smtClean="0">
                            <a:solidFill>
                              <a:schemeClr val="tx1"/>
                            </a:solidFill>
                            <a:latin typeface="Cambria Math"/>
                            <a:cs typeface="Times New Roman" pitchFamily="18" charset="0"/>
                          </a:rPr>
                          <m:t>−1)</m:t>
                        </m:r>
                      </m:e>
                    </m:nary>
                  </m:oMath>
                </a14:m>
                <a:endParaRPr lang="en-US" i="1" dirty="0" smtClean="0">
                  <a:solidFill>
                    <a:schemeClr val="tx1"/>
                  </a:solidFill>
                  <a:latin typeface="Cambria Math"/>
                  <a:cs typeface="Times New Roman" pitchFamily="18" charset="0"/>
                </a:endParaRPr>
              </a:p>
              <a:p>
                <a:pPr lvl="1"/>
                <a:r>
                  <a:rPr lang="en-US" dirty="0" smtClean="0">
                    <a:solidFill>
                      <a:srgbClr val="008000"/>
                    </a:solidFill>
                    <a:cs typeface="Times New Roman" pitchFamily="18" charset="0"/>
                  </a:rPr>
                  <a:t>Little side calculation:</a:t>
                </a:r>
                <a14:m>
                  <m:oMath xmlns:m="http://schemas.openxmlformats.org/officeDocument/2006/math">
                    <m:r>
                      <a:rPr lang="en-US" b="0" i="0" smtClean="0">
                        <a:solidFill>
                          <a:srgbClr val="008000"/>
                        </a:solidFill>
                        <a:latin typeface="Cambria Math"/>
                        <a:cs typeface="Times New Roman" pitchFamily="18" charset="0"/>
                      </a:rPr>
                      <m:t> </m:t>
                    </m:r>
                    <m:d>
                      <m:dPr>
                        <m:ctrlPr>
                          <a:rPr lang="en-US" i="1" smtClean="0">
                            <a:solidFill>
                              <a:schemeClr val="tx1"/>
                            </a:solidFill>
                            <a:latin typeface="Cambria Math"/>
                            <a:cs typeface="Times New Roman" pitchFamily="18" charset="0"/>
                          </a:rPr>
                        </m:ctrlPr>
                      </m:dPr>
                      <m:e>
                        <m:r>
                          <a:rPr lang="en-US" i="1">
                            <a:solidFill>
                              <a:schemeClr val="tx1"/>
                            </a:solidFill>
                            <a:latin typeface="Cambria Math"/>
                            <a:cs typeface="Times New Roman" pitchFamily="18" charset="0"/>
                          </a:rPr>
                          <m:t>1+3+5+…+2</m:t>
                        </m:r>
                        <m:sSub>
                          <m:sSubPr>
                            <m:ctrlPr>
                              <a:rPr lang="en-US" i="1">
                                <a:solidFill>
                                  <a:schemeClr val="tx1"/>
                                </a:solidFill>
                                <a:latin typeface="Cambria Math"/>
                                <a:cs typeface="Times New Roman" pitchFamily="18" charset="0"/>
                              </a:rPr>
                            </m:ctrlPr>
                          </m:sSubPr>
                          <m:e>
                            <m:r>
                              <a:rPr lang="en-US" i="1">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i="1">
                            <a:solidFill>
                              <a:schemeClr val="tx1"/>
                            </a:solidFill>
                            <a:latin typeface="Cambria Math"/>
                            <a:cs typeface="Times New Roman" pitchFamily="18" charset="0"/>
                          </a:rPr>
                          <m:t>−1</m:t>
                        </m:r>
                      </m:e>
                    </m:d>
                    <m:r>
                      <a:rPr lang="en-US" b="0" i="1" smtClean="0">
                        <a:solidFill>
                          <a:schemeClr val="tx1"/>
                        </a:solidFill>
                        <a:latin typeface="Cambria Math"/>
                        <a:cs typeface="Times New Roman" pitchFamily="18" charset="0"/>
                      </a:rPr>
                      <m:t>=</m:t>
                    </m:r>
                    <m:nary>
                      <m:naryPr>
                        <m:chr m:val="∑"/>
                        <m:ctrlPr>
                          <a:rPr lang="en-US" i="1">
                            <a:solidFill>
                              <a:schemeClr val="tx1"/>
                            </a:solidFill>
                            <a:latin typeface="Cambria Math"/>
                            <a:cs typeface="Times New Roman" pitchFamily="18" charset="0"/>
                          </a:rPr>
                        </m:ctrlPr>
                      </m:naryPr>
                      <m:sub>
                        <m:r>
                          <m:rPr>
                            <m:brk m:alnAt="23"/>
                          </m:rPr>
                          <a:rPr lang="en-US" i="1">
                            <a:solidFill>
                              <a:schemeClr val="tx1"/>
                            </a:solidFill>
                            <a:latin typeface="Cambria Math"/>
                            <a:cs typeface="Times New Roman" pitchFamily="18" charset="0"/>
                          </a:rPr>
                          <m:t>𝑖</m:t>
                        </m:r>
                        <m:r>
                          <a:rPr lang="en-US" i="1">
                            <a:solidFill>
                              <a:schemeClr val="tx1"/>
                            </a:solidFill>
                            <a:latin typeface="Cambria Math"/>
                            <a:cs typeface="Times New Roman" pitchFamily="18" charset="0"/>
                          </a:rPr>
                          <m:t>=1</m:t>
                        </m:r>
                      </m:sub>
                      <m:sup>
                        <m:sSub>
                          <m:sSubPr>
                            <m:ctrlPr>
                              <a:rPr lang="en-US" i="1">
                                <a:solidFill>
                                  <a:schemeClr val="tx1"/>
                                </a:solidFill>
                                <a:latin typeface="Cambria Math"/>
                                <a:cs typeface="Times New Roman" pitchFamily="18" charset="0"/>
                              </a:rPr>
                            </m:ctrlPr>
                          </m:sSubPr>
                          <m:e>
                            <m:r>
                              <a:rPr lang="en-US" i="1">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sup>
                      <m:e>
                        <m:r>
                          <a:rPr lang="en-US" i="1">
                            <a:solidFill>
                              <a:schemeClr val="tx1"/>
                            </a:solidFill>
                            <a:latin typeface="Cambria Math"/>
                            <a:cs typeface="Times New Roman" pitchFamily="18" charset="0"/>
                          </a:rPr>
                          <m:t>(2</m:t>
                        </m:r>
                        <m:r>
                          <a:rPr lang="en-US" i="1">
                            <a:solidFill>
                              <a:schemeClr val="tx1"/>
                            </a:solidFill>
                            <a:latin typeface="Cambria Math"/>
                            <a:cs typeface="Times New Roman" pitchFamily="18" charset="0"/>
                          </a:rPr>
                          <m:t>𝑖</m:t>
                        </m:r>
                        <m:r>
                          <a:rPr lang="en-US" i="1">
                            <a:solidFill>
                              <a:schemeClr val="tx1"/>
                            </a:solidFill>
                            <a:latin typeface="Cambria Math"/>
                            <a:cs typeface="Times New Roman" pitchFamily="18" charset="0"/>
                          </a:rPr>
                          <m:t>−1)</m:t>
                        </m:r>
                      </m:e>
                    </m:nary>
                    <m:r>
                      <a:rPr lang="en-US" b="0" i="1" smtClean="0">
                        <a:solidFill>
                          <a:schemeClr val="tx1"/>
                        </a:solidFill>
                        <a:latin typeface="Cambria Math"/>
                        <a:cs typeface="Times New Roman" pitchFamily="18" charset="0"/>
                      </a:rPr>
                      <m:t>=2</m:t>
                    </m:r>
                    <m:f>
                      <m:fPr>
                        <m:ctrlPr>
                          <a:rPr lang="en-US" b="0" i="1" smtClean="0">
                            <a:solidFill>
                              <a:schemeClr val="tx1"/>
                            </a:solidFill>
                            <a:latin typeface="Cambria Math"/>
                            <a:cs typeface="Times New Roman" pitchFamily="18" charset="0"/>
                          </a:rPr>
                        </m:ctrlPr>
                      </m:fPr>
                      <m:num>
                        <m:sSub>
                          <m:sSubPr>
                            <m:ctrlPr>
                              <a:rPr lang="en-US" b="0" i="1" smtClean="0">
                                <a:solidFill>
                                  <a:schemeClr val="tx1"/>
                                </a:solidFill>
                                <a:latin typeface="Cambria Math"/>
                                <a:cs typeface="Times New Roman" pitchFamily="18" charset="0"/>
                              </a:rPr>
                            </m:ctrlPr>
                          </m:sSub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d>
                          <m:dPr>
                            <m:ctrlPr>
                              <a:rPr lang="en-US" i="1">
                                <a:solidFill>
                                  <a:schemeClr val="tx1"/>
                                </a:solidFill>
                                <a:latin typeface="Cambria Math"/>
                                <a:cs typeface="Times New Roman" pitchFamily="18" charset="0"/>
                              </a:rPr>
                            </m:ctrlPr>
                          </m:dPr>
                          <m:e>
                            <m:sSub>
                              <m:sSubPr>
                                <m:ctrlPr>
                                  <a:rPr lang="en-US" i="1">
                                    <a:solidFill>
                                      <a:schemeClr val="tx1"/>
                                    </a:solidFill>
                                    <a:latin typeface="Cambria Math"/>
                                    <a:cs typeface="Times New Roman" pitchFamily="18" charset="0"/>
                                  </a:rPr>
                                </m:ctrlPr>
                              </m:sSubPr>
                              <m:e>
                                <m:r>
                                  <a:rPr lang="en-US" i="1">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b="0" i="1" smtClean="0">
                                <a:solidFill>
                                  <a:schemeClr val="tx1"/>
                                </a:solidFill>
                                <a:latin typeface="Cambria Math"/>
                                <a:cs typeface="Times New Roman" pitchFamily="18" charset="0"/>
                              </a:rPr>
                              <m:t>+</m:t>
                            </m:r>
                            <m:r>
                              <a:rPr lang="en-US" i="1">
                                <a:solidFill>
                                  <a:schemeClr val="tx1"/>
                                </a:solidFill>
                                <a:latin typeface="Cambria Math"/>
                                <a:cs typeface="Times New Roman" pitchFamily="18" charset="0"/>
                              </a:rPr>
                              <m:t>1</m:t>
                            </m:r>
                          </m:e>
                        </m:d>
                      </m:num>
                      <m:den>
                        <m:r>
                          <a:rPr lang="en-US" b="0" i="1" smtClean="0">
                            <a:solidFill>
                              <a:schemeClr val="tx1"/>
                            </a:solidFill>
                            <a:latin typeface="Cambria Math"/>
                            <a:cs typeface="Times New Roman" pitchFamily="18" charset="0"/>
                          </a:rPr>
                          <m:t>2</m:t>
                        </m:r>
                      </m:den>
                    </m:f>
                    <m:r>
                      <a:rPr lang="en-US" b="0" i="1" smtClean="0">
                        <a:solidFill>
                          <a:schemeClr val="tx1"/>
                        </a:solidFill>
                        <a:latin typeface="Cambria Math"/>
                        <a:cs typeface="Times New Roman" pitchFamily="18" charset="0"/>
                      </a:rPr>
                      <m:t>−</m:t>
                    </m:r>
                    <m:sSub>
                      <m:sSubPr>
                        <m:ctrlPr>
                          <a:rPr lang="en-US" b="0" i="1" smtClean="0">
                            <a:solidFill>
                              <a:schemeClr val="tx1"/>
                            </a:solidFill>
                            <a:latin typeface="Cambria Math"/>
                            <a:cs typeface="Times New Roman" pitchFamily="18" charset="0"/>
                          </a:rPr>
                        </m:ctrlPr>
                      </m:sSub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b="0" i="1" smtClean="0">
                        <a:solidFill>
                          <a:schemeClr val="tx1"/>
                        </a:solidFill>
                        <a:latin typeface="Cambria Math"/>
                        <a:cs typeface="Times New Roman" pitchFamily="18" charset="0"/>
                      </a:rPr>
                      <m:t>=</m:t>
                    </m:r>
                    <m:sSup>
                      <m:sSupPr>
                        <m:ctrlPr>
                          <a:rPr lang="en-US" b="0" i="1" smtClean="0">
                            <a:solidFill>
                              <a:schemeClr val="tx1"/>
                            </a:solidFill>
                            <a:latin typeface="Cambria Math"/>
                            <a:cs typeface="Times New Roman" pitchFamily="18" charset="0"/>
                          </a:rPr>
                        </m:ctrlPr>
                      </m:sSupPr>
                      <m:e>
                        <m:r>
                          <a:rPr lang="en-US" b="0" i="1" smtClean="0">
                            <a:solidFill>
                              <a:schemeClr val="tx1"/>
                            </a:solidFill>
                            <a:latin typeface="Cambria Math"/>
                            <a:cs typeface="Times New Roman" pitchFamily="18" charset="0"/>
                          </a:rPr>
                          <m:t>(</m:t>
                        </m:r>
                        <m:sSubSup>
                          <m:sSubSupPr>
                            <m:ctrlPr>
                              <a:rPr lang="en-US" b="0" i="1" smtClean="0">
                                <a:solidFill>
                                  <a:schemeClr val="tx1"/>
                                </a:solidFill>
                                <a:latin typeface="Cambria Math"/>
                                <a:cs typeface="Times New Roman" pitchFamily="18" charset="0"/>
                              </a:rPr>
                            </m:ctrlPr>
                          </m:sSubSup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up/>
                        </m:sSubSup>
                        <m:r>
                          <a:rPr lang="en-US" b="0" i="1" smtClean="0">
                            <a:solidFill>
                              <a:schemeClr val="tx1"/>
                            </a:solidFill>
                            <a:latin typeface="Cambria Math"/>
                            <a:cs typeface="Times New Roman" pitchFamily="18" charset="0"/>
                          </a:rPr>
                          <m:t>)</m:t>
                        </m:r>
                      </m:e>
                      <m:sup>
                        <m:r>
                          <a:rPr lang="en-US" b="0" i="1" smtClean="0">
                            <a:solidFill>
                              <a:schemeClr val="tx1"/>
                            </a:solidFill>
                            <a:latin typeface="Cambria Math"/>
                            <a:cs typeface="Times New Roman" pitchFamily="18" charset="0"/>
                          </a:rPr>
                          <m:t>2</m:t>
                        </m:r>
                      </m:sup>
                    </m:sSup>
                    <m:r>
                      <a:rPr lang="en-US" b="0" i="1" smtClean="0">
                        <a:solidFill>
                          <a:srgbClr val="008000"/>
                        </a:solidFill>
                        <a:latin typeface="Cambria Math"/>
                        <a:cs typeface="Times New Roman" pitchFamily="18" charset="0"/>
                      </a:rPr>
                      <m:t>  </m:t>
                    </m:r>
                  </m:oMath>
                </a14:m>
                <a:endParaRPr lang="en-US" b="0" i="1" dirty="0" smtClean="0">
                  <a:solidFill>
                    <a:srgbClr val="008000"/>
                  </a:solidFill>
                  <a:latin typeface="Cambria Math"/>
                  <a:cs typeface="Times New Roman" pitchFamily="18" charset="0"/>
                </a:endParaRPr>
              </a:p>
              <a:p>
                <a:r>
                  <a:rPr lang="en-US" b="1" dirty="0" smtClean="0">
                    <a:cs typeface="Times New Roman" pitchFamily="18" charset="0"/>
                  </a:rPr>
                  <a:t>Then </a:t>
                </a:r>
                <a14:m>
                  <m:oMath xmlns:m="http://schemas.openxmlformats.org/officeDocument/2006/math">
                    <m:r>
                      <a:rPr lang="en-US" b="1" i="1">
                        <a:latin typeface="Cambria Math"/>
                        <a:cs typeface="Times New Roman" pitchFamily="18" charset="0"/>
                      </a:rPr>
                      <m:t>𝑬</m:t>
                    </m:r>
                    <m:d>
                      <m:dPr>
                        <m:begChr m:val="["/>
                        <m:endChr m:val="]"/>
                        <m:ctrlPr>
                          <a:rPr lang="en-US" b="1" i="1">
                            <a:latin typeface="Cambria Math"/>
                            <a:cs typeface="Times New Roman" pitchFamily="18" charset="0"/>
                          </a:rPr>
                        </m:ctrlPr>
                      </m:dPr>
                      <m:e>
                        <m:r>
                          <a:rPr lang="en-US" b="1" i="1">
                            <a:latin typeface="Cambria Math"/>
                            <a:cs typeface="Times New Roman" pitchFamily="18" charset="0"/>
                          </a:rPr>
                          <m:t>𝒇</m:t>
                        </m:r>
                        <m:r>
                          <a:rPr lang="en-US" b="1" i="1">
                            <a:latin typeface="Cambria Math"/>
                            <a:cs typeface="Times New Roman" pitchFamily="18" charset="0"/>
                          </a:rPr>
                          <m:t>(</m:t>
                        </m:r>
                        <m:r>
                          <a:rPr lang="en-US" b="1" i="1">
                            <a:latin typeface="Cambria Math"/>
                            <a:cs typeface="Times New Roman" pitchFamily="18" charset="0"/>
                          </a:rPr>
                          <m:t>𝑿</m:t>
                        </m:r>
                        <m:r>
                          <a:rPr lang="en-US" b="1" i="1">
                            <a:latin typeface="Cambria Math"/>
                            <a:cs typeface="Times New Roman" pitchFamily="18" charset="0"/>
                          </a:rPr>
                          <m:t>)</m:t>
                        </m:r>
                      </m:e>
                    </m:d>
                    <m:r>
                      <a:rPr lang="en-US" b="1" i="1">
                        <a:latin typeface="Cambria Math"/>
                        <a:cs typeface="Times New Roman" pitchFamily="18" charset="0"/>
                      </a:rPr>
                      <m:t>=</m:t>
                    </m:r>
                    <m:f>
                      <m:fPr>
                        <m:ctrlPr>
                          <a:rPr lang="en-US" b="1" i="1" smtClean="0">
                            <a:latin typeface="Cambria Math"/>
                            <a:cs typeface="Times New Roman" pitchFamily="18" charset="0"/>
                          </a:rPr>
                        </m:ctrlPr>
                      </m:fPr>
                      <m:num>
                        <m:r>
                          <a:rPr lang="en-US" b="1" i="1" smtClean="0">
                            <a:latin typeface="Cambria Math"/>
                            <a:cs typeface="Times New Roman" pitchFamily="18" charset="0"/>
                          </a:rPr>
                          <m:t>𝟏</m:t>
                        </m:r>
                      </m:num>
                      <m:den>
                        <m:r>
                          <a:rPr lang="en-US" b="1" i="1" smtClean="0">
                            <a:latin typeface="Cambria Math"/>
                            <a:cs typeface="Times New Roman" pitchFamily="18" charset="0"/>
                          </a:rPr>
                          <m:t>𝒏</m:t>
                        </m:r>
                      </m:den>
                    </m:f>
                    <m:nary>
                      <m:naryPr>
                        <m:chr m:val="∑"/>
                        <m:supHide m:val="on"/>
                        <m:ctrlPr>
                          <a:rPr lang="en-US" b="1" i="1">
                            <a:latin typeface="Cambria Math"/>
                            <a:cs typeface="Times New Roman" pitchFamily="18" charset="0"/>
                          </a:rPr>
                        </m:ctrlPr>
                      </m:naryPr>
                      <m:sub>
                        <m:r>
                          <a:rPr lang="en-US" b="1" i="1" smtClean="0">
                            <a:latin typeface="Cambria Math"/>
                            <a:cs typeface="Times New Roman" pitchFamily="18" charset="0"/>
                          </a:rPr>
                          <m:t>𝒊</m:t>
                        </m:r>
                      </m:sub>
                      <m:sup/>
                      <m:e>
                        <m:r>
                          <a:rPr lang="en-US" b="1" i="1" smtClean="0">
                            <a:latin typeface="Cambria Math"/>
                            <a:cs typeface="Times New Roman" pitchFamily="18" charset="0"/>
                          </a:rPr>
                          <m:t> </m:t>
                        </m:r>
                        <m:r>
                          <a:rPr lang="en-US" b="1" i="1" smtClean="0">
                            <a:latin typeface="Cambria Math"/>
                            <a:cs typeface="Times New Roman" pitchFamily="18" charset="0"/>
                          </a:rPr>
                          <m:t>𝒏</m:t>
                        </m:r>
                        <m:r>
                          <a:rPr lang="en-US" b="1" i="1" smtClean="0">
                            <a:latin typeface="Cambria Math"/>
                            <a:cs typeface="Times New Roman" pitchFamily="18" charset="0"/>
                          </a:rPr>
                          <m:t> </m:t>
                        </m:r>
                        <m:sSup>
                          <m:sSupPr>
                            <m:ctrlPr>
                              <a:rPr lang="en-US" b="1" i="1" smtClean="0">
                                <a:latin typeface="Cambria Math"/>
                                <a:cs typeface="Times New Roman" pitchFamily="18" charset="0"/>
                              </a:rPr>
                            </m:ctrlPr>
                          </m:sSupPr>
                          <m:e>
                            <m:d>
                              <m:dPr>
                                <m:ctrlPr>
                                  <a:rPr lang="en-US" b="1" i="1" smtClean="0">
                                    <a:latin typeface="Cambria Math"/>
                                    <a:cs typeface="Times New Roman" pitchFamily="18" charset="0"/>
                                  </a:rPr>
                                </m:ctrlPr>
                              </m:dPr>
                              <m:e>
                                <m:sSub>
                                  <m:sSubPr>
                                    <m:ctrlPr>
                                      <a:rPr lang="en-US" b="1" i="1" smtClean="0">
                                        <a:latin typeface="Cambria Math"/>
                                        <a:cs typeface="Times New Roman" pitchFamily="18" charset="0"/>
                                      </a:rPr>
                                    </m:ctrlPr>
                                  </m:sSubPr>
                                  <m:e>
                                    <m:r>
                                      <a:rPr lang="en-US" b="1" i="1" smtClean="0">
                                        <a:latin typeface="Cambria Math"/>
                                        <a:cs typeface="Times New Roman" pitchFamily="18" charset="0"/>
                                      </a:rPr>
                                      <m:t>𝒎</m:t>
                                    </m:r>
                                  </m:e>
                                  <m:sub>
                                    <m:r>
                                      <a:rPr lang="en-US" b="1" i="1" smtClean="0">
                                        <a:latin typeface="Cambria Math"/>
                                        <a:cs typeface="Times New Roman" pitchFamily="18" charset="0"/>
                                      </a:rPr>
                                      <m:t>𝒊</m:t>
                                    </m:r>
                                  </m:sub>
                                </m:sSub>
                              </m:e>
                            </m:d>
                          </m:e>
                          <m:sup>
                            <m:r>
                              <a:rPr lang="en-US" b="1" i="1" smtClean="0">
                                <a:latin typeface="Cambria Math"/>
                                <a:cs typeface="Times New Roman" pitchFamily="18" charset="0"/>
                              </a:rPr>
                              <m:t>𝟐</m:t>
                            </m:r>
                          </m:sup>
                        </m:sSup>
                      </m:e>
                    </m:nary>
                  </m:oMath>
                </a14:m>
                <a:endParaRPr lang="en-US" b="1" dirty="0" smtClean="0">
                  <a:latin typeface="Times New Roman" pitchFamily="18" charset="0"/>
                  <a:cs typeface="Times New Roman" pitchFamily="18" charset="0"/>
                </a:endParaRPr>
              </a:p>
              <a:p>
                <a:pPr lvl="8"/>
                <a:endParaRPr lang="en-US" b="1" dirty="0" smtClean="0">
                  <a:solidFill>
                    <a:srgbClr val="0000FF"/>
                  </a:solidFill>
                </a:endParaRPr>
              </a:p>
              <a:p>
                <a:r>
                  <a:rPr lang="en-US" b="1" dirty="0" smtClean="0">
                    <a:solidFill>
                      <a:srgbClr val="0000FF"/>
                    </a:solidFill>
                  </a:rPr>
                  <a:t>So, </a:t>
                </a:r>
                <a14:m>
                  <m:oMath xmlns:m="http://schemas.openxmlformats.org/officeDocument/2006/math">
                    <m:r>
                      <a:rPr lang="en-US" b="1" i="1" dirty="0">
                        <a:solidFill>
                          <a:srgbClr val="0000FF"/>
                        </a:solidFill>
                        <a:latin typeface="Cambria Math"/>
                        <a:cs typeface="Times New Roman" pitchFamily="18" charset="0"/>
                      </a:rPr>
                      <m:t>𝐄</m:t>
                    </m:r>
                    <m:d>
                      <m:dPr>
                        <m:begChr m:val="["/>
                        <m:endChr m:val="]"/>
                        <m:ctrlPr>
                          <a:rPr lang="en-US" b="1" i="1" dirty="0" smtClean="0">
                            <a:solidFill>
                              <a:srgbClr val="0000FF"/>
                            </a:solidFill>
                            <a:latin typeface="Cambria Math"/>
                            <a:cs typeface="Times New Roman" pitchFamily="18" charset="0"/>
                          </a:rPr>
                        </m:ctrlPr>
                      </m:dPr>
                      <m:e>
                        <m:r>
                          <a:rPr lang="en-US" b="1" i="0" dirty="0" smtClean="0">
                            <a:solidFill>
                              <a:srgbClr val="0000FF"/>
                            </a:solidFill>
                            <a:latin typeface="Cambria Math"/>
                            <a:cs typeface="Times New Roman" pitchFamily="18" charset="0"/>
                          </a:rPr>
                          <m:t>𝐟</m:t>
                        </m:r>
                        <m:r>
                          <a:rPr lang="en-US" b="1" i="0" dirty="0" smtClean="0">
                            <a:solidFill>
                              <a:srgbClr val="0000FF"/>
                            </a:solidFill>
                            <a:latin typeface="Cambria Math"/>
                            <a:cs typeface="Times New Roman" pitchFamily="18" charset="0"/>
                          </a:rPr>
                          <m:t>(</m:t>
                        </m:r>
                        <m:r>
                          <a:rPr lang="en-US" b="1" i="0" dirty="0" smtClean="0">
                            <a:solidFill>
                              <a:srgbClr val="0000FF"/>
                            </a:solidFill>
                            <a:latin typeface="Cambria Math"/>
                            <a:cs typeface="Times New Roman" pitchFamily="18" charset="0"/>
                          </a:rPr>
                          <m:t>𝐗</m:t>
                        </m:r>
                        <m:r>
                          <a:rPr lang="en-US" b="1" i="1" dirty="0" smtClean="0">
                            <a:solidFill>
                              <a:srgbClr val="0000FF"/>
                            </a:solidFill>
                            <a:latin typeface="Cambria Math"/>
                            <a:cs typeface="Times New Roman" pitchFamily="18" charset="0"/>
                          </a:rPr>
                          <m:t>)</m:t>
                        </m:r>
                      </m:e>
                    </m:d>
                    <m:r>
                      <a:rPr lang="en-US" b="1" i="1">
                        <a:solidFill>
                          <a:srgbClr val="0000FF"/>
                        </a:solidFill>
                        <a:latin typeface="Cambria Math"/>
                        <a:cs typeface="Times New Roman" pitchFamily="18" charset="0"/>
                      </a:rPr>
                      <m:t>=</m:t>
                    </m:r>
                    <m:nary>
                      <m:naryPr>
                        <m:chr m:val="∑"/>
                        <m:supHide m:val="on"/>
                        <m:ctrlPr>
                          <a:rPr lang="en-US" b="1" i="1">
                            <a:solidFill>
                              <a:srgbClr val="0000FF"/>
                            </a:solidFill>
                            <a:latin typeface="Cambria Math"/>
                            <a:cs typeface="Times New Roman" pitchFamily="18" charset="0"/>
                          </a:rPr>
                        </m:ctrlPr>
                      </m:naryPr>
                      <m:sub>
                        <m:r>
                          <a:rPr lang="en-US" b="1" i="1" smtClean="0">
                            <a:solidFill>
                              <a:srgbClr val="0000FF"/>
                            </a:solidFill>
                            <a:latin typeface="Cambria Math"/>
                            <a:cs typeface="Times New Roman" pitchFamily="18" charset="0"/>
                          </a:rPr>
                          <m:t>𝒊</m:t>
                        </m:r>
                      </m:sub>
                      <m:sup/>
                      <m:e>
                        <m:sSup>
                          <m:sSupPr>
                            <m:ctrlPr>
                              <a:rPr lang="en-US" b="1" i="1">
                                <a:solidFill>
                                  <a:srgbClr val="0000FF"/>
                                </a:solidFill>
                                <a:latin typeface="Cambria Math"/>
                                <a:cs typeface="Times New Roman" pitchFamily="18" charset="0"/>
                              </a:rPr>
                            </m:ctrlPr>
                          </m:sSupPr>
                          <m:e>
                            <m:d>
                              <m:dPr>
                                <m:ctrlPr>
                                  <a:rPr lang="en-US" b="1" i="1">
                                    <a:solidFill>
                                      <a:srgbClr val="0000FF"/>
                                    </a:solidFill>
                                    <a:latin typeface="Cambria Math"/>
                                    <a:cs typeface="Times New Roman" pitchFamily="18" charset="0"/>
                                  </a:rPr>
                                </m:ctrlPr>
                              </m:dPr>
                              <m:e>
                                <m:sSub>
                                  <m:sSubPr>
                                    <m:ctrlPr>
                                      <a:rPr lang="en-US" b="1" i="1">
                                        <a:solidFill>
                                          <a:srgbClr val="0000FF"/>
                                        </a:solidFill>
                                        <a:latin typeface="Cambria Math"/>
                                        <a:cs typeface="Times New Roman" pitchFamily="18" charset="0"/>
                                      </a:rPr>
                                    </m:ctrlPr>
                                  </m:sSubPr>
                                  <m:e>
                                    <m:r>
                                      <a:rPr lang="en-US" b="1" i="1">
                                        <a:solidFill>
                                          <a:srgbClr val="0000FF"/>
                                        </a:solidFill>
                                        <a:latin typeface="Cambria Math"/>
                                        <a:cs typeface="Times New Roman" pitchFamily="18" charset="0"/>
                                      </a:rPr>
                                      <m:t>𝒎</m:t>
                                    </m:r>
                                  </m:e>
                                  <m:sub>
                                    <m:r>
                                      <a:rPr lang="en-US" b="1" i="1" smtClean="0">
                                        <a:solidFill>
                                          <a:srgbClr val="0000FF"/>
                                        </a:solidFill>
                                        <a:latin typeface="Cambria Math"/>
                                        <a:cs typeface="Times New Roman" pitchFamily="18" charset="0"/>
                                      </a:rPr>
                                      <m:t>𝒊</m:t>
                                    </m:r>
                                  </m:sub>
                                </m:sSub>
                              </m:e>
                            </m:d>
                          </m:e>
                          <m:sup>
                            <m:r>
                              <a:rPr lang="en-US" b="1" i="1">
                                <a:solidFill>
                                  <a:srgbClr val="0000FF"/>
                                </a:solidFill>
                                <a:latin typeface="Cambria Math"/>
                                <a:cs typeface="Times New Roman" pitchFamily="18" charset="0"/>
                              </a:rPr>
                              <m:t>𝟐</m:t>
                            </m:r>
                          </m:sup>
                        </m:sSup>
                      </m:e>
                    </m:nary>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𝑺</m:t>
                    </m:r>
                  </m:oMath>
                </a14:m>
                <a:endParaRPr lang="en-US" b="1" dirty="0" smtClean="0">
                  <a:solidFill>
                    <a:srgbClr val="0000FF"/>
                  </a:solidFill>
                  <a:cs typeface="Times New Roman" pitchFamily="18" charset="0"/>
                </a:endParaRPr>
              </a:p>
              <a:p>
                <a:r>
                  <a:rPr lang="en-US" b="1" dirty="0">
                    <a:solidFill>
                      <a:srgbClr val="D60093"/>
                    </a:solidFill>
                  </a:rPr>
                  <a:t>We have the second </a:t>
                </a:r>
                <a:r>
                  <a:rPr lang="en-US" b="1" dirty="0" smtClean="0">
                    <a:solidFill>
                      <a:srgbClr val="D60093"/>
                    </a:solidFill>
                  </a:rPr>
                  <a:t>moment (in expectation)!</a:t>
                </a:r>
                <a:endParaRPr lang="en-US" b="1" dirty="0">
                  <a:solidFill>
                    <a:srgbClr val="D60093"/>
                  </a:solidFill>
                </a:endParaRPr>
              </a:p>
              <a:p>
                <a:endParaRPr lang="en-US" dirty="0">
                  <a:latin typeface="Times New Roman" pitchFamily="18" charset="0"/>
                  <a:cs typeface="Times New Roman" pitchFamily="18" charset="0"/>
                </a:endParaRPr>
              </a:p>
              <a:p>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2046288"/>
                <a:ext cx="8915400" cy="4506913"/>
              </a:xfrm>
              <a:blipFill rotWithShape="1">
                <a:blip r:embed="rId3"/>
                <a:stretch>
                  <a:fillRect l="-6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34822" name="Slide Number Placeholder 5"/>
          <p:cNvSpPr>
            <a:spLocks noGrp="1"/>
          </p:cNvSpPr>
          <p:nvPr>
            <p:ph type="sldNum" sz="quarter" idx="12"/>
          </p:nvPr>
        </p:nvSpPr>
        <p:spPr bwMode="auto">
          <a:noFill/>
          <a:ln>
            <a:miter lim="800000"/>
            <a:headEnd/>
            <a:tailEnd/>
          </a:ln>
        </p:spPr>
        <p:txBody>
          <a:bodyPr/>
          <a:lstStyle/>
          <a:p>
            <a:fld id="{72CF9A28-1B06-47DF-8DD0-47055228082E}" type="slidenum">
              <a:rPr lang="en-US" smtClean="0">
                <a:latin typeface="Calibri" pitchFamily="34" charset="0"/>
                <a:ea typeface="ＭＳ Ｐゴシック" pitchFamily="34" charset="-128"/>
              </a:rPr>
              <a:pPr/>
              <a:t>33</a:t>
            </a:fld>
            <a:endParaRPr lang="en-US" dirty="0" smtClean="0">
              <a:latin typeface="Calibri" pitchFamily="34" charset="0"/>
              <a:ea typeface="ＭＳ Ｐゴシック" pitchFamily="34" charset="-128"/>
            </a:endParaRPr>
          </a:p>
        </p:txBody>
      </p:sp>
      <p:grpSp>
        <p:nvGrpSpPr>
          <p:cNvPr id="4" name="Group 3"/>
          <p:cNvGrpSpPr/>
          <p:nvPr/>
        </p:nvGrpSpPr>
        <p:grpSpPr>
          <a:xfrm>
            <a:off x="1447800" y="1143000"/>
            <a:ext cx="6553200" cy="914400"/>
            <a:chOff x="1447800" y="1143000"/>
            <a:chExt cx="6553200" cy="914400"/>
          </a:xfrm>
        </p:grpSpPr>
        <p:cxnSp>
          <p:nvCxnSpPr>
            <p:cNvPr id="7" name="Straight Connector 6"/>
            <p:cNvCxnSpPr/>
            <p:nvPr/>
          </p:nvCxnSpPr>
          <p:spPr>
            <a:xfrm>
              <a:off x="1447800" y="1602051"/>
              <a:ext cx="6553200" cy="1588"/>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1981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9" name="Oval 8"/>
            <p:cNvSpPr/>
            <p:nvPr/>
          </p:nvSpPr>
          <p:spPr>
            <a:xfrm>
              <a:off x="2362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10" name="Oval 9"/>
            <p:cNvSpPr/>
            <p:nvPr/>
          </p:nvSpPr>
          <p:spPr>
            <a:xfrm>
              <a:off x="3886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11" name="Oval 10"/>
            <p:cNvSpPr/>
            <p:nvPr/>
          </p:nvSpPr>
          <p:spPr>
            <a:xfrm>
              <a:off x="7315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4828" name="TextBox 11"/>
            <p:cNvSpPr txBox="1">
              <a:spLocks noChangeArrowheads="1"/>
            </p:cNvSpPr>
            <p:nvPr/>
          </p:nvSpPr>
          <p:spPr bwMode="auto">
            <a:xfrm>
              <a:off x="1905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29" name="TextBox 12"/>
            <p:cNvSpPr txBox="1">
              <a:spLocks noChangeArrowheads="1"/>
            </p:cNvSpPr>
            <p:nvPr/>
          </p:nvSpPr>
          <p:spPr bwMode="auto">
            <a:xfrm>
              <a:off x="2278063" y="1687512"/>
              <a:ext cx="312737"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0" name="TextBox 13"/>
            <p:cNvSpPr txBox="1">
              <a:spLocks noChangeArrowheads="1"/>
            </p:cNvSpPr>
            <p:nvPr/>
          </p:nvSpPr>
          <p:spPr bwMode="auto">
            <a:xfrm>
              <a:off x="3810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1" name="TextBox 14"/>
            <p:cNvSpPr txBox="1">
              <a:spLocks noChangeArrowheads="1"/>
            </p:cNvSpPr>
            <p:nvPr/>
          </p:nvSpPr>
          <p:spPr bwMode="auto">
            <a:xfrm>
              <a:off x="7239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2" name="TextBox 15"/>
            <p:cNvSpPr txBox="1">
              <a:spLocks noChangeArrowheads="1"/>
            </p:cNvSpPr>
            <p:nvPr/>
          </p:nvSpPr>
          <p:spPr bwMode="auto">
            <a:xfrm>
              <a:off x="1905000" y="1143000"/>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1</a:t>
              </a:r>
            </a:p>
          </p:txBody>
        </p:sp>
        <p:sp>
          <p:nvSpPr>
            <p:cNvPr id="34833" name="TextBox 16"/>
            <p:cNvSpPr txBox="1">
              <a:spLocks noChangeArrowheads="1"/>
            </p:cNvSpPr>
            <p:nvPr/>
          </p:nvSpPr>
          <p:spPr bwMode="auto">
            <a:xfrm>
              <a:off x="3802063" y="1154113"/>
              <a:ext cx="312737" cy="369887"/>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3</a:t>
              </a:r>
            </a:p>
          </p:txBody>
        </p:sp>
        <p:sp>
          <p:nvSpPr>
            <p:cNvPr id="34834" name="TextBox 17"/>
            <p:cNvSpPr txBox="1">
              <a:spLocks noChangeArrowheads="1"/>
            </p:cNvSpPr>
            <p:nvPr/>
          </p:nvSpPr>
          <p:spPr bwMode="auto">
            <a:xfrm>
              <a:off x="2286000" y="1143000"/>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2</a:t>
              </a:r>
            </a:p>
          </p:txBody>
        </p:sp>
        <p:sp>
          <p:nvSpPr>
            <p:cNvPr id="34835" name="TextBox 18"/>
            <p:cNvSpPr txBox="1">
              <a:spLocks noChangeArrowheads="1"/>
            </p:cNvSpPr>
            <p:nvPr/>
          </p:nvSpPr>
          <p:spPr bwMode="auto">
            <a:xfrm>
              <a:off x="7231063" y="1143000"/>
              <a:ext cx="461962"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m</a:t>
              </a:r>
              <a:r>
                <a:rPr lang="en-US" baseline="-25000" dirty="0">
                  <a:latin typeface="Arial" pitchFamily="34" charset="0"/>
                  <a:cs typeface="Arial" pitchFamily="34" charset="0"/>
                </a:rPr>
                <a:t>a</a:t>
              </a:r>
              <a:endParaRPr lang="en-US" dirty="0">
                <a:latin typeface="Arial" pitchFamily="34" charset="0"/>
                <a:cs typeface="Arial" pitchFamily="34" charset="0"/>
              </a:endParaRPr>
            </a:p>
          </p:txBody>
        </p:sp>
        <p:sp>
          <p:nvSpPr>
            <p:cNvPr id="32" name="Oval 31"/>
            <p:cNvSpPr/>
            <p:nvPr/>
          </p:nvSpPr>
          <p:spPr>
            <a:xfrm>
              <a:off x="2735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3" name="TextBox 11"/>
            <p:cNvSpPr txBox="1">
              <a:spLocks noChangeArrowheads="1"/>
            </p:cNvSpPr>
            <p:nvPr/>
          </p:nvSpPr>
          <p:spPr bwMode="auto">
            <a:xfrm>
              <a:off x="2659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34" name="Oval 33"/>
            <p:cNvSpPr/>
            <p:nvPr/>
          </p:nvSpPr>
          <p:spPr>
            <a:xfrm>
              <a:off x="3116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5" name="TextBox 11"/>
            <p:cNvSpPr txBox="1">
              <a:spLocks noChangeArrowheads="1"/>
            </p:cNvSpPr>
            <p:nvPr/>
          </p:nvSpPr>
          <p:spPr bwMode="auto">
            <a:xfrm>
              <a:off x="3040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36" name="Oval 35"/>
            <p:cNvSpPr/>
            <p:nvPr/>
          </p:nvSpPr>
          <p:spPr>
            <a:xfrm>
              <a:off x="3497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7" name="TextBox 11"/>
            <p:cNvSpPr txBox="1">
              <a:spLocks noChangeArrowheads="1"/>
            </p:cNvSpPr>
            <p:nvPr/>
          </p:nvSpPr>
          <p:spPr bwMode="auto">
            <a:xfrm>
              <a:off x="3421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38" name="Oval 37"/>
            <p:cNvSpPr/>
            <p:nvPr/>
          </p:nvSpPr>
          <p:spPr>
            <a:xfrm>
              <a:off x="4259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9" name="TextBox 11"/>
            <p:cNvSpPr txBox="1">
              <a:spLocks noChangeArrowheads="1"/>
            </p:cNvSpPr>
            <p:nvPr/>
          </p:nvSpPr>
          <p:spPr bwMode="auto">
            <a:xfrm>
              <a:off x="4183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grpSp>
      <p:sp>
        <p:nvSpPr>
          <p:cNvPr id="30" name="TextBox 29"/>
          <p:cNvSpPr txBox="1"/>
          <p:nvPr/>
        </p:nvSpPr>
        <p:spPr>
          <a:xfrm>
            <a:off x="575548" y="1676400"/>
            <a:ext cx="1043876"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Stream:</a:t>
            </a:r>
          </a:p>
        </p:txBody>
      </p:sp>
      <p:sp>
        <p:nvSpPr>
          <p:cNvPr id="31" name="TextBox 30"/>
          <p:cNvSpPr txBox="1"/>
          <p:nvPr/>
        </p:nvSpPr>
        <p:spPr>
          <a:xfrm>
            <a:off x="609600" y="1219200"/>
            <a:ext cx="92845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Count:</a:t>
            </a:r>
          </a:p>
        </p:txBody>
      </p:sp>
    </p:spTree>
    <p:extLst>
      <p:ext uri="{BB962C8B-B14F-4D97-AF65-F5344CB8AC3E}">
        <p14:creationId xmlns:p14="http://schemas.microsoft.com/office/powerpoint/2010/main" val="128065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Moments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34400" cy="5257801"/>
              </a:xfrm>
            </p:spPr>
            <p:txBody>
              <a:bodyPr>
                <a:normAutofit fontScale="92500"/>
              </a:bodyPr>
              <a:lstStyle/>
              <a:p>
                <a:r>
                  <a:rPr lang="en-US" b="1" dirty="0" smtClean="0">
                    <a:solidFill>
                      <a:srgbClr val="0000FF"/>
                    </a:solidFill>
                  </a:rPr>
                  <a:t>For estimating </a:t>
                </a:r>
                <a:r>
                  <a:rPr lang="en-US" b="1" dirty="0" err="1" smtClean="0">
                    <a:solidFill>
                      <a:srgbClr val="0000FF"/>
                    </a:solidFill>
                  </a:rPr>
                  <a:t>k</a:t>
                </a:r>
                <a:r>
                  <a:rPr lang="en-US" b="1" baseline="30000" dirty="0" err="1" smtClean="0">
                    <a:solidFill>
                      <a:srgbClr val="0000FF"/>
                    </a:solidFill>
                  </a:rPr>
                  <a:t>th</a:t>
                </a:r>
                <a:r>
                  <a:rPr lang="en-US" b="1" dirty="0" smtClean="0">
                    <a:solidFill>
                      <a:srgbClr val="0000FF"/>
                    </a:solidFill>
                  </a:rPr>
                  <a:t> moment we essentially use the same algorithm but change the estimate:</a:t>
                </a:r>
              </a:p>
              <a:p>
                <a:pPr lvl="1"/>
                <a:r>
                  <a:rPr lang="en-US" dirty="0" smtClean="0"/>
                  <a:t>For </a:t>
                </a:r>
                <a:r>
                  <a:rPr lang="en-US" b="1" dirty="0" smtClean="0"/>
                  <a:t>k=2</a:t>
                </a:r>
                <a:r>
                  <a:rPr lang="en-US" dirty="0" smtClean="0"/>
                  <a:t> we used </a:t>
                </a:r>
                <a:r>
                  <a:rPr lang="en-US" b="1" i="1" dirty="0">
                    <a:solidFill>
                      <a:srgbClr val="008000"/>
                    </a:solidFill>
                  </a:rPr>
                  <a:t>n</a:t>
                </a:r>
                <a:r>
                  <a:rPr lang="en-US" b="1" dirty="0">
                    <a:solidFill>
                      <a:srgbClr val="008000"/>
                    </a:solidFill>
                  </a:rPr>
                  <a:t> (2·c – 1)</a:t>
                </a:r>
              </a:p>
              <a:p>
                <a:pPr lvl="1"/>
                <a:r>
                  <a:rPr lang="en-US" dirty="0" smtClean="0"/>
                  <a:t>For </a:t>
                </a:r>
                <a:r>
                  <a:rPr lang="en-US" b="1" dirty="0" smtClean="0"/>
                  <a:t>k=3</a:t>
                </a:r>
                <a:r>
                  <a:rPr lang="en-US" dirty="0" smtClean="0"/>
                  <a:t> we use: </a:t>
                </a:r>
                <a:r>
                  <a:rPr lang="en-US" b="1" i="1" dirty="0">
                    <a:solidFill>
                      <a:srgbClr val="008000"/>
                    </a:solidFill>
                  </a:rPr>
                  <a:t>n</a:t>
                </a:r>
                <a:r>
                  <a:rPr lang="en-US" b="1" dirty="0">
                    <a:solidFill>
                      <a:srgbClr val="008000"/>
                    </a:solidFill>
                  </a:rPr>
                  <a:t> </a:t>
                </a:r>
                <a:r>
                  <a:rPr lang="en-US" b="1" dirty="0" smtClean="0">
                    <a:solidFill>
                      <a:srgbClr val="008000"/>
                    </a:solidFill>
                  </a:rPr>
                  <a:t>(3·c</a:t>
                </a:r>
                <a:r>
                  <a:rPr lang="en-US" b="1" baseline="30000" dirty="0" smtClean="0">
                    <a:solidFill>
                      <a:srgbClr val="008000"/>
                    </a:solidFill>
                  </a:rPr>
                  <a:t>2</a:t>
                </a:r>
                <a:r>
                  <a:rPr lang="en-US" b="1" dirty="0" smtClean="0">
                    <a:solidFill>
                      <a:srgbClr val="008000"/>
                    </a:solidFill>
                  </a:rPr>
                  <a:t> – 3c + </a:t>
                </a:r>
                <a:r>
                  <a:rPr lang="en-US" b="1" dirty="0">
                    <a:solidFill>
                      <a:srgbClr val="008000"/>
                    </a:solidFill>
                  </a:rPr>
                  <a:t>1</a:t>
                </a:r>
                <a:r>
                  <a:rPr lang="en-US" b="1" dirty="0" smtClean="0">
                    <a:solidFill>
                      <a:srgbClr val="008000"/>
                    </a:solidFill>
                  </a:rPr>
                  <a:t>)</a:t>
                </a:r>
                <a:r>
                  <a:rPr lang="en-US" b="1" dirty="0" smtClean="0">
                    <a:solidFill>
                      <a:schemeClr val="accent3"/>
                    </a:solidFill>
                  </a:rPr>
                  <a:t>       </a:t>
                </a:r>
                <a:r>
                  <a:rPr lang="en-US" dirty="0" smtClean="0"/>
                  <a:t>(where</a:t>
                </a:r>
                <a:r>
                  <a:rPr lang="en-US" b="1" dirty="0" smtClean="0"/>
                  <a:t> c=</a:t>
                </a:r>
                <a:r>
                  <a:rPr lang="en-US" b="1" dirty="0" err="1" smtClean="0"/>
                  <a:t>X.val</a:t>
                </a:r>
                <a:r>
                  <a:rPr lang="en-US" dirty="0" smtClean="0"/>
                  <a:t>)</a:t>
                </a:r>
              </a:p>
              <a:p>
                <a:r>
                  <a:rPr lang="en-US" b="1" dirty="0" smtClean="0">
                    <a:solidFill>
                      <a:srgbClr val="D60093"/>
                    </a:solidFill>
                  </a:rPr>
                  <a:t>Why?</a:t>
                </a:r>
              </a:p>
              <a:p>
                <a:pPr lvl="1"/>
                <a:r>
                  <a:rPr lang="en-US" b="1" dirty="0">
                    <a:solidFill>
                      <a:srgbClr val="0000FF"/>
                    </a:solidFill>
                  </a:rPr>
                  <a:t>For </a:t>
                </a:r>
                <a:r>
                  <a:rPr lang="en-US" b="1" dirty="0" smtClean="0">
                    <a:solidFill>
                      <a:srgbClr val="0000FF"/>
                    </a:solidFill>
                  </a:rPr>
                  <a:t>k=2:</a:t>
                </a:r>
                <a:r>
                  <a:rPr lang="en-US" dirty="0" smtClean="0"/>
                  <a:t> Remember we had </a:t>
                </a:r>
                <a14:m>
                  <m:oMath xmlns:m="http://schemas.openxmlformats.org/officeDocument/2006/math">
                    <m:d>
                      <m:dPr>
                        <m:ctrlPr>
                          <a:rPr lang="en-US" i="1">
                            <a:latin typeface="Cambria Math"/>
                            <a:cs typeface="Times New Roman" pitchFamily="18" charset="0"/>
                          </a:rPr>
                        </m:ctrlPr>
                      </m:dPr>
                      <m:e>
                        <m:r>
                          <a:rPr lang="en-US" i="1">
                            <a:latin typeface="Cambria Math"/>
                            <a:cs typeface="Times New Roman" pitchFamily="18" charset="0"/>
                          </a:rPr>
                          <m:t>1+3+5+…+2</m:t>
                        </m:r>
                        <m:sSub>
                          <m:sSubPr>
                            <m:ctrlPr>
                              <a:rPr lang="en-US" i="1">
                                <a:latin typeface="Cambria Math"/>
                                <a:cs typeface="Times New Roman" pitchFamily="18" charset="0"/>
                              </a:rPr>
                            </m:ctrlPr>
                          </m:sSubPr>
                          <m:e>
                            <m:r>
                              <a:rPr lang="en-US" i="1">
                                <a:latin typeface="Cambria Math"/>
                                <a:cs typeface="Times New Roman" pitchFamily="18" charset="0"/>
                              </a:rPr>
                              <m:t>𝑚</m:t>
                            </m:r>
                          </m:e>
                          <m:sub>
                            <m:r>
                              <a:rPr lang="en-US" i="1">
                                <a:latin typeface="Cambria Math"/>
                                <a:cs typeface="Times New Roman" pitchFamily="18" charset="0"/>
                              </a:rPr>
                              <m:t>𝑖</m:t>
                            </m:r>
                          </m:sub>
                        </m:sSub>
                        <m:r>
                          <a:rPr lang="en-US" i="1">
                            <a:latin typeface="Cambria Math"/>
                            <a:cs typeface="Times New Roman" pitchFamily="18" charset="0"/>
                          </a:rPr>
                          <m:t>−1</m:t>
                        </m:r>
                      </m:e>
                    </m:d>
                  </m:oMath>
                </a14:m>
                <a:r>
                  <a:rPr lang="en-US" dirty="0" smtClean="0"/>
                  <a:t> and we showed terms </a:t>
                </a:r>
                <a:r>
                  <a:rPr lang="en-US" b="1" i="1" dirty="0" smtClean="0"/>
                  <a:t>2c-1</a:t>
                </a:r>
                <a:r>
                  <a:rPr lang="en-US" dirty="0" smtClean="0"/>
                  <a:t> (for </a:t>
                </a:r>
                <a:r>
                  <a:rPr lang="en-US" b="1" dirty="0" smtClean="0"/>
                  <a:t>c=1,…,m</a:t>
                </a:r>
                <a:r>
                  <a:rPr lang="en-US" dirty="0" smtClean="0"/>
                  <a:t>) sum to </a:t>
                </a:r>
                <a:r>
                  <a:rPr lang="en-US" b="1" i="1" dirty="0" smtClean="0"/>
                  <a:t>m</a:t>
                </a:r>
                <a:r>
                  <a:rPr lang="en-US" b="1" i="1" baseline="30000" dirty="0" smtClean="0"/>
                  <a:t>2</a:t>
                </a:r>
              </a:p>
              <a:p>
                <a:pPr lvl="2"/>
                <a14:m>
                  <m:oMath xmlns:m="http://schemas.openxmlformats.org/officeDocument/2006/math">
                    <m:nary>
                      <m:naryPr>
                        <m:chr m:val="∑"/>
                        <m:ctrlPr>
                          <a:rPr lang="en-US" b="0" i="1" smtClean="0">
                            <a:latin typeface="Cambria Math"/>
                          </a:rPr>
                        </m:ctrlPr>
                      </m:naryPr>
                      <m:sub>
                        <m:r>
                          <m:rPr>
                            <m:brk m:alnAt="23"/>
                          </m:rPr>
                          <a:rPr lang="en-US" b="0" i="1" smtClean="0">
                            <a:latin typeface="Cambria Math"/>
                          </a:rPr>
                          <m:t>𝑐</m:t>
                        </m:r>
                        <m:r>
                          <a:rPr lang="en-US" b="0" i="1" smtClean="0">
                            <a:latin typeface="Cambria Math"/>
                          </a:rPr>
                          <m:t>=1</m:t>
                        </m:r>
                      </m:sub>
                      <m:sup>
                        <m:r>
                          <a:rPr lang="en-US" b="0" i="1" smtClean="0">
                            <a:latin typeface="Cambria Math"/>
                          </a:rPr>
                          <m:t>𝑚</m:t>
                        </m:r>
                      </m:sup>
                      <m:e>
                        <m:r>
                          <a:rPr lang="en-US" b="0" i="1" smtClean="0">
                            <a:latin typeface="Cambria Math"/>
                          </a:rPr>
                          <m:t>2</m:t>
                        </m:r>
                        <m:r>
                          <a:rPr lang="en-US" b="0" i="1" smtClean="0">
                            <a:latin typeface="Cambria Math"/>
                          </a:rPr>
                          <m:t>𝑐</m:t>
                        </m:r>
                        <m:r>
                          <a:rPr lang="en-US" b="0" i="1" smtClean="0">
                            <a:latin typeface="Cambria Math"/>
                          </a:rPr>
                          <m:t>−1</m:t>
                        </m:r>
                      </m:e>
                    </m:nary>
                    <m:r>
                      <a:rPr lang="en-US" b="0" i="1" smtClean="0">
                        <a:latin typeface="Cambria Math"/>
                      </a:rPr>
                      <m:t>=</m:t>
                    </m:r>
                    <m:nary>
                      <m:naryPr>
                        <m:chr m:val="∑"/>
                        <m:ctrlPr>
                          <a:rPr lang="en-US" i="1">
                            <a:latin typeface="Cambria Math"/>
                          </a:rPr>
                        </m:ctrlPr>
                      </m:naryPr>
                      <m:sub>
                        <m:r>
                          <m:rPr>
                            <m:brk m:alnAt="23"/>
                          </m:rPr>
                          <a:rPr lang="en-US" i="1">
                            <a:latin typeface="Cambria Math"/>
                          </a:rPr>
                          <m:t>𝑐</m:t>
                        </m:r>
                        <m:r>
                          <a:rPr lang="en-US" i="1">
                            <a:latin typeface="Cambria Math"/>
                          </a:rPr>
                          <m:t>=1</m:t>
                        </m:r>
                      </m:sub>
                      <m:sup>
                        <m:r>
                          <a:rPr lang="en-US" i="1">
                            <a:latin typeface="Cambria Math"/>
                          </a:rPr>
                          <m:t>𝑚</m:t>
                        </m:r>
                      </m:sup>
                      <m:e>
                        <m:sSup>
                          <m:sSupPr>
                            <m:ctrlPr>
                              <a:rPr lang="en-US" b="0" i="1" smtClean="0">
                                <a:latin typeface="Cambria Math"/>
                              </a:rPr>
                            </m:ctrlPr>
                          </m:sSupPr>
                          <m:e>
                            <m:r>
                              <a:rPr lang="en-US" b="0" i="1" smtClean="0">
                                <a:latin typeface="Cambria Math"/>
                              </a:rPr>
                              <m:t>𝑐</m:t>
                            </m:r>
                          </m:e>
                          <m:sup>
                            <m:r>
                              <a:rPr lang="en-US" b="0" i="1" smtClean="0">
                                <a:latin typeface="Cambria Math"/>
                              </a:rPr>
                              <m:t>2</m:t>
                            </m:r>
                          </m:sup>
                        </m:sSup>
                      </m:e>
                    </m:nary>
                    <m:r>
                      <a:rPr lang="en-US" b="0" i="1" smtClean="0">
                        <a:latin typeface="Cambria Math"/>
                      </a:rPr>
                      <m:t>−</m:t>
                    </m:r>
                    <m:nary>
                      <m:naryPr>
                        <m:chr m:val="∑"/>
                        <m:ctrlPr>
                          <a:rPr lang="en-US" i="1">
                            <a:latin typeface="Cambria Math"/>
                          </a:rPr>
                        </m:ctrlPr>
                      </m:naryPr>
                      <m:sub>
                        <m:r>
                          <m:rPr>
                            <m:brk m:alnAt="23"/>
                          </m:rPr>
                          <a:rPr lang="en-US" i="1">
                            <a:latin typeface="Cambria Math"/>
                          </a:rPr>
                          <m:t>𝑐</m:t>
                        </m:r>
                        <m:r>
                          <a:rPr lang="en-US" i="1">
                            <a:latin typeface="Cambria Math"/>
                          </a:rPr>
                          <m:t>=1</m:t>
                        </m:r>
                      </m:sub>
                      <m:sup>
                        <m:r>
                          <a:rPr lang="en-US" i="1">
                            <a:latin typeface="Cambria Math"/>
                          </a:rPr>
                          <m:t>𝑚</m:t>
                        </m:r>
                      </m:sup>
                      <m:e>
                        <m:sSup>
                          <m:sSupPr>
                            <m:ctrlPr>
                              <a:rPr lang="en-US" b="0" i="1" smtClean="0">
                                <a:latin typeface="Cambria Math"/>
                              </a:rPr>
                            </m:ctrlPr>
                          </m:sSupPr>
                          <m:e>
                            <m:d>
                              <m:dPr>
                                <m:ctrlPr>
                                  <a:rPr lang="en-US" b="0" i="1" smtClean="0">
                                    <a:latin typeface="Cambria Math"/>
                                  </a:rPr>
                                </m:ctrlPr>
                              </m:dPr>
                              <m:e>
                                <m:r>
                                  <a:rPr lang="en-US" i="1">
                                    <a:latin typeface="Cambria Math"/>
                                  </a:rPr>
                                  <m:t>𝑐</m:t>
                                </m:r>
                                <m:r>
                                  <a:rPr lang="en-US" i="1">
                                    <a:latin typeface="Cambria Math"/>
                                  </a:rPr>
                                  <m:t>−1</m:t>
                                </m:r>
                              </m:e>
                            </m:d>
                          </m:e>
                          <m:sup>
                            <m:r>
                              <a:rPr lang="en-US" b="0" i="1" smtClean="0">
                                <a:latin typeface="Cambria Math"/>
                              </a:rPr>
                              <m:t>2</m:t>
                            </m:r>
                          </m:sup>
                        </m:sSup>
                        <m:r>
                          <a:rPr lang="en-US" b="0" i="1" smtClean="0">
                            <a:latin typeface="Cambria Math"/>
                          </a:rPr>
                          <m:t>=</m:t>
                        </m:r>
                      </m:e>
                    </m:nary>
                    <m:sSup>
                      <m:sSupPr>
                        <m:ctrlPr>
                          <a:rPr lang="en-US" b="0" i="1" smtClean="0">
                            <a:latin typeface="Cambria Math"/>
                          </a:rPr>
                        </m:ctrlPr>
                      </m:sSupPr>
                      <m:e>
                        <m:r>
                          <a:rPr lang="en-US" b="0" i="1" smtClean="0">
                            <a:latin typeface="Cambria Math"/>
                          </a:rPr>
                          <m:t>𝑚</m:t>
                        </m:r>
                      </m:e>
                      <m:sup>
                        <m:r>
                          <a:rPr lang="en-US" b="0" i="1" smtClean="0">
                            <a:latin typeface="Cambria Math"/>
                          </a:rPr>
                          <m:t>2</m:t>
                        </m:r>
                      </m:sup>
                    </m:sSup>
                  </m:oMath>
                </a14:m>
                <a:endParaRPr lang="en-US" b="0" i="1" dirty="0" smtClean="0"/>
              </a:p>
              <a:p>
                <a:pPr lvl="2"/>
                <a:r>
                  <a:rPr lang="en-US" b="1" dirty="0"/>
                  <a:t>So</a:t>
                </a:r>
                <a:r>
                  <a:rPr lang="en-US" b="1" dirty="0" smtClean="0"/>
                  <a:t>:</a:t>
                </a:r>
                <a:r>
                  <a:rPr lang="en-US" dirty="0" smtClean="0"/>
                  <a:t> </a:t>
                </a:r>
                <a14:m>
                  <m:oMath xmlns:m="http://schemas.openxmlformats.org/officeDocument/2006/math">
                    <m:r>
                      <a:rPr lang="en-US" b="1" i="1" smtClean="0">
                        <a:latin typeface="Cambria Math"/>
                      </a:rPr>
                      <m:t>𝟐</m:t>
                    </m:r>
                    <m:r>
                      <a:rPr lang="en-US" b="1" i="1" smtClean="0">
                        <a:latin typeface="Cambria Math"/>
                      </a:rPr>
                      <m:t>𝒄</m:t>
                    </m:r>
                    <m:r>
                      <a:rPr lang="en-US" b="1" i="1" smtClean="0">
                        <a:latin typeface="Cambria Math"/>
                      </a:rPr>
                      <m:t>−</m:t>
                    </m:r>
                    <m:r>
                      <a:rPr lang="en-US" b="1" i="1" smtClean="0">
                        <a:latin typeface="Cambria Math"/>
                      </a:rPr>
                      <m:t>𝟏</m:t>
                    </m:r>
                    <m:r>
                      <a:rPr lang="en-US" b="1" i="1" smtClean="0">
                        <a:latin typeface="Cambria Math"/>
                      </a:rPr>
                      <m:t>=</m:t>
                    </m:r>
                    <m:sSup>
                      <m:sSupPr>
                        <m:ctrlPr>
                          <a:rPr lang="en-US" b="1" i="1" smtClean="0">
                            <a:latin typeface="Cambria Math"/>
                          </a:rPr>
                        </m:ctrlPr>
                      </m:sSupPr>
                      <m:e>
                        <m:r>
                          <a:rPr lang="en-US" b="1" i="1" smtClean="0">
                            <a:latin typeface="Cambria Math"/>
                          </a:rPr>
                          <m:t>𝒄</m:t>
                        </m:r>
                      </m:e>
                      <m:sup>
                        <m:r>
                          <a:rPr lang="en-US" b="1" i="1" smtClean="0">
                            <a:latin typeface="Cambria Math"/>
                          </a:rPr>
                          <m:t>𝟐</m:t>
                        </m:r>
                      </m:sup>
                    </m:sSup>
                    <m:r>
                      <a:rPr lang="en-US" b="1" i="1" smtClean="0">
                        <a:latin typeface="Cambria Math"/>
                      </a:rPr>
                      <m:t>−</m:t>
                    </m:r>
                    <m:sSup>
                      <m:sSupPr>
                        <m:ctrlPr>
                          <a:rPr lang="en-US" b="1" i="1" smtClean="0">
                            <a:latin typeface="Cambria Math"/>
                          </a:rPr>
                        </m:ctrlPr>
                      </m:sSupPr>
                      <m:e>
                        <m:d>
                          <m:dPr>
                            <m:ctrlPr>
                              <a:rPr lang="en-US" b="1" i="1" smtClean="0">
                                <a:latin typeface="Cambria Math"/>
                              </a:rPr>
                            </m:ctrlPr>
                          </m:dPr>
                          <m:e>
                            <m:r>
                              <a:rPr lang="en-US" b="1" i="1" smtClean="0">
                                <a:latin typeface="Cambria Math"/>
                              </a:rPr>
                              <m:t>𝒄</m:t>
                            </m:r>
                            <m:r>
                              <a:rPr lang="en-US" b="1" i="1" smtClean="0">
                                <a:latin typeface="Cambria Math"/>
                              </a:rPr>
                              <m:t>−</m:t>
                            </m:r>
                            <m:r>
                              <a:rPr lang="en-US" b="1" i="1" smtClean="0">
                                <a:latin typeface="Cambria Math"/>
                              </a:rPr>
                              <m:t>𝟏</m:t>
                            </m:r>
                          </m:e>
                        </m:d>
                      </m:e>
                      <m:sup>
                        <m:r>
                          <a:rPr lang="en-US" b="1" i="1" smtClean="0">
                            <a:latin typeface="Cambria Math"/>
                          </a:rPr>
                          <m:t>𝟐</m:t>
                        </m:r>
                      </m:sup>
                    </m:sSup>
                  </m:oMath>
                </a14:m>
                <a:endParaRPr lang="en-US" b="1" dirty="0"/>
              </a:p>
              <a:p>
                <a:pPr lvl="1"/>
                <a:r>
                  <a:rPr lang="en-US" b="1" dirty="0" smtClean="0">
                    <a:solidFill>
                      <a:srgbClr val="0000FF"/>
                    </a:solidFill>
                  </a:rPr>
                  <a:t>For k=3:</a:t>
                </a:r>
                <a:r>
                  <a:rPr lang="en-US" dirty="0" smtClean="0"/>
                  <a:t> </a:t>
                </a:r>
                <a:r>
                  <a:rPr lang="en-US" b="1" dirty="0" smtClean="0"/>
                  <a:t>c</a:t>
                </a:r>
                <a:r>
                  <a:rPr lang="en-US" b="1" baseline="30000" dirty="0" smtClean="0"/>
                  <a:t>3 </a:t>
                </a:r>
                <a:r>
                  <a:rPr lang="en-US" b="1" dirty="0" smtClean="0"/>
                  <a:t>- (c-1)</a:t>
                </a:r>
                <a:r>
                  <a:rPr lang="en-US" b="1" baseline="30000" dirty="0" smtClean="0"/>
                  <a:t>3</a:t>
                </a:r>
                <a:r>
                  <a:rPr lang="en-US" baseline="30000" dirty="0" smtClean="0"/>
                  <a:t> </a:t>
                </a:r>
                <a:r>
                  <a:rPr lang="en-US" dirty="0" smtClean="0"/>
                  <a:t>= </a:t>
                </a:r>
                <a:r>
                  <a:rPr lang="en-US" b="1" dirty="0" smtClean="0"/>
                  <a:t>3c</a:t>
                </a:r>
                <a:r>
                  <a:rPr lang="en-US" b="1" baseline="30000" dirty="0" smtClean="0"/>
                  <a:t>2 </a:t>
                </a:r>
                <a:r>
                  <a:rPr lang="en-US" b="1" dirty="0" smtClean="0"/>
                  <a:t>- 3c + 1</a:t>
                </a:r>
              </a:p>
              <a:p>
                <a:r>
                  <a:rPr lang="en-US" b="1" dirty="0" smtClean="0">
                    <a:solidFill>
                      <a:srgbClr val="008000"/>
                    </a:solidFill>
                  </a:rPr>
                  <a:t>Generally:</a:t>
                </a:r>
                <a:r>
                  <a:rPr lang="en-US" b="1" dirty="0" smtClean="0"/>
                  <a:t> </a:t>
                </a:r>
                <a:r>
                  <a:rPr lang="en-US" dirty="0" smtClean="0"/>
                  <a:t>Estimate </a:t>
                </a:r>
                <a14:m>
                  <m:oMath xmlns:m="http://schemas.openxmlformats.org/officeDocument/2006/math">
                    <m:r>
                      <a:rPr lang="en-US" b="0" i="0" smtClean="0">
                        <a:latin typeface="Cambria Math"/>
                      </a:rPr>
                      <m:t>=</m:t>
                    </m:r>
                    <m:sSup>
                      <m:sSupPr>
                        <m:ctrlPr>
                          <a:rPr lang="en-US" i="1">
                            <a:latin typeface="Cambria Math"/>
                          </a:rPr>
                        </m:ctrlPr>
                      </m:sSupPr>
                      <m:e>
                        <m:r>
                          <a:rPr lang="en-US" b="0" i="1" smtClean="0">
                            <a:latin typeface="Cambria Math"/>
                          </a:rPr>
                          <m:t>𝑛</m:t>
                        </m:r>
                        <m:r>
                          <a:rPr lang="en-US" b="0" i="1" smtClean="0">
                            <a:latin typeface="Cambria Math"/>
                          </a:rPr>
                          <m:t> (</m:t>
                        </m:r>
                        <m:r>
                          <a:rPr lang="en-US" i="1">
                            <a:latin typeface="Cambria Math"/>
                          </a:rPr>
                          <m:t>𝑐</m:t>
                        </m:r>
                      </m:e>
                      <m:sup>
                        <m:r>
                          <a:rPr lang="en-US" b="0" i="1" smtClean="0">
                            <a:latin typeface="Cambria Math"/>
                          </a:rPr>
                          <m:t>𝑘</m:t>
                        </m:r>
                      </m:sup>
                    </m:sSup>
                    <m:r>
                      <a:rPr lang="en-US" i="1">
                        <a:latin typeface="Cambria Math"/>
                      </a:rPr>
                      <m:t>−</m:t>
                    </m:r>
                    <m:sSup>
                      <m:sSupPr>
                        <m:ctrlPr>
                          <a:rPr lang="en-US" i="1">
                            <a:latin typeface="Cambria Math"/>
                          </a:rPr>
                        </m:ctrlPr>
                      </m:sSupPr>
                      <m:e>
                        <m:d>
                          <m:dPr>
                            <m:ctrlPr>
                              <a:rPr lang="en-US" i="1">
                                <a:latin typeface="Cambria Math"/>
                              </a:rPr>
                            </m:ctrlPr>
                          </m:dPr>
                          <m:e>
                            <m:r>
                              <a:rPr lang="en-US" i="1">
                                <a:latin typeface="Cambria Math"/>
                              </a:rPr>
                              <m:t>𝑐</m:t>
                            </m:r>
                            <m:r>
                              <a:rPr lang="en-US" i="1">
                                <a:latin typeface="Cambria Math"/>
                              </a:rPr>
                              <m:t>−1</m:t>
                            </m:r>
                          </m:e>
                        </m:d>
                      </m:e>
                      <m:sup>
                        <m:r>
                          <a:rPr lang="en-US" b="0" i="1" smtClean="0">
                            <a:latin typeface="Cambria Math"/>
                          </a:rPr>
                          <m:t>𝑘</m:t>
                        </m:r>
                      </m:sup>
                    </m:sSup>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5257801"/>
              </a:xfrm>
              <a:blipFill rotWithShape="1">
                <a:blip r:embed="rId2"/>
                <a:stretch>
                  <a:fillRect t="-580" r="-357" b="-46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294344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Combining Samples</a:t>
            </a:r>
          </a:p>
        </p:txBody>
      </p:sp>
      <mc:AlternateContent xmlns:mc="http://schemas.openxmlformats.org/markup-compatibility/2006" xmlns:a14="http://schemas.microsoft.com/office/drawing/2010/main">
        <mc:Choice Requires="a14">
          <p:sp>
            <p:nvSpPr>
              <p:cNvPr id="35844" name="Rectangle 3"/>
              <p:cNvSpPr>
                <a:spLocks noGrp="1" noChangeArrowheads="1"/>
              </p:cNvSpPr>
              <p:nvPr>
                <p:ph idx="1"/>
              </p:nvPr>
            </p:nvSpPr>
            <p:spPr>
              <a:xfrm>
                <a:off x="457200" y="1295400"/>
                <a:ext cx="7772400" cy="5257801"/>
              </a:xfrm>
            </p:spPr>
            <p:txBody>
              <a:bodyPr>
                <a:normAutofit lnSpcReduction="10000"/>
              </a:bodyPr>
              <a:lstStyle/>
              <a:p>
                <a:r>
                  <a:rPr lang="en-US" b="1" dirty="0" smtClean="0">
                    <a:solidFill>
                      <a:srgbClr val="D60093"/>
                    </a:solidFill>
                  </a:rPr>
                  <a:t>In practice:</a:t>
                </a:r>
              </a:p>
              <a:p>
                <a:pPr lvl="1"/>
                <a:r>
                  <a:rPr lang="en-US" dirty="0" smtClean="0"/>
                  <a:t>Compute </a:t>
                </a:r>
                <a14:m>
                  <m:oMath xmlns:m="http://schemas.openxmlformats.org/officeDocument/2006/math">
                    <m:r>
                      <a:rPr lang="en-US" b="1" i="1" dirty="0" smtClean="0">
                        <a:solidFill>
                          <a:srgbClr val="0000FF"/>
                        </a:solidFill>
                        <a:latin typeface="Cambria Math"/>
                      </a:rPr>
                      <m:t>𝒇</m:t>
                    </m:r>
                    <m:r>
                      <a:rPr lang="en-US" b="1" i="1" dirty="0" smtClean="0">
                        <a:solidFill>
                          <a:srgbClr val="0000FF"/>
                        </a:solidFill>
                        <a:latin typeface="Cambria Math"/>
                      </a:rPr>
                      <m:t>(</m:t>
                    </m:r>
                    <m:r>
                      <a:rPr lang="en-US" b="1" i="1" dirty="0" smtClean="0">
                        <a:solidFill>
                          <a:srgbClr val="0000FF"/>
                        </a:solidFill>
                        <a:latin typeface="Cambria Math"/>
                      </a:rPr>
                      <m:t>𝑿</m:t>
                    </m:r>
                    <m:r>
                      <a:rPr lang="en-US" b="1" i="1" dirty="0" smtClean="0">
                        <a:solidFill>
                          <a:srgbClr val="0000FF"/>
                        </a:solidFill>
                        <a:latin typeface="Cambria Math"/>
                      </a:rPr>
                      <m:t>) = </m:t>
                    </m:r>
                    <m:r>
                      <a:rPr lang="en-US" b="1" i="1" dirty="0" smtClean="0">
                        <a:solidFill>
                          <a:srgbClr val="0000FF"/>
                        </a:solidFill>
                        <a:latin typeface="Cambria Math"/>
                      </a:rPr>
                      <m:t>𝒏</m:t>
                    </m:r>
                    <m:r>
                      <a:rPr lang="en-US" b="1" i="1" dirty="0" smtClean="0">
                        <a:solidFill>
                          <a:srgbClr val="0000FF"/>
                        </a:solidFill>
                        <a:latin typeface="Cambria Math"/>
                      </a:rPr>
                      <m:t>(</m:t>
                    </m:r>
                    <m:r>
                      <a:rPr lang="en-US" b="1" i="1" dirty="0" smtClean="0">
                        <a:solidFill>
                          <a:srgbClr val="0000FF"/>
                        </a:solidFill>
                        <a:latin typeface="Cambria Math"/>
                      </a:rPr>
                      <m:t>𝟐</m:t>
                    </m:r>
                    <m:r>
                      <a:rPr lang="en-US" b="1" i="1" dirty="0" smtClean="0">
                        <a:solidFill>
                          <a:srgbClr val="0000FF"/>
                        </a:solidFill>
                        <a:latin typeface="Cambria Math"/>
                      </a:rPr>
                      <m:t> </m:t>
                    </m:r>
                    <m:r>
                      <a:rPr lang="en-US" b="1" i="1" dirty="0" smtClean="0">
                        <a:solidFill>
                          <a:srgbClr val="0000FF"/>
                        </a:solidFill>
                        <a:latin typeface="Cambria Math"/>
                      </a:rPr>
                      <m:t>𝒄</m:t>
                    </m:r>
                    <m:r>
                      <a:rPr lang="en-US" b="1" i="1" dirty="0" smtClean="0">
                        <a:solidFill>
                          <a:srgbClr val="0000FF"/>
                        </a:solidFill>
                        <a:latin typeface="Cambria Math"/>
                      </a:rPr>
                      <m:t> – </m:t>
                    </m:r>
                    <m:r>
                      <a:rPr lang="en-US" b="1" i="1" dirty="0" smtClean="0">
                        <a:solidFill>
                          <a:srgbClr val="0000FF"/>
                        </a:solidFill>
                        <a:latin typeface="Cambria Math"/>
                      </a:rPr>
                      <m:t>𝟏</m:t>
                    </m:r>
                    <m:r>
                      <a:rPr lang="en-US" b="1" i="1" dirty="0" smtClean="0">
                        <a:solidFill>
                          <a:srgbClr val="0000FF"/>
                        </a:solidFill>
                        <a:latin typeface="Cambria Math"/>
                      </a:rPr>
                      <m:t>)</m:t>
                    </m:r>
                    <m:r>
                      <a:rPr lang="en-US" i="1" dirty="0" smtClean="0">
                        <a:solidFill>
                          <a:srgbClr val="0000FF"/>
                        </a:solidFill>
                        <a:latin typeface="Cambria Math"/>
                      </a:rPr>
                      <m:t> </m:t>
                    </m:r>
                  </m:oMath>
                </a14:m>
                <a:r>
                  <a:rPr lang="en-US" dirty="0" smtClean="0"/>
                  <a:t>for </a:t>
                </a:r>
                <a:br>
                  <a:rPr lang="en-US" dirty="0" smtClean="0"/>
                </a:br>
                <a:r>
                  <a:rPr lang="en-US" dirty="0" smtClean="0"/>
                  <a:t>as many variables </a:t>
                </a:r>
                <a:r>
                  <a:rPr lang="en-US" b="1" i="1" dirty="0" smtClean="0"/>
                  <a:t>X</a:t>
                </a:r>
                <a:r>
                  <a:rPr lang="en-US" dirty="0" smtClean="0"/>
                  <a:t> as you can fit in memory</a:t>
                </a:r>
              </a:p>
              <a:p>
                <a:pPr lvl="1"/>
                <a:r>
                  <a:rPr lang="en-US" dirty="0" smtClean="0"/>
                  <a:t>Average them in groups</a:t>
                </a:r>
              </a:p>
              <a:p>
                <a:pPr lvl="1"/>
                <a:r>
                  <a:rPr lang="en-US" dirty="0" smtClean="0"/>
                  <a:t>Take median of averages</a:t>
                </a:r>
              </a:p>
              <a:p>
                <a:pPr lvl="8"/>
                <a:endParaRPr lang="en-US" dirty="0" smtClean="0"/>
              </a:p>
              <a:p>
                <a:r>
                  <a:rPr lang="en-US" b="1" dirty="0" smtClean="0">
                    <a:solidFill>
                      <a:srgbClr val="0000FF"/>
                    </a:solidFill>
                  </a:rPr>
                  <a:t>Problem: Streams never end</a:t>
                </a:r>
              </a:p>
              <a:p>
                <a:pPr lvl="1"/>
                <a:r>
                  <a:rPr lang="en-US" dirty="0"/>
                  <a:t>We assumed there was a number </a:t>
                </a:r>
                <a:r>
                  <a:rPr lang="en-US" b="1" i="1" dirty="0"/>
                  <a:t>n</a:t>
                </a:r>
                <a:r>
                  <a:rPr lang="en-US" dirty="0"/>
                  <a:t>, </a:t>
                </a:r>
                <a:r>
                  <a:rPr lang="en-US" dirty="0" smtClean="0"/>
                  <a:t/>
                </a:r>
                <a:br>
                  <a:rPr lang="en-US" dirty="0" smtClean="0"/>
                </a:br>
                <a:r>
                  <a:rPr lang="en-US" dirty="0" smtClean="0"/>
                  <a:t>the </a:t>
                </a:r>
                <a:r>
                  <a:rPr lang="en-US" dirty="0"/>
                  <a:t>number of positions in the stream</a:t>
                </a:r>
              </a:p>
              <a:p>
                <a:pPr lvl="1"/>
                <a:r>
                  <a:rPr lang="en-US" dirty="0" smtClean="0"/>
                  <a:t>But </a:t>
                </a:r>
                <a:r>
                  <a:rPr lang="en-US" dirty="0"/>
                  <a:t>real streams go on forever, so </a:t>
                </a:r>
                <a:r>
                  <a:rPr lang="en-US" b="1" i="1" dirty="0" smtClean="0"/>
                  <a:t>n</a:t>
                </a:r>
                <a:r>
                  <a:rPr lang="en-US" dirty="0" smtClean="0"/>
                  <a:t> </a:t>
                </a:r>
                <a:r>
                  <a:rPr lang="en-US" dirty="0"/>
                  <a:t>is </a:t>
                </a:r>
                <a:r>
                  <a:rPr lang="en-US" dirty="0" smtClean="0"/>
                  <a:t/>
                </a:r>
                <a:br>
                  <a:rPr lang="en-US" dirty="0" smtClean="0"/>
                </a:br>
                <a:r>
                  <a:rPr lang="en-US" dirty="0" smtClean="0"/>
                  <a:t>a </a:t>
                </a:r>
                <a:r>
                  <a:rPr lang="en-US" dirty="0"/>
                  <a:t>variable – the number of inputs seen so far</a:t>
                </a:r>
              </a:p>
              <a:p>
                <a:pPr lvl="1"/>
                <a:endParaRPr lang="en-US" dirty="0" smtClean="0"/>
              </a:p>
              <a:p>
                <a:endParaRPr lang="en-US" dirty="0" smtClean="0"/>
              </a:p>
            </p:txBody>
          </p:sp>
        </mc:Choice>
        <mc:Fallback xmlns="">
          <p:sp>
            <p:nvSpPr>
              <p:cNvPr id="35844" name="Rectangle 3"/>
              <p:cNvSpPr>
                <a:spLocks noGrp="1" noRot="1" noChangeAspect="1" noMove="1" noResize="1" noEditPoints="1" noAdjustHandles="1" noChangeArrowheads="1" noChangeShapeType="1" noTextEdit="1"/>
              </p:cNvSpPr>
              <p:nvPr>
                <p:ph idx="1"/>
              </p:nvPr>
            </p:nvSpPr>
            <p:spPr>
              <a:xfrm>
                <a:off x="457200" y="1295400"/>
                <a:ext cx="7772400" cy="5257801"/>
              </a:xfrm>
              <a:blipFill rotWithShape="1">
                <a:blip r:embed="rId2"/>
                <a:stretch>
                  <a:fillRect t="-1624"/>
                </a:stretch>
              </a:blipFill>
            </p:spPr>
            <p:txBody>
              <a:bodyPr/>
              <a:lstStyle/>
              <a:p>
                <a:r>
                  <a:rPr lang="en-US">
                    <a:noFill/>
                  </a:rPr>
                  <a:t> </a:t>
                </a:r>
              </a:p>
            </p:txBody>
          </p:sp>
        </mc:Fallback>
      </mc:AlternateContent>
      <p:sp>
        <p:nvSpPr>
          <p:cNvPr id="35842" name="Slide Number Placeholder 5"/>
          <p:cNvSpPr>
            <a:spLocks noGrp="1"/>
          </p:cNvSpPr>
          <p:nvPr>
            <p:ph type="sldNum" sz="quarter" idx="12"/>
          </p:nvPr>
        </p:nvSpPr>
        <p:spPr bwMode="auto">
          <a:noFill/>
          <a:ln>
            <a:miter lim="800000"/>
            <a:headEnd/>
            <a:tailEnd/>
          </a:ln>
        </p:spPr>
        <p:txBody>
          <a:bodyPr/>
          <a:lstStyle/>
          <a:p>
            <a:fld id="{4092DAE4-2083-4D76-AA80-02789BC1AA5A}" type="slidenum">
              <a:rPr lang="en-US" smtClean="0">
                <a:latin typeface="Calibri" pitchFamily="34" charset="0"/>
                <a:ea typeface="ＭＳ Ｐゴシック" pitchFamily="34" charset="-128"/>
              </a:rPr>
              <a:pPr/>
              <a:t>35</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222876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smtClean="0"/>
              <a:t>Streams Never End: Fixups</a:t>
            </a:r>
            <a:endParaRPr lang="en-US" dirty="0"/>
          </a:p>
        </p:txBody>
      </p:sp>
      <p:sp>
        <p:nvSpPr>
          <p:cNvPr id="37892" name="Rectangle 3"/>
          <p:cNvSpPr>
            <a:spLocks noGrp="1" noChangeArrowheads="1"/>
          </p:cNvSpPr>
          <p:nvPr>
            <p:ph idx="1"/>
          </p:nvPr>
        </p:nvSpPr>
        <p:spPr>
          <a:xfrm>
            <a:off x="457200" y="1295400"/>
            <a:ext cx="8229600" cy="5334000"/>
          </a:xfrm>
        </p:spPr>
        <p:txBody>
          <a:bodyPr>
            <a:normAutofit lnSpcReduction="10000"/>
          </a:bodyPr>
          <a:lstStyle/>
          <a:p>
            <a:pPr marL="609600" indent="-609600"/>
            <a:r>
              <a:rPr lang="en-US" b="1" dirty="0" smtClean="0">
                <a:solidFill>
                  <a:srgbClr val="0000FF"/>
                </a:solidFill>
              </a:rPr>
              <a:t>(1)</a:t>
            </a:r>
            <a:r>
              <a:rPr lang="en-US" dirty="0" smtClean="0"/>
              <a:t> The variables</a:t>
            </a:r>
            <a:r>
              <a:rPr lang="en-US" b="1" dirty="0" smtClean="0"/>
              <a:t> </a:t>
            </a:r>
            <a:r>
              <a:rPr lang="en-US" b="1" i="1" dirty="0" smtClean="0"/>
              <a:t>X</a:t>
            </a:r>
            <a:r>
              <a:rPr lang="en-US" dirty="0" smtClean="0"/>
              <a:t> have </a:t>
            </a:r>
            <a:r>
              <a:rPr lang="en-US" b="1" i="1" dirty="0" smtClean="0"/>
              <a:t>n</a:t>
            </a:r>
            <a:r>
              <a:rPr lang="en-US" dirty="0" smtClean="0"/>
              <a:t> as a factor – </a:t>
            </a:r>
            <a:br>
              <a:rPr lang="en-US" dirty="0" smtClean="0"/>
            </a:br>
            <a:r>
              <a:rPr lang="en-US" dirty="0" smtClean="0"/>
              <a:t>keep </a:t>
            </a:r>
            <a:r>
              <a:rPr lang="en-US" b="1" i="1" dirty="0" smtClean="0"/>
              <a:t>n</a:t>
            </a:r>
            <a:r>
              <a:rPr lang="en-US" dirty="0" smtClean="0"/>
              <a:t> separately; just hold the count in </a:t>
            </a:r>
            <a:r>
              <a:rPr lang="en-US" b="1" i="1" dirty="0" smtClean="0"/>
              <a:t>X</a:t>
            </a:r>
            <a:endParaRPr lang="en-US" b="1" dirty="0" smtClean="0"/>
          </a:p>
          <a:p>
            <a:pPr marL="609600" indent="-609600"/>
            <a:r>
              <a:rPr lang="en-US" b="1" dirty="0" smtClean="0">
                <a:solidFill>
                  <a:srgbClr val="0000FF"/>
                </a:solidFill>
              </a:rPr>
              <a:t>(2)</a:t>
            </a:r>
            <a:r>
              <a:rPr lang="en-US" dirty="0" smtClean="0"/>
              <a:t> Suppose we can only store </a:t>
            </a:r>
            <a:r>
              <a:rPr lang="en-US" b="1" i="1" dirty="0" smtClean="0"/>
              <a:t>k</a:t>
            </a:r>
            <a:r>
              <a:rPr lang="en-US" b="1" dirty="0" smtClean="0"/>
              <a:t> </a:t>
            </a:r>
            <a:r>
              <a:rPr lang="en-US" dirty="0" smtClean="0"/>
              <a:t>counts.  </a:t>
            </a:r>
            <a:br>
              <a:rPr lang="en-US" dirty="0" smtClean="0"/>
            </a:br>
            <a:r>
              <a:rPr lang="en-US" dirty="0" smtClean="0"/>
              <a:t>We must throw some </a:t>
            </a:r>
            <a:r>
              <a:rPr lang="en-US" b="1" i="1" dirty="0" smtClean="0"/>
              <a:t>X</a:t>
            </a:r>
            <a:r>
              <a:rPr lang="en-US" dirty="0" smtClean="0"/>
              <a:t>s out as time goes on:</a:t>
            </a:r>
          </a:p>
          <a:p>
            <a:pPr lvl="1"/>
            <a:r>
              <a:rPr lang="en-US" b="1" dirty="0" smtClean="0">
                <a:solidFill>
                  <a:srgbClr val="D60093"/>
                </a:solidFill>
                <a:ea typeface="ＭＳ Ｐゴシック" pitchFamily="34" charset="-128"/>
                <a:cs typeface="ＭＳ Ｐゴシック" pitchFamily="34" charset="-128"/>
              </a:rPr>
              <a:t>Objective:</a:t>
            </a:r>
            <a:r>
              <a:rPr lang="en-US" dirty="0" smtClean="0">
                <a:solidFill>
                  <a:srgbClr val="D60093"/>
                </a:solidFill>
                <a:ea typeface="ＭＳ Ｐゴシック" pitchFamily="34" charset="-128"/>
                <a:cs typeface="ＭＳ Ｐゴシック" pitchFamily="34" charset="-128"/>
              </a:rPr>
              <a:t> </a:t>
            </a:r>
            <a:r>
              <a:rPr lang="en-US" dirty="0" smtClean="0">
                <a:ea typeface="ＭＳ Ｐゴシック" pitchFamily="34" charset="-128"/>
                <a:cs typeface="ＭＳ Ｐゴシック" pitchFamily="34" charset="-128"/>
              </a:rPr>
              <a:t>Each starting time </a:t>
            </a:r>
            <a:r>
              <a:rPr lang="en-US" b="1" i="1" dirty="0" smtClean="0">
                <a:ea typeface="ＭＳ Ｐゴシック" pitchFamily="34" charset="-128"/>
                <a:cs typeface="ＭＳ Ｐゴシック" pitchFamily="34" charset="-128"/>
              </a:rPr>
              <a:t>t</a:t>
            </a:r>
            <a:r>
              <a:rPr lang="en-US" dirty="0" smtClean="0">
                <a:ea typeface="ＭＳ Ｐゴシック" pitchFamily="34" charset="-128"/>
                <a:cs typeface="ＭＳ Ｐゴシック" pitchFamily="34" charset="-128"/>
              </a:rPr>
              <a:t> is selected with probability </a:t>
            </a:r>
            <a:r>
              <a:rPr lang="en-US" b="1" i="1" dirty="0" smtClean="0">
                <a:ea typeface="ＭＳ Ｐゴシック" pitchFamily="34" charset="-128"/>
                <a:cs typeface="ＭＳ Ｐゴシック" pitchFamily="34" charset="-128"/>
              </a:rPr>
              <a:t>k</a:t>
            </a:r>
            <a:r>
              <a:rPr lang="en-US" b="1" dirty="0" smtClean="0">
                <a:ea typeface="ＭＳ Ｐゴシック" pitchFamily="34" charset="-128"/>
                <a:cs typeface="ＭＳ Ｐゴシック" pitchFamily="34" charset="-128"/>
              </a:rPr>
              <a:t>/</a:t>
            </a:r>
            <a:r>
              <a:rPr lang="en-US" b="1" i="1" dirty="0" smtClean="0">
                <a:ea typeface="ＭＳ Ｐゴシック" pitchFamily="34" charset="-128"/>
                <a:cs typeface="ＭＳ Ｐゴシック" pitchFamily="34" charset="-128"/>
              </a:rPr>
              <a:t>n </a:t>
            </a:r>
          </a:p>
          <a:p>
            <a:pPr lvl="1"/>
            <a:r>
              <a:rPr lang="en-US" b="1" dirty="0" smtClean="0">
                <a:solidFill>
                  <a:srgbClr val="D60093"/>
                </a:solidFill>
              </a:rPr>
              <a:t>Solution: (fixed-size sampling!)</a:t>
            </a:r>
          </a:p>
          <a:p>
            <a:pPr lvl="2"/>
            <a:r>
              <a:rPr lang="en-US" dirty="0" smtClean="0"/>
              <a:t>Choose the first </a:t>
            </a:r>
            <a:r>
              <a:rPr lang="en-US" b="1" i="1" dirty="0" smtClean="0"/>
              <a:t>k</a:t>
            </a:r>
            <a:r>
              <a:rPr lang="en-US" dirty="0" smtClean="0"/>
              <a:t> times for </a:t>
            </a:r>
            <a:r>
              <a:rPr lang="en-US" b="1" i="1" dirty="0" smtClean="0"/>
              <a:t>k</a:t>
            </a:r>
            <a:r>
              <a:rPr lang="en-US" dirty="0" smtClean="0"/>
              <a:t> variables</a:t>
            </a:r>
          </a:p>
          <a:p>
            <a:pPr lvl="2"/>
            <a:r>
              <a:rPr lang="en-US" dirty="0" smtClean="0"/>
              <a:t>When the </a:t>
            </a:r>
            <a:r>
              <a:rPr lang="en-US" b="1" i="1" dirty="0" smtClean="0"/>
              <a:t>n</a:t>
            </a:r>
            <a:r>
              <a:rPr lang="en-US" b="1" baseline="30000" dirty="0" smtClean="0"/>
              <a:t>th</a:t>
            </a:r>
            <a:r>
              <a:rPr lang="en-US" dirty="0" smtClean="0"/>
              <a:t> element arrives (</a:t>
            </a:r>
            <a:r>
              <a:rPr lang="en-US" b="1" i="1" dirty="0" smtClean="0"/>
              <a:t>n</a:t>
            </a:r>
            <a:r>
              <a:rPr lang="en-US" b="1" dirty="0" smtClean="0"/>
              <a:t> &gt; </a:t>
            </a:r>
            <a:r>
              <a:rPr lang="en-US" b="1" i="1" dirty="0" smtClean="0"/>
              <a:t>k</a:t>
            </a:r>
            <a:r>
              <a:rPr lang="en-US" dirty="0" smtClean="0"/>
              <a:t>), choose it with probability </a:t>
            </a:r>
            <a:r>
              <a:rPr lang="en-US" b="1" i="1" dirty="0" smtClean="0"/>
              <a:t>k</a:t>
            </a:r>
            <a:r>
              <a:rPr lang="en-US" b="1" dirty="0" smtClean="0"/>
              <a:t>/</a:t>
            </a:r>
            <a:r>
              <a:rPr lang="en-US" b="1" i="1" dirty="0" smtClean="0"/>
              <a:t>n</a:t>
            </a:r>
            <a:endParaRPr lang="en-US" b="1" dirty="0" smtClean="0"/>
          </a:p>
          <a:p>
            <a:pPr lvl="2"/>
            <a:r>
              <a:rPr lang="en-US" dirty="0" smtClean="0"/>
              <a:t>If you choose it, throw one of the previously stored variables</a:t>
            </a:r>
            <a:r>
              <a:rPr lang="en-US" b="1" dirty="0" smtClean="0"/>
              <a:t> X</a:t>
            </a:r>
            <a:r>
              <a:rPr lang="en-US" dirty="0" smtClean="0"/>
              <a:t> out, with equal probability</a:t>
            </a:r>
          </a:p>
          <a:p>
            <a:pPr marL="990600" lvl="1" indent="-533400"/>
            <a:endParaRPr lang="en-US" dirty="0" smtClean="0">
              <a:ea typeface="ＭＳ Ｐゴシック" pitchFamily="34" charset="-128"/>
              <a:cs typeface="ＭＳ Ｐゴシック" pitchFamily="34" charset="-128"/>
            </a:endParaRPr>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7890" name="Slide Number Placeholder 5"/>
          <p:cNvSpPr>
            <a:spLocks noGrp="1"/>
          </p:cNvSpPr>
          <p:nvPr>
            <p:ph type="sldNum" sz="quarter" idx="12"/>
          </p:nvPr>
        </p:nvSpPr>
        <p:spPr bwMode="auto">
          <a:noFill/>
          <a:ln>
            <a:miter lim="800000"/>
            <a:headEnd/>
            <a:tailEnd/>
          </a:ln>
        </p:spPr>
        <p:txBody>
          <a:bodyPr/>
          <a:lstStyle/>
          <a:p>
            <a:fld id="{54E737C9-EA60-4A29-91F5-B31B14334D6D}" type="slidenum">
              <a:rPr lang="en-US" smtClean="0">
                <a:latin typeface="Calibri" pitchFamily="34" charset="0"/>
                <a:ea typeface="ＭＳ Ｐゴシック" pitchFamily="34" charset="-128"/>
              </a:rPr>
              <a:pPr/>
              <a:t>36</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113345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a:t>Counting </a:t>
            </a:r>
            <a:r>
              <a:rPr lang="en-US" dirty="0" err="1"/>
              <a:t>Itemsets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779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Counting Itemsets</a:t>
            </a:r>
            <a:endParaRPr lang="en-US" dirty="0"/>
          </a:p>
        </p:txBody>
      </p:sp>
      <p:sp>
        <p:nvSpPr>
          <p:cNvPr id="30723" name="Rectangle 3"/>
          <p:cNvSpPr>
            <a:spLocks noGrp="1" noChangeArrowheads="1"/>
          </p:cNvSpPr>
          <p:nvPr>
            <p:ph idx="1"/>
          </p:nvPr>
        </p:nvSpPr>
        <p:spPr/>
        <p:txBody>
          <a:bodyPr/>
          <a:lstStyle/>
          <a:p>
            <a:r>
              <a:rPr lang="en-US" b="1" u="sng" dirty="0" smtClean="0">
                <a:solidFill>
                  <a:srgbClr val="0000FF"/>
                </a:solidFill>
              </a:rPr>
              <a:t>New Problem:</a:t>
            </a:r>
            <a:r>
              <a:rPr lang="en-US" b="1" dirty="0" smtClean="0">
                <a:solidFill>
                  <a:srgbClr val="0000FF"/>
                </a:solidFill>
              </a:rPr>
              <a:t> </a:t>
            </a:r>
            <a:r>
              <a:rPr lang="en-US" b="1" dirty="0" smtClean="0">
                <a:solidFill>
                  <a:srgbClr val="D60093"/>
                </a:solidFill>
              </a:rPr>
              <a:t>Given a stream, which items appear more than </a:t>
            </a:r>
            <a:r>
              <a:rPr lang="en-US" b="1" i="1" dirty="0" smtClean="0">
                <a:solidFill>
                  <a:srgbClr val="D60093"/>
                </a:solidFill>
              </a:rPr>
              <a:t>s</a:t>
            </a:r>
            <a:r>
              <a:rPr lang="en-US" b="1" dirty="0" smtClean="0">
                <a:solidFill>
                  <a:srgbClr val="D60093"/>
                </a:solidFill>
              </a:rPr>
              <a:t> times in the window?</a:t>
            </a:r>
          </a:p>
          <a:p>
            <a:r>
              <a:rPr lang="en-US" b="1" dirty="0" smtClean="0">
                <a:solidFill>
                  <a:srgbClr val="008000"/>
                </a:solidFill>
              </a:rPr>
              <a:t>Possible solution:</a:t>
            </a:r>
            <a:r>
              <a:rPr lang="en-US" dirty="0" smtClean="0">
                <a:solidFill>
                  <a:srgbClr val="008000"/>
                </a:solidFill>
              </a:rPr>
              <a:t> </a:t>
            </a:r>
            <a:r>
              <a:rPr lang="en-US" dirty="0" smtClean="0"/>
              <a:t>Think of the stream of baskets as one binary stream per item</a:t>
            </a:r>
          </a:p>
          <a:p>
            <a:pPr lvl="1"/>
            <a:r>
              <a:rPr lang="en-US" b="1" dirty="0" smtClean="0"/>
              <a:t>1</a:t>
            </a:r>
            <a:r>
              <a:rPr lang="en-US" dirty="0" smtClean="0"/>
              <a:t> = item present; </a:t>
            </a:r>
            <a:r>
              <a:rPr lang="en-US" b="1" dirty="0" smtClean="0"/>
              <a:t>0 </a:t>
            </a:r>
            <a:r>
              <a:rPr lang="en-US" dirty="0" smtClean="0"/>
              <a:t>= not present</a:t>
            </a:r>
          </a:p>
          <a:p>
            <a:pPr lvl="1"/>
            <a:r>
              <a:rPr lang="en-US" dirty="0" smtClean="0"/>
              <a:t>Use </a:t>
            </a:r>
            <a:r>
              <a:rPr lang="en-US" b="1" dirty="0" smtClean="0"/>
              <a:t>DGIM</a:t>
            </a:r>
            <a:r>
              <a:rPr lang="en-US" dirty="0" smtClean="0"/>
              <a:t> to estimate counts of </a:t>
            </a:r>
            <a:r>
              <a:rPr lang="en-US" b="1" dirty="0" smtClean="0"/>
              <a:t>1</a:t>
            </a:r>
            <a:r>
              <a:rPr lang="en-US" dirty="0" smtClean="0"/>
              <a:t>s for all items</a:t>
            </a:r>
            <a:endParaRPr lang="en-US" dirty="0"/>
          </a:p>
        </p:txBody>
      </p:sp>
      <p:sp>
        <p:nvSpPr>
          <p:cNvPr id="4" name="Slide Number Placeholder 5"/>
          <p:cNvSpPr>
            <a:spLocks noGrp="1"/>
          </p:cNvSpPr>
          <p:nvPr>
            <p:ph type="sldNum" sz="quarter" idx="12"/>
          </p:nvPr>
        </p:nvSpPr>
        <p:spPr/>
        <p:txBody>
          <a:bodyPr/>
          <a:lstStyle/>
          <a:p>
            <a:fld id="{AB89179E-1B2E-4359-8679-654B175D317A}"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grpSp>
        <p:nvGrpSpPr>
          <p:cNvPr id="7" name="Group 6"/>
          <p:cNvGrpSpPr/>
          <p:nvPr/>
        </p:nvGrpSpPr>
        <p:grpSpPr>
          <a:xfrm>
            <a:off x="96837" y="4529636"/>
            <a:ext cx="8970963" cy="2175964"/>
            <a:chOff x="0" y="4572000"/>
            <a:chExt cx="8970963" cy="2175964"/>
          </a:xfrm>
        </p:grpSpPr>
        <p:sp>
          <p:nvSpPr>
            <p:cNvPr id="10" name="Text Box 3"/>
            <p:cNvSpPr txBox="1">
              <a:spLocks noChangeArrowheads="1"/>
            </p:cNvSpPr>
            <p:nvPr/>
          </p:nvSpPr>
          <p:spPr bwMode="auto">
            <a:xfrm>
              <a:off x="0" y="6096000"/>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sp>
          <p:nvSpPr>
            <p:cNvPr id="11" name="Text Box 16"/>
            <p:cNvSpPr txBox="1">
              <a:spLocks noChangeArrowheads="1"/>
            </p:cNvSpPr>
            <p:nvPr/>
          </p:nvSpPr>
          <p:spPr bwMode="auto">
            <a:xfrm>
              <a:off x="5622925" y="6378632"/>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12" name="Line 17"/>
            <p:cNvSpPr>
              <a:spLocks noChangeShapeType="1"/>
            </p:cNvSpPr>
            <p:nvPr/>
          </p:nvSpPr>
          <p:spPr bwMode="auto">
            <a:xfrm flipH="1">
              <a:off x="3429000" y="6553200"/>
              <a:ext cx="2209800" cy="0"/>
            </a:xfrm>
            <a:prstGeom prst="line">
              <a:avLst/>
            </a:prstGeom>
            <a:noFill/>
            <a:ln w="9525">
              <a:solidFill>
                <a:srgbClr val="008000"/>
              </a:solidFill>
              <a:round/>
              <a:headEnd/>
              <a:tailEnd type="triangle" w="med" len="med"/>
            </a:ln>
            <a:effectLst/>
          </p:spPr>
          <p:txBody>
            <a:bodyPr/>
            <a:lstStyle/>
            <a:p>
              <a:endParaRPr lang="en-US"/>
            </a:p>
          </p:txBody>
        </p:sp>
        <p:sp>
          <p:nvSpPr>
            <p:cNvPr id="13" name="Line 18"/>
            <p:cNvSpPr>
              <a:spLocks noChangeShapeType="1"/>
            </p:cNvSpPr>
            <p:nvPr/>
          </p:nvSpPr>
          <p:spPr bwMode="auto">
            <a:xfrm>
              <a:off x="6019800" y="6553200"/>
              <a:ext cx="2819400" cy="0"/>
            </a:xfrm>
            <a:prstGeom prst="line">
              <a:avLst/>
            </a:prstGeom>
            <a:noFill/>
            <a:ln w="9525">
              <a:solidFill>
                <a:srgbClr val="008000"/>
              </a:solidFill>
              <a:round/>
              <a:headEnd/>
              <a:tailEnd type="triangle" w="med" len="med"/>
            </a:ln>
            <a:effectLst/>
          </p:spPr>
          <p:txBody>
            <a:bodyPr/>
            <a:lstStyle/>
            <a:p>
              <a:endParaRPr lang="en-US"/>
            </a:p>
          </p:txBody>
        </p:sp>
        <p:grpSp>
          <p:nvGrpSpPr>
            <p:cNvPr id="15" name="Group 14"/>
            <p:cNvGrpSpPr/>
            <p:nvPr/>
          </p:nvGrpSpPr>
          <p:grpSpPr>
            <a:xfrm>
              <a:off x="1295400" y="4572000"/>
              <a:ext cx="7620000" cy="1524000"/>
              <a:chOff x="1295400" y="3487737"/>
              <a:chExt cx="7620000" cy="1524000"/>
            </a:xfrm>
          </p:grpSpPr>
          <p:sp>
            <p:nvSpPr>
              <p:cNvPr id="16" name="Rectangle 1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17" name="Rectangle 1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2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2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4"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grpSp>
    </p:spTree>
    <p:extLst>
      <p:ext uri="{BB962C8B-B14F-4D97-AF65-F5344CB8AC3E}">
        <p14:creationId xmlns:p14="http://schemas.microsoft.com/office/powerpoint/2010/main" val="37845220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Extensions</a:t>
            </a:r>
            <a:endParaRPr lang="en-US" dirty="0"/>
          </a:p>
        </p:txBody>
      </p:sp>
      <p:sp>
        <p:nvSpPr>
          <p:cNvPr id="31747" name="Rectangle 3"/>
          <p:cNvSpPr>
            <a:spLocks noGrp="1" noChangeArrowheads="1"/>
          </p:cNvSpPr>
          <p:nvPr>
            <p:ph idx="1"/>
          </p:nvPr>
        </p:nvSpPr>
        <p:spPr>
          <a:xfrm>
            <a:off x="457200" y="1371600"/>
            <a:ext cx="7848600" cy="5181601"/>
          </a:xfrm>
        </p:spPr>
        <p:txBody>
          <a:bodyPr/>
          <a:lstStyle/>
          <a:p>
            <a:r>
              <a:rPr lang="en-US" b="1" dirty="0" smtClean="0"/>
              <a:t>In principle, you could count frequent pairs or even larger sets the same way</a:t>
            </a:r>
          </a:p>
          <a:p>
            <a:pPr lvl="1"/>
            <a:r>
              <a:rPr lang="en-US" b="1" dirty="0" smtClean="0">
                <a:solidFill>
                  <a:srgbClr val="0000FF"/>
                </a:solidFill>
              </a:rPr>
              <a:t>One stream per itemset</a:t>
            </a:r>
          </a:p>
          <a:p>
            <a:pPr lvl="8"/>
            <a:endParaRPr lang="en-US" dirty="0" smtClean="0"/>
          </a:p>
          <a:p>
            <a:r>
              <a:rPr lang="en-US" b="1" dirty="0" smtClean="0">
                <a:solidFill>
                  <a:srgbClr val="D60093"/>
                </a:solidFill>
              </a:rPr>
              <a:t>Drawbacks:</a:t>
            </a:r>
          </a:p>
          <a:p>
            <a:pPr lvl="1"/>
            <a:r>
              <a:rPr lang="en-US" dirty="0" smtClean="0"/>
              <a:t>Only approximate</a:t>
            </a:r>
          </a:p>
          <a:p>
            <a:pPr lvl="1"/>
            <a:r>
              <a:rPr lang="en-US" b="1" dirty="0" smtClean="0">
                <a:solidFill>
                  <a:srgbClr val="008000"/>
                </a:solidFill>
              </a:rPr>
              <a:t>Number of itemsets is way too big</a:t>
            </a:r>
            <a:endParaRPr lang="en-US" b="1" dirty="0">
              <a:solidFill>
                <a:srgbClr val="008000"/>
              </a:solidFill>
            </a:endParaRPr>
          </a:p>
        </p:txBody>
      </p:sp>
      <p:sp>
        <p:nvSpPr>
          <p:cNvPr id="4" name="Slide Number Placeholder 5"/>
          <p:cNvSpPr>
            <a:spLocks noGrp="1"/>
          </p:cNvSpPr>
          <p:nvPr>
            <p:ph type="sldNum" sz="quarter" idx="12"/>
          </p:nvPr>
        </p:nvSpPr>
        <p:spPr/>
        <p:txBody>
          <a:bodyPr/>
          <a:lstStyle/>
          <a:p>
            <a:fld id="{F3F7587C-0E09-4B26-B5D4-2BE27F09FEFD}" type="slidenum">
              <a:rPr lang="en-US" smtClean="0"/>
              <a:pPr/>
              <a:t>39</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3951079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wrap="square" tIns="45720" bIns="45720" numCol="1" anchorCtr="0" compatLnSpc="1">
            <a:prstTxWarp prst="textNoShape">
              <a:avLst/>
            </a:prstTxWarp>
          </a:bodyPr>
          <a:lstStyle/>
          <a:p>
            <a:pPr>
              <a:defRPr/>
            </a:pPr>
            <a:r>
              <a:rPr lang="en-US" dirty="0" smtClean="0"/>
              <a:t>Filtering </a:t>
            </a:r>
            <a:r>
              <a:rPr lang="en-US" dirty="0"/>
              <a:t>Data Streams</a:t>
            </a:r>
          </a:p>
        </p:txBody>
      </p:sp>
      <p:sp>
        <p:nvSpPr>
          <p:cNvPr id="12291" name="Rectangle 3"/>
          <p:cNvSpPr>
            <a:spLocks noGrp="1"/>
          </p:cNvSpPr>
          <p:nvPr>
            <p:ph idx="1"/>
          </p:nvPr>
        </p:nvSpPr>
        <p:spPr>
          <a:xfrm>
            <a:off x="457200" y="1295400"/>
            <a:ext cx="8382000" cy="5257801"/>
          </a:xfrm>
        </p:spPr>
        <p:txBody>
          <a:bodyPr/>
          <a:lstStyle/>
          <a:p>
            <a:r>
              <a:rPr lang="en-US" b="1" dirty="0" smtClean="0"/>
              <a:t>Each element of data stream is a tuple</a:t>
            </a:r>
          </a:p>
          <a:p>
            <a:r>
              <a:rPr lang="en-US" dirty="0" smtClean="0"/>
              <a:t>Given a list of keys</a:t>
            </a:r>
            <a:r>
              <a:rPr lang="en-US" b="1" dirty="0" smtClean="0"/>
              <a:t> S</a:t>
            </a:r>
          </a:p>
          <a:p>
            <a:r>
              <a:rPr lang="en-US" b="1" dirty="0" smtClean="0">
                <a:solidFill>
                  <a:srgbClr val="0000FF"/>
                </a:solidFill>
              </a:rPr>
              <a:t>Determine which tuples of stream are in </a:t>
            </a:r>
            <a:r>
              <a:rPr lang="en-US" b="1" i="1" dirty="0" smtClean="0">
                <a:solidFill>
                  <a:srgbClr val="0000FF"/>
                </a:solidFill>
              </a:rPr>
              <a:t>S</a:t>
            </a:r>
          </a:p>
          <a:p>
            <a:pPr lvl="8"/>
            <a:endParaRPr lang="en-US" b="1" dirty="0" smtClean="0">
              <a:solidFill>
                <a:schemeClr val="accent2"/>
              </a:solidFill>
            </a:endParaRPr>
          </a:p>
          <a:p>
            <a:r>
              <a:rPr lang="en-US" b="1" dirty="0" smtClean="0">
                <a:solidFill>
                  <a:srgbClr val="008000"/>
                </a:solidFill>
              </a:rPr>
              <a:t>Obvious solution:</a:t>
            </a:r>
            <a:r>
              <a:rPr lang="en-US" b="1" dirty="0" smtClean="0"/>
              <a:t> Hash table</a:t>
            </a:r>
          </a:p>
          <a:p>
            <a:pPr lvl="1"/>
            <a:r>
              <a:rPr lang="en-US" dirty="0" smtClean="0">
                <a:ea typeface="ＭＳ Ｐゴシック" pitchFamily="34" charset="-128"/>
                <a:cs typeface="ＭＳ Ｐゴシック" pitchFamily="34" charset="-128"/>
              </a:rPr>
              <a:t>But suppose we </a:t>
            </a:r>
            <a:r>
              <a:rPr lang="en-US" b="1" dirty="0" smtClean="0">
                <a:solidFill>
                  <a:srgbClr val="D60093"/>
                </a:solidFill>
                <a:ea typeface="ＭＳ Ｐゴシック" pitchFamily="34" charset="-128"/>
                <a:cs typeface="ＭＳ Ｐゴシック" pitchFamily="34" charset="-128"/>
              </a:rPr>
              <a:t>do not have enough memory</a:t>
            </a:r>
            <a:r>
              <a:rPr lang="en-US" dirty="0" smtClean="0">
                <a:ea typeface="ＭＳ Ｐゴシック" pitchFamily="34" charset="-128"/>
                <a:cs typeface="ＭＳ Ｐゴシック" pitchFamily="34" charset="-128"/>
              </a:rPr>
              <a:t> to store all of </a:t>
            </a:r>
            <a:r>
              <a:rPr lang="en-US" b="1" i="1" dirty="0" smtClean="0">
                <a:ea typeface="ＭＳ Ｐゴシック" pitchFamily="34" charset="-128"/>
                <a:cs typeface="ＭＳ Ｐゴシック" pitchFamily="34" charset="-128"/>
              </a:rPr>
              <a:t>S</a:t>
            </a:r>
            <a:r>
              <a:rPr lang="en-US" dirty="0" smtClean="0">
                <a:ea typeface="ＭＳ Ｐゴシック" pitchFamily="34" charset="-128"/>
                <a:cs typeface="ＭＳ Ｐゴシック" pitchFamily="34" charset="-128"/>
              </a:rPr>
              <a:t> in a hash table</a:t>
            </a:r>
          </a:p>
          <a:p>
            <a:pPr lvl="2"/>
            <a:r>
              <a:rPr lang="en-US" dirty="0" smtClean="0">
                <a:ea typeface="ＭＳ Ｐゴシック" pitchFamily="34" charset="-128"/>
                <a:cs typeface="ＭＳ Ｐゴシック" pitchFamily="34" charset="-128"/>
              </a:rPr>
              <a:t>E.g., we might be processing millions of filters </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on the same stream</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a:t>
            </a:fld>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27806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76200"/>
            <a:ext cx="8686800" cy="987552"/>
          </a:xfrm>
        </p:spPr>
        <p:txBody>
          <a:bodyPr>
            <a:normAutofit/>
          </a:bodyPr>
          <a:lstStyle/>
          <a:p>
            <a:r>
              <a:rPr lang="en-US" dirty="0" smtClean="0"/>
              <a:t>Exponentially Decaying Windows</a:t>
            </a:r>
            <a:endParaRPr lang="en-US" dirty="0"/>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457200" y="1295400"/>
                <a:ext cx="8458200" cy="5486400"/>
              </a:xfrm>
            </p:spPr>
            <p:txBody>
              <a:bodyPr>
                <a:normAutofit/>
              </a:bodyPr>
              <a:lstStyle/>
              <a:p>
                <a:r>
                  <a:rPr lang="en-US" b="1" dirty="0" smtClean="0">
                    <a:solidFill>
                      <a:srgbClr val="0000FF"/>
                    </a:solidFill>
                  </a:rPr>
                  <a:t>Exponentially decaying windows:</a:t>
                </a:r>
                <a:r>
                  <a:rPr lang="en-US" b="1" dirty="0" smtClean="0"/>
                  <a:t> </a:t>
                </a:r>
                <a:r>
                  <a:rPr lang="en-US" b="1" dirty="0" smtClean="0">
                    <a:solidFill>
                      <a:srgbClr val="D60093"/>
                    </a:solidFill>
                  </a:rPr>
                  <a:t>A heuristic for selecting likely frequent item(sets)</a:t>
                </a:r>
              </a:p>
              <a:p>
                <a:pPr lvl="1"/>
                <a:r>
                  <a:rPr lang="en-US" b="1" dirty="0" smtClean="0">
                    <a:solidFill>
                      <a:srgbClr val="008000"/>
                    </a:solidFill>
                  </a:rPr>
                  <a:t>What are “currently” most popular movies?</a:t>
                </a:r>
              </a:p>
              <a:p>
                <a:pPr lvl="2"/>
                <a:r>
                  <a:rPr lang="en-US" dirty="0" smtClean="0"/>
                  <a:t>Instead of computing the raw count in last </a:t>
                </a:r>
                <a:r>
                  <a:rPr lang="en-US" b="1" i="1" dirty="0" smtClean="0"/>
                  <a:t>N</a:t>
                </a:r>
                <a:r>
                  <a:rPr lang="en-US" dirty="0" smtClean="0"/>
                  <a:t> elements</a:t>
                </a:r>
              </a:p>
              <a:p>
                <a:pPr lvl="2"/>
                <a:r>
                  <a:rPr lang="en-US" dirty="0" smtClean="0"/>
                  <a:t>Compute a </a:t>
                </a:r>
                <a:r>
                  <a:rPr lang="en-US" b="1" dirty="0" smtClean="0">
                    <a:solidFill>
                      <a:srgbClr val="008000"/>
                    </a:solidFill>
                  </a:rPr>
                  <a:t>smooth aggregation</a:t>
                </a:r>
                <a:r>
                  <a:rPr lang="en-US" dirty="0" smtClean="0">
                    <a:solidFill>
                      <a:srgbClr val="008000"/>
                    </a:solidFill>
                  </a:rPr>
                  <a:t> </a:t>
                </a:r>
                <a:r>
                  <a:rPr lang="en-US" dirty="0" smtClean="0"/>
                  <a:t>over the whole stream</a:t>
                </a:r>
              </a:p>
              <a:p>
                <a:r>
                  <a:rPr lang="en-US" dirty="0" smtClean="0"/>
                  <a:t>If stream is </a:t>
                </a:r>
                <a:r>
                  <a:rPr lang="en-US" b="1" i="1" dirty="0" smtClean="0"/>
                  <a:t>a</a:t>
                </a:r>
                <a:r>
                  <a:rPr lang="en-US" b="1" i="1" baseline="-25000" dirty="0" smtClean="0"/>
                  <a:t>1</a:t>
                </a:r>
                <a:r>
                  <a:rPr lang="en-US" b="1" i="1" dirty="0" smtClean="0"/>
                  <a:t>, a</a:t>
                </a:r>
                <a:r>
                  <a:rPr lang="en-US" b="1" i="1" baseline="-25000" dirty="0" smtClean="0"/>
                  <a:t>2</a:t>
                </a:r>
                <a:r>
                  <a:rPr lang="en-US" b="1" i="1" dirty="0" smtClean="0"/>
                  <a:t>,…</a:t>
                </a:r>
                <a:r>
                  <a:rPr lang="en-US" dirty="0" smtClean="0"/>
                  <a:t> and we are taking the sum of the stream, take the answer at time </a:t>
                </a:r>
                <a:r>
                  <a:rPr lang="en-US" b="1" i="1" dirty="0" smtClean="0"/>
                  <a:t>t</a:t>
                </a:r>
                <a:r>
                  <a:rPr lang="en-US" dirty="0" smtClean="0"/>
                  <a:t> to be: </a:t>
                </a:r>
                <a14:m>
                  <m:oMath xmlns:m="http://schemas.openxmlformats.org/officeDocument/2006/math">
                    <m:r>
                      <a:rPr lang="en-US" b="1" i="1" dirty="0" smtClean="0">
                        <a:solidFill>
                          <a:srgbClr val="0000FF"/>
                        </a:solidFill>
                        <a:latin typeface="Cambria Math"/>
                      </a:rPr>
                      <m:t>=</m:t>
                    </m:r>
                    <m:nary>
                      <m:naryPr>
                        <m:chr m:val="∑"/>
                        <m:ctrlPr>
                          <a:rPr lang="en-US" b="1" i="1" dirty="0" smtClean="0">
                            <a:solidFill>
                              <a:srgbClr val="0000FF"/>
                            </a:solidFill>
                            <a:latin typeface="Cambria Math"/>
                          </a:rPr>
                        </m:ctrlPr>
                      </m:naryPr>
                      <m:sub>
                        <m:r>
                          <m:rPr>
                            <m:brk m:alnAt="23"/>
                          </m:rPr>
                          <a:rPr lang="en-US" b="1" i="1" dirty="0" smtClean="0">
                            <a:solidFill>
                              <a:srgbClr val="0000FF"/>
                            </a:solidFill>
                            <a:latin typeface="Cambria Math"/>
                          </a:rPr>
                          <m:t>𝒊</m:t>
                        </m:r>
                        <m:r>
                          <a:rPr lang="en-US" b="1" i="1" dirty="0" smtClean="0">
                            <a:solidFill>
                              <a:srgbClr val="0000FF"/>
                            </a:solidFill>
                            <a:latin typeface="Cambria Math"/>
                          </a:rPr>
                          <m:t>=</m:t>
                        </m:r>
                        <m:r>
                          <a:rPr lang="en-US" b="1" i="1" dirty="0" smtClean="0">
                            <a:solidFill>
                              <a:srgbClr val="0000FF"/>
                            </a:solidFill>
                            <a:latin typeface="Cambria Math"/>
                          </a:rPr>
                          <m:t>𝟏</m:t>
                        </m:r>
                      </m:sub>
                      <m:sup>
                        <m:r>
                          <a:rPr lang="en-US" b="1" i="1" dirty="0" smtClean="0">
                            <a:solidFill>
                              <a:srgbClr val="0000FF"/>
                            </a:solidFill>
                            <a:latin typeface="Cambria Math"/>
                          </a:rPr>
                          <m:t>𝒕</m:t>
                        </m:r>
                      </m:sup>
                      <m:e>
                        <m:sSub>
                          <m:sSubPr>
                            <m:ctrlPr>
                              <a:rPr lang="en-US" b="1" i="1" dirty="0" smtClean="0">
                                <a:solidFill>
                                  <a:srgbClr val="0000FF"/>
                                </a:solidFill>
                                <a:latin typeface="Cambria Math"/>
                              </a:rPr>
                            </m:ctrlPr>
                          </m:sSubPr>
                          <m:e>
                            <m:r>
                              <a:rPr lang="en-US" b="1" i="1" dirty="0" smtClean="0">
                                <a:solidFill>
                                  <a:srgbClr val="0000FF"/>
                                </a:solidFill>
                                <a:latin typeface="Cambria Math"/>
                              </a:rPr>
                              <m:t>𝒂</m:t>
                            </m:r>
                          </m:e>
                          <m:sub>
                            <m:r>
                              <a:rPr lang="en-US" b="1" i="1" dirty="0" smtClean="0">
                                <a:solidFill>
                                  <a:srgbClr val="0000FF"/>
                                </a:solidFill>
                                <a:latin typeface="Cambria Math"/>
                              </a:rPr>
                              <m:t>𝒊</m:t>
                            </m:r>
                          </m:sub>
                        </m:sSub>
                        <m:sSup>
                          <m:sSupPr>
                            <m:ctrlPr>
                              <a:rPr lang="en-US" b="1" i="1" dirty="0" smtClean="0">
                                <a:solidFill>
                                  <a:srgbClr val="0000FF"/>
                                </a:solidFill>
                                <a:latin typeface="Cambria Math"/>
                              </a:rPr>
                            </m:ctrlPr>
                          </m:sSupPr>
                          <m:e>
                            <m:d>
                              <m:dPr>
                                <m:ctrlPr>
                                  <a:rPr lang="en-US" b="1" i="1" dirty="0" smtClean="0">
                                    <a:solidFill>
                                      <a:srgbClr val="0000FF"/>
                                    </a:solidFill>
                                    <a:latin typeface="Cambria Math"/>
                                  </a:rPr>
                                </m:ctrlPr>
                              </m:dPr>
                              <m:e>
                                <m:r>
                                  <a:rPr lang="en-US" b="1" i="1" dirty="0" smtClean="0">
                                    <a:solidFill>
                                      <a:srgbClr val="0000FF"/>
                                    </a:solidFill>
                                    <a:latin typeface="Cambria Math"/>
                                  </a:rPr>
                                  <m:t>𝟏</m:t>
                                </m:r>
                                <m:r>
                                  <a:rPr lang="en-US" b="1" i="1" dirty="0" smtClean="0">
                                    <a:solidFill>
                                      <a:srgbClr val="0000FF"/>
                                    </a:solidFill>
                                    <a:latin typeface="Cambria Math"/>
                                  </a:rPr>
                                  <m:t>−</m:t>
                                </m:r>
                                <m:r>
                                  <a:rPr lang="en-US" b="1" i="1" dirty="0" smtClean="0">
                                    <a:solidFill>
                                      <a:srgbClr val="0000FF"/>
                                    </a:solidFill>
                                    <a:latin typeface="Cambria Math"/>
                                  </a:rPr>
                                  <m:t>𝒄</m:t>
                                </m:r>
                              </m:e>
                            </m:d>
                          </m:e>
                          <m:sup>
                            <m:r>
                              <a:rPr lang="en-US" b="1" i="1" dirty="0" smtClean="0">
                                <a:solidFill>
                                  <a:srgbClr val="0000FF"/>
                                </a:solidFill>
                                <a:latin typeface="Cambria Math"/>
                              </a:rPr>
                              <m:t>𝒕</m:t>
                            </m:r>
                            <m:r>
                              <a:rPr lang="en-US" b="1" i="1" dirty="0" smtClean="0">
                                <a:solidFill>
                                  <a:srgbClr val="0000FF"/>
                                </a:solidFill>
                                <a:latin typeface="Cambria Math"/>
                              </a:rPr>
                              <m:t>−</m:t>
                            </m:r>
                            <m:r>
                              <a:rPr lang="en-US" b="1" i="1" dirty="0" smtClean="0">
                                <a:solidFill>
                                  <a:srgbClr val="0000FF"/>
                                </a:solidFill>
                                <a:latin typeface="Cambria Math"/>
                              </a:rPr>
                              <m:t>𝒊</m:t>
                            </m:r>
                          </m:sup>
                        </m:sSup>
                      </m:e>
                    </m:nary>
                  </m:oMath>
                </a14:m>
                <a:endParaRPr lang="en-US" b="1" dirty="0" smtClean="0"/>
              </a:p>
              <a:p>
                <a:pPr lvl="2"/>
                <a:r>
                  <a:rPr lang="en-US" b="1" dirty="0" smtClean="0">
                    <a:solidFill>
                      <a:srgbClr val="0000FF"/>
                    </a:solidFill>
                  </a:rPr>
                  <a:t>c</a:t>
                </a:r>
                <a:r>
                  <a:rPr lang="en-US" dirty="0" smtClean="0"/>
                  <a:t> is a constant, presumably tiny, like </a:t>
                </a:r>
                <a:r>
                  <a:rPr lang="en-US" b="1" dirty="0" smtClean="0"/>
                  <a:t>10</a:t>
                </a:r>
                <a:r>
                  <a:rPr lang="en-US" b="1" baseline="30000" dirty="0" smtClean="0"/>
                  <a:t>-6</a:t>
                </a:r>
                <a:r>
                  <a:rPr lang="en-US" dirty="0" smtClean="0"/>
                  <a:t> or </a:t>
                </a:r>
                <a:r>
                  <a:rPr lang="en-US" b="1" dirty="0" smtClean="0"/>
                  <a:t>10</a:t>
                </a:r>
                <a:r>
                  <a:rPr lang="en-US" b="1" baseline="30000" dirty="0" smtClean="0"/>
                  <a:t>-9</a:t>
                </a:r>
              </a:p>
              <a:p>
                <a:r>
                  <a:rPr lang="en-US" b="1" dirty="0" smtClean="0">
                    <a:solidFill>
                      <a:srgbClr val="008000"/>
                    </a:solidFill>
                  </a:rPr>
                  <a:t>When new a</a:t>
                </a:r>
                <a:r>
                  <a:rPr lang="en-US" b="1" baseline="-25000" dirty="0" smtClean="0">
                    <a:solidFill>
                      <a:srgbClr val="008000"/>
                    </a:solidFill>
                  </a:rPr>
                  <a:t>t+1</a:t>
                </a:r>
                <a:r>
                  <a:rPr lang="en-US" b="1" dirty="0" smtClean="0">
                    <a:solidFill>
                      <a:srgbClr val="008000"/>
                    </a:solidFill>
                  </a:rPr>
                  <a:t> arrives: </a:t>
                </a:r>
                <a:br>
                  <a:rPr lang="en-US" b="1" dirty="0" smtClean="0">
                    <a:solidFill>
                      <a:srgbClr val="008000"/>
                    </a:solidFill>
                  </a:rPr>
                </a:br>
                <a:r>
                  <a:rPr lang="en-US" dirty="0" smtClean="0"/>
                  <a:t>Multiply current sum by </a:t>
                </a:r>
                <a:r>
                  <a:rPr lang="en-US" b="1" dirty="0" smtClean="0"/>
                  <a:t>(1-c)</a:t>
                </a:r>
                <a:r>
                  <a:rPr lang="en-US" dirty="0" smtClean="0"/>
                  <a:t> and add </a:t>
                </a:r>
                <a:r>
                  <a:rPr lang="en-US" b="1" dirty="0"/>
                  <a:t>a</a:t>
                </a:r>
                <a:r>
                  <a:rPr lang="en-US" b="1" baseline="-25000" dirty="0"/>
                  <a:t>t+1</a:t>
                </a:r>
                <a:endParaRPr lang="en-US" b="1"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457200" y="1295400"/>
                <a:ext cx="8458200" cy="5486400"/>
              </a:xfrm>
              <a:blipFill rotWithShape="1">
                <a:blip r:embed="rId2"/>
                <a:stretch>
                  <a:fillRect t="-667" r="-360" b="-2111"/>
                </a:stretch>
              </a:blipFill>
            </p:spPr>
            <p:txBody>
              <a:bodyPr/>
              <a:lstStyle/>
              <a:p>
                <a:r>
                  <a:rPr lang="en-US">
                    <a:noFill/>
                  </a:rPr>
                  <a:t> </a:t>
                </a:r>
              </a:p>
            </p:txBody>
          </p:sp>
        </mc:Fallback>
      </mc:AlternateContent>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4" name="Slide Number Placeholder 5"/>
          <p:cNvSpPr>
            <a:spLocks noGrp="1"/>
          </p:cNvSpPr>
          <p:nvPr>
            <p:ph type="sldNum" sz="quarter" idx="12"/>
          </p:nvPr>
        </p:nvSpPr>
        <p:spPr/>
        <p:txBody>
          <a:bodyPr/>
          <a:lstStyle/>
          <a:p>
            <a:fld id="{27202DA0-ADC0-4E1D-8A5C-B8B4B9249D87}" type="slidenum">
              <a:rPr lang="en-US" smtClean="0"/>
              <a:pPr/>
              <a:t>40</a:t>
            </a:fld>
            <a:endParaRPr lang="en-US" dirty="0"/>
          </a:p>
        </p:txBody>
      </p:sp>
    </p:spTree>
    <p:extLst>
      <p:ext uri="{BB962C8B-B14F-4D97-AF65-F5344CB8AC3E}">
        <p14:creationId xmlns:p14="http://schemas.microsoft.com/office/powerpoint/2010/main" val="7648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r>
              <a:rPr lang="en-US" dirty="0" smtClean="0"/>
              <a:t>Example: Counting Items</a:t>
            </a:r>
            <a:endParaRPr lang="en-US" dirty="0"/>
          </a:p>
        </p:txBody>
      </p:sp>
      <mc:AlternateContent xmlns:mc="http://schemas.openxmlformats.org/markup-compatibility/2006" xmlns:a14="http://schemas.microsoft.com/office/drawing/2010/main">
        <mc:Choice Requires="a14">
          <p:sp>
            <p:nvSpPr>
              <p:cNvPr id="41987" name="Rectangle 1027"/>
              <p:cNvSpPr>
                <a:spLocks noGrp="1" noChangeArrowheads="1"/>
              </p:cNvSpPr>
              <p:nvPr>
                <p:ph idx="1"/>
              </p:nvPr>
            </p:nvSpPr>
            <p:spPr>
              <a:xfrm>
                <a:off x="457200" y="1295400"/>
                <a:ext cx="8458200" cy="5410200"/>
              </a:xfrm>
            </p:spPr>
            <p:txBody>
              <a:bodyPr>
                <a:normAutofit/>
              </a:bodyPr>
              <a:lstStyle/>
              <a:p>
                <a:r>
                  <a:rPr lang="en-US" dirty="0" smtClean="0">
                    <a:solidFill>
                      <a:srgbClr val="0000FF"/>
                    </a:solidFill>
                  </a:rPr>
                  <a:t>If each </a:t>
                </a:r>
                <a:r>
                  <a:rPr lang="en-US" b="1" i="1" dirty="0" smtClean="0">
                    <a:solidFill>
                      <a:srgbClr val="0000FF"/>
                    </a:solidFill>
                  </a:rPr>
                  <a:t>a</a:t>
                </a:r>
                <a:r>
                  <a:rPr lang="en-US" b="1" i="1" baseline="-25000" dirty="0" smtClean="0">
                    <a:solidFill>
                      <a:srgbClr val="0000FF"/>
                    </a:solidFill>
                  </a:rPr>
                  <a:t>i</a:t>
                </a:r>
                <a:r>
                  <a:rPr lang="en-US" dirty="0" smtClean="0">
                    <a:solidFill>
                      <a:srgbClr val="0000FF"/>
                    </a:solidFill>
                  </a:rPr>
                  <a:t> is an “item” we can compute the </a:t>
                </a:r>
                <a:r>
                  <a:rPr lang="en-US" b="1" dirty="0" smtClean="0">
                    <a:solidFill>
                      <a:srgbClr val="D60093"/>
                    </a:solidFill>
                  </a:rPr>
                  <a:t>characteristic function</a:t>
                </a:r>
                <a:r>
                  <a:rPr lang="en-US" dirty="0" smtClean="0">
                    <a:solidFill>
                      <a:srgbClr val="0000FF"/>
                    </a:solidFill>
                  </a:rPr>
                  <a:t> of each possible </a:t>
                </a:r>
                <a:br>
                  <a:rPr lang="en-US" dirty="0" smtClean="0">
                    <a:solidFill>
                      <a:srgbClr val="0000FF"/>
                    </a:solidFill>
                  </a:rPr>
                </a:br>
                <a:r>
                  <a:rPr lang="en-US" dirty="0" smtClean="0">
                    <a:solidFill>
                      <a:srgbClr val="0000FF"/>
                    </a:solidFill>
                  </a:rPr>
                  <a:t>item </a:t>
                </a:r>
                <a:r>
                  <a:rPr lang="en-US" b="1" i="1" dirty="0" smtClean="0">
                    <a:solidFill>
                      <a:srgbClr val="0000FF"/>
                    </a:solidFill>
                  </a:rPr>
                  <a:t>x</a:t>
                </a:r>
                <a:r>
                  <a:rPr lang="en-US" i="1" dirty="0" smtClean="0">
                    <a:solidFill>
                      <a:srgbClr val="0000FF"/>
                    </a:solidFill>
                  </a:rPr>
                  <a:t> </a:t>
                </a:r>
                <a:r>
                  <a:rPr lang="en-US" dirty="0" smtClean="0">
                    <a:solidFill>
                      <a:srgbClr val="0000FF"/>
                    </a:solidFill>
                  </a:rPr>
                  <a:t>as an Exponentially Decaying Window</a:t>
                </a:r>
              </a:p>
              <a:p>
                <a:pPr lvl="1"/>
                <a:r>
                  <a:rPr lang="en-US" dirty="0" smtClean="0"/>
                  <a:t>That is:</a:t>
                </a:r>
                <a:r>
                  <a:rPr lang="en-US" b="1" dirty="0" smtClean="0"/>
                  <a:t> </a:t>
                </a:r>
                <a14:m>
                  <m:oMath xmlns:m="http://schemas.openxmlformats.org/officeDocument/2006/math">
                    <m:nary>
                      <m:naryPr>
                        <m:chr m:val="∑"/>
                        <m:ctrlPr>
                          <a:rPr lang="en-US" b="1" i="1" smtClean="0">
                            <a:latin typeface="Cambria Math"/>
                          </a:rPr>
                        </m:ctrlPr>
                      </m:naryPr>
                      <m:sub>
                        <m:r>
                          <a:rPr lang="en-US" b="1" i="1" smtClean="0">
                            <a:latin typeface="Cambria Math"/>
                          </a:rPr>
                          <m:t>𝒊</m:t>
                        </m:r>
                        <m:r>
                          <a:rPr lang="en-US" b="1" i="1" smtClean="0">
                            <a:latin typeface="Cambria Math"/>
                          </a:rPr>
                          <m:t>=</m:t>
                        </m:r>
                        <m:r>
                          <a:rPr lang="en-US" b="1" i="1" smtClean="0">
                            <a:latin typeface="Cambria Math"/>
                          </a:rPr>
                          <m:t>𝟏</m:t>
                        </m:r>
                      </m:sub>
                      <m:sup>
                        <m:r>
                          <a:rPr lang="en-US" b="1" i="1" smtClean="0">
                            <a:latin typeface="Cambria Math"/>
                          </a:rPr>
                          <m:t>𝒕</m:t>
                        </m:r>
                      </m:sup>
                      <m:e>
                        <m:sSub>
                          <m:sSubPr>
                            <m:ctrlPr>
                              <a:rPr lang="en-US" b="1" i="1" smtClean="0">
                                <a:latin typeface="Cambria Math"/>
                              </a:rPr>
                            </m:ctrlPr>
                          </m:sSubPr>
                          <m:e>
                            <m:r>
                              <a:rPr lang="en-US" b="1" i="1" smtClean="0">
                                <a:latin typeface="Cambria Math"/>
                              </a:rPr>
                              <m:t>𝜹</m:t>
                            </m:r>
                          </m:e>
                          <m:sub>
                            <m:r>
                              <a:rPr lang="en-US" b="1" i="1" smtClean="0">
                                <a:latin typeface="Cambria Math"/>
                              </a:rPr>
                              <m:t>𝒊</m:t>
                            </m:r>
                          </m:sub>
                        </m:sSub>
                        <m:sSup>
                          <m:sSupPr>
                            <m:ctrlPr>
                              <a:rPr lang="en-US" b="1" i="1" smtClean="0">
                                <a:latin typeface="Cambria Math"/>
                              </a:rPr>
                            </m:ctrlPr>
                          </m:sSupPr>
                          <m:e>
                            <m:r>
                              <a:rPr lang="en-US" b="1" i="1" smtClean="0">
                                <a:latin typeface="Cambria Math"/>
                              </a:rPr>
                              <m:t>⋅</m:t>
                            </m:r>
                            <m:d>
                              <m:dPr>
                                <m:ctrlPr>
                                  <a:rPr lang="en-US" b="1" i="1" smtClean="0">
                                    <a:latin typeface="Cambria Math"/>
                                  </a:rPr>
                                </m:ctrlPr>
                              </m:dPr>
                              <m:e>
                                <m:r>
                                  <a:rPr lang="en-US" b="1" i="1" smtClean="0">
                                    <a:latin typeface="Cambria Math"/>
                                  </a:rPr>
                                  <m:t>𝟏</m:t>
                                </m:r>
                                <m:r>
                                  <a:rPr lang="en-US" b="1" i="1" smtClean="0">
                                    <a:latin typeface="Cambria Math"/>
                                  </a:rPr>
                                  <m:t>−</m:t>
                                </m:r>
                                <m:r>
                                  <a:rPr lang="en-US" b="1" i="1" smtClean="0">
                                    <a:latin typeface="Cambria Math"/>
                                  </a:rPr>
                                  <m:t>𝒄</m:t>
                                </m:r>
                              </m:e>
                            </m:d>
                          </m:e>
                          <m:sup>
                            <m:r>
                              <a:rPr lang="en-US" b="1" i="1" smtClean="0">
                                <a:latin typeface="Cambria Math"/>
                              </a:rPr>
                              <m:t>𝒕</m:t>
                            </m:r>
                            <m:r>
                              <a:rPr lang="en-US" b="1" i="1" smtClean="0">
                                <a:latin typeface="Cambria Math"/>
                              </a:rPr>
                              <m:t>−</m:t>
                            </m:r>
                            <m:r>
                              <a:rPr lang="en-US" b="1" i="1" smtClean="0">
                                <a:latin typeface="Cambria Math"/>
                              </a:rPr>
                              <m:t>𝒊</m:t>
                            </m:r>
                          </m:sup>
                        </m:sSup>
                      </m:e>
                    </m:nary>
                  </m:oMath>
                </a14:m>
                <a:r>
                  <a:rPr lang="en-US" b="1" dirty="0" smtClean="0"/>
                  <a:t/>
                </a:r>
                <a:br>
                  <a:rPr lang="en-US" b="1" dirty="0" smtClean="0"/>
                </a:br>
                <a:r>
                  <a:rPr lang="en-US" dirty="0"/>
                  <a:t>where </a:t>
                </a:r>
                <a:r>
                  <a:rPr lang="en-US" b="1" dirty="0" err="1" smtClean="0"/>
                  <a:t>δ</a:t>
                </a:r>
                <a:r>
                  <a:rPr lang="en-US" b="1" baseline="-25000" dirty="0" err="1" smtClean="0"/>
                  <a:t>i</a:t>
                </a:r>
                <a:r>
                  <a:rPr lang="en-US" b="1" dirty="0" smtClean="0"/>
                  <a:t>=1</a:t>
                </a:r>
                <a:r>
                  <a:rPr lang="en-US" dirty="0" smtClean="0"/>
                  <a:t> </a:t>
                </a:r>
                <a:r>
                  <a:rPr lang="en-US" dirty="0"/>
                  <a:t>if </a:t>
                </a:r>
                <a:r>
                  <a:rPr lang="en-US" b="1" dirty="0" err="1" smtClean="0"/>
                  <a:t>a</a:t>
                </a:r>
                <a:r>
                  <a:rPr lang="en-US" b="1" baseline="-25000" dirty="0" err="1" smtClean="0"/>
                  <a:t>i</a:t>
                </a:r>
                <a:r>
                  <a:rPr lang="en-US" b="1" dirty="0" smtClean="0"/>
                  <a:t>=x</a:t>
                </a:r>
                <a:r>
                  <a:rPr lang="en-US" dirty="0"/>
                  <a:t>, and </a:t>
                </a:r>
                <a:r>
                  <a:rPr lang="en-US" b="1" dirty="0"/>
                  <a:t>0</a:t>
                </a:r>
                <a:r>
                  <a:rPr lang="en-US" dirty="0"/>
                  <a:t> otherwise</a:t>
                </a:r>
              </a:p>
              <a:p>
                <a:pPr lvl="1"/>
                <a:r>
                  <a:rPr lang="en-US" dirty="0" smtClean="0"/>
                  <a:t>Imagine that for each item </a:t>
                </a:r>
                <a:r>
                  <a:rPr lang="en-US" b="1" i="1" dirty="0" smtClean="0"/>
                  <a:t>x</a:t>
                </a:r>
                <a:r>
                  <a:rPr lang="en-US" i="1" dirty="0" smtClean="0"/>
                  <a:t> </a:t>
                </a:r>
                <a:r>
                  <a:rPr lang="en-US" dirty="0" smtClean="0"/>
                  <a:t>we have a binary stream (</a:t>
                </a:r>
                <a:r>
                  <a:rPr lang="en-US" b="1" dirty="0" smtClean="0"/>
                  <a:t>1 </a:t>
                </a:r>
                <a:r>
                  <a:rPr lang="en-US" dirty="0" smtClean="0"/>
                  <a:t>if</a:t>
                </a:r>
                <a:r>
                  <a:rPr lang="en-US" b="1" dirty="0" smtClean="0"/>
                  <a:t> </a:t>
                </a:r>
                <a:r>
                  <a:rPr lang="en-US" b="1" i="1" dirty="0" smtClean="0"/>
                  <a:t>x</a:t>
                </a:r>
                <a:r>
                  <a:rPr lang="en-US" dirty="0" smtClean="0"/>
                  <a:t> appears, </a:t>
                </a:r>
                <a:r>
                  <a:rPr lang="en-US" b="1" dirty="0" smtClean="0"/>
                  <a:t>0 </a:t>
                </a:r>
                <a:r>
                  <a:rPr lang="en-US" dirty="0" smtClean="0"/>
                  <a:t>if</a:t>
                </a:r>
                <a:r>
                  <a:rPr lang="en-US" b="1" dirty="0" smtClean="0"/>
                  <a:t> </a:t>
                </a:r>
                <a:r>
                  <a:rPr lang="en-US" b="1" i="1" dirty="0"/>
                  <a:t>x</a:t>
                </a:r>
                <a:r>
                  <a:rPr lang="en-US" dirty="0" smtClean="0"/>
                  <a:t> does not appear)</a:t>
                </a:r>
              </a:p>
              <a:p>
                <a:pPr lvl="1"/>
                <a:r>
                  <a:rPr lang="en-US" dirty="0" smtClean="0">
                    <a:solidFill>
                      <a:srgbClr val="D60093"/>
                    </a:solidFill>
                  </a:rPr>
                  <a:t>New item </a:t>
                </a:r>
                <a:r>
                  <a:rPr lang="en-US" b="1" i="1" dirty="0"/>
                  <a:t>x</a:t>
                </a:r>
                <a:r>
                  <a:rPr lang="en-US" dirty="0" smtClean="0">
                    <a:solidFill>
                      <a:srgbClr val="D60093"/>
                    </a:solidFill>
                  </a:rPr>
                  <a:t> arrives:</a:t>
                </a:r>
              </a:p>
              <a:p>
                <a:pPr lvl="2"/>
                <a:r>
                  <a:rPr lang="en-US" dirty="0" smtClean="0"/>
                  <a:t>Multiply all counts by </a:t>
                </a:r>
                <a:r>
                  <a:rPr lang="en-US" b="1" dirty="0" smtClean="0"/>
                  <a:t>(1-c)</a:t>
                </a:r>
              </a:p>
              <a:p>
                <a:pPr lvl="2"/>
                <a:r>
                  <a:rPr lang="en-US" dirty="0" smtClean="0"/>
                  <a:t>Add </a:t>
                </a:r>
                <a:r>
                  <a:rPr lang="en-US" b="1" dirty="0" smtClean="0"/>
                  <a:t>+1</a:t>
                </a:r>
                <a:r>
                  <a:rPr lang="en-US" dirty="0" smtClean="0"/>
                  <a:t> to count for element </a:t>
                </a:r>
                <a:r>
                  <a:rPr lang="en-US" b="1" i="1" dirty="0"/>
                  <a:t>x</a:t>
                </a:r>
                <a:endParaRPr lang="en-US" b="1" i="1" dirty="0" smtClean="0"/>
              </a:p>
              <a:p>
                <a:r>
                  <a:rPr lang="en-US" b="1" dirty="0" smtClean="0">
                    <a:solidFill>
                      <a:srgbClr val="0000FF"/>
                    </a:solidFill>
                  </a:rPr>
                  <a:t>Call this sum the “weight” of item </a:t>
                </a:r>
                <a:r>
                  <a:rPr lang="en-US" b="1" i="1" dirty="0"/>
                  <a:t>x</a:t>
                </a:r>
                <a:endParaRPr lang="en-US" b="1" i="1" dirty="0">
                  <a:solidFill>
                    <a:srgbClr val="0000FF"/>
                  </a:solidFill>
                </a:endParaRPr>
              </a:p>
            </p:txBody>
          </p:sp>
        </mc:Choice>
        <mc:Fallback xmlns="">
          <p:sp>
            <p:nvSpPr>
              <p:cNvPr id="41987" name="Rectangle 1027"/>
              <p:cNvSpPr>
                <a:spLocks noGrp="1" noRot="1" noChangeAspect="1" noMove="1" noResize="1" noEditPoints="1" noAdjustHandles="1" noChangeArrowheads="1" noChangeShapeType="1" noTextEdit="1"/>
              </p:cNvSpPr>
              <p:nvPr>
                <p:ph idx="1"/>
              </p:nvPr>
            </p:nvSpPr>
            <p:spPr>
              <a:xfrm>
                <a:off x="457200" y="1295400"/>
                <a:ext cx="8458200" cy="5410200"/>
              </a:xfrm>
              <a:blipFill rotWithShape="1">
                <a:blip r:embed="rId2"/>
                <a:stretch>
                  <a:fillRect t="-676" b="-3157"/>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97DD3368-4E11-42F7-85ED-123A42CA4053}" type="slidenum">
              <a:rPr lang="en-US" smtClean="0"/>
              <a:pPr/>
              <a:t>41</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60227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Sliding Versus Decaying Windows</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4876800"/>
                <a:ext cx="8229600" cy="1676401"/>
              </a:xfrm>
            </p:spPr>
            <p:txBody>
              <a:bodyPr/>
              <a:lstStyle/>
              <a:p>
                <a:r>
                  <a:rPr lang="en-US" b="1" dirty="0">
                    <a:solidFill>
                      <a:srgbClr val="0000FF"/>
                    </a:solidFill>
                  </a:rPr>
                  <a:t>Important property:</a:t>
                </a:r>
                <a:r>
                  <a:rPr lang="en-US" dirty="0"/>
                  <a:t> Sum over all weights </a:t>
                </a:r>
                <a14:m>
                  <m:oMath xmlns:m="http://schemas.openxmlformats.org/officeDocument/2006/math">
                    <m:nary>
                      <m:naryPr>
                        <m:chr m:val="∑"/>
                        <m:supHide m:val="on"/>
                        <m:ctrlPr>
                          <a:rPr lang="en-US" b="1" i="1" smtClean="0">
                            <a:solidFill>
                              <a:srgbClr val="008000"/>
                            </a:solidFill>
                            <a:latin typeface="Cambria Math"/>
                          </a:rPr>
                        </m:ctrlPr>
                      </m:naryPr>
                      <m:sub>
                        <m:r>
                          <a:rPr lang="en-US" b="1" i="1">
                            <a:solidFill>
                              <a:srgbClr val="008000"/>
                            </a:solidFill>
                            <a:latin typeface="Cambria Math"/>
                          </a:rPr>
                          <m:t>𝒕</m:t>
                        </m:r>
                      </m:sub>
                      <m:sup/>
                      <m:e>
                        <m:sSup>
                          <m:sSupPr>
                            <m:ctrlPr>
                              <a:rPr lang="en-US" b="1" i="1">
                                <a:solidFill>
                                  <a:srgbClr val="008000"/>
                                </a:solidFill>
                                <a:latin typeface="Cambria Math"/>
                              </a:rPr>
                            </m:ctrlPr>
                          </m:sSupPr>
                          <m:e>
                            <m:d>
                              <m:dPr>
                                <m:ctrlPr>
                                  <a:rPr lang="en-US" b="1" i="1">
                                    <a:solidFill>
                                      <a:srgbClr val="008000"/>
                                    </a:solidFill>
                                    <a:latin typeface="Cambria Math"/>
                                  </a:rPr>
                                </m:ctrlPr>
                              </m:dPr>
                              <m:e>
                                <m:r>
                                  <a:rPr lang="en-US" b="1" i="1">
                                    <a:solidFill>
                                      <a:srgbClr val="008000"/>
                                    </a:solidFill>
                                    <a:latin typeface="Cambria Math"/>
                                  </a:rPr>
                                  <m:t>𝟏</m:t>
                                </m:r>
                                <m:r>
                                  <a:rPr lang="en-US" b="1" i="1">
                                    <a:solidFill>
                                      <a:srgbClr val="008000"/>
                                    </a:solidFill>
                                    <a:latin typeface="Cambria Math"/>
                                  </a:rPr>
                                  <m:t>−</m:t>
                                </m:r>
                                <m:r>
                                  <a:rPr lang="en-US" b="1" i="1">
                                    <a:solidFill>
                                      <a:srgbClr val="008000"/>
                                    </a:solidFill>
                                    <a:latin typeface="Cambria Math"/>
                                  </a:rPr>
                                  <m:t>𝒄</m:t>
                                </m:r>
                              </m:e>
                            </m:d>
                          </m:e>
                          <m:sup>
                            <m:r>
                              <a:rPr lang="en-US" b="1" i="1">
                                <a:solidFill>
                                  <a:srgbClr val="008000"/>
                                </a:solidFill>
                                <a:latin typeface="Cambria Math"/>
                              </a:rPr>
                              <m:t>𝒕</m:t>
                            </m:r>
                          </m:sup>
                        </m:sSup>
                      </m:e>
                    </m:nary>
                  </m:oMath>
                </a14:m>
                <a:r>
                  <a:rPr lang="en-US" b="1" dirty="0">
                    <a:solidFill>
                      <a:srgbClr val="008000"/>
                    </a:solidFill>
                  </a:rPr>
                  <a:t> is 1/[1 – (1 – c)] = 1/c</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4876800"/>
                <a:ext cx="8229600" cy="1676401"/>
              </a:xfrm>
              <a:blipFill rotWithShape="1">
                <a:blip r:embed="rId2"/>
                <a:stretch>
                  <a:fillRect t="-1818"/>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8" name="Slide Number Placeholder 4"/>
          <p:cNvSpPr>
            <a:spLocks noGrp="1"/>
          </p:cNvSpPr>
          <p:nvPr>
            <p:ph type="sldNum" sz="quarter" idx="12"/>
          </p:nvPr>
        </p:nvSpPr>
        <p:spPr/>
        <p:txBody>
          <a:bodyPr/>
          <a:lstStyle/>
          <a:p>
            <a:fld id="{ECA8E401-8531-457C-845A-36E995F9058E}" type="slidenum">
              <a:rPr lang="en-US" smtClean="0"/>
              <a:pPr/>
              <a:t>42</a:t>
            </a:fld>
            <a:endParaRPr lang="en-US" dirty="0"/>
          </a:p>
        </p:txBody>
      </p:sp>
      <p:sp>
        <p:nvSpPr>
          <p:cNvPr id="47110" name="Rectangle 6"/>
          <p:cNvSpPr>
            <a:spLocks noChangeArrowheads="1"/>
          </p:cNvSpPr>
          <p:nvPr/>
        </p:nvSpPr>
        <p:spPr bwMode="auto">
          <a:xfrm>
            <a:off x="4419600" y="1676400"/>
            <a:ext cx="4038600" cy="2438400"/>
          </a:xfrm>
          <a:prstGeom prst="rect">
            <a:avLst/>
          </a:prstGeom>
          <a:solidFill>
            <a:srgbClr val="CC99FF"/>
          </a:solidFill>
          <a:ln w="9525">
            <a:solidFill>
              <a:schemeClr val="tx1"/>
            </a:solidFill>
            <a:miter lim="800000"/>
            <a:headEnd/>
            <a:tailEnd/>
          </a:ln>
          <a:effectLst/>
        </p:spPr>
        <p:txBody>
          <a:bodyPr wrap="none" anchor="ctr"/>
          <a:lstStyle/>
          <a:p>
            <a:endParaRPr lang="en-US" dirty="0"/>
          </a:p>
        </p:txBody>
      </p:sp>
      <p:sp>
        <p:nvSpPr>
          <p:cNvPr id="47108" name="Freeform 4"/>
          <p:cNvSpPr>
            <a:spLocks/>
          </p:cNvSpPr>
          <p:nvPr/>
        </p:nvSpPr>
        <p:spPr bwMode="auto">
          <a:xfrm>
            <a:off x="1066800" y="1676400"/>
            <a:ext cx="7391400" cy="2438400"/>
          </a:xfrm>
          <a:custGeom>
            <a:avLst/>
            <a:gdLst/>
            <a:ahLst/>
            <a:cxnLst>
              <a:cxn ang="0">
                <a:pos x="0" y="1536"/>
              </a:cxn>
              <a:cxn ang="0">
                <a:pos x="0" y="1248"/>
              </a:cxn>
              <a:cxn ang="0">
                <a:pos x="576" y="1200"/>
              </a:cxn>
              <a:cxn ang="0">
                <a:pos x="2064" y="1056"/>
              </a:cxn>
              <a:cxn ang="0">
                <a:pos x="2592" y="960"/>
              </a:cxn>
              <a:cxn ang="0">
                <a:pos x="3264" y="768"/>
              </a:cxn>
              <a:cxn ang="0">
                <a:pos x="3840" y="528"/>
              </a:cxn>
              <a:cxn ang="0">
                <a:pos x="4368" y="240"/>
              </a:cxn>
              <a:cxn ang="0">
                <a:pos x="4656" y="0"/>
              </a:cxn>
              <a:cxn ang="0">
                <a:pos x="4656" y="1536"/>
              </a:cxn>
            </a:cxnLst>
            <a:rect l="0" t="0" r="r" b="b"/>
            <a:pathLst>
              <a:path w="4656" h="1536">
                <a:moveTo>
                  <a:pt x="0" y="1536"/>
                </a:moveTo>
                <a:lnTo>
                  <a:pt x="0" y="1248"/>
                </a:lnTo>
                <a:lnTo>
                  <a:pt x="576" y="1200"/>
                </a:lnTo>
                <a:lnTo>
                  <a:pt x="2064" y="1056"/>
                </a:lnTo>
                <a:lnTo>
                  <a:pt x="2592" y="960"/>
                </a:lnTo>
                <a:lnTo>
                  <a:pt x="3264" y="768"/>
                </a:lnTo>
                <a:lnTo>
                  <a:pt x="3840" y="528"/>
                </a:lnTo>
                <a:lnTo>
                  <a:pt x="4368" y="240"/>
                </a:lnTo>
                <a:lnTo>
                  <a:pt x="4656" y="0"/>
                </a:lnTo>
                <a:lnTo>
                  <a:pt x="4656" y="1536"/>
                </a:lnTo>
              </a:path>
            </a:pathLst>
          </a:custGeom>
          <a:solidFill>
            <a:srgbClr val="FFCC99">
              <a:alpha val="50000"/>
            </a:srgbClr>
          </a:solidFill>
          <a:ln w="9525">
            <a:solidFill>
              <a:schemeClr val="tx1"/>
            </a:solidFill>
            <a:round/>
            <a:headEnd/>
            <a:tailEnd/>
          </a:ln>
          <a:effectLst/>
        </p:spPr>
        <p:txBody>
          <a:bodyPr/>
          <a:lstStyle/>
          <a:p>
            <a:endParaRPr lang="en-US" dirty="0"/>
          </a:p>
        </p:txBody>
      </p:sp>
      <p:sp>
        <p:nvSpPr>
          <p:cNvPr id="47111" name="Text Box 7"/>
          <p:cNvSpPr txBox="1">
            <a:spLocks noChangeArrowheads="1"/>
          </p:cNvSpPr>
          <p:nvPr/>
        </p:nvSpPr>
        <p:spPr bwMode="auto">
          <a:xfrm>
            <a:off x="4098925" y="4375150"/>
            <a:ext cx="684803" cy="523220"/>
          </a:xfrm>
          <a:prstGeom prst="rect">
            <a:avLst/>
          </a:prstGeom>
          <a:noFill/>
          <a:ln w="9525">
            <a:noFill/>
            <a:miter lim="800000"/>
            <a:headEnd/>
            <a:tailEnd/>
          </a:ln>
          <a:effectLst/>
        </p:spPr>
        <p:txBody>
          <a:bodyPr wrap="none">
            <a:spAutoFit/>
          </a:bodyPr>
          <a:lstStyle/>
          <a:p>
            <a:r>
              <a:rPr lang="en-US" sz="2800" b="1" dirty="0">
                <a:solidFill>
                  <a:srgbClr val="008000"/>
                </a:solidFill>
                <a:latin typeface="Arial" pitchFamily="34" charset="0"/>
                <a:cs typeface="Arial" pitchFamily="34" charset="0"/>
              </a:rPr>
              <a:t>1/c</a:t>
            </a:r>
          </a:p>
        </p:txBody>
      </p:sp>
      <p:sp>
        <p:nvSpPr>
          <p:cNvPr id="47112" name="Line 8"/>
          <p:cNvSpPr>
            <a:spLocks noChangeShapeType="1"/>
          </p:cNvSpPr>
          <p:nvPr/>
        </p:nvSpPr>
        <p:spPr bwMode="auto">
          <a:xfrm flipV="1">
            <a:off x="4419600" y="4114800"/>
            <a:ext cx="0" cy="228600"/>
          </a:xfrm>
          <a:prstGeom prst="line">
            <a:avLst/>
          </a:prstGeom>
          <a:noFill/>
          <a:ln w="9525">
            <a:solidFill>
              <a:schemeClr val="tx1"/>
            </a:solidFill>
            <a:round/>
            <a:headEnd/>
            <a:tailEnd type="triangle" w="med" len="med"/>
          </a:ln>
          <a:effectLst/>
        </p:spPr>
        <p:txBody>
          <a:bodyPr/>
          <a:lstStyle/>
          <a:p>
            <a:endParaRPr lang="en-US" sz="2000" b="1" dirty="0">
              <a:latin typeface="Arial" pitchFamily="34" charset="0"/>
              <a:cs typeface="Arial" pitchFamily="34" charset="0"/>
            </a:endParaRPr>
          </a:p>
        </p:txBody>
      </p:sp>
      <p:sp>
        <p:nvSpPr>
          <p:cNvPr id="47113" name="Text Box 9"/>
          <p:cNvSpPr txBox="1">
            <a:spLocks noChangeArrowheads="1"/>
          </p:cNvSpPr>
          <p:nvPr/>
        </p:nvSpPr>
        <p:spPr bwMode="auto">
          <a:xfrm>
            <a:off x="365125" y="3689350"/>
            <a:ext cx="531813" cy="366713"/>
          </a:xfrm>
          <a:prstGeom prst="rect">
            <a:avLst/>
          </a:prstGeom>
          <a:noFill/>
          <a:ln w="9525">
            <a:noFill/>
            <a:miter lim="800000"/>
            <a:headEnd/>
            <a:tailEnd/>
          </a:ln>
          <a:effectLst/>
        </p:spPr>
        <p:txBody>
          <a:bodyPr wrap="none">
            <a:spAutoFit/>
          </a:bodyPr>
          <a:lstStyle/>
          <a:p>
            <a:r>
              <a:rPr lang="en-US" b="1" dirty="0"/>
              <a:t>. . .</a:t>
            </a:r>
          </a:p>
        </p:txBody>
      </p:sp>
    </p:spTree>
    <p:extLst>
      <p:ext uri="{BB962C8B-B14F-4D97-AF65-F5344CB8AC3E}">
        <p14:creationId xmlns:p14="http://schemas.microsoft.com/office/powerpoint/2010/main" val="728197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Example: Counting Items</a:t>
            </a:r>
            <a:endParaRPr lang="en-US" dirty="0"/>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457200" y="1295400"/>
                <a:ext cx="8534400" cy="5257801"/>
              </a:xfrm>
            </p:spPr>
            <p:txBody>
              <a:bodyPr>
                <a:normAutofit/>
              </a:bodyPr>
              <a:lstStyle/>
              <a:p>
                <a:r>
                  <a:rPr lang="en-US" b="1" dirty="0">
                    <a:solidFill>
                      <a:srgbClr val="0000FF"/>
                    </a:solidFill>
                  </a:rPr>
                  <a:t>What are “currently” most popular movies?</a:t>
                </a:r>
              </a:p>
              <a:p>
                <a:r>
                  <a:rPr lang="en-US" b="1" dirty="0" smtClean="0">
                    <a:solidFill>
                      <a:srgbClr val="D60093"/>
                    </a:solidFill>
                  </a:rPr>
                  <a:t>Suppose we want to find movies of weight &gt; ½</a:t>
                </a:r>
              </a:p>
              <a:p>
                <a:pPr lvl="1"/>
                <a:r>
                  <a:rPr lang="en-US" b="1" dirty="0" smtClean="0">
                    <a:solidFill>
                      <a:srgbClr val="008000"/>
                    </a:solidFill>
                  </a:rPr>
                  <a:t>Important property:</a:t>
                </a:r>
                <a:r>
                  <a:rPr lang="en-US" dirty="0" smtClean="0">
                    <a:solidFill>
                      <a:srgbClr val="008000"/>
                    </a:solidFill>
                  </a:rPr>
                  <a:t> </a:t>
                </a:r>
                <a:r>
                  <a:rPr lang="en-US" dirty="0" smtClean="0"/>
                  <a:t>Sum over all weights </a:t>
                </a:r>
                <a14:m>
                  <m:oMath xmlns:m="http://schemas.openxmlformats.org/officeDocument/2006/math">
                    <m:nary>
                      <m:naryPr>
                        <m:chr m:val="∑"/>
                        <m:supHide m:val="on"/>
                        <m:ctrlPr>
                          <a:rPr lang="en-US" b="0" i="1" smtClean="0">
                            <a:latin typeface="Cambria Math"/>
                          </a:rPr>
                        </m:ctrlPr>
                      </m:naryPr>
                      <m:sub>
                        <m:r>
                          <a:rPr lang="en-US" b="0" i="1" smtClean="0">
                            <a:latin typeface="Cambria Math"/>
                          </a:rPr>
                          <m:t>𝑡</m:t>
                        </m:r>
                      </m:sub>
                      <m:sup/>
                      <m:e>
                        <m:sSup>
                          <m:sSupPr>
                            <m:ctrlPr>
                              <a:rPr lang="en-US" b="0" i="1" smtClean="0">
                                <a:latin typeface="Cambria Math"/>
                              </a:rPr>
                            </m:ctrlPr>
                          </m:sSupPr>
                          <m:e>
                            <m:d>
                              <m:dPr>
                                <m:ctrlPr>
                                  <a:rPr lang="en-US" b="0" i="1" smtClean="0">
                                    <a:latin typeface="Cambria Math"/>
                                  </a:rPr>
                                </m:ctrlPr>
                              </m:dPr>
                              <m:e>
                                <m:r>
                                  <a:rPr lang="en-US" b="0" i="1" smtClean="0">
                                    <a:latin typeface="Cambria Math"/>
                                  </a:rPr>
                                  <m:t>1−</m:t>
                                </m:r>
                                <m:r>
                                  <a:rPr lang="en-US" b="0" i="1" smtClean="0">
                                    <a:latin typeface="Cambria Math"/>
                                  </a:rPr>
                                  <m:t>𝑐</m:t>
                                </m:r>
                              </m:e>
                            </m:d>
                          </m:e>
                          <m:sup>
                            <m:r>
                              <a:rPr lang="en-US" b="0" i="1" smtClean="0">
                                <a:latin typeface="Cambria Math"/>
                              </a:rPr>
                              <m:t>𝑡</m:t>
                            </m:r>
                          </m:sup>
                        </m:sSup>
                      </m:e>
                    </m:nary>
                  </m:oMath>
                </a14:m>
                <a:r>
                  <a:rPr lang="en-US" dirty="0" smtClean="0"/>
                  <a:t> is 1/[1 – (1 – c)] </a:t>
                </a:r>
                <a:r>
                  <a:rPr lang="en-US" dirty="0" smtClean="0">
                    <a:solidFill>
                      <a:srgbClr val="008000"/>
                    </a:solidFill>
                  </a:rPr>
                  <a:t>= </a:t>
                </a:r>
                <a:r>
                  <a:rPr lang="en-US" b="1" dirty="0" smtClean="0">
                    <a:solidFill>
                      <a:srgbClr val="008000"/>
                    </a:solidFill>
                  </a:rPr>
                  <a:t>1/c</a:t>
                </a:r>
              </a:p>
              <a:p>
                <a:r>
                  <a:rPr lang="en-US" b="1" dirty="0" smtClean="0">
                    <a:solidFill>
                      <a:srgbClr val="0000FF"/>
                    </a:solidFill>
                  </a:rPr>
                  <a:t>Thus:</a:t>
                </a:r>
                <a:endParaRPr lang="en-US" b="1" dirty="0">
                  <a:solidFill>
                    <a:srgbClr val="0000FF"/>
                  </a:solidFill>
                </a:endParaRPr>
              </a:p>
              <a:p>
                <a:pPr lvl="1"/>
                <a:r>
                  <a:rPr lang="en-US" dirty="0" smtClean="0"/>
                  <a:t>There cannot be more than </a:t>
                </a:r>
                <a:r>
                  <a:rPr lang="en-US" b="1" dirty="0" smtClean="0"/>
                  <a:t>2/c</a:t>
                </a:r>
                <a:r>
                  <a:rPr lang="en-US" dirty="0" smtClean="0"/>
                  <a:t> movies with </a:t>
                </a:r>
                <a:br>
                  <a:rPr lang="en-US" dirty="0" smtClean="0"/>
                </a:br>
                <a:r>
                  <a:rPr lang="en-US" dirty="0" smtClean="0"/>
                  <a:t>weight of </a:t>
                </a:r>
                <a:r>
                  <a:rPr lang="en-US" b="1" dirty="0" smtClean="0"/>
                  <a:t>½</a:t>
                </a:r>
                <a:r>
                  <a:rPr lang="en-US" dirty="0" smtClean="0"/>
                  <a:t> or more</a:t>
                </a:r>
              </a:p>
              <a:p>
                <a:r>
                  <a:rPr lang="en-US" dirty="0" smtClean="0">
                    <a:solidFill>
                      <a:srgbClr val="0000FF"/>
                    </a:solidFill>
                  </a:rPr>
                  <a:t>So, </a:t>
                </a:r>
                <a:r>
                  <a:rPr lang="en-US" b="1" dirty="0">
                    <a:solidFill>
                      <a:srgbClr val="0000FF"/>
                    </a:solidFill>
                  </a:rPr>
                  <a:t>2/c</a:t>
                </a:r>
                <a:r>
                  <a:rPr lang="en-US" dirty="0">
                    <a:solidFill>
                      <a:srgbClr val="0000FF"/>
                    </a:solidFill>
                  </a:rPr>
                  <a:t> is a limit on the number </a:t>
                </a:r>
                <a:r>
                  <a:rPr lang="en-US" dirty="0" smtClean="0">
                    <a:solidFill>
                      <a:srgbClr val="0000FF"/>
                    </a:solidFill>
                  </a:rPr>
                  <a:t>of </a:t>
                </a:r>
                <a:br>
                  <a:rPr lang="en-US" dirty="0" smtClean="0">
                    <a:solidFill>
                      <a:srgbClr val="0000FF"/>
                    </a:solidFill>
                  </a:rPr>
                </a:br>
                <a:r>
                  <a:rPr lang="en-US" dirty="0" smtClean="0">
                    <a:solidFill>
                      <a:srgbClr val="0000FF"/>
                    </a:solidFill>
                  </a:rPr>
                  <a:t>movies being </a:t>
                </a:r>
                <a:r>
                  <a:rPr lang="en-US" dirty="0">
                    <a:solidFill>
                      <a:srgbClr val="0000FF"/>
                    </a:solidFill>
                  </a:rPr>
                  <a:t>counted at any time</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257801"/>
              </a:xfrm>
              <a:blipFill rotWithShape="1">
                <a:blip r:embed="rId2"/>
                <a:stretch>
                  <a:fillRect t="-696" r="-357"/>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9A263C20-C6B6-4B28-B1DA-9DD4D3761A69}" type="slidenum">
              <a:rPr lang="en-US" smtClean="0"/>
              <a:pPr/>
              <a:t>43</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62908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Extension to Itemsets</a:t>
            </a:r>
            <a:endParaRPr lang="en-US" dirty="0"/>
          </a:p>
        </p:txBody>
      </p:sp>
      <p:sp>
        <p:nvSpPr>
          <p:cNvPr id="44035" name="Rectangle 3"/>
          <p:cNvSpPr>
            <a:spLocks noGrp="1" noChangeArrowheads="1"/>
          </p:cNvSpPr>
          <p:nvPr>
            <p:ph idx="1"/>
          </p:nvPr>
        </p:nvSpPr>
        <p:spPr>
          <a:xfrm>
            <a:off x="457200" y="1295400"/>
            <a:ext cx="8610600" cy="5486400"/>
          </a:xfrm>
        </p:spPr>
        <p:txBody>
          <a:bodyPr>
            <a:normAutofit/>
          </a:bodyPr>
          <a:lstStyle/>
          <a:p>
            <a:r>
              <a:rPr lang="en-US" b="1" dirty="0" smtClean="0">
                <a:solidFill>
                  <a:srgbClr val="D60093"/>
                </a:solidFill>
              </a:rPr>
              <a:t>Count (some) </a:t>
            </a:r>
            <a:r>
              <a:rPr lang="en-US" b="1" dirty="0" err="1" smtClean="0">
                <a:solidFill>
                  <a:srgbClr val="D60093"/>
                </a:solidFill>
              </a:rPr>
              <a:t>itemsets</a:t>
            </a:r>
            <a:r>
              <a:rPr lang="en-US" b="1" dirty="0" smtClean="0">
                <a:solidFill>
                  <a:srgbClr val="D60093"/>
                </a:solidFill>
              </a:rPr>
              <a:t> in an E.D.W.</a:t>
            </a:r>
          </a:p>
          <a:p>
            <a:pPr lvl="1"/>
            <a:r>
              <a:rPr lang="en-US" b="1" dirty="0" smtClean="0"/>
              <a:t>What are currently “hot” </a:t>
            </a:r>
            <a:r>
              <a:rPr lang="en-US" b="1" dirty="0" err="1" smtClean="0"/>
              <a:t>itemsets</a:t>
            </a:r>
            <a:r>
              <a:rPr lang="en-US" b="1" dirty="0" smtClean="0"/>
              <a:t>?</a:t>
            </a:r>
          </a:p>
          <a:p>
            <a:pPr lvl="2"/>
            <a:r>
              <a:rPr lang="en-US" b="1" dirty="0" smtClean="0">
                <a:solidFill>
                  <a:srgbClr val="0000FF"/>
                </a:solidFill>
              </a:rPr>
              <a:t>Problem:</a:t>
            </a:r>
            <a:r>
              <a:rPr lang="en-US" dirty="0" smtClean="0"/>
              <a:t> Too many </a:t>
            </a:r>
            <a:r>
              <a:rPr lang="en-US" dirty="0" err="1" smtClean="0"/>
              <a:t>itemsets</a:t>
            </a:r>
            <a:r>
              <a:rPr lang="en-US" dirty="0" smtClean="0"/>
              <a:t> to keep counts of </a:t>
            </a:r>
            <a:br>
              <a:rPr lang="en-US" dirty="0" smtClean="0"/>
            </a:br>
            <a:r>
              <a:rPr lang="en-US" dirty="0" smtClean="0"/>
              <a:t>all of them in memory</a:t>
            </a:r>
          </a:p>
          <a:p>
            <a:r>
              <a:rPr lang="en-US" b="1" dirty="0" smtClean="0">
                <a:solidFill>
                  <a:srgbClr val="0000FF"/>
                </a:solidFill>
              </a:rPr>
              <a:t>When a basket B comes in:</a:t>
            </a:r>
          </a:p>
          <a:p>
            <a:pPr lvl="1"/>
            <a:r>
              <a:rPr lang="en-US" dirty="0" smtClean="0"/>
              <a:t>Multiply all counts by </a:t>
            </a:r>
            <a:r>
              <a:rPr lang="en-US" b="1" dirty="0" smtClean="0"/>
              <a:t>(1-c)</a:t>
            </a:r>
          </a:p>
          <a:p>
            <a:pPr lvl="1"/>
            <a:r>
              <a:rPr lang="en-US" dirty="0" smtClean="0"/>
              <a:t>For uncounted items in </a:t>
            </a:r>
            <a:r>
              <a:rPr lang="en-US" b="1" dirty="0" smtClean="0"/>
              <a:t>B</a:t>
            </a:r>
            <a:r>
              <a:rPr lang="en-US" dirty="0" smtClean="0"/>
              <a:t>, create new count</a:t>
            </a:r>
          </a:p>
          <a:p>
            <a:pPr lvl="1"/>
            <a:r>
              <a:rPr lang="en-US" dirty="0" smtClean="0"/>
              <a:t>Add </a:t>
            </a:r>
            <a:r>
              <a:rPr lang="en-US" b="1" dirty="0" smtClean="0"/>
              <a:t>1</a:t>
            </a:r>
            <a:r>
              <a:rPr lang="en-US" dirty="0" smtClean="0"/>
              <a:t> to count of any item in </a:t>
            </a:r>
            <a:r>
              <a:rPr lang="en-US" b="1" dirty="0" smtClean="0"/>
              <a:t>B</a:t>
            </a:r>
            <a:r>
              <a:rPr lang="en-US" dirty="0" smtClean="0"/>
              <a:t> and to any </a:t>
            </a:r>
            <a:r>
              <a:rPr lang="en-US" b="1" dirty="0" err="1" smtClean="0">
                <a:solidFill>
                  <a:srgbClr val="0000FF"/>
                </a:solidFill>
              </a:rPr>
              <a:t>itemset</a:t>
            </a:r>
            <a:r>
              <a:rPr lang="en-US" b="1" dirty="0" smtClean="0">
                <a:solidFill>
                  <a:srgbClr val="0000FF"/>
                </a:solidFill>
              </a:rPr>
              <a:t> </a:t>
            </a:r>
            <a:r>
              <a:rPr lang="en-US" dirty="0" smtClean="0"/>
              <a:t>contained in </a:t>
            </a:r>
            <a:r>
              <a:rPr lang="en-US" b="1" dirty="0" smtClean="0"/>
              <a:t>B</a:t>
            </a:r>
            <a:r>
              <a:rPr lang="en-US" dirty="0" smtClean="0"/>
              <a:t> that is already being counted</a:t>
            </a:r>
          </a:p>
          <a:p>
            <a:pPr lvl="1"/>
            <a:r>
              <a:rPr lang="en-US" b="1" dirty="0" smtClean="0"/>
              <a:t>Drop counts &lt; ½</a:t>
            </a:r>
          </a:p>
          <a:p>
            <a:pPr lvl="1"/>
            <a:r>
              <a:rPr lang="en-US" dirty="0" smtClean="0"/>
              <a:t>Initiate new counts (next slide)</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5" name="Slide Number Placeholder 5"/>
          <p:cNvSpPr>
            <a:spLocks noGrp="1"/>
          </p:cNvSpPr>
          <p:nvPr>
            <p:ph type="sldNum" sz="quarter" idx="12"/>
          </p:nvPr>
        </p:nvSpPr>
        <p:spPr/>
        <p:txBody>
          <a:bodyPr/>
          <a:lstStyle/>
          <a:p>
            <a:fld id="{411C4BE3-AB25-4739-9869-820F88A3D3C3}" type="slidenum">
              <a:rPr lang="en-US" smtClean="0"/>
              <a:pPr/>
              <a:t>44</a:t>
            </a:fld>
            <a:endParaRPr lang="en-US" dirty="0"/>
          </a:p>
        </p:txBody>
      </p:sp>
    </p:spTree>
    <p:extLst>
      <p:ext uri="{BB962C8B-B14F-4D97-AF65-F5344CB8AC3E}">
        <p14:creationId xmlns:p14="http://schemas.microsoft.com/office/powerpoint/2010/main" val="238029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Initiation of New Counts</a:t>
            </a:r>
            <a:endParaRPr lang="en-US" dirty="0"/>
          </a:p>
        </p:txBody>
      </p:sp>
      <p:sp>
        <p:nvSpPr>
          <p:cNvPr id="45059" name="Rectangle 3"/>
          <p:cNvSpPr>
            <a:spLocks noGrp="1" noChangeArrowheads="1"/>
          </p:cNvSpPr>
          <p:nvPr>
            <p:ph idx="1"/>
          </p:nvPr>
        </p:nvSpPr>
        <p:spPr/>
        <p:txBody>
          <a:bodyPr>
            <a:normAutofit lnSpcReduction="10000"/>
          </a:bodyPr>
          <a:lstStyle/>
          <a:p>
            <a:r>
              <a:rPr lang="en-US" dirty="0" smtClean="0"/>
              <a:t>Start a count for an itemset </a:t>
            </a:r>
            <a:r>
              <a:rPr lang="en-US" b="1" i="1" dirty="0" smtClean="0"/>
              <a:t>S ⊆ B</a:t>
            </a:r>
            <a:r>
              <a:rPr lang="en-US" b="1" dirty="0" smtClean="0"/>
              <a:t> </a:t>
            </a:r>
            <a:r>
              <a:rPr lang="en-US" dirty="0" smtClean="0"/>
              <a:t>if every proper subset of </a:t>
            </a:r>
            <a:r>
              <a:rPr lang="en-US" b="1" i="1" dirty="0" smtClean="0"/>
              <a:t>S</a:t>
            </a:r>
            <a:r>
              <a:rPr lang="en-US" b="1" dirty="0" smtClean="0"/>
              <a:t> </a:t>
            </a:r>
            <a:r>
              <a:rPr lang="en-US" dirty="0" smtClean="0"/>
              <a:t>had a count prior to arrival of basket</a:t>
            </a:r>
            <a:r>
              <a:rPr lang="en-US" b="1" dirty="0" smtClean="0"/>
              <a:t> </a:t>
            </a:r>
            <a:r>
              <a:rPr lang="en-US" b="1" i="1" dirty="0" smtClean="0"/>
              <a:t>B</a:t>
            </a:r>
          </a:p>
          <a:p>
            <a:pPr lvl="1"/>
            <a:r>
              <a:rPr lang="en-US" b="1" dirty="0" smtClean="0">
                <a:solidFill>
                  <a:srgbClr val="0000FF"/>
                </a:solidFill>
              </a:rPr>
              <a:t>Intuitively:</a:t>
            </a:r>
            <a:r>
              <a:rPr lang="en-US" dirty="0" smtClean="0"/>
              <a:t> If all subsets of </a:t>
            </a:r>
            <a:r>
              <a:rPr lang="en-US" b="1" dirty="0" smtClean="0"/>
              <a:t>S </a:t>
            </a:r>
            <a:r>
              <a:rPr lang="en-US" dirty="0" smtClean="0"/>
              <a:t>are being counted this means they are “</a:t>
            </a:r>
            <a:r>
              <a:rPr lang="en-US" b="1" dirty="0" smtClean="0"/>
              <a:t>frequent/hot</a:t>
            </a:r>
            <a:r>
              <a:rPr lang="en-US" dirty="0" smtClean="0"/>
              <a:t>” and thus </a:t>
            </a:r>
            <a:r>
              <a:rPr lang="en-US" b="1" i="1" dirty="0" smtClean="0"/>
              <a:t>S</a:t>
            </a:r>
            <a:r>
              <a:rPr lang="en-US" i="1" dirty="0" smtClean="0"/>
              <a:t> </a:t>
            </a:r>
            <a:r>
              <a:rPr lang="en-US" dirty="0" smtClean="0"/>
              <a:t>has a potential to be “</a:t>
            </a:r>
            <a:r>
              <a:rPr lang="en-US" b="1" dirty="0" smtClean="0"/>
              <a:t>hot</a:t>
            </a:r>
            <a:r>
              <a:rPr lang="en-US" dirty="0" smtClean="0"/>
              <a:t>”</a:t>
            </a:r>
            <a:endParaRPr lang="en-US" i="1" dirty="0" smtClean="0"/>
          </a:p>
          <a:p>
            <a:r>
              <a:rPr lang="en-US" b="1" dirty="0" smtClean="0">
                <a:solidFill>
                  <a:srgbClr val="008000"/>
                </a:solidFill>
              </a:rPr>
              <a:t>Example:</a:t>
            </a:r>
            <a:r>
              <a:rPr lang="en-US" dirty="0" smtClean="0">
                <a:solidFill>
                  <a:srgbClr val="008000"/>
                </a:solidFill>
              </a:rPr>
              <a:t> </a:t>
            </a:r>
          </a:p>
          <a:p>
            <a:pPr lvl="1"/>
            <a:r>
              <a:rPr lang="en-US" dirty="0" smtClean="0"/>
              <a:t>Start counting </a:t>
            </a:r>
            <a:r>
              <a:rPr lang="en-US" b="1" i="1" dirty="0" smtClean="0"/>
              <a:t>S=</a:t>
            </a:r>
            <a:r>
              <a:rPr lang="en-US" b="1" dirty="0" smtClean="0"/>
              <a:t>{</a:t>
            </a:r>
            <a:r>
              <a:rPr lang="en-US" b="1" dirty="0" err="1" smtClean="0"/>
              <a:t>i</a:t>
            </a:r>
            <a:r>
              <a:rPr lang="en-US" b="1" dirty="0" smtClean="0"/>
              <a:t>, j}</a:t>
            </a:r>
            <a:r>
              <a:rPr lang="en-US" dirty="0" smtClean="0"/>
              <a:t> iff both</a:t>
            </a:r>
            <a:r>
              <a:rPr lang="en-US" b="1" dirty="0" smtClean="0"/>
              <a:t> </a:t>
            </a:r>
            <a:r>
              <a:rPr lang="en-US" b="1" dirty="0" err="1" smtClean="0"/>
              <a:t>i</a:t>
            </a:r>
            <a:r>
              <a:rPr lang="en-US" dirty="0" smtClean="0"/>
              <a:t> and </a:t>
            </a:r>
            <a:r>
              <a:rPr lang="en-US" b="1" dirty="0" smtClean="0"/>
              <a:t>j</a:t>
            </a:r>
            <a:r>
              <a:rPr lang="en-US" dirty="0" smtClean="0"/>
              <a:t> were counted prior to seeing </a:t>
            </a:r>
            <a:r>
              <a:rPr lang="en-US" b="1" i="1" dirty="0" smtClean="0"/>
              <a:t>B</a:t>
            </a:r>
          </a:p>
          <a:p>
            <a:pPr lvl="1"/>
            <a:r>
              <a:rPr lang="en-US" dirty="0" smtClean="0"/>
              <a:t>Start counting </a:t>
            </a:r>
            <a:r>
              <a:rPr lang="en-US" b="1" i="1" dirty="0" smtClean="0"/>
              <a:t>S=</a:t>
            </a:r>
            <a:r>
              <a:rPr lang="en-US" b="1" dirty="0" smtClean="0"/>
              <a:t>{</a:t>
            </a:r>
            <a:r>
              <a:rPr lang="en-US" b="1" dirty="0" err="1" smtClean="0"/>
              <a:t>i</a:t>
            </a:r>
            <a:r>
              <a:rPr lang="en-US" b="1" dirty="0" smtClean="0"/>
              <a:t>, j, k}</a:t>
            </a:r>
            <a:r>
              <a:rPr lang="en-US" dirty="0" smtClean="0"/>
              <a:t> iff </a:t>
            </a:r>
            <a:r>
              <a:rPr lang="en-US" b="1" dirty="0" smtClean="0"/>
              <a:t>{i, j}</a:t>
            </a:r>
            <a:r>
              <a:rPr lang="en-US" dirty="0" smtClean="0"/>
              <a:t>,</a:t>
            </a:r>
            <a:r>
              <a:rPr lang="en-US" b="1" dirty="0" smtClean="0"/>
              <a:t> {i, k}</a:t>
            </a:r>
            <a:r>
              <a:rPr lang="en-US" dirty="0" smtClean="0"/>
              <a:t>, and </a:t>
            </a:r>
            <a:r>
              <a:rPr lang="en-US" b="1" dirty="0" smtClean="0"/>
              <a:t>{j, k}</a:t>
            </a:r>
            <a:r>
              <a:rPr lang="en-US" dirty="0" smtClean="0"/>
              <a:t> were all counted prior to seeing </a:t>
            </a:r>
            <a:r>
              <a:rPr lang="en-US" b="1" i="1" dirty="0" smtClean="0"/>
              <a:t>B</a:t>
            </a:r>
          </a:p>
          <a:p>
            <a:endParaRPr lang="en-US" dirty="0"/>
          </a:p>
        </p:txBody>
      </p:sp>
      <p:sp>
        <p:nvSpPr>
          <p:cNvPr id="4" name="Slide Number Placeholder 5"/>
          <p:cNvSpPr>
            <a:spLocks noGrp="1"/>
          </p:cNvSpPr>
          <p:nvPr>
            <p:ph type="sldNum" sz="quarter" idx="12"/>
          </p:nvPr>
        </p:nvSpPr>
        <p:spPr/>
        <p:txBody>
          <a:bodyPr/>
          <a:lstStyle/>
          <a:p>
            <a:fld id="{19F3E682-B16F-4C32-8FC3-960E752C1973}" type="slidenum">
              <a:rPr lang="en-US" smtClean="0"/>
              <a:pPr/>
              <a:t>45</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36733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How many counts do we need?</a:t>
            </a:r>
            <a:endParaRPr lang="en-US" dirty="0"/>
          </a:p>
        </p:txBody>
      </p:sp>
      <p:sp>
        <p:nvSpPr>
          <p:cNvPr id="46083" name="Rectangle 3"/>
          <p:cNvSpPr>
            <a:spLocks noGrp="1" noChangeArrowheads="1"/>
          </p:cNvSpPr>
          <p:nvPr>
            <p:ph idx="1"/>
          </p:nvPr>
        </p:nvSpPr>
        <p:spPr>
          <a:xfrm>
            <a:off x="228600" y="1295400"/>
            <a:ext cx="8229600" cy="5257801"/>
          </a:xfrm>
        </p:spPr>
        <p:txBody>
          <a:bodyPr/>
          <a:lstStyle/>
          <a:p>
            <a:r>
              <a:rPr lang="en-US" dirty="0" smtClean="0"/>
              <a:t>Counts for single items </a:t>
            </a:r>
            <a:r>
              <a:rPr lang="en-US" b="1" dirty="0" smtClean="0">
                <a:solidFill>
                  <a:srgbClr val="008000"/>
                </a:solidFill>
              </a:rPr>
              <a:t>&lt;  (2/c)∙(avg. number of items in a basket)</a:t>
            </a:r>
          </a:p>
          <a:p>
            <a:pPr lvl="8"/>
            <a:endParaRPr lang="en-US" dirty="0" smtClean="0"/>
          </a:p>
          <a:p>
            <a:r>
              <a:rPr lang="en-US" b="1" dirty="0" smtClean="0">
                <a:solidFill>
                  <a:srgbClr val="D60093"/>
                </a:solidFill>
              </a:rPr>
              <a:t>Counts for larger itemsets = ??</a:t>
            </a:r>
          </a:p>
          <a:p>
            <a:pPr lvl="8"/>
            <a:endParaRPr lang="en-US" b="1" dirty="0" smtClean="0">
              <a:solidFill>
                <a:srgbClr val="D60093"/>
              </a:solidFill>
            </a:endParaRPr>
          </a:p>
          <a:p>
            <a:r>
              <a:rPr lang="en-US" b="1" dirty="0" smtClean="0">
                <a:solidFill>
                  <a:srgbClr val="0000FF"/>
                </a:solidFill>
              </a:rPr>
              <a:t>But we are conservative about starting </a:t>
            </a:r>
            <a:br>
              <a:rPr lang="en-US" b="1" dirty="0" smtClean="0">
                <a:solidFill>
                  <a:srgbClr val="0000FF"/>
                </a:solidFill>
              </a:rPr>
            </a:br>
            <a:r>
              <a:rPr lang="en-US" b="1" dirty="0" smtClean="0">
                <a:solidFill>
                  <a:srgbClr val="0000FF"/>
                </a:solidFill>
              </a:rPr>
              <a:t>counts of large sets</a:t>
            </a:r>
          </a:p>
          <a:p>
            <a:pPr lvl="1"/>
            <a:r>
              <a:rPr lang="en-US" dirty="0" smtClean="0"/>
              <a:t>If we counted every set we saw, one basket </a:t>
            </a:r>
            <a:br>
              <a:rPr lang="en-US" dirty="0" smtClean="0"/>
            </a:br>
            <a:r>
              <a:rPr lang="en-US" dirty="0" smtClean="0"/>
              <a:t>of </a:t>
            </a:r>
            <a:r>
              <a:rPr lang="en-US" b="1" dirty="0" smtClean="0"/>
              <a:t>20</a:t>
            </a:r>
            <a:r>
              <a:rPr lang="en-US" dirty="0" smtClean="0"/>
              <a:t> items would initiate </a:t>
            </a:r>
            <a:r>
              <a:rPr lang="en-US" b="1" dirty="0" smtClean="0"/>
              <a:t>1M</a:t>
            </a:r>
            <a:r>
              <a:rPr lang="en-US" dirty="0" smtClean="0"/>
              <a:t> counts</a:t>
            </a:r>
            <a:endParaRPr lang="en-US" dirty="0"/>
          </a:p>
        </p:txBody>
      </p:sp>
      <p:sp>
        <p:nvSpPr>
          <p:cNvPr id="4" name="Slide Number Placeholder 5"/>
          <p:cNvSpPr>
            <a:spLocks noGrp="1"/>
          </p:cNvSpPr>
          <p:nvPr>
            <p:ph type="sldNum" sz="quarter" idx="12"/>
          </p:nvPr>
        </p:nvSpPr>
        <p:spPr/>
        <p:txBody>
          <a:bodyPr/>
          <a:lstStyle/>
          <a:p>
            <a:fld id="{C7CA6960-6A09-4F23-ABCD-07BF8EFE81CA}" type="slidenum">
              <a:rPr lang="en-US" smtClean="0"/>
              <a:pPr/>
              <a:t>46</a:t>
            </a:fld>
            <a:endParaRPr lang="en-US" dirty="0"/>
          </a:p>
        </p:txBody>
      </p:sp>
      <p:sp>
        <p:nvSpPr>
          <p:cNvPr id="9" name="Footer Placeholder 8"/>
          <p:cNvSpPr>
            <a:spLocks noGrp="1"/>
          </p:cNvSpPr>
          <p:nvPr>
            <p:ph type="ftr" sz="quarter" idx="11"/>
          </p:nvPr>
        </p:nvSpPr>
        <p:spPr/>
        <p:txBody>
          <a:bodyPr/>
          <a:lstStyle/>
          <a:p>
            <a:r>
              <a:rPr lang="en-US" dirty="0" smtClean="0"/>
              <a:t>J. Leskovec, A. </a:t>
            </a:r>
            <a:r>
              <a:rPr lang="en-US" dirty="0" err="1" smtClean="0"/>
              <a:t>Rajaraman</a:t>
            </a:r>
            <a:r>
              <a:rPr lang="en-US" dirty="0" smtClean="0"/>
              <a:t>, J. Ullman: Mining of Massive Datasets, http</a:t>
            </a:r>
            <a:r>
              <a:rPr lang="en-US" smtClean="0"/>
              <a:t>://www.mmds.org</a:t>
            </a:r>
            <a:r>
              <a:rPr lang="en-US" dirty="0" smtClean="0"/>
              <a:t>  </a:t>
            </a:r>
            <a:endParaRPr lang="en-US" dirty="0"/>
          </a:p>
        </p:txBody>
      </p:sp>
    </p:spTree>
    <p:extLst>
      <p:ext uri="{BB962C8B-B14F-4D97-AF65-F5344CB8AC3E}">
        <p14:creationId xmlns:p14="http://schemas.microsoft.com/office/powerpoint/2010/main" val="215918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wrap="square" tIns="45720" bIns="45720" numCol="1" anchorCtr="0" compatLnSpc="1">
            <a:prstTxWarp prst="textNoShape">
              <a:avLst/>
            </a:prstTxWarp>
          </a:bodyPr>
          <a:lstStyle/>
          <a:p>
            <a:pPr>
              <a:defRPr/>
            </a:pPr>
            <a:r>
              <a:rPr lang="en-US" dirty="0"/>
              <a:t>Applications</a:t>
            </a:r>
          </a:p>
        </p:txBody>
      </p:sp>
      <p:sp>
        <p:nvSpPr>
          <p:cNvPr id="13315" name="Rectangle 3"/>
          <p:cNvSpPr>
            <a:spLocks noGrp="1"/>
          </p:cNvSpPr>
          <p:nvPr>
            <p:ph idx="1"/>
          </p:nvPr>
        </p:nvSpPr>
        <p:spPr/>
        <p:txBody>
          <a:bodyPr/>
          <a:lstStyle/>
          <a:p>
            <a:r>
              <a:rPr lang="en-US" b="1" dirty="0" smtClean="0">
                <a:solidFill>
                  <a:srgbClr val="0000FF"/>
                </a:solidFill>
              </a:rPr>
              <a:t>Example: </a:t>
            </a:r>
            <a:r>
              <a:rPr lang="en-US" b="1" dirty="0" smtClean="0">
                <a:solidFill>
                  <a:srgbClr val="D60093"/>
                </a:solidFill>
              </a:rPr>
              <a:t>Email spam filtering</a:t>
            </a:r>
          </a:p>
          <a:p>
            <a:pPr lvl="1"/>
            <a:r>
              <a:rPr lang="en-US" dirty="0" smtClean="0">
                <a:ea typeface="ＭＳ Ｐゴシック" pitchFamily="34" charset="-128"/>
                <a:cs typeface="ＭＳ Ｐゴシック" pitchFamily="34" charset="-128"/>
              </a:rPr>
              <a:t>We know 1 billion “good” email addresses</a:t>
            </a:r>
          </a:p>
          <a:p>
            <a:pPr lvl="1"/>
            <a:r>
              <a:rPr lang="en-US" dirty="0" smtClean="0">
                <a:ea typeface="ＭＳ Ｐゴシック" pitchFamily="34" charset="-128"/>
                <a:cs typeface="ＭＳ Ｐゴシック" pitchFamily="34" charset="-128"/>
              </a:rPr>
              <a:t>If an email comes from one of these, it is </a:t>
            </a:r>
            <a:r>
              <a:rPr lang="en-US" b="1" dirty="0" smtClean="0">
                <a:ea typeface="ＭＳ Ｐゴシック" pitchFamily="34" charset="-128"/>
                <a:cs typeface="ＭＳ Ｐゴシック" pitchFamily="34" charset="-128"/>
              </a:rPr>
              <a:t>NOT</a:t>
            </a:r>
            <a:r>
              <a:rPr lang="en-US" dirty="0" smtClean="0">
                <a:ea typeface="ＭＳ Ｐゴシック" pitchFamily="34" charset="-128"/>
                <a:cs typeface="ＭＳ Ｐゴシック" pitchFamily="34" charset="-128"/>
              </a:rPr>
              <a:t> spam</a:t>
            </a:r>
          </a:p>
          <a:p>
            <a:pPr lvl="8"/>
            <a:endParaRPr lang="en-US" dirty="0" smtClean="0">
              <a:solidFill>
                <a:schemeClr val="accent3"/>
              </a:solidFill>
            </a:endParaRPr>
          </a:p>
          <a:p>
            <a:r>
              <a:rPr lang="en-US" b="1" dirty="0" smtClean="0">
                <a:solidFill>
                  <a:srgbClr val="D60093"/>
                </a:solidFill>
              </a:rPr>
              <a:t>Publish-subscribe systems</a:t>
            </a:r>
          </a:p>
          <a:p>
            <a:pPr lvl="1"/>
            <a:r>
              <a:rPr lang="en-US" dirty="0" smtClean="0">
                <a:ea typeface="ＭＳ Ｐゴシック" pitchFamily="34" charset="-128"/>
                <a:cs typeface="ＭＳ Ｐゴシック" pitchFamily="34" charset="-128"/>
              </a:rPr>
              <a:t>You are collecting lots of messages (news articles)</a:t>
            </a:r>
          </a:p>
          <a:p>
            <a:pPr lvl="1"/>
            <a:r>
              <a:rPr lang="en-US" dirty="0" smtClean="0">
                <a:ea typeface="ＭＳ Ｐゴシック" pitchFamily="34" charset="-128"/>
                <a:cs typeface="ＭＳ Ｐゴシック" pitchFamily="34" charset="-128"/>
              </a:rPr>
              <a:t>People express interest in certain sets of keywords</a:t>
            </a:r>
          </a:p>
          <a:p>
            <a:pPr lvl="1"/>
            <a:r>
              <a:rPr lang="en-US" dirty="0" smtClean="0">
                <a:ea typeface="ＭＳ Ｐゴシック" pitchFamily="34" charset="-128"/>
                <a:cs typeface="ＭＳ Ｐゴシック" pitchFamily="34" charset="-128"/>
              </a:rPr>
              <a:t>Determine whether each message matches user’s interest</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245999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dirty="0" smtClean="0"/>
              <a:t>First Cut Solution (</a:t>
            </a:r>
            <a:r>
              <a:rPr lang="en-US" dirty="0"/>
              <a:t>1)</a:t>
            </a:r>
          </a:p>
        </p:txBody>
      </p:sp>
      <p:sp>
        <p:nvSpPr>
          <p:cNvPr id="48131" name="Rectangle 3"/>
          <p:cNvSpPr>
            <a:spLocks noGrp="1" noChangeArrowheads="1"/>
          </p:cNvSpPr>
          <p:nvPr>
            <p:ph idx="1"/>
          </p:nvPr>
        </p:nvSpPr>
        <p:spPr/>
        <p:txBody>
          <a:bodyPr>
            <a:normAutofit/>
          </a:bodyPr>
          <a:lstStyle/>
          <a:p>
            <a:r>
              <a:rPr lang="en-US" b="1" dirty="0" smtClean="0">
                <a:solidFill>
                  <a:srgbClr val="D60093"/>
                </a:solidFill>
              </a:rPr>
              <a:t>Given a set of keys </a:t>
            </a:r>
            <a:r>
              <a:rPr lang="en-US" b="1" i="1" dirty="0" smtClean="0">
                <a:solidFill>
                  <a:srgbClr val="D60093"/>
                </a:solidFill>
              </a:rPr>
              <a:t>S</a:t>
            </a:r>
            <a:r>
              <a:rPr lang="en-US" b="1" dirty="0" smtClean="0">
                <a:solidFill>
                  <a:srgbClr val="D60093"/>
                </a:solidFill>
              </a:rPr>
              <a:t> that we want to filter</a:t>
            </a:r>
          </a:p>
          <a:p>
            <a:r>
              <a:rPr lang="en-US" dirty="0" smtClean="0"/>
              <a:t>Create a </a:t>
            </a:r>
            <a:r>
              <a:rPr lang="en-US" b="1" dirty="0" smtClean="0">
                <a:solidFill>
                  <a:srgbClr val="0000FF"/>
                </a:solidFill>
              </a:rPr>
              <a:t>bit array </a:t>
            </a:r>
            <a:r>
              <a:rPr lang="en-US" b="1" i="1" dirty="0" smtClean="0">
                <a:solidFill>
                  <a:srgbClr val="0000FF"/>
                </a:solidFill>
              </a:rPr>
              <a:t>B</a:t>
            </a:r>
            <a:r>
              <a:rPr lang="en-US" dirty="0" smtClean="0"/>
              <a:t> of </a:t>
            </a:r>
            <a:r>
              <a:rPr lang="en-US" b="1" i="1" dirty="0" smtClean="0"/>
              <a:t>n</a:t>
            </a:r>
            <a:r>
              <a:rPr lang="en-US" dirty="0" smtClean="0"/>
              <a:t> bits, initially all </a:t>
            </a:r>
            <a:r>
              <a:rPr lang="en-US" b="1" i="1" dirty="0" smtClean="0">
                <a:solidFill>
                  <a:srgbClr val="0000FF"/>
                </a:solidFill>
              </a:rPr>
              <a:t>0</a:t>
            </a:r>
            <a:r>
              <a:rPr lang="en-US" b="1" dirty="0" smtClean="0">
                <a:solidFill>
                  <a:srgbClr val="0000FF"/>
                </a:solidFill>
              </a:rPr>
              <a:t>s</a:t>
            </a:r>
          </a:p>
          <a:p>
            <a:r>
              <a:rPr lang="en-US" dirty="0" smtClean="0"/>
              <a:t>Choose a </a:t>
            </a:r>
            <a:r>
              <a:rPr lang="en-US" b="1" dirty="0" smtClean="0">
                <a:solidFill>
                  <a:srgbClr val="008000"/>
                </a:solidFill>
              </a:rPr>
              <a:t>hash function </a:t>
            </a:r>
            <a:r>
              <a:rPr lang="en-US" b="1" i="1" dirty="0" smtClean="0">
                <a:solidFill>
                  <a:srgbClr val="008000"/>
                </a:solidFill>
              </a:rPr>
              <a:t>h</a:t>
            </a:r>
            <a:r>
              <a:rPr lang="en-US" dirty="0" smtClean="0"/>
              <a:t> with range </a:t>
            </a:r>
            <a:r>
              <a:rPr lang="en-US" b="1" dirty="0" smtClean="0">
                <a:solidFill>
                  <a:srgbClr val="008000"/>
                </a:solidFill>
              </a:rPr>
              <a:t>[</a:t>
            </a:r>
            <a:r>
              <a:rPr lang="en-US" b="1" i="1" dirty="0" smtClean="0">
                <a:solidFill>
                  <a:srgbClr val="008000"/>
                </a:solidFill>
              </a:rPr>
              <a:t>0,n</a:t>
            </a:r>
            <a:r>
              <a:rPr lang="en-US" b="1" dirty="0" smtClean="0">
                <a:solidFill>
                  <a:srgbClr val="008000"/>
                </a:solidFill>
              </a:rPr>
              <a:t>)</a:t>
            </a:r>
            <a:r>
              <a:rPr lang="en-US" dirty="0" smtClean="0">
                <a:solidFill>
                  <a:srgbClr val="008000"/>
                </a:solidFill>
              </a:rPr>
              <a:t> </a:t>
            </a:r>
          </a:p>
          <a:p>
            <a:r>
              <a:rPr lang="en-US" dirty="0" smtClean="0"/>
              <a:t>Hash each member of </a:t>
            </a:r>
            <a:r>
              <a:rPr lang="en-US" b="1" i="1" dirty="0" smtClean="0">
                <a:solidFill>
                  <a:srgbClr val="D60093"/>
                </a:solidFill>
              </a:rPr>
              <a:t>s</a:t>
            </a:r>
            <a:r>
              <a:rPr lang="en-US" b="1" i="1" dirty="0" smtClean="0">
                <a:solidFill>
                  <a:srgbClr val="D60093"/>
                </a:solidFill>
                <a:sym typeface="Symbol"/>
              </a:rPr>
              <a:t> </a:t>
            </a:r>
            <a:r>
              <a:rPr lang="en-US" b="1" i="1" dirty="0" smtClean="0">
                <a:solidFill>
                  <a:srgbClr val="D60093"/>
                </a:solidFill>
              </a:rPr>
              <a:t>S</a:t>
            </a:r>
            <a:r>
              <a:rPr lang="en-US" dirty="0" smtClean="0">
                <a:solidFill>
                  <a:srgbClr val="D60093"/>
                </a:solidFill>
              </a:rPr>
              <a:t> </a:t>
            </a:r>
            <a:r>
              <a:rPr lang="en-US" dirty="0" smtClean="0"/>
              <a:t>to one of </a:t>
            </a:r>
            <a:br>
              <a:rPr lang="en-US" dirty="0" smtClean="0"/>
            </a:br>
            <a:r>
              <a:rPr lang="en-US" b="1" i="1" dirty="0" smtClean="0">
                <a:solidFill>
                  <a:srgbClr val="008000"/>
                </a:solidFill>
              </a:rPr>
              <a:t>n</a:t>
            </a:r>
            <a:r>
              <a:rPr lang="en-US" dirty="0" smtClean="0"/>
              <a:t> buckets, and set that bit to </a:t>
            </a:r>
            <a:r>
              <a:rPr lang="en-US" b="1" dirty="0" smtClean="0">
                <a:solidFill>
                  <a:srgbClr val="0000FF"/>
                </a:solidFill>
              </a:rPr>
              <a:t>1</a:t>
            </a:r>
            <a:r>
              <a:rPr lang="en-US" dirty="0" smtClean="0"/>
              <a:t>, i.e., </a:t>
            </a:r>
            <a:r>
              <a:rPr lang="en-US" b="1" i="1" dirty="0" smtClean="0">
                <a:solidFill>
                  <a:srgbClr val="0000FF"/>
                </a:solidFill>
              </a:rPr>
              <a:t>B[</a:t>
            </a:r>
            <a:r>
              <a:rPr lang="en-US" b="1" i="1" dirty="0" smtClean="0">
                <a:solidFill>
                  <a:srgbClr val="008000"/>
                </a:solidFill>
              </a:rPr>
              <a:t>h(s)</a:t>
            </a:r>
            <a:r>
              <a:rPr lang="en-US" b="1" i="1" dirty="0" smtClean="0">
                <a:solidFill>
                  <a:srgbClr val="0000FF"/>
                </a:solidFill>
              </a:rPr>
              <a:t>]=1</a:t>
            </a:r>
          </a:p>
          <a:p>
            <a:r>
              <a:rPr lang="en-US" dirty="0" smtClean="0"/>
              <a:t>Hash each element </a:t>
            </a:r>
            <a:r>
              <a:rPr lang="en-US" b="1" i="1" dirty="0" smtClean="0">
                <a:solidFill>
                  <a:srgbClr val="008000"/>
                </a:solidFill>
              </a:rPr>
              <a:t>a</a:t>
            </a:r>
            <a:r>
              <a:rPr lang="en-US" dirty="0" smtClean="0"/>
              <a:t> of the stream and output only those that hash to bit that was set to </a:t>
            </a:r>
            <a:r>
              <a:rPr lang="en-US" b="1" dirty="0" smtClean="0">
                <a:solidFill>
                  <a:srgbClr val="008000"/>
                </a:solidFill>
              </a:rPr>
              <a:t>1</a:t>
            </a:r>
          </a:p>
          <a:p>
            <a:pPr lvl="1"/>
            <a:r>
              <a:rPr lang="en-US" b="1" dirty="0" smtClean="0">
                <a:solidFill>
                  <a:srgbClr val="FF0066"/>
                </a:solidFill>
              </a:rPr>
              <a:t>Output </a:t>
            </a:r>
            <a:r>
              <a:rPr lang="en-US" b="1" i="1" dirty="0" smtClean="0"/>
              <a:t>a</a:t>
            </a:r>
            <a:r>
              <a:rPr lang="en-US" b="1" dirty="0" smtClean="0">
                <a:solidFill>
                  <a:srgbClr val="FF0066"/>
                </a:solidFill>
              </a:rPr>
              <a:t> if </a:t>
            </a:r>
            <a:r>
              <a:rPr lang="en-US" b="1" dirty="0" smtClean="0">
                <a:solidFill>
                  <a:srgbClr val="0000FF"/>
                </a:solidFill>
              </a:rPr>
              <a:t>B[</a:t>
            </a:r>
            <a:r>
              <a:rPr lang="en-US" b="1" dirty="0" smtClean="0">
                <a:solidFill>
                  <a:srgbClr val="008000"/>
                </a:solidFill>
              </a:rPr>
              <a:t>h(a)</a:t>
            </a:r>
            <a:r>
              <a:rPr lang="en-US" b="1" dirty="0" smtClean="0">
                <a:solidFill>
                  <a:srgbClr val="0000FF"/>
                </a:solidFill>
              </a:rPr>
              <a:t>] == 1</a:t>
            </a:r>
          </a:p>
          <a:p>
            <a:endParaRPr lang="en-US" dirty="0" smtClean="0"/>
          </a:p>
        </p:txBody>
      </p:sp>
      <p:sp>
        <p:nvSpPr>
          <p:cNvPr id="14338" name="Slide Number Placeholder 5"/>
          <p:cNvSpPr>
            <a:spLocks noGrp="1"/>
          </p:cNvSpPr>
          <p:nvPr>
            <p:ph type="sldNum" sz="quarter" idx="12"/>
          </p:nvPr>
        </p:nvSpPr>
        <p:spPr bwMode="auto">
          <a:noFill/>
          <a:ln>
            <a:miter lim="800000"/>
            <a:headEnd/>
            <a:tailEnd/>
          </a:ln>
        </p:spPr>
        <p:txBody>
          <a:bodyPr/>
          <a:lstStyle/>
          <a:p>
            <a:fld id="{5CCEC2EE-7ACA-405E-9448-954709EA0DFF}" type="slidenum">
              <a:rPr lang="en-US" smtClean="0">
                <a:latin typeface="Calibri" pitchFamily="34" charset="0"/>
                <a:ea typeface="ＭＳ Ｐゴシック" pitchFamily="34" charset="-128"/>
              </a:rPr>
              <a:pPr/>
              <a:t>6</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410710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dirty="0" smtClean="0"/>
              <a:t>First Cut Solution (</a:t>
            </a:r>
            <a:r>
              <a:rPr lang="en-US" dirty="0"/>
              <a:t>2)</a:t>
            </a:r>
          </a:p>
        </p:txBody>
      </p:sp>
      <p:sp>
        <p:nvSpPr>
          <p:cNvPr id="16" name="Content Placeholder 15"/>
          <p:cNvSpPr>
            <a:spLocks noGrp="1"/>
          </p:cNvSpPr>
          <p:nvPr>
            <p:ph idx="1"/>
          </p:nvPr>
        </p:nvSpPr>
        <p:spPr>
          <a:xfrm>
            <a:off x="511460" y="5115474"/>
            <a:ext cx="8378547" cy="1590126"/>
          </a:xfrm>
        </p:spPr>
        <p:txBody>
          <a:bodyPr>
            <a:normAutofit/>
          </a:bodyPr>
          <a:lstStyle/>
          <a:p>
            <a:r>
              <a:rPr lang="en-US" b="1" dirty="0" smtClean="0">
                <a:solidFill>
                  <a:srgbClr val="0000FF"/>
                </a:solidFill>
              </a:rPr>
              <a:t>Creates false positives but no false negatives</a:t>
            </a:r>
          </a:p>
          <a:p>
            <a:pPr lvl="1"/>
            <a:r>
              <a:rPr lang="en-US" dirty="0" smtClean="0"/>
              <a:t>If the item is in </a:t>
            </a:r>
            <a:r>
              <a:rPr lang="en-US" b="1" i="1" dirty="0" smtClean="0"/>
              <a:t>S</a:t>
            </a:r>
            <a:r>
              <a:rPr lang="en-US" dirty="0" smtClean="0"/>
              <a:t> we surely output it, if not we may still output it</a:t>
            </a:r>
            <a:endParaRPr lang="en-US" dirty="0"/>
          </a:p>
        </p:txBody>
      </p:sp>
      <p:sp>
        <p:nvSpPr>
          <p:cNvPr id="15362" name="Slide Number Placeholder 4"/>
          <p:cNvSpPr>
            <a:spLocks noGrp="1"/>
          </p:cNvSpPr>
          <p:nvPr>
            <p:ph type="sldNum" sz="quarter" idx="12"/>
          </p:nvPr>
        </p:nvSpPr>
        <p:spPr bwMode="auto">
          <a:noFill/>
          <a:ln>
            <a:miter lim="800000"/>
            <a:headEnd/>
            <a:tailEnd/>
          </a:ln>
        </p:spPr>
        <p:txBody>
          <a:bodyPr/>
          <a:lstStyle/>
          <a:p>
            <a:fld id="{5531ADCE-E1D3-474D-A46E-18568BB54279}" type="slidenum">
              <a:rPr lang="en-US" smtClean="0">
                <a:latin typeface="Calibri" pitchFamily="34" charset="0"/>
                <a:ea typeface="ＭＳ Ｐゴシック" pitchFamily="34" charset="-128"/>
              </a:rPr>
              <a:pPr/>
              <a:t>7</a:t>
            </a:fld>
            <a:endParaRPr lang="en-US" dirty="0" smtClean="0">
              <a:latin typeface="Calibri" pitchFamily="34" charset="0"/>
              <a:ea typeface="ＭＳ Ｐゴシック" pitchFamily="34" charset="-128"/>
            </a:endParaRPr>
          </a:p>
        </p:txBody>
      </p:sp>
      <p:sp>
        <p:nvSpPr>
          <p:cNvPr id="15364" name="AutoShape 3"/>
          <p:cNvSpPr>
            <a:spLocks noChangeArrowheads="1"/>
          </p:cNvSpPr>
          <p:nvPr/>
        </p:nvSpPr>
        <p:spPr bwMode="auto">
          <a:xfrm rot="-5403089">
            <a:off x="2019300" y="1638848"/>
            <a:ext cx="1752600" cy="1219200"/>
          </a:xfrm>
          <a:custGeom>
            <a:avLst/>
            <a:gdLst>
              <a:gd name="T0" fmla="*/ 1575555 w 21600"/>
              <a:gd name="T1" fmla="*/ 609600 h 21600"/>
              <a:gd name="T2" fmla="*/ 876300 w 21600"/>
              <a:gd name="T3" fmla="*/ 1219200 h 21600"/>
              <a:gd name="T4" fmla="*/ 177045 w 21600"/>
              <a:gd name="T5" fmla="*/ 609600 h 21600"/>
              <a:gd name="T6" fmla="*/ 876300 w 21600"/>
              <a:gd name="T7" fmla="*/ 0 h 21600"/>
              <a:gd name="T8" fmla="*/ 0 60000 65536"/>
              <a:gd name="T9" fmla="*/ 0 60000 65536"/>
              <a:gd name="T10" fmla="*/ 0 60000 65536"/>
              <a:gd name="T11" fmla="*/ 0 60000 65536"/>
              <a:gd name="T12" fmla="*/ 3982 w 21600"/>
              <a:gd name="T13" fmla="*/ 3982 h 21600"/>
              <a:gd name="T14" fmla="*/ 17618 w 21600"/>
              <a:gd name="T15" fmla="*/ 17618 h 21600"/>
            </a:gdLst>
            <a:ahLst/>
            <a:cxnLst>
              <a:cxn ang="T8">
                <a:pos x="T0" y="T1"/>
              </a:cxn>
              <a:cxn ang="T9">
                <a:pos x="T2" y="T3"/>
              </a:cxn>
              <a:cxn ang="T10">
                <a:pos x="T4" y="T5"/>
              </a:cxn>
              <a:cxn ang="T11">
                <a:pos x="T6" y="T7"/>
              </a:cxn>
            </a:cxnLst>
            <a:rect l="T12" t="T13" r="T14" b="T15"/>
            <a:pathLst>
              <a:path w="21600" h="21600">
                <a:moveTo>
                  <a:pt x="0" y="0"/>
                </a:moveTo>
                <a:lnTo>
                  <a:pt x="4363" y="21600"/>
                </a:lnTo>
                <a:lnTo>
                  <a:pt x="17237" y="21600"/>
                </a:lnTo>
                <a:lnTo>
                  <a:pt x="21600" y="0"/>
                </a:lnTo>
                <a:close/>
              </a:path>
            </a:pathLst>
          </a:custGeom>
          <a:solidFill>
            <a:srgbClr val="FFCC00">
              <a:alpha val="50195"/>
            </a:srgbClr>
          </a:solidFill>
          <a:ln w="9525">
            <a:solidFill>
              <a:schemeClr val="tx1"/>
            </a:solidFill>
            <a:miter lim="800000"/>
            <a:headEnd/>
            <a:tailEnd/>
          </a:ln>
        </p:spPr>
        <p:txBody>
          <a:bodyPr vert="eaVert" wrap="none" anchor="ctr"/>
          <a:lstStyle/>
          <a:p>
            <a:pPr algn="ctr"/>
            <a:r>
              <a:rPr lang="en-US" dirty="0"/>
              <a:t>Filter</a:t>
            </a:r>
          </a:p>
        </p:txBody>
      </p:sp>
      <p:sp>
        <p:nvSpPr>
          <p:cNvPr id="15365" name="Text Box 4"/>
          <p:cNvSpPr txBox="1">
            <a:spLocks noChangeArrowheads="1"/>
          </p:cNvSpPr>
          <p:nvPr/>
        </p:nvSpPr>
        <p:spPr bwMode="auto">
          <a:xfrm>
            <a:off x="1066800" y="2134148"/>
            <a:ext cx="702436" cy="400110"/>
          </a:xfrm>
          <a:prstGeom prst="rect">
            <a:avLst/>
          </a:prstGeom>
          <a:noFill/>
          <a:ln w="9525">
            <a:noFill/>
            <a:miter lim="800000"/>
            <a:headEnd/>
            <a:tailEnd/>
          </a:ln>
        </p:spPr>
        <p:txBody>
          <a:bodyPr wrap="none">
            <a:spAutoFit/>
          </a:bodyPr>
          <a:lstStyle/>
          <a:p>
            <a:r>
              <a:rPr lang="en-US" sz="2000" b="1" dirty="0">
                <a:solidFill>
                  <a:srgbClr val="D60093"/>
                </a:solidFill>
              </a:rPr>
              <a:t>Item</a:t>
            </a:r>
          </a:p>
        </p:txBody>
      </p:sp>
      <p:sp>
        <p:nvSpPr>
          <p:cNvPr id="15366" name="Rectangle 5"/>
          <p:cNvSpPr>
            <a:spLocks noChangeArrowheads="1"/>
          </p:cNvSpPr>
          <p:nvPr/>
        </p:nvSpPr>
        <p:spPr bwMode="auto">
          <a:xfrm>
            <a:off x="1790385" y="3658148"/>
            <a:ext cx="2209800" cy="457200"/>
          </a:xfrm>
          <a:prstGeom prst="rect">
            <a:avLst/>
          </a:prstGeom>
          <a:solidFill>
            <a:srgbClr val="FF99CC">
              <a:alpha val="50195"/>
            </a:srgbClr>
          </a:solidFill>
          <a:ln w="9525">
            <a:solidFill>
              <a:schemeClr val="tx1"/>
            </a:solidFill>
            <a:miter lim="800000"/>
            <a:headEnd/>
            <a:tailEnd/>
          </a:ln>
        </p:spPr>
        <p:txBody>
          <a:bodyPr wrap="none" anchor="ctr"/>
          <a:lstStyle/>
          <a:p>
            <a:pPr algn="ctr"/>
            <a:r>
              <a:rPr lang="en-US" dirty="0">
                <a:latin typeface="Tahoma" pitchFamily="34" charset="0"/>
                <a:ea typeface="Tahoma" pitchFamily="34" charset="0"/>
                <a:cs typeface="Tahoma" pitchFamily="34" charset="0"/>
              </a:rPr>
              <a:t>0010001011000</a:t>
            </a:r>
          </a:p>
        </p:txBody>
      </p:sp>
      <p:grpSp>
        <p:nvGrpSpPr>
          <p:cNvPr id="2" name="Group 12"/>
          <p:cNvGrpSpPr>
            <a:grpSpLocks/>
          </p:cNvGrpSpPr>
          <p:nvPr/>
        </p:nvGrpSpPr>
        <p:grpSpPr bwMode="auto">
          <a:xfrm>
            <a:off x="1676400" y="1372148"/>
            <a:ext cx="7361246" cy="2405061"/>
            <a:chOff x="1056" y="1200"/>
            <a:chExt cx="4637" cy="1515"/>
          </a:xfrm>
        </p:grpSpPr>
        <p:sp>
          <p:nvSpPr>
            <p:cNvPr id="15372" name="Line 6"/>
            <p:cNvSpPr>
              <a:spLocks noChangeShapeType="1"/>
            </p:cNvSpPr>
            <p:nvPr/>
          </p:nvSpPr>
          <p:spPr bwMode="auto">
            <a:xfrm>
              <a:off x="1056" y="1824"/>
              <a:ext cx="995" cy="891"/>
            </a:xfrm>
            <a:prstGeom prst="line">
              <a:avLst/>
            </a:prstGeom>
            <a:noFill/>
            <a:ln w="9525">
              <a:solidFill>
                <a:schemeClr val="tx1"/>
              </a:solidFill>
              <a:round/>
              <a:headEnd/>
              <a:tailEnd type="triangle" w="med" len="med"/>
            </a:ln>
          </p:spPr>
          <p:txBody>
            <a:bodyPr/>
            <a:lstStyle/>
            <a:p>
              <a:endParaRPr lang="en-US" dirty="0"/>
            </a:p>
          </p:txBody>
        </p:sp>
        <p:sp>
          <p:nvSpPr>
            <p:cNvPr id="15373" name="Line 7"/>
            <p:cNvSpPr>
              <a:spLocks noChangeShapeType="1"/>
            </p:cNvSpPr>
            <p:nvPr/>
          </p:nvSpPr>
          <p:spPr bwMode="auto">
            <a:xfrm flipV="1">
              <a:off x="2057" y="1491"/>
              <a:ext cx="1015" cy="1212"/>
            </a:xfrm>
            <a:prstGeom prst="line">
              <a:avLst/>
            </a:prstGeom>
            <a:noFill/>
            <a:ln w="9525">
              <a:solidFill>
                <a:schemeClr val="tx1"/>
              </a:solidFill>
              <a:round/>
              <a:headEnd/>
              <a:tailEnd type="triangle" w="med" len="med"/>
            </a:ln>
          </p:spPr>
          <p:txBody>
            <a:bodyPr/>
            <a:lstStyle/>
            <a:p>
              <a:endParaRPr lang="en-US" dirty="0"/>
            </a:p>
          </p:txBody>
        </p:sp>
        <p:sp>
          <p:nvSpPr>
            <p:cNvPr id="15374" name="Text Box 8"/>
            <p:cNvSpPr txBox="1">
              <a:spLocks noChangeArrowheads="1"/>
            </p:cNvSpPr>
            <p:nvPr/>
          </p:nvSpPr>
          <p:spPr bwMode="auto">
            <a:xfrm>
              <a:off x="3072" y="1200"/>
              <a:ext cx="2621" cy="582"/>
            </a:xfrm>
            <a:prstGeom prst="rect">
              <a:avLst/>
            </a:prstGeom>
            <a:noFill/>
            <a:ln w="9525">
              <a:noFill/>
              <a:miter lim="800000"/>
              <a:headEnd/>
              <a:tailEnd/>
            </a:ln>
          </p:spPr>
          <p:txBody>
            <a:bodyPr wrap="none">
              <a:spAutoFit/>
            </a:bodyPr>
            <a:lstStyle/>
            <a:p>
              <a:r>
                <a:rPr lang="en-US" b="1" dirty="0" smtClean="0">
                  <a:solidFill>
                    <a:srgbClr val="008000"/>
                  </a:solidFill>
                  <a:latin typeface="Arial" pitchFamily="34" charset="0"/>
                  <a:cs typeface="Arial" pitchFamily="34" charset="0"/>
                </a:rPr>
                <a:t>Output the item since it may be in </a:t>
              </a:r>
              <a:r>
                <a:rPr lang="en-US" b="1" i="1" dirty="0" smtClean="0">
                  <a:solidFill>
                    <a:srgbClr val="008000"/>
                  </a:solidFill>
                  <a:latin typeface="Arial" pitchFamily="34" charset="0"/>
                  <a:cs typeface="Arial" pitchFamily="34" charset="0"/>
                </a:rPr>
                <a:t>S</a:t>
              </a:r>
              <a:r>
                <a:rPr lang="en-US" b="1" dirty="0">
                  <a:solidFill>
                    <a:srgbClr val="008000"/>
                  </a:solidFill>
                  <a:latin typeface="Arial" pitchFamily="34" charset="0"/>
                  <a:cs typeface="Arial" pitchFamily="34" charset="0"/>
                </a:rPr>
                <a:t>.</a:t>
              </a:r>
              <a:endParaRPr lang="en-US" b="1" dirty="0" smtClean="0">
                <a:solidFill>
                  <a:srgbClr val="008000"/>
                </a:solidFill>
                <a:latin typeface="Arial" pitchFamily="34" charset="0"/>
                <a:cs typeface="Arial" pitchFamily="34" charset="0"/>
              </a:endParaRPr>
            </a:p>
            <a:p>
              <a:r>
                <a:rPr lang="en-US" dirty="0" smtClean="0">
                  <a:solidFill>
                    <a:srgbClr val="008000"/>
                  </a:solidFill>
                  <a:latin typeface="Arial" pitchFamily="34" charset="0"/>
                  <a:cs typeface="Arial" pitchFamily="34" charset="0"/>
                </a:rPr>
                <a:t>Item hashes to a bucket that at least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one of the items in </a:t>
              </a:r>
              <a:r>
                <a:rPr lang="en-US" b="1" dirty="0" smtClean="0">
                  <a:solidFill>
                    <a:srgbClr val="008000"/>
                  </a:solidFill>
                  <a:latin typeface="Arial" pitchFamily="34" charset="0"/>
                  <a:cs typeface="Arial" pitchFamily="34" charset="0"/>
                </a:rPr>
                <a:t>S</a:t>
              </a:r>
              <a:r>
                <a:rPr lang="en-US" dirty="0" smtClean="0">
                  <a:solidFill>
                    <a:srgbClr val="008000"/>
                  </a:solidFill>
                  <a:latin typeface="Arial" pitchFamily="34" charset="0"/>
                  <a:cs typeface="Arial" pitchFamily="34" charset="0"/>
                </a:rPr>
                <a:t> hashed to.</a:t>
              </a:r>
              <a:endParaRPr lang="en-US" dirty="0">
                <a:solidFill>
                  <a:srgbClr val="008000"/>
                </a:solidFill>
                <a:latin typeface="Arial" pitchFamily="34" charset="0"/>
                <a:cs typeface="Arial" pitchFamily="34" charset="0"/>
              </a:endParaRPr>
            </a:p>
          </p:txBody>
        </p:sp>
      </p:grpSp>
      <p:sp>
        <p:nvSpPr>
          <p:cNvPr id="15368" name="Text Box 10"/>
          <p:cNvSpPr txBox="1">
            <a:spLocks noChangeArrowheads="1"/>
          </p:cNvSpPr>
          <p:nvPr/>
        </p:nvSpPr>
        <p:spPr bwMode="auto">
          <a:xfrm>
            <a:off x="1132042" y="2819948"/>
            <a:ext cx="849158" cy="646331"/>
          </a:xfrm>
          <a:prstGeom prst="rect">
            <a:avLst/>
          </a:prstGeom>
          <a:noFill/>
          <a:ln w="9525">
            <a:noFill/>
            <a:miter lim="800000"/>
            <a:headEnd/>
            <a:tailEnd/>
          </a:ln>
        </p:spPr>
        <p:txBody>
          <a:bodyPr wrap="square">
            <a:spAutoFit/>
          </a:bodyPr>
          <a:lstStyle/>
          <a:p>
            <a:pPr algn="ctr"/>
            <a:r>
              <a:rPr lang="en-US" b="1" dirty="0" smtClean="0"/>
              <a:t>Hash </a:t>
            </a:r>
            <a:br>
              <a:rPr lang="en-US" b="1" dirty="0" smtClean="0"/>
            </a:br>
            <a:r>
              <a:rPr lang="en-US" b="1" dirty="0" smtClean="0"/>
              <a:t>func </a:t>
            </a:r>
            <a:r>
              <a:rPr lang="en-US" b="1" i="1" dirty="0" smtClean="0"/>
              <a:t>h</a:t>
            </a:r>
            <a:endParaRPr lang="en-US" b="1" i="1" dirty="0"/>
          </a:p>
        </p:txBody>
      </p:sp>
      <p:grpSp>
        <p:nvGrpSpPr>
          <p:cNvPr id="3" name="Group 13"/>
          <p:cNvGrpSpPr>
            <a:grpSpLocks/>
          </p:cNvGrpSpPr>
          <p:nvPr/>
        </p:nvGrpSpPr>
        <p:grpSpPr bwMode="auto">
          <a:xfrm>
            <a:off x="1463676" y="2438948"/>
            <a:ext cx="3624269" cy="2676526"/>
            <a:chOff x="922" y="1872"/>
            <a:chExt cx="2283" cy="1686"/>
          </a:xfrm>
        </p:grpSpPr>
        <p:sp>
          <p:nvSpPr>
            <p:cNvPr id="15370" name="Line 9"/>
            <p:cNvSpPr>
              <a:spLocks noChangeShapeType="1"/>
            </p:cNvSpPr>
            <p:nvPr/>
          </p:nvSpPr>
          <p:spPr bwMode="auto">
            <a:xfrm>
              <a:off x="922" y="1872"/>
              <a:ext cx="720" cy="864"/>
            </a:xfrm>
            <a:prstGeom prst="line">
              <a:avLst/>
            </a:prstGeom>
            <a:noFill/>
            <a:ln w="9525">
              <a:solidFill>
                <a:schemeClr val="tx1"/>
              </a:solidFill>
              <a:round/>
              <a:headEnd/>
              <a:tailEnd type="triangle" w="med" len="med"/>
            </a:ln>
          </p:spPr>
          <p:txBody>
            <a:bodyPr/>
            <a:lstStyle/>
            <a:p>
              <a:endParaRPr lang="en-US" dirty="0"/>
            </a:p>
          </p:txBody>
        </p:sp>
        <p:sp>
          <p:nvSpPr>
            <p:cNvPr id="15371" name="Text Box 11"/>
            <p:cNvSpPr txBox="1">
              <a:spLocks noChangeArrowheads="1"/>
            </p:cNvSpPr>
            <p:nvPr/>
          </p:nvSpPr>
          <p:spPr bwMode="auto">
            <a:xfrm>
              <a:off x="1392" y="2976"/>
              <a:ext cx="1813" cy="582"/>
            </a:xfrm>
            <a:prstGeom prst="rect">
              <a:avLst/>
            </a:prstGeom>
            <a:noFill/>
            <a:ln w="9525">
              <a:noFill/>
              <a:miter lim="800000"/>
              <a:headEnd/>
              <a:tailEnd/>
            </a:ln>
          </p:spPr>
          <p:txBody>
            <a:bodyPr wrap="none">
              <a:spAutoFit/>
            </a:bodyPr>
            <a:lstStyle/>
            <a:p>
              <a:r>
                <a:rPr lang="en-US" b="1" dirty="0" smtClean="0">
                  <a:solidFill>
                    <a:srgbClr val="008000"/>
                  </a:solidFill>
                  <a:latin typeface="Arial" pitchFamily="34" charset="0"/>
                  <a:cs typeface="Arial" pitchFamily="34" charset="0"/>
                </a:rPr>
                <a:t>Drop the item</a:t>
              </a:r>
              <a:r>
                <a:rPr lang="en-US" b="1" dirty="0">
                  <a:solidFill>
                    <a:srgbClr val="008000"/>
                  </a:solidFill>
                  <a:latin typeface="Arial" pitchFamily="34" charset="0"/>
                  <a:cs typeface="Arial" pitchFamily="34" charset="0"/>
                </a:rPr>
                <a:t>.</a:t>
              </a:r>
              <a:endParaRPr lang="en-US" b="1" dirty="0" smtClean="0">
                <a:solidFill>
                  <a:srgbClr val="008000"/>
                </a:solidFill>
                <a:latin typeface="Arial" pitchFamily="34" charset="0"/>
                <a:cs typeface="Arial" pitchFamily="34" charset="0"/>
              </a:endParaRPr>
            </a:p>
            <a:p>
              <a:r>
                <a:rPr lang="en-US" dirty="0" smtClean="0">
                  <a:solidFill>
                    <a:srgbClr val="008000"/>
                  </a:solidFill>
                  <a:latin typeface="Arial" pitchFamily="34" charset="0"/>
                  <a:cs typeface="Arial" pitchFamily="34" charset="0"/>
                </a:rPr>
                <a:t>It hashes to a bucket set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to </a:t>
              </a:r>
              <a:r>
                <a:rPr lang="en-US" b="1" dirty="0" smtClean="0">
                  <a:solidFill>
                    <a:srgbClr val="008000"/>
                  </a:solidFill>
                  <a:latin typeface="Arial" pitchFamily="34" charset="0"/>
                  <a:cs typeface="Arial" pitchFamily="34" charset="0"/>
                </a:rPr>
                <a:t>0</a:t>
              </a:r>
              <a:r>
                <a:rPr lang="en-US" dirty="0" smtClean="0">
                  <a:solidFill>
                    <a:srgbClr val="008000"/>
                  </a:solidFill>
                  <a:latin typeface="Arial" pitchFamily="34" charset="0"/>
                  <a:cs typeface="Arial" pitchFamily="34" charset="0"/>
                </a:rPr>
                <a:t> so it is surely not </a:t>
              </a:r>
              <a:r>
                <a:rPr lang="en-US" dirty="0">
                  <a:solidFill>
                    <a:srgbClr val="008000"/>
                  </a:solidFill>
                  <a:latin typeface="Arial" pitchFamily="34" charset="0"/>
                  <a:cs typeface="Arial" pitchFamily="34" charset="0"/>
                </a:rPr>
                <a:t>in</a:t>
              </a:r>
              <a:r>
                <a:rPr lang="en-US" b="1" dirty="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S</a:t>
              </a:r>
              <a:r>
                <a:rPr lang="en-US" dirty="0">
                  <a:solidFill>
                    <a:srgbClr val="008000"/>
                  </a:solidFill>
                  <a:latin typeface="Arial" pitchFamily="34" charset="0"/>
                  <a:cs typeface="Arial" pitchFamily="34" charset="0"/>
                </a:rPr>
                <a:t>.</a:t>
              </a:r>
            </a:p>
          </p:txBody>
        </p:sp>
      </p:grpSp>
      <p:sp>
        <p:nvSpPr>
          <p:cNvPr id="17" name="TextBox 16"/>
          <p:cNvSpPr txBox="1"/>
          <p:nvPr/>
        </p:nvSpPr>
        <p:spPr>
          <a:xfrm>
            <a:off x="4038600" y="3734348"/>
            <a:ext cx="1231427" cy="369332"/>
          </a:xfrm>
          <a:prstGeom prst="rect">
            <a:avLst/>
          </a:prstGeom>
          <a:noFill/>
        </p:spPr>
        <p:txBody>
          <a:bodyPr wrap="none" rtlCol="0">
            <a:spAutoFit/>
          </a:bodyPr>
          <a:lstStyle/>
          <a:p>
            <a:r>
              <a:rPr lang="en-US" b="1" dirty="0" smtClean="0"/>
              <a:t>Bit array </a:t>
            </a:r>
            <a:r>
              <a:rPr lang="en-US" b="1" dirty="0" smtClean="0">
                <a:solidFill>
                  <a:srgbClr val="0000FF"/>
                </a:solidFill>
              </a:rPr>
              <a:t>B</a:t>
            </a:r>
            <a:endParaRPr lang="en-US" b="1" dirty="0">
              <a:solidFill>
                <a:srgbClr val="0000FF"/>
              </a:solidFill>
            </a:endParaRPr>
          </a:p>
        </p:txBody>
      </p:sp>
      <p:sp>
        <p:nvSpPr>
          <p:cNvPr id="19" name="Footer Placeholder 1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418762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dirty="0" smtClean="0"/>
              <a:t>First Cut Solution (</a:t>
            </a:r>
            <a:r>
              <a:rPr lang="en-US" dirty="0"/>
              <a:t>3)</a:t>
            </a:r>
          </a:p>
        </p:txBody>
      </p:sp>
      <p:sp>
        <p:nvSpPr>
          <p:cNvPr id="51203" name="Rectangle 3"/>
          <p:cNvSpPr>
            <a:spLocks noGrp="1" noChangeArrowheads="1"/>
          </p:cNvSpPr>
          <p:nvPr>
            <p:ph idx="1"/>
          </p:nvPr>
        </p:nvSpPr>
        <p:spPr/>
        <p:txBody>
          <a:bodyPr>
            <a:normAutofit lnSpcReduction="10000"/>
          </a:bodyPr>
          <a:lstStyle/>
          <a:p>
            <a:pPr>
              <a:buFont typeface="Wingdings 2" pitchFamily="-107" charset="2"/>
              <a:buChar char=""/>
              <a:defRPr/>
            </a:pPr>
            <a:r>
              <a:rPr lang="en-US" b="1" dirty="0" smtClean="0">
                <a:solidFill>
                  <a:srgbClr val="0000FF"/>
                </a:solidFill>
              </a:rPr>
              <a:t>|S| = 1 billion email addresses</a:t>
            </a:r>
            <a:br>
              <a:rPr lang="en-US" b="1" dirty="0" smtClean="0">
                <a:solidFill>
                  <a:srgbClr val="0000FF"/>
                </a:solidFill>
              </a:rPr>
            </a:br>
            <a:r>
              <a:rPr lang="en-US" b="1" dirty="0" smtClean="0">
                <a:solidFill>
                  <a:srgbClr val="0000FF"/>
                </a:solidFill>
              </a:rPr>
              <a:t>|B|= 1GB = 8 billion bits</a:t>
            </a:r>
          </a:p>
          <a:p>
            <a:pPr lvl="8">
              <a:buFont typeface="Wingdings 2" pitchFamily="-107" charset="2"/>
              <a:buChar char=""/>
              <a:defRPr/>
            </a:pPr>
            <a:endParaRPr lang="en-US" dirty="0" smtClean="0"/>
          </a:p>
          <a:p>
            <a:pPr>
              <a:buFont typeface="Wingdings 2" pitchFamily="-107" charset="2"/>
              <a:buChar char=""/>
              <a:defRPr/>
            </a:pPr>
            <a:r>
              <a:rPr lang="en-US" dirty="0" smtClean="0"/>
              <a:t>If the email address is in </a:t>
            </a:r>
            <a:r>
              <a:rPr lang="en-US" b="1" i="1" dirty="0" smtClean="0"/>
              <a:t>S</a:t>
            </a:r>
            <a:r>
              <a:rPr lang="en-US" dirty="0" smtClean="0"/>
              <a:t>, then it surely hashes to a bucket that has the big set to </a:t>
            </a:r>
            <a:r>
              <a:rPr lang="en-US" b="1" dirty="0" smtClean="0"/>
              <a:t>1</a:t>
            </a:r>
            <a:r>
              <a:rPr lang="en-US" dirty="0" smtClean="0"/>
              <a:t>, </a:t>
            </a:r>
            <a:br>
              <a:rPr lang="en-US" dirty="0" smtClean="0"/>
            </a:br>
            <a:r>
              <a:rPr lang="en-US" dirty="0" smtClean="0"/>
              <a:t>so it always gets through (</a:t>
            </a:r>
            <a:r>
              <a:rPr lang="en-US" b="1" i="1" dirty="0" smtClean="0">
                <a:solidFill>
                  <a:srgbClr val="D60093"/>
                </a:solidFill>
              </a:rPr>
              <a:t>no false negatives</a:t>
            </a:r>
            <a:r>
              <a:rPr lang="en-US" dirty="0" smtClean="0"/>
              <a:t>)</a:t>
            </a:r>
          </a:p>
          <a:p>
            <a:pPr lvl="8">
              <a:buFont typeface="Wingdings 2" pitchFamily="-107" charset="2"/>
              <a:buChar char=""/>
              <a:defRPr/>
            </a:pPr>
            <a:endParaRPr lang="en-US" dirty="0" smtClean="0"/>
          </a:p>
          <a:p>
            <a:pPr>
              <a:buFont typeface="Wingdings 2" pitchFamily="-107" charset="2"/>
              <a:buChar char=""/>
              <a:defRPr/>
            </a:pPr>
            <a:r>
              <a:rPr lang="en-US" dirty="0" smtClean="0"/>
              <a:t>Approximately </a:t>
            </a:r>
            <a:r>
              <a:rPr lang="en-US" b="1" dirty="0" smtClean="0"/>
              <a:t>1/8</a:t>
            </a:r>
            <a:r>
              <a:rPr lang="en-US" dirty="0" smtClean="0"/>
              <a:t> </a:t>
            </a:r>
            <a:r>
              <a:rPr lang="en-US" dirty="0"/>
              <a:t>of the </a:t>
            </a:r>
            <a:r>
              <a:rPr lang="en-US" dirty="0" smtClean="0"/>
              <a:t>bits are set to </a:t>
            </a:r>
            <a:r>
              <a:rPr lang="en-US" b="1" dirty="0"/>
              <a:t>1</a:t>
            </a:r>
            <a:r>
              <a:rPr lang="en-US" dirty="0"/>
              <a:t>,</a:t>
            </a:r>
            <a:r>
              <a:rPr lang="en-US" dirty="0" smtClean="0"/>
              <a:t> so about </a:t>
            </a:r>
            <a:r>
              <a:rPr lang="en-US" b="1" dirty="0"/>
              <a:t>1/8</a:t>
            </a:r>
            <a:r>
              <a:rPr lang="en-US" b="1" baseline="30000" dirty="0"/>
              <a:t>th</a:t>
            </a:r>
            <a:r>
              <a:rPr lang="en-US" dirty="0"/>
              <a:t> of the </a:t>
            </a:r>
            <a:r>
              <a:rPr lang="en-US" dirty="0" smtClean="0"/>
              <a:t>addresses </a:t>
            </a:r>
            <a:r>
              <a:rPr lang="en-US" dirty="0"/>
              <a:t>not in </a:t>
            </a:r>
            <a:r>
              <a:rPr lang="en-US" b="1" i="1" dirty="0"/>
              <a:t>S</a:t>
            </a:r>
            <a:r>
              <a:rPr lang="en-US" b="1" dirty="0"/>
              <a:t> </a:t>
            </a:r>
            <a:r>
              <a:rPr lang="en-US" dirty="0" smtClean="0"/>
              <a:t>get </a:t>
            </a:r>
            <a:r>
              <a:rPr lang="en-US" dirty="0"/>
              <a:t>through to the </a:t>
            </a:r>
            <a:r>
              <a:rPr lang="en-US" dirty="0" smtClean="0"/>
              <a:t>output (</a:t>
            </a:r>
            <a:r>
              <a:rPr lang="en-US" b="1" i="1" dirty="0" smtClean="0">
                <a:solidFill>
                  <a:srgbClr val="D60093"/>
                </a:solidFill>
              </a:rPr>
              <a:t>false positives</a:t>
            </a:r>
            <a:r>
              <a:rPr lang="en-US" dirty="0" smtClean="0"/>
              <a:t>)</a:t>
            </a:r>
          </a:p>
          <a:p>
            <a:pPr lvl="1">
              <a:buFont typeface="Wingdings" pitchFamily="-107" charset="2"/>
              <a:buChar char="§"/>
              <a:defRPr/>
            </a:pPr>
            <a:r>
              <a:rPr lang="en-US" dirty="0" smtClean="0"/>
              <a:t>Actually, less than </a:t>
            </a:r>
            <a:r>
              <a:rPr lang="en-US" b="1" dirty="0" smtClean="0"/>
              <a:t>1/8</a:t>
            </a:r>
            <a:r>
              <a:rPr lang="en-US" b="1" baseline="30000" dirty="0" smtClean="0"/>
              <a:t>th</a:t>
            </a:r>
            <a:r>
              <a:rPr lang="en-US" dirty="0" smtClean="0"/>
              <a:t>, because more than one address might hash to the same bit</a:t>
            </a:r>
          </a:p>
        </p:txBody>
      </p:sp>
      <p:sp>
        <p:nvSpPr>
          <p:cNvPr id="16386" name="Slide Number Placeholder 5"/>
          <p:cNvSpPr>
            <a:spLocks noGrp="1"/>
          </p:cNvSpPr>
          <p:nvPr>
            <p:ph type="sldNum" sz="quarter" idx="12"/>
          </p:nvPr>
        </p:nvSpPr>
        <p:spPr bwMode="auto">
          <a:noFill/>
          <a:ln>
            <a:miter lim="800000"/>
            <a:headEnd/>
            <a:tailEnd/>
          </a:ln>
        </p:spPr>
        <p:txBody>
          <a:bodyPr/>
          <a:lstStyle/>
          <a:p>
            <a:fld id="{9C6BFFAB-88D8-4101-BF37-20900759512F}" type="slidenum">
              <a:rPr lang="en-US" smtClean="0">
                <a:latin typeface="Calibri" pitchFamily="34" charset="0"/>
                <a:ea typeface="ＭＳ Ｐゴシック" pitchFamily="34" charset="-128"/>
              </a:rPr>
              <a:pPr/>
              <a:t>8</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71137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u="sng" dirty="0" smtClean="0"/>
              <a:t>Analysis:</a:t>
            </a:r>
            <a:r>
              <a:rPr lang="en-US" dirty="0" smtClean="0"/>
              <a:t> Throwing Darts (1)</a:t>
            </a:r>
            <a:endParaRPr lang="en-US" dirty="0"/>
          </a:p>
        </p:txBody>
      </p:sp>
      <p:sp>
        <p:nvSpPr>
          <p:cNvPr id="17412" name="Rectangle 3"/>
          <p:cNvSpPr>
            <a:spLocks noGrp="1" noChangeArrowheads="1"/>
          </p:cNvSpPr>
          <p:nvPr>
            <p:ph idx="1"/>
          </p:nvPr>
        </p:nvSpPr>
        <p:spPr/>
        <p:txBody>
          <a:bodyPr/>
          <a:lstStyle/>
          <a:p>
            <a:r>
              <a:rPr lang="en-US" b="1" dirty="0" smtClean="0"/>
              <a:t>More accurate analysis for the number of </a:t>
            </a:r>
            <a:r>
              <a:rPr lang="en-US" b="1" dirty="0" smtClean="0">
                <a:solidFill>
                  <a:srgbClr val="D60093"/>
                </a:solidFill>
              </a:rPr>
              <a:t>false positives </a:t>
            </a:r>
          </a:p>
          <a:p>
            <a:pPr lvl="8"/>
            <a:endParaRPr lang="en-US" dirty="0" smtClean="0"/>
          </a:p>
          <a:p>
            <a:r>
              <a:rPr lang="en-US" b="1" dirty="0" smtClean="0">
                <a:solidFill>
                  <a:srgbClr val="008000"/>
                </a:solidFill>
              </a:rPr>
              <a:t>Consider:</a:t>
            </a:r>
            <a:r>
              <a:rPr lang="en-US" dirty="0" smtClean="0">
                <a:solidFill>
                  <a:schemeClr val="accent2"/>
                </a:solidFill>
              </a:rPr>
              <a:t> </a:t>
            </a:r>
            <a:r>
              <a:rPr lang="en-US" dirty="0" smtClean="0"/>
              <a:t>If we throw </a:t>
            </a:r>
            <a:r>
              <a:rPr lang="en-US" b="1" i="1" dirty="0" smtClean="0"/>
              <a:t>m </a:t>
            </a:r>
            <a:r>
              <a:rPr lang="en-US" dirty="0" smtClean="0"/>
              <a:t>darts into </a:t>
            </a:r>
            <a:r>
              <a:rPr lang="en-US" b="1" i="1" dirty="0" smtClean="0"/>
              <a:t>n</a:t>
            </a:r>
            <a:r>
              <a:rPr lang="en-US" b="1" dirty="0" smtClean="0"/>
              <a:t> </a:t>
            </a:r>
            <a:r>
              <a:rPr lang="en-US" dirty="0" smtClean="0"/>
              <a:t>equally likely targets, </a:t>
            </a:r>
            <a:r>
              <a:rPr lang="en-US" b="1" dirty="0" smtClean="0">
                <a:solidFill>
                  <a:srgbClr val="008000"/>
                </a:solidFill>
              </a:rPr>
              <a:t>what is the probability that </a:t>
            </a:r>
            <a:br>
              <a:rPr lang="en-US" b="1" dirty="0" smtClean="0">
                <a:solidFill>
                  <a:srgbClr val="008000"/>
                </a:solidFill>
              </a:rPr>
            </a:br>
            <a:r>
              <a:rPr lang="en-US" b="1" dirty="0" smtClean="0">
                <a:solidFill>
                  <a:srgbClr val="008000"/>
                </a:solidFill>
              </a:rPr>
              <a:t>a target gets at least one dart?</a:t>
            </a:r>
          </a:p>
          <a:p>
            <a:pPr lvl="8"/>
            <a:endParaRPr lang="en-US" dirty="0" smtClean="0"/>
          </a:p>
          <a:p>
            <a:r>
              <a:rPr lang="en-US" b="1" dirty="0" smtClean="0">
                <a:solidFill>
                  <a:srgbClr val="0000FF"/>
                </a:solidFill>
              </a:rPr>
              <a:t>In our case:</a:t>
            </a:r>
          </a:p>
          <a:p>
            <a:pPr lvl="1"/>
            <a:r>
              <a:rPr lang="en-US" b="1" dirty="0" smtClean="0"/>
              <a:t>Targets</a:t>
            </a:r>
            <a:r>
              <a:rPr lang="en-US" dirty="0" smtClean="0"/>
              <a:t> = bits/buckets</a:t>
            </a:r>
          </a:p>
          <a:p>
            <a:pPr lvl="1"/>
            <a:r>
              <a:rPr lang="en-US" b="1" dirty="0" smtClean="0"/>
              <a:t>Darts</a:t>
            </a:r>
            <a:r>
              <a:rPr lang="en-US" dirty="0" smtClean="0"/>
              <a:t> = hash values of items</a:t>
            </a:r>
          </a:p>
        </p:txBody>
      </p:sp>
      <p:sp>
        <p:nvSpPr>
          <p:cNvPr id="17410" name="Slide Number Placeholder 5"/>
          <p:cNvSpPr>
            <a:spLocks noGrp="1"/>
          </p:cNvSpPr>
          <p:nvPr>
            <p:ph type="sldNum" sz="quarter" idx="12"/>
          </p:nvPr>
        </p:nvSpPr>
        <p:spPr bwMode="auto">
          <a:noFill/>
          <a:ln>
            <a:miter lim="800000"/>
            <a:headEnd/>
            <a:tailEnd/>
          </a:ln>
        </p:spPr>
        <p:txBody>
          <a:bodyPr/>
          <a:lstStyle/>
          <a:p>
            <a:fld id="{BB31364D-2E19-4613-9815-A36C04C8721F}" type="slidenum">
              <a:rPr lang="en-US" smtClean="0">
                <a:latin typeface="Calibri" pitchFamily="34" charset="0"/>
                <a:ea typeface="ＭＳ Ｐゴシック" pitchFamily="34" charset="-128"/>
              </a:rPr>
              <a:pPr/>
              <a:t>9</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94222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32955</TotalTime>
  <Words>3251</Words>
  <Application>Microsoft Office PowerPoint</Application>
  <PresentationFormat>On-screen Show (4:3)</PresentationFormat>
  <Paragraphs>486</Paragraphs>
  <Slides>46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Module</vt:lpstr>
      <vt:lpstr>Equation</vt:lpstr>
      <vt:lpstr>Mining Data Streams  (Part 2)</vt:lpstr>
      <vt:lpstr>Today’s Lecture</vt:lpstr>
      <vt:lpstr> (1) Filtering Data Streams</vt:lpstr>
      <vt:lpstr>Filtering Data Streams</vt:lpstr>
      <vt:lpstr>Applications</vt:lpstr>
      <vt:lpstr>First Cut Solution (1)</vt:lpstr>
      <vt:lpstr>First Cut Solution (2)</vt:lpstr>
      <vt:lpstr>First Cut Solution (3)</vt:lpstr>
      <vt:lpstr>Analysis: Throwing Darts (1)</vt:lpstr>
      <vt:lpstr>Analysis: Throwing Darts (2)</vt:lpstr>
      <vt:lpstr>Analysis: Throwing Darts (3)</vt:lpstr>
      <vt:lpstr>Bloom Filter</vt:lpstr>
      <vt:lpstr>Bloom Filter -- Analysis</vt:lpstr>
      <vt:lpstr>Bloom Filter – Analysis (2)</vt:lpstr>
      <vt:lpstr>Bloom Filter: Wrap-up</vt:lpstr>
      <vt:lpstr> (2) Counting Distinct Elements</vt:lpstr>
      <vt:lpstr>Counting Distinct Elements</vt:lpstr>
      <vt:lpstr>Applications</vt:lpstr>
      <vt:lpstr>Using Small Storage</vt:lpstr>
      <vt:lpstr>Flajolet-Martin Approach</vt:lpstr>
      <vt:lpstr>Why It Works: Intuition</vt:lpstr>
      <vt:lpstr>Why It Works: More formally</vt:lpstr>
      <vt:lpstr>Why It Works: More formally</vt:lpstr>
      <vt:lpstr>Why It Works: More formally</vt:lpstr>
      <vt:lpstr>Why It Doesn’t Work</vt:lpstr>
      <vt:lpstr> (3) Computing Moments</vt:lpstr>
      <vt:lpstr>Generalization: Moments</vt:lpstr>
      <vt:lpstr>Special Cases</vt:lpstr>
      <vt:lpstr>Example: Surprise Number</vt:lpstr>
      <vt:lpstr>AMS Method</vt:lpstr>
      <vt:lpstr>One Random Variable (X)</vt:lpstr>
      <vt:lpstr>Expectation Analysis</vt:lpstr>
      <vt:lpstr>Expectation Analysis</vt:lpstr>
      <vt:lpstr>Higher-Order Moments</vt:lpstr>
      <vt:lpstr>Combining Samples</vt:lpstr>
      <vt:lpstr>Streams Never End: Fixups</vt:lpstr>
      <vt:lpstr> Counting Itemsets</vt:lpstr>
      <vt:lpstr>Counting Itemsets</vt:lpstr>
      <vt:lpstr>Extensions</vt:lpstr>
      <vt:lpstr>Exponentially Decaying Windows</vt:lpstr>
      <vt:lpstr>Example: Counting Items</vt:lpstr>
      <vt:lpstr>Sliding Versus Decaying Windows</vt:lpstr>
      <vt:lpstr>Example: Counting Items</vt:lpstr>
      <vt:lpstr>Extension to Itemsets</vt:lpstr>
      <vt:lpstr>Initiation of New Counts</vt:lpstr>
      <vt:lpstr>How many counts do we need?</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1394</cp:revision>
  <cp:lastPrinted>2011-10-20T04:01:43Z</cp:lastPrinted>
  <dcterms:created xsi:type="dcterms:W3CDTF">2009-06-12T17:14:38Z</dcterms:created>
  <dcterms:modified xsi:type="dcterms:W3CDTF">2014-08-09T04:43:12Z</dcterms:modified>
</cp:coreProperties>
</file>