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wmf" ContentType="image/x-wmf"/>
  <Override PartName="/ppt/media/image2.wmf" ContentType="image/x-wmf"/>
  <Override PartName="/ppt/media/image3.wmf" ContentType="image/x-wmf"/>
  <Override PartName="/ppt/media/image4.wmf" ContentType="image/x-wmf"/>
  <Override PartName="/ppt/media/image5.wmf" ContentType="image/x-wmf"/>
  <Override PartName="/ppt/media/image6.wmf" ContentType="image/x-wmf"/>
  <Override PartName="/ppt/media/image7.wmf" ContentType="image/x-wmf"/>
  <Override PartName="/ppt/media/image8.wmf" ContentType="image/x-wmf"/>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E822E06-185A-4BB3-BDC9-4D1E7531B7A9}"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786025E-8E4B-404E-A230-1FA0180942D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ACDDD46-CDA8-4D11-9FBD-FE7EBB161043}"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68040A2-65EE-47DF-96E9-0A09C5351C3E}"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4B5878C-B348-4111-B9DF-54528F984F00}"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74F467C-5DC9-42D7-8CF4-D1FA13209D80}"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5DC568C-FCC1-4A4A-9D29-1AC17C2B360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D126EF1-7373-4E7B-9829-5D4E31BBC5B6}"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7AFFB7C-5DE2-46B4-84EF-8013A04AAECB}"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2D954DC-8DC8-4CF1-982D-666608223534}"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8301525-A1A9-4C33-8F36-2FDE8EFA3F2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11AABC2-23F1-4741-BF67-7BC02443B60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01EC199-8CCC-4C74-B26D-6780DAA934CC}"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A854500-AFF2-4E59-AE61-03665970431D}"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6DCDFDB-B4CB-45E9-9D89-1C8C49ABEC5D}"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9083CCA-A8AE-436B-B9AC-48DD9ED37B14}"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CEF2589-4301-49BF-A123-B29D9B95A51C}"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CCDDB5E-66B5-4FA0-B025-6AE5C1DCE57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B0216D3-48B3-4A45-AE2B-AEC9D929188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1142F1C-B4DE-41E7-93E9-12055B0C563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4B89F97-BFD2-4313-B134-23B6F539342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FB7D207-59E3-4C4E-8F2E-315E3C3904FB}"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D6F636D-7878-4768-8926-4371ECAE2F4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6D3BD13-1E43-4C4A-A422-7A4D782EEC8E}"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IN" sz="1200" spc="-1" strike="noStrike">
                <a:solidFill>
                  <a:srgbClr val="8b8b8b"/>
                </a:solidFill>
                <a:latin typeface="Calibri"/>
              </a:defRPr>
            </a:lvl1pPr>
          </a:lstStyle>
          <a:p>
            <a:pPr indent="0">
              <a:lnSpc>
                <a:spcPct val="100000"/>
              </a:lnSpc>
              <a:buNone/>
            </a:pPr>
            <a:r>
              <a:rPr b="0" lang="en-IN" sz="1200" spc="-1" strike="noStrike">
                <a:solidFill>
                  <a:srgbClr val="8b8b8b"/>
                </a:solidFill>
                <a:latin typeface="Calibri"/>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IN" sz="1200" spc="-1" strike="noStrike">
                <a:solidFill>
                  <a:srgbClr val="8b8b8b"/>
                </a:solidFill>
                <a:latin typeface="Calibri"/>
              </a:defRPr>
            </a:lvl1pPr>
          </a:lstStyle>
          <a:p>
            <a:pPr indent="0" algn="r">
              <a:lnSpc>
                <a:spcPct val="100000"/>
              </a:lnSpc>
              <a:buNone/>
            </a:pPr>
            <a:fld id="{D5DB95D9-4C71-45FE-ADEA-2BD20BC581A4}" type="slidenum">
              <a:rPr b="0" lang="en-IN"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IN" sz="1200" spc="-1" strike="noStrike">
                <a:solidFill>
                  <a:srgbClr val="8b8b8b"/>
                </a:solidFill>
                <a:latin typeface="Calibri"/>
              </a:defRPr>
            </a:lvl1pPr>
          </a:lstStyle>
          <a:p>
            <a:pPr indent="0">
              <a:lnSpc>
                <a:spcPct val="100000"/>
              </a:lnSpc>
              <a:buNone/>
            </a:pPr>
            <a:r>
              <a:rPr b="0" lang="en-IN" sz="1200" spc="-1" strike="noStrike">
                <a:solidFill>
                  <a:srgbClr val="8b8b8b"/>
                </a:solidFill>
                <a:latin typeface="Calibri"/>
              </a:rPr>
              <a:t>&lt;date/time&gt;</a:t>
            </a:r>
            <a:endParaRPr b="0" lang="en-IN"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IN" sz="1200" spc="-1" strike="noStrike">
                <a:solidFill>
                  <a:srgbClr val="8b8b8b"/>
                </a:solidFill>
                <a:latin typeface="Calibri"/>
              </a:defRPr>
            </a:lvl1pPr>
          </a:lstStyle>
          <a:p>
            <a:pPr indent="0" algn="r">
              <a:lnSpc>
                <a:spcPct val="100000"/>
              </a:lnSpc>
              <a:buNone/>
            </a:pPr>
            <a:fld id="{94A2134A-142B-4744-BDB4-4B8C1A968FDB}" type="slidenum">
              <a:rPr b="0" lang="en-IN" sz="1200" spc="-1" strike="noStrike">
                <a:solidFill>
                  <a:srgbClr val="8b8b8b"/>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IN" sz="6000" spc="-1" strike="noStrike">
                <a:solidFill>
                  <a:srgbClr val="000000"/>
                </a:solidFill>
                <a:latin typeface="Calibri Light"/>
              </a:rPr>
              <a:t>Non-parametric Tests</a:t>
            </a:r>
            <a:br>
              <a:rPr sz="6000"/>
            </a:br>
            <a:r>
              <a:rPr b="0" lang="en-IN" sz="6000" spc="-1" strike="noStrike">
                <a:solidFill>
                  <a:srgbClr val="000000"/>
                </a:solidFill>
                <a:latin typeface="Calibri Light"/>
              </a:rPr>
              <a:t>Part 1</a:t>
            </a:r>
            <a:endParaRPr b="0" lang="en-US"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838080" y="1825560"/>
            <a:ext cx="10515240" cy="4350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1" lang="en-US" sz="2800" spc="-1" strike="noStrike" u="sng">
                <a:solidFill>
                  <a:srgbClr val="000000"/>
                </a:solidFill>
                <a:uFillTx/>
                <a:latin typeface="Calibri"/>
              </a:rPr>
              <a:t>Situation 2:</a:t>
            </a:r>
            <a:r>
              <a:rPr b="0" lang="en-US" sz="2800" spc="-1" strike="noStrike">
                <a:solidFill>
                  <a:srgbClr val="000000"/>
                </a:solidFill>
                <a:latin typeface="Calibri"/>
              </a:rPr>
              <a:t> </a:t>
            </a:r>
            <a:endParaRPr b="0" lang="en-US" sz="2800" spc="-1" strike="noStrike">
              <a:solidFill>
                <a:srgbClr val="000000"/>
              </a:solidFill>
              <a:latin typeface="Calibri"/>
            </a:endParaRPr>
          </a:p>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If we instead observed something like this:</a:t>
            </a:r>
            <a:endParaRPr b="0" lang="en-US" sz="2800" spc="-1" strike="noStrike">
              <a:solidFill>
                <a:srgbClr val="000000"/>
              </a:solidFill>
              <a:latin typeface="Calibri"/>
            </a:endParaRPr>
          </a:p>
          <a:p>
            <a:pPr marL="432000" indent="0">
              <a:lnSpc>
                <a:spcPct val="90000"/>
              </a:lnSpc>
              <a:spcBef>
                <a:spcPts val="1417"/>
              </a:spcBef>
              <a:buNone/>
            </a:pPr>
            <a:endParaRPr b="0" lang="en-US" sz="2800" spc="-1" strike="noStrike">
              <a:solidFill>
                <a:srgbClr val="000000"/>
              </a:solidFill>
              <a:latin typeface="Calibri"/>
            </a:endParaRPr>
          </a:p>
          <a:p>
            <a:pPr marL="432000" indent="0">
              <a:lnSpc>
                <a:spcPct val="90000"/>
              </a:lnSpc>
              <a:spcBef>
                <a:spcPts val="1417"/>
              </a:spcBef>
              <a:buNone/>
            </a:pPr>
            <a:r>
              <a:rPr b="0" lang="en-US" sz="2800" spc="-1" strike="noStrike">
                <a:solidFill>
                  <a:srgbClr val="000000"/>
                </a:solidFill>
                <a:latin typeface="Calibri"/>
              </a:rPr>
              <a:t>U L U L U L U L U L</a:t>
            </a:r>
            <a:endParaRPr b="0" lang="en-US" sz="2800" spc="-1" strike="noStrike">
              <a:solidFill>
                <a:srgbClr val="000000"/>
              </a:solidFill>
              <a:latin typeface="Calibri"/>
            </a:endParaRPr>
          </a:p>
          <a:p>
            <a:pPr marL="432000" indent="0">
              <a:lnSpc>
                <a:spcPct val="90000"/>
              </a:lnSpc>
              <a:spcBef>
                <a:spcPts val="1417"/>
              </a:spcBef>
              <a:buNone/>
            </a:pPr>
            <a:endParaRPr b="0" lang="en-US" sz="2800" spc="-1" strike="noStrike">
              <a:solidFill>
                <a:srgbClr val="000000"/>
              </a:solidFill>
              <a:latin typeface="Calibri"/>
            </a:endParaRPr>
          </a:p>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then the production process is showing some kind of cyclic event. In this case, we would observe more runs r than we would expect if the process were truly random. In this case, we would reject the null hypothesis of randomness, in favor of the alternative hypothesis of a cyclic effect, if r ≥ c.</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p:nvPr>
        </p:nvSpPr>
        <p:spPr>
          <a:xfrm>
            <a:off x="838080" y="1825560"/>
            <a:ext cx="10515240" cy="4350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1" lang="en-US" sz="2800" spc="-1" strike="noStrike" u="sng">
                <a:solidFill>
                  <a:srgbClr val="000000"/>
                </a:solidFill>
                <a:uFillTx/>
                <a:latin typeface="Calibri"/>
              </a:rPr>
              <a:t>Situation 3:</a:t>
            </a:r>
            <a:endParaRPr b="0" lang="en-US" sz="2800" spc="-1" strike="noStrike">
              <a:solidFill>
                <a:srgbClr val="000000"/>
              </a:solidFill>
              <a:latin typeface="Calibri"/>
            </a:endParaRPr>
          </a:p>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ea typeface="Microsoft YaHei"/>
              </a:rPr>
              <a:t>If we aren't sure in which way a process would deviate from randomness, then we should allow for the possibility of either a trend effect or a cyclic effect. In this case, we should reject the null hypothesis of randomness, in favor of the alternative hypothesis of either a trend effect or a cyclic effect, if  r </a:t>
            </a:r>
            <a:r>
              <a:rPr b="0" lang="en-US" sz="2400" spc="-1" strike="noStrike">
                <a:solidFill>
                  <a:srgbClr val="404040"/>
                </a:solidFill>
                <a:latin typeface="Calibri"/>
                <a:ea typeface="Microsoft YaHei"/>
              </a:rPr>
              <a:t>≤ c  or </a:t>
            </a:r>
            <a:r>
              <a:rPr b="0" lang="en-US" sz="2800" spc="-1" strike="noStrike">
                <a:solidFill>
                  <a:srgbClr val="000000"/>
                </a:solidFill>
                <a:latin typeface="Calibri"/>
                <a:ea typeface="Microsoft YaHei"/>
              </a:rPr>
              <a:t> r </a:t>
            </a:r>
            <a:r>
              <a:rPr b="0" lang="en-US" sz="2800" spc="-1" strike="noStrike">
                <a:solidFill>
                  <a:srgbClr val="000000"/>
                </a:solidFill>
                <a:latin typeface="Calibri"/>
              </a:rPr>
              <a:t>≥ c.</a:t>
            </a:r>
            <a:endParaRPr b="0" lang="en-US" sz="2800" spc="-1" strike="noStrike">
              <a:solidFill>
                <a:srgbClr val="000000"/>
              </a:solidFill>
              <a:latin typeface="Calibri"/>
            </a:endParaRPr>
          </a:p>
          <a:p>
            <a:pPr marL="432000" indent="0">
              <a:lnSpc>
                <a:spcPct val="90000"/>
              </a:lnSpc>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n-US" sz="2800" spc="-1" strike="noStrike">
                <a:solidFill>
                  <a:srgbClr val="7c240c"/>
                </a:solidFill>
                <a:latin typeface="Britannic Bold"/>
              </a:rPr>
              <a:t>One Sample Wald–Wolfowitz Runs test</a:t>
            </a:r>
            <a:endParaRPr b="0" lang="en-US" sz="2800" spc="-1" strike="noStrike">
              <a:solidFill>
                <a:srgbClr val="000000"/>
              </a:solidFill>
              <a:latin typeface="Calibri"/>
            </a:endParaRPr>
          </a:p>
        </p:txBody>
      </p:sp>
      <p:sp>
        <p:nvSpPr>
          <p:cNvPr id="100"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404040"/>
              </a:buClr>
              <a:buFont typeface="Arial"/>
              <a:buChar char="•"/>
            </a:pPr>
            <a:r>
              <a:rPr b="0" lang="en-US" sz="1800" spc="-1" strike="noStrike">
                <a:solidFill>
                  <a:srgbClr val="404040"/>
                </a:solidFill>
                <a:latin typeface="CIDFont+F4"/>
              </a:rPr>
              <a:t>In this case the </a:t>
            </a:r>
            <a:r>
              <a:rPr b="0" lang="en-US" sz="1800" spc="-1" strike="noStrike">
                <a:solidFill>
                  <a:srgbClr val="000000"/>
                </a:solidFill>
                <a:latin typeface="CIDFont+F7"/>
              </a:rPr>
              <a:t>Null hypothesis and Alternative </a:t>
            </a:r>
            <a:r>
              <a:rPr b="0" lang="en-IN" sz="1800" spc="-1" strike="noStrike">
                <a:solidFill>
                  <a:srgbClr val="000000"/>
                </a:solidFill>
                <a:latin typeface="CIDFont+F7"/>
              </a:rPr>
              <a:t>hypothesis: are</a:t>
            </a:r>
            <a:endParaRPr b="0" lang="en-US"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a63010"/>
                </a:solidFill>
                <a:latin typeface="CIDFont+F2"/>
              </a:rPr>
              <a:t> </a:t>
            </a:r>
            <a:r>
              <a:rPr b="0" lang="en-US" sz="1800" spc="-1" strike="noStrike">
                <a:solidFill>
                  <a:srgbClr val="404040"/>
                </a:solidFill>
                <a:latin typeface="CIDFont+F4"/>
              </a:rPr>
              <a:t>H0: Sample value comes from a random Sequence (or the given Sequence is random)</a:t>
            </a:r>
            <a:endParaRPr b="0" lang="en-US"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a63010"/>
                </a:solidFill>
                <a:latin typeface="CIDFont+F2"/>
              </a:rPr>
              <a:t> </a:t>
            </a:r>
            <a:r>
              <a:rPr b="0" lang="en-US" sz="1800" spc="-1" strike="noStrike">
                <a:solidFill>
                  <a:srgbClr val="404040"/>
                </a:solidFill>
                <a:latin typeface="CIDFont+F4"/>
              </a:rPr>
              <a:t>H1: Sample value come from a non-random Sequence (or the given Sequence is non- random)</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1" lang="en-US" sz="2400" spc="-1" strike="noStrike">
                <a:solidFill>
                  <a:srgbClr val="000000"/>
                </a:solidFill>
                <a:latin typeface="Calibri"/>
              </a:rPr>
              <a:t>Test Statistics is the number of runs r.</a:t>
            </a:r>
            <a:endParaRPr b="0" lang="en-US" sz="2400" spc="-1" strike="noStrike">
              <a:solidFill>
                <a:srgbClr val="000000"/>
              </a:solidFill>
              <a:latin typeface="Calibri"/>
            </a:endParaRPr>
          </a:p>
          <a:p>
            <a:pPr marL="228600" indent="-228600">
              <a:lnSpc>
                <a:spcPct val="90000"/>
              </a:lnSpc>
              <a:spcBef>
                <a:spcPts val="1001"/>
              </a:spcBef>
              <a:buClr>
                <a:srgbClr val="404040"/>
              </a:buClr>
              <a:buFont typeface="Arial"/>
              <a:buChar char="•"/>
              <a:tabLst>
                <a:tab algn="l" pos="0"/>
              </a:tabLst>
            </a:pPr>
            <a:r>
              <a:rPr b="0" lang="en-US" sz="1800" spc="-1" strike="noStrike">
                <a:solidFill>
                  <a:srgbClr val="404040"/>
                </a:solidFill>
                <a:latin typeface="CIDFont+F4"/>
              </a:rPr>
              <a:t>For finding the number of runs, the observations are listed in their order of occurrence. Each observation is denoted by ‘+’ sign if it is more than the previous observation by a ‘-’ sign if it is less than the previous observation. If the observation is same as previous observation put ‘0’. The total number of runs up (+) and down (-) is counted.</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p:nvPr>
        </p:nvSpPr>
        <p:spPr>
          <a:xfrm>
            <a:off x="838080" y="644760"/>
            <a:ext cx="10515240" cy="5531760"/>
          </a:xfrm>
          <a:prstGeom prst="rect">
            <a:avLst/>
          </a:prstGeom>
          <a:noFill/>
          <a:ln w="0">
            <a:noFill/>
          </a:ln>
        </p:spPr>
        <p:txBody>
          <a:bodyPr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IDFont+F7"/>
              </a:rPr>
              <a:t>Critical value </a:t>
            </a:r>
            <a:r>
              <a:rPr b="0" lang="en-US" sz="2800" spc="-1" strike="noStrike">
                <a:solidFill>
                  <a:srgbClr val="404040"/>
                </a:solidFill>
                <a:latin typeface="CIDFont+F4"/>
              </a:rPr>
              <a:t>for test is obtained from the table for </a:t>
            </a:r>
            <a:r>
              <a:rPr b="0" lang="en-US" sz="2800" spc="-1" strike="noStrike">
                <a:solidFill>
                  <a:srgbClr val="000000"/>
                </a:solidFill>
                <a:latin typeface="CIDFont+F7"/>
              </a:rPr>
              <a:t>Wald–Wolfowitz runs test one sample for </a:t>
            </a:r>
            <a:r>
              <a:rPr b="0" lang="en-US" sz="2800" spc="-1" strike="noStrike">
                <a:solidFill>
                  <a:srgbClr val="000000"/>
                </a:solidFill>
                <a:latin typeface="CIDFont+F4"/>
              </a:rPr>
              <a:t>a given </a:t>
            </a:r>
            <a:r>
              <a:rPr b="0" lang="en-US" sz="2800" spc="-1" strike="noStrike">
                <a:solidFill>
                  <a:srgbClr val="404040"/>
                </a:solidFill>
                <a:latin typeface="CIDFont+F4"/>
              </a:rPr>
              <a:t>value of </a:t>
            </a:r>
            <a:r>
              <a:rPr b="0" lang="en-US" sz="2800" spc="-1" strike="noStrike">
                <a:solidFill>
                  <a:srgbClr val="404040"/>
                </a:solidFill>
                <a:latin typeface="CIDFont+F6"/>
              </a:rPr>
              <a:t>n </a:t>
            </a:r>
            <a:r>
              <a:rPr b="0" lang="en-US" sz="2800" spc="-1" strike="noStrike">
                <a:solidFill>
                  <a:srgbClr val="404040"/>
                </a:solidFill>
                <a:latin typeface="CIDFont+F4"/>
              </a:rPr>
              <a:t>and desired level of significance </a:t>
            </a:r>
            <a:r>
              <a:rPr b="0" lang="el-GR" sz="2800" spc="-1" strike="noStrike">
                <a:solidFill>
                  <a:srgbClr val="404040"/>
                </a:solidFill>
                <a:latin typeface="Calibri Light"/>
              </a:rPr>
              <a:t>α</a:t>
            </a:r>
            <a:r>
              <a:rPr b="0" lang="en-US" sz="2800" spc="-1" strike="noStrike">
                <a:solidFill>
                  <a:srgbClr val="404040"/>
                </a:solidFill>
                <a:latin typeface="CIDFont+F4"/>
              </a:rPr>
              <a:t>. Let this value be </a:t>
            </a:r>
            <a:r>
              <a:rPr b="0" lang="en-US" sz="2800" spc="-1" strike="noStrike">
                <a:solidFill>
                  <a:srgbClr val="404040"/>
                </a:solidFill>
                <a:latin typeface="CIDFont+F9"/>
              </a:rPr>
              <a:t>r</a:t>
            </a:r>
            <a:r>
              <a:rPr b="0" lang="en-US" sz="2800" spc="-1" strike="noStrike" baseline="-25000">
                <a:solidFill>
                  <a:srgbClr val="404040"/>
                </a:solidFill>
                <a:latin typeface="CIDFont+F9"/>
              </a:rPr>
              <a:t>cl</a:t>
            </a:r>
            <a:r>
              <a:rPr b="0" lang="en-US" sz="2800" spc="-1" strike="noStrike">
                <a:solidFill>
                  <a:srgbClr val="404040"/>
                </a:solidFill>
                <a:latin typeface="CIDFont+F9"/>
              </a:rPr>
              <a:t> </a:t>
            </a:r>
            <a:r>
              <a:rPr b="0" lang="en-US" sz="2800" spc="-1" strike="noStrike">
                <a:solidFill>
                  <a:srgbClr val="404040"/>
                </a:solidFill>
                <a:latin typeface="CIDFont+F4"/>
              </a:rPr>
              <a:t>(lower value) and </a:t>
            </a:r>
            <a:r>
              <a:rPr b="0" lang="en-US" sz="2800" spc="-1" strike="noStrike">
                <a:solidFill>
                  <a:srgbClr val="404040"/>
                </a:solidFill>
                <a:latin typeface="CIDFont+F9"/>
              </a:rPr>
              <a:t>r</a:t>
            </a:r>
            <a:r>
              <a:rPr b="0" lang="en-US" sz="2800" spc="-1" strike="noStrike" baseline="-25000">
                <a:solidFill>
                  <a:srgbClr val="404040"/>
                </a:solidFill>
                <a:latin typeface="CIDFont+F9"/>
              </a:rPr>
              <a:t>cu</a:t>
            </a:r>
            <a:r>
              <a:rPr b="0" lang="en-US" sz="2800" spc="-1" strike="noStrike">
                <a:solidFill>
                  <a:srgbClr val="404040"/>
                </a:solidFill>
                <a:latin typeface="CIDFont+F9"/>
              </a:rPr>
              <a:t> </a:t>
            </a:r>
            <a:r>
              <a:rPr b="0" lang="en-US" sz="2800" spc="-1" strike="noStrike">
                <a:solidFill>
                  <a:srgbClr val="404040"/>
                </a:solidFill>
                <a:latin typeface="CIDFont+F4"/>
              </a:rPr>
              <a:t>(upper value).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IN" sz="2400" spc="-1" strike="noStrike">
                <a:solidFill>
                  <a:srgbClr val="000000"/>
                </a:solidFill>
                <a:latin typeface="Calibri"/>
              </a:rPr>
              <a:t>Decision criteria is  </a:t>
            </a:r>
            <a:endParaRPr b="0" lang="en-US"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404040"/>
                </a:solidFill>
                <a:latin typeface="Calibri"/>
              </a:rPr>
              <a:t>Accept H</a:t>
            </a:r>
            <a:r>
              <a:rPr b="0" lang="en-US" sz="2400" spc="-1" strike="noStrike" baseline="-25000">
                <a:solidFill>
                  <a:srgbClr val="404040"/>
                </a:solidFill>
                <a:latin typeface="Calibri"/>
              </a:rPr>
              <a:t>0</a:t>
            </a:r>
            <a:r>
              <a:rPr b="0" lang="en-US" sz="2400" spc="-1" strike="noStrike">
                <a:solidFill>
                  <a:srgbClr val="404040"/>
                </a:solidFill>
                <a:latin typeface="Calibri"/>
              </a:rPr>
              <a:t> if r</a:t>
            </a:r>
            <a:r>
              <a:rPr b="0" lang="en-US" sz="2400" spc="-1" strike="noStrike" baseline="-25000">
                <a:solidFill>
                  <a:srgbClr val="404040"/>
                </a:solidFill>
                <a:latin typeface="Calibri"/>
              </a:rPr>
              <a:t>cl</a:t>
            </a:r>
            <a:r>
              <a:rPr b="0" lang="en-US" sz="2400" spc="-1" strike="noStrike">
                <a:solidFill>
                  <a:srgbClr val="404040"/>
                </a:solidFill>
                <a:latin typeface="Calibri"/>
              </a:rPr>
              <a:t> ≤ r ≤r</a:t>
            </a:r>
            <a:r>
              <a:rPr b="0" lang="en-US" sz="2400" spc="-1" strike="noStrike" baseline="-25000">
                <a:solidFill>
                  <a:srgbClr val="404040"/>
                </a:solidFill>
                <a:latin typeface="Calibri"/>
              </a:rPr>
              <a:t>cu</a:t>
            </a:r>
            <a:r>
              <a:rPr b="0" lang="en-US" sz="2400" spc="-1" strike="noStrike">
                <a:solidFill>
                  <a:srgbClr val="000000"/>
                </a:solidFill>
                <a:latin typeface="Calibri"/>
              </a:rPr>
              <a:t>. </a:t>
            </a:r>
            <a:r>
              <a:rPr b="0" lang="en-US" sz="2400" spc="-1" strike="noStrike">
                <a:solidFill>
                  <a:srgbClr val="404040"/>
                </a:solidFill>
                <a:latin typeface="Calibri"/>
              </a:rPr>
              <a:t>Other wise reject H</a:t>
            </a:r>
            <a:r>
              <a:rPr b="0" lang="en-US" sz="2400" spc="-1" strike="noStrike" baseline="-25000">
                <a:solidFill>
                  <a:srgbClr val="404040"/>
                </a:solidFill>
                <a:latin typeface="Calibri"/>
              </a:rPr>
              <a:t>0</a:t>
            </a:r>
            <a:r>
              <a:rPr b="0" lang="en-US" sz="2400" spc="-1" strike="noStrike">
                <a:solidFill>
                  <a:srgbClr val="404040"/>
                </a:solidFill>
                <a:latin typeface="Calibri"/>
              </a:rPr>
              <a:t>.</a:t>
            </a:r>
            <a:endParaRPr b="0" lang="en-US" sz="2400" spc="-1" strike="noStrike">
              <a:solidFill>
                <a:srgbClr val="000000"/>
              </a:solidFill>
              <a:latin typeface="Calibri"/>
            </a:endParaRPr>
          </a:p>
          <a:p>
            <a:pPr indent="0">
              <a:lnSpc>
                <a:spcPct val="90000"/>
              </a:lnSpc>
              <a:spcBef>
                <a:spcPts val="1001"/>
              </a:spcBef>
              <a:buNone/>
              <a:tabLst>
                <a:tab algn="l" pos="0"/>
              </a:tabLst>
            </a:pPr>
            <a:endParaRPr b="0" lang="en-US" sz="1800" spc="-1" strike="noStrike">
              <a:solidFill>
                <a:srgbClr val="000000"/>
              </a:solidFill>
              <a:latin typeface="Calibri"/>
            </a:endParaRPr>
          </a:p>
          <a:p>
            <a:pPr marL="228600" indent="-228600">
              <a:lnSpc>
                <a:spcPct val="90000"/>
              </a:lnSpc>
              <a:spcBef>
                <a:spcPts val="1001"/>
              </a:spcBef>
              <a:buClr>
                <a:srgbClr val="404040"/>
              </a:buClr>
              <a:buFont typeface="Arial"/>
              <a:buChar char="•"/>
              <a:tabLst>
                <a:tab algn="l" pos="0"/>
              </a:tabLst>
            </a:pPr>
            <a:r>
              <a:rPr b="0" lang="en-US" sz="1800" spc="-1" strike="noStrike">
                <a:solidFill>
                  <a:srgbClr val="404040"/>
                </a:solidFill>
                <a:latin typeface="CIDFont+F7"/>
              </a:rPr>
              <a:t> </a:t>
            </a:r>
            <a:endParaRPr b="0" lang="en-US" sz="1800" spc="-1" strike="noStrike">
              <a:solidFill>
                <a:srgbClr val="000000"/>
              </a:solidFill>
              <a:latin typeface="Calibri"/>
            </a:endParaRPr>
          </a:p>
          <a:p>
            <a:pPr indent="0">
              <a:lnSpc>
                <a:spcPct val="90000"/>
              </a:lnSpc>
              <a:spcBef>
                <a:spcPts val="1001"/>
              </a:spcBef>
              <a:buNone/>
              <a:tabLst>
                <a:tab algn="l" pos="0"/>
              </a:tabLst>
            </a:pPr>
            <a:endParaRPr b="0" lang="en-US" sz="2800" spc="-1" strike="noStrike">
              <a:solidFill>
                <a:srgbClr val="000000"/>
              </a:solidFill>
              <a:latin typeface="Calibri"/>
            </a:endParaRPr>
          </a:p>
        </p:txBody>
      </p:sp>
      <p:pic>
        <p:nvPicPr>
          <p:cNvPr id="102" name="Picture 4" descr=""/>
          <p:cNvPicPr/>
          <p:nvPr/>
        </p:nvPicPr>
        <p:blipFill>
          <a:blip r:embed="rId1"/>
          <a:stretch/>
        </p:blipFill>
        <p:spPr>
          <a:xfrm>
            <a:off x="1563840" y="3485880"/>
            <a:ext cx="8032320" cy="20998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4" descr=""/>
          <p:cNvPicPr/>
          <p:nvPr/>
        </p:nvPicPr>
        <p:blipFill>
          <a:blip r:embed="rId1"/>
          <a:stretch/>
        </p:blipFill>
        <p:spPr>
          <a:xfrm>
            <a:off x="654480" y="1789200"/>
            <a:ext cx="5437800" cy="4168440"/>
          </a:xfrm>
          <a:prstGeom prst="rect">
            <a:avLst/>
          </a:prstGeom>
          <a:ln w="0">
            <a:noFill/>
          </a:ln>
        </p:spPr>
      </p:pic>
      <p:pic>
        <p:nvPicPr>
          <p:cNvPr id="104" name="Picture 6" descr=""/>
          <p:cNvPicPr/>
          <p:nvPr/>
        </p:nvPicPr>
        <p:blipFill>
          <a:blip r:embed="rId2"/>
          <a:stretch/>
        </p:blipFill>
        <p:spPr>
          <a:xfrm>
            <a:off x="7029000" y="1912680"/>
            <a:ext cx="3288600" cy="40449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6" descr=""/>
          <p:cNvPicPr/>
          <p:nvPr/>
        </p:nvPicPr>
        <p:blipFill>
          <a:blip r:embed="rId1"/>
          <a:stretch/>
        </p:blipFill>
        <p:spPr>
          <a:xfrm>
            <a:off x="201960" y="1267560"/>
            <a:ext cx="4456080" cy="4322880"/>
          </a:xfrm>
          <a:prstGeom prst="rect">
            <a:avLst/>
          </a:prstGeom>
          <a:ln w="0">
            <a:noFill/>
          </a:ln>
        </p:spPr>
      </p:pic>
      <p:pic>
        <p:nvPicPr>
          <p:cNvPr id="106" name="Picture 8" descr=""/>
          <p:cNvPicPr/>
          <p:nvPr/>
        </p:nvPicPr>
        <p:blipFill>
          <a:blip r:embed="rId2"/>
          <a:stretch/>
        </p:blipFill>
        <p:spPr>
          <a:xfrm>
            <a:off x="4906440" y="1126440"/>
            <a:ext cx="7036920" cy="4623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IN" sz="4400" spc="-1" strike="noStrike">
                <a:solidFill>
                  <a:srgbClr val="000000"/>
                </a:solidFill>
                <a:latin typeface="Calibri Light"/>
              </a:rPr>
              <a:t>Parametric Vs Non-parametric Vs Semi-parametric</a:t>
            </a:r>
            <a:endParaRPr b="0" lang="en-US" sz="4400" spc="-1" strike="noStrike">
              <a:solidFill>
                <a:srgbClr val="000000"/>
              </a:solidFill>
              <a:latin typeface="Calibri"/>
            </a:endParaRPr>
          </a:p>
        </p:txBody>
      </p:sp>
      <p:sp>
        <p:nvSpPr>
          <p:cNvPr id="84" name="PlaceHolder 2"/>
          <p:cNvSpPr>
            <a:spLocks noGrp="1"/>
          </p:cNvSpPr>
          <p:nvPr>
            <p:ph/>
          </p:nvPr>
        </p:nvSpPr>
        <p:spPr>
          <a:xfrm>
            <a:off x="838080" y="1825560"/>
            <a:ext cx="10515240" cy="4350960"/>
          </a:xfrm>
          <a:prstGeom prst="rect">
            <a:avLst/>
          </a:prstGeom>
          <a:noFill/>
          <a:ln w="0">
            <a:noFill/>
          </a:ln>
        </p:spPr>
        <p:txBody>
          <a:bodyPr anchor="t">
            <a:normAutofit fontScale="93000"/>
          </a:bodyPr>
          <a:p>
            <a:pPr marL="212400" indent="-212400">
              <a:lnSpc>
                <a:spcPct val="90000"/>
              </a:lnSpc>
              <a:spcBef>
                <a:spcPts val="1001"/>
              </a:spcBef>
              <a:buClr>
                <a:srgbClr val="000000"/>
              </a:buClr>
              <a:buFont typeface="Arial"/>
              <a:buChar char="•"/>
            </a:pPr>
            <a:r>
              <a:rPr b="0" lang="en-US" sz="2000" spc="-1" strike="noStrike">
                <a:solidFill>
                  <a:srgbClr val="000000"/>
                </a:solidFill>
                <a:latin typeface="CMR10"/>
              </a:rPr>
              <a:t>A </a:t>
            </a:r>
            <a:r>
              <a:rPr b="0" lang="en-US" sz="2000" spc="-1" strike="noStrike">
                <a:solidFill>
                  <a:srgbClr val="000000"/>
                </a:solidFill>
                <a:latin typeface="CMTI10"/>
              </a:rPr>
              <a:t>parametric statistical model </a:t>
            </a:r>
            <a:r>
              <a:rPr b="0" lang="en-US" sz="2000" spc="-1" strike="noStrike">
                <a:solidFill>
                  <a:srgbClr val="000000"/>
                </a:solidFill>
                <a:latin typeface="CMR10"/>
              </a:rPr>
              <a:t>is a model where the joint distribution of the observations involves several unknown constants called </a:t>
            </a:r>
            <a:r>
              <a:rPr b="0" lang="en-US" sz="2000" spc="-1" strike="noStrike">
                <a:solidFill>
                  <a:srgbClr val="000000"/>
                </a:solidFill>
                <a:latin typeface="CMTI10"/>
              </a:rPr>
              <a:t>parameters</a:t>
            </a:r>
            <a:r>
              <a:rPr b="0" lang="en-US" sz="2000" spc="-1" strike="noStrike">
                <a:solidFill>
                  <a:srgbClr val="000000"/>
                </a:solidFill>
                <a:latin typeface="CMR10"/>
              </a:rPr>
              <a:t>. The functional form of the joint distribution is assumed to be known and the only unknowns in the model are the parameters.</a:t>
            </a:r>
            <a:endParaRPr b="0" lang="en-US" sz="2000" spc="-1" strike="noStrike">
              <a:solidFill>
                <a:srgbClr val="000000"/>
              </a:solidFill>
              <a:latin typeface="Calibri"/>
            </a:endParaRPr>
          </a:p>
          <a:p>
            <a:pPr marL="212400" indent="-212400">
              <a:lnSpc>
                <a:spcPct val="90000"/>
              </a:lnSpc>
              <a:spcBef>
                <a:spcPts val="1001"/>
              </a:spcBef>
              <a:buClr>
                <a:srgbClr val="000000"/>
              </a:buClr>
              <a:buFont typeface="Arial"/>
              <a:buChar char="•"/>
            </a:pPr>
            <a:r>
              <a:rPr b="0" lang="en-US" sz="2000" spc="-1" strike="noStrike">
                <a:solidFill>
                  <a:srgbClr val="000000"/>
                </a:solidFill>
                <a:latin typeface="CMR10"/>
              </a:rPr>
              <a:t>In parametric statistics the goal is to use observations to draw inference about the unobserved parameters and hence about the underlined </a:t>
            </a:r>
            <a:r>
              <a:rPr b="0" lang="en-IN" sz="2000" spc="-1" strike="noStrike">
                <a:solidFill>
                  <a:srgbClr val="000000"/>
                </a:solidFill>
                <a:latin typeface="CMR10"/>
              </a:rPr>
              <a:t>model.</a:t>
            </a:r>
            <a:endParaRPr b="0" lang="en-US" sz="2000" spc="-1" strike="noStrike">
              <a:solidFill>
                <a:srgbClr val="000000"/>
              </a:solidFill>
              <a:latin typeface="Calibri"/>
            </a:endParaRPr>
          </a:p>
          <a:p>
            <a:pPr marL="212400" indent="-212400">
              <a:lnSpc>
                <a:spcPct val="90000"/>
              </a:lnSpc>
              <a:spcBef>
                <a:spcPts val="1001"/>
              </a:spcBef>
              <a:buClr>
                <a:srgbClr val="000000"/>
              </a:buClr>
              <a:buFont typeface="Arial"/>
              <a:buChar char="•"/>
            </a:pPr>
            <a:r>
              <a:rPr b="0" lang="en-US" sz="2000" spc="-1" strike="noStrike">
                <a:solidFill>
                  <a:srgbClr val="000000"/>
                </a:solidFill>
                <a:latin typeface="CMR10"/>
              </a:rPr>
              <a:t>A </a:t>
            </a:r>
            <a:r>
              <a:rPr b="0" lang="en-US" sz="2000" spc="-1" strike="noStrike">
                <a:solidFill>
                  <a:srgbClr val="000000"/>
                </a:solidFill>
                <a:latin typeface="CMTI10"/>
              </a:rPr>
              <a:t>nonparametric model </a:t>
            </a:r>
            <a:r>
              <a:rPr b="0" lang="en-US" sz="2000" spc="-1" strike="noStrike">
                <a:solidFill>
                  <a:srgbClr val="000000"/>
                </a:solidFill>
                <a:latin typeface="CMR10"/>
              </a:rPr>
              <a:t>is the one in which no assumption is made about the functional form of the joint distribution except that the observations are independent identically distributed (i.i.d.) from an arbitrary continuous distribution. As a result, the nonparametric statistics is also called </a:t>
            </a:r>
            <a:r>
              <a:rPr b="0" lang="en-US" sz="2000" spc="-1" strike="noStrike">
                <a:solidFill>
                  <a:srgbClr val="000000"/>
                </a:solidFill>
                <a:latin typeface="CMTI10"/>
              </a:rPr>
              <a:t>distribution free </a:t>
            </a:r>
            <a:r>
              <a:rPr b="0" lang="en-US" sz="2000" spc="-1" strike="noStrike">
                <a:solidFill>
                  <a:srgbClr val="000000"/>
                </a:solidFill>
                <a:latin typeface="CMR10"/>
              </a:rPr>
              <a:t>statistics. There are no parameters </a:t>
            </a:r>
            <a:r>
              <a:rPr b="0" lang="en-IN" sz="2000" spc="-1" strike="noStrike">
                <a:solidFill>
                  <a:srgbClr val="000000"/>
                </a:solidFill>
                <a:latin typeface="CMR10"/>
              </a:rPr>
              <a:t>in a nonparametric model.</a:t>
            </a:r>
            <a:endParaRPr b="0" lang="en-US" sz="2000" spc="-1" strike="noStrike">
              <a:solidFill>
                <a:srgbClr val="000000"/>
              </a:solidFill>
              <a:latin typeface="Calibri"/>
            </a:endParaRPr>
          </a:p>
          <a:p>
            <a:pPr marL="212400" indent="-212400">
              <a:lnSpc>
                <a:spcPct val="90000"/>
              </a:lnSpc>
              <a:spcBef>
                <a:spcPts val="1001"/>
              </a:spcBef>
              <a:buClr>
                <a:srgbClr val="000000"/>
              </a:buClr>
              <a:buFont typeface="Arial"/>
              <a:buChar char="•"/>
            </a:pPr>
            <a:r>
              <a:rPr b="0" lang="en-US" sz="2000" spc="-1" strike="noStrike">
                <a:solidFill>
                  <a:srgbClr val="000000"/>
                </a:solidFill>
                <a:latin typeface="CMR10"/>
              </a:rPr>
              <a:t>A </a:t>
            </a:r>
            <a:r>
              <a:rPr b="0" lang="en-US" sz="2000" spc="-1" strike="noStrike">
                <a:solidFill>
                  <a:srgbClr val="000000"/>
                </a:solidFill>
                <a:latin typeface="CMTI10"/>
              </a:rPr>
              <a:t>semiparametric model </a:t>
            </a:r>
            <a:r>
              <a:rPr b="0" lang="en-US" sz="2000" spc="-1" strike="noStrike">
                <a:solidFill>
                  <a:srgbClr val="000000"/>
                </a:solidFill>
                <a:latin typeface="CMR10"/>
              </a:rPr>
              <a:t>is the one which has parameters but very weak assumptions are made about the actual form of the distribution </a:t>
            </a:r>
            <a:r>
              <a:rPr b="0" lang="en-IN" sz="2000" spc="-1" strike="noStrike">
                <a:solidFill>
                  <a:srgbClr val="000000"/>
                </a:solidFill>
                <a:latin typeface="CMR10"/>
              </a:rPr>
              <a:t>of the observations.</a:t>
            </a:r>
            <a:endParaRPr b="0" lang="en-US" sz="2000" spc="-1" strike="noStrike">
              <a:solidFill>
                <a:srgbClr val="000000"/>
              </a:solidFill>
              <a:latin typeface="Calibri"/>
            </a:endParaRPr>
          </a:p>
          <a:p>
            <a:pPr marL="212400" indent="-212400">
              <a:lnSpc>
                <a:spcPct val="90000"/>
              </a:lnSpc>
              <a:spcBef>
                <a:spcPts val="1001"/>
              </a:spcBef>
              <a:buClr>
                <a:srgbClr val="000000"/>
              </a:buClr>
              <a:buFont typeface="Arial"/>
              <a:buChar char="•"/>
            </a:pPr>
            <a:r>
              <a:rPr b="0" lang="en-US" sz="2000" spc="-1" strike="noStrike">
                <a:solidFill>
                  <a:srgbClr val="000000"/>
                </a:solidFill>
                <a:latin typeface="CMR10"/>
              </a:rPr>
              <a:t>Both nonparametric and semiparametric models are often lumped together and called nonparametric models.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1800" spc="-1" strike="noStrike">
                <a:solidFill>
                  <a:srgbClr val="000000"/>
                </a:solidFill>
                <a:latin typeface="CMR10"/>
              </a:rPr>
              <a:t>Non parametric tests are used if the assumptions for the parametric tests are not met, and are commonly called </a:t>
            </a:r>
            <a:r>
              <a:rPr b="0" lang="en-IN" sz="1800" spc="-1" strike="noStrike">
                <a:solidFill>
                  <a:srgbClr val="000000"/>
                </a:solidFill>
                <a:latin typeface="CMTI10"/>
              </a:rPr>
              <a:t>distribution free </a:t>
            </a:r>
            <a:r>
              <a:rPr b="0" lang="en-IN" sz="1800" spc="-1" strike="noStrike">
                <a:solidFill>
                  <a:srgbClr val="000000"/>
                </a:solidFill>
                <a:latin typeface="CMR10"/>
              </a:rPr>
              <a:t>tests.</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CMR10"/>
              </a:rPr>
              <a:t>A statistical method is called nonparametric if it makes no assumption on the population distribution or the sample size. Therefore we are not having any restriction on sample size.</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CMR10"/>
              </a:rPr>
              <a:t>The advantage of non-parametric tests is that we </a:t>
            </a:r>
            <a:r>
              <a:rPr b="0" lang="en-US" sz="1800" spc="-1" strike="noStrike">
                <a:solidFill>
                  <a:srgbClr val="000000"/>
                </a:solidFill>
                <a:latin typeface="CMBX10"/>
              </a:rPr>
              <a:t>do not </a:t>
            </a:r>
            <a:r>
              <a:rPr b="0" lang="en-US" sz="1800" spc="-1" strike="noStrike">
                <a:solidFill>
                  <a:srgbClr val="000000"/>
                </a:solidFill>
                <a:latin typeface="CMR10"/>
              </a:rPr>
              <a:t>assume that the data come from any particular distribution (hence the name). However if our assumptions are met we do get a </a:t>
            </a:r>
            <a:r>
              <a:rPr b="0" lang="en-US" sz="1800" spc="-1" strike="noStrike">
                <a:solidFill>
                  <a:srgbClr val="000000"/>
                </a:solidFill>
                <a:latin typeface="CMTI10"/>
              </a:rPr>
              <a:t>stronger </a:t>
            </a:r>
            <a:r>
              <a:rPr b="0" lang="en-US" sz="1800" spc="-1" strike="noStrike">
                <a:solidFill>
                  <a:srgbClr val="000000"/>
                </a:solidFill>
                <a:latin typeface="CMR10"/>
              </a:rPr>
              <a:t>result from the use of parametric tests, but if the assumptions are violated any conclusions drawn by using parametric tests are highly likely to be incorrect.</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CMR10"/>
              </a:rPr>
              <a:t>Usually the parametric methods rely on the assumption that the data come from a normally distributed population, in which case ANOVA and t-tests etc. can be used. If this is not the case however, or the data are non-numerical but are ranked etc. non-parametric tests can be used.</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p:nvPr>
        </p:nvSpPr>
        <p:spPr>
          <a:xfrm>
            <a:off x="838080" y="519840"/>
            <a:ext cx="10515240" cy="5656680"/>
          </a:xfrm>
          <a:prstGeom prst="rect">
            <a:avLst/>
          </a:prstGeom>
          <a:noFill/>
          <a:ln w="0">
            <a:noFill/>
          </a:ln>
        </p:spPr>
        <p:txBody>
          <a:bodyPr anchor="t">
            <a:noAutofit/>
          </a:bodyPr>
          <a:p>
            <a:pPr indent="0">
              <a:lnSpc>
                <a:spcPct val="90000"/>
              </a:lnSpc>
              <a:spcBef>
                <a:spcPts val="1001"/>
              </a:spcBef>
              <a:buNone/>
              <a:tabLst>
                <a:tab algn="l" pos="0"/>
              </a:tabLst>
            </a:pPr>
            <a:r>
              <a:rPr b="0" lang="en-US" sz="2800" spc="-1" strike="noStrike">
                <a:solidFill>
                  <a:srgbClr val="000000"/>
                </a:solidFill>
                <a:latin typeface="Calibri"/>
              </a:rPr>
              <a:t>Nonparametric tests are used when either: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Sample is not normally distributed.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Sample size is small.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variables are measured on nominal or ordinal scale.</a:t>
            </a:r>
            <a:endParaRPr b="0" lang="en-US" sz="2800" spc="-1" strike="noStrike">
              <a:solidFill>
                <a:srgbClr val="000000"/>
              </a:solidFill>
              <a:latin typeface="Calibri"/>
            </a:endParaRPr>
          </a:p>
          <a:p>
            <a:pPr indent="0">
              <a:lnSpc>
                <a:spcPct val="90000"/>
              </a:lnSpc>
              <a:spcBef>
                <a:spcPts val="1001"/>
              </a:spcBef>
              <a:buNone/>
              <a:tabLst>
                <a:tab algn="l" pos="0"/>
              </a:tabLst>
            </a:pPr>
            <a:r>
              <a:rPr b="0" lang="en-US" sz="2800" spc="-1" strike="noStrike">
                <a:solidFill>
                  <a:srgbClr val="000000"/>
                </a:solidFill>
                <a:latin typeface="Calibri"/>
              </a:rPr>
              <a:t>There is at least one nonparametric equivalent for each parametric general type of test. Broadly, these tests fall into the following categories: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Test of differences between groups (independent samples)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Test of differences ( dependent samples)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Test of relationships between variables.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4" descr=""/>
          <p:cNvPicPr/>
          <p:nvPr/>
        </p:nvPicPr>
        <p:blipFill>
          <a:blip r:embed="rId1"/>
          <a:stretch/>
        </p:blipFill>
        <p:spPr>
          <a:xfrm>
            <a:off x="3248640" y="2415960"/>
            <a:ext cx="5694480" cy="2704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IN" sz="1800" spc="-1" strike="noStrike">
                <a:solidFill>
                  <a:srgbClr val="000000"/>
                </a:solidFill>
                <a:latin typeface="Times New Roman"/>
              </a:rPr>
              <a:t>ADVANTAGES, DISADVANTAGES AND TYPES OF NON-PARAMETRIC TESTS</a:t>
            </a:r>
            <a:endParaRPr b="0" lang="en-US" sz="1800" spc="-1" strike="noStrike">
              <a:solidFill>
                <a:srgbClr val="000000"/>
              </a:solidFill>
              <a:latin typeface="Calibri"/>
            </a:endParaRPr>
          </a:p>
        </p:txBody>
      </p:sp>
      <p:pic>
        <p:nvPicPr>
          <p:cNvPr id="89" name="Content Placeholder 6" descr=""/>
          <p:cNvPicPr/>
          <p:nvPr/>
        </p:nvPicPr>
        <p:blipFill>
          <a:blip r:embed="rId1"/>
          <a:stretch/>
        </p:blipFill>
        <p:spPr>
          <a:xfrm>
            <a:off x="2218320" y="1308600"/>
            <a:ext cx="7754760" cy="3228840"/>
          </a:xfrm>
          <a:prstGeom prst="rect">
            <a:avLst/>
          </a:prstGeom>
          <a:ln w="0">
            <a:noFill/>
          </a:ln>
        </p:spPr>
      </p:pic>
      <p:pic>
        <p:nvPicPr>
          <p:cNvPr id="90" name="Picture 8" descr=""/>
          <p:cNvPicPr/>
          <p:nvPr/>
        </p:nvPicPr>
        <p:blipFill>
          <a:blip r:embed="rId2"/>
          <a:stretch/>
        </p:blipFill>
        <p:spPr>
          <a:xfrm>
            <a:off x="2376720" y="4290120"/>
            <a:ext cx="7245360" cy="25171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IN" sz="4400" spc="-1" strike="noStrike">
                <a:solidFill>
                  <a:srgbClr val="000000"/>
                </a:solidFill>
                <a:latin typeface="Calibri Light"/>
              </a:rPr>
              <a:t>Wald–Wolfowitz Runs test</a:t>
            </a:r>
            <a:endParaRPr b="0" lang="en-US" sz="4400" spc="-1" strike="noStrike">
              <a:solidFill>
                <a:srgbClr val="000000"/>
              </a:solidFill>
              <a:latin typeface="Calibri"/>
            </a:endParaRPr>
          </a:p>
        </p:txBody>
      </p:sp>
      <p:sp>
        <p:nvSpPr>
          <p:cNvPr id="92" name="PlaceHolder 2"/>
          <p:cNvSpPr>
            <a:spLocks noGrp="1"/>
          </p:cNvSpPr>
          <p:nvPr>
            <p:ph/>
          </p:nvPr>
        </p:nvSpPr>
        <p:spPr>
          <a:xfrm>
            <a:off x="838080" y="1482120"/>
            <a:ext cx="10515240" cy="469440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runs test is a shortened version of the full name: the Wald–Wolfowitz runs test, so named after mathematicians Abraham Wald and Jacob Wolfowitz.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runs test is a statistical procedure that examines whether a sequence of data is occurring randomly from a specific distribution. That is run test is used for examining whether or not a set of observations constitutes a random sample from an infinite population. Test for randomness is of major importance because the assumption of randomness underlies statistical inference.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gn="ctr">
              <a:lnSpc>
                <a:spcPct val="90000"/>
              </a:lnSpc>
              <a:buNone/>
            </a:pPr>
            <a:r>
              <a:rPr b="1" lang="en-IN" sz="2800" spc="-1" strike="noStrike">
                <a:solidFill>
                  <a:srgbClr val="7c240c"/>
                </a:solidFill>
                <a:latin typeface="Book Antiqua"/>
              </a:rPr>
              <a:t>Understanding a Run</a:t>
            </a:r>
            <a:endParaRPr b="0" lang="en-US" sz="2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404040"/>
              </a:buClr>
              <a:buFont typeface="Arial"/>
              <a:buChar char="•"/>
            </a:pPr>
            <a:r>
              <a:rPr b="0" lang="en-US" sz="1800" spc="-1" strike="noStrike">
                <a:solidFill>
                  <a:srgbClr val="404040"/>
                </a:solidFill>
                <a:latin typeface="CIDFont+F4"/>
              </a:rPr>
              <a:t>A run is defined as a series of increasing values or a series of decreasing values. The number of increasing, or decreasing, values is the length of the run. In short a run and the length of the run can be defined as</a:t>
            </a:r>
            <a:endParaRPr b="0" lang="en-US" sz="1800" spc="-1" strike="noStrike">
              <a:solidFill>
                <a:srgbClr val="000000"/>
              </a:solidFill>
              <a:latin typeface="Calibri"/>
            </a:endParaRPr>
          </a:p>
          <a:p>
            <a:pPr marL="228600" indent="-228600">
              <a:lnSpc>
                <a:spcPct val="90000"/>
              </a:lnSpc>
              <a:spcBef>
                <a:spcPts val="1001"/>
              </a:spcBef>
              <a:buClr>
                <a:srgbClr val="a63010"/>
              </a:buClr>
              <a:buFont typeface="Arial"/>
              <a:buChar char="•"/>
            </a:pPr>
            <a:r>
              <a:rPr b="1" lang="en-US" sz="2400" spc="-1" strike="noStrike">
                <a:solidFill>
                  <a:srgbClr val="a63010"/>
                </a:solidFill>
                <a:latin typeface="CIDFont+F2"/>
              </a:rPr>
              <a:t> </a:t>
            </a:r>
            <a:r>
              <a:rPr b="1" lang="en-US" sz="2400" spc="-1" strike="noStrike">
                <a:solidFill>
                  <a:srgbClr val="404040"/>
                </a:solidFill>
                <a:latin typeface="CIDFont+F5"/>
              </a:rPr>
              <a:t>Run </a:t>
            </a:r>
            <a:r>
              <a:rPr b="1" lang="en-US" sz="2400" spc="-1" strike="noStrike">
                <a:solidFill>
                  <a:srgbClr val="404040"/>
                </a:solidFill>
                <a:latin typeface="CIDFont+F6"/>
              </a:rPr>
              <a:t>–</a:t>
            </a:r>
            <a:r>
              <a:rPr b="0" lang="en-US" sz="1800" spc="-1" strike="noStrike">
                <a:solidFill>
                  <a:srgbClr val="404040"/>
                </a:solidFill>
                <a:latin typeface="CIDFont+F6"/>
              </a:rPr>
              <a:t> sequence of similar events, items, or symbols that is followed by an event, item, or symbol that is mutually exclusive from the first event, item, or symbol </a:t>
            </a:r>
            <a:endParaRPr b="0" lang="en-US" sz="1800" spc="-1" strike="noStrike">
              <a:solidFill>
                <a:srgbClr val="000000"/>
              </a:solidFill>
              <a:latin typeface="Calibri"/>
            </a:endParaRPr>
          </a:p>
          <a:p>
            <a:pPr marL="228600" indent="-228600">
              <a:lnSpc>
                <a:spcPct val="90000"/>
              </a:lnSpc>
              <a:spcBef>
                <a:spcPts val="1001"/>
              </a:spcBef>
              <a:buClr>
                <a:srgbClr val="a63010"/>
              </a:buClr>
              <a:buFont typeface="Arial"/>
              <a:buChar char="•"/>
            </a:pPr>
            <a:r>
              <a:rPr b="1" lang="en-US" sz="2400" spc="-1" strike="noStrike">
                <a:solidFill>
                  <a:srgbClr val="a63010"/>
                </a:solidFill>
                <a:latin typeface="CIDFont+F2"/>
              </a:rPr>
              <a:t> </a:t>
            </a:r>
            <a:r>
              <a:rPr b="1" lang="en-US" sz="2400" spc="-1" strike="noStrike">
                <a:solidFill>
                  <a:srgbClr val="404040"/>
                </a:solidFill>
                <a:latin typeface="CIDFont+F5"/>
              </a:rPr>
              <a:t>Length </a:t>
            </a:r>
            <a:r>
              <a:rPr b="1" lang="en-US" sz="2400" spc="-1" strike="noStrike">
                <a:solidFill>
                  <a:srgbClr val="404040"/>
                </a:solidFill>
                <a:latin typeface="CIDFont+F6"/>
              </a:rPr>
              <a:t>–</a:t>
            </a:r>
            <a:r>
              <a:rPr b="0" lang="en-US" sz="1800" spc="-1" strike="noStrike">
                <a:solidFill>
                  <a:srgbClr val="404040"/>
                </a:solidFill>
                <a:latin typeface="CIDFont+F6"/>
              </a:rPr>
              <a:t> number of events, items, or symbols in a run</a:t>
            </a:r>
            <a:endParaRPr b="0" lang="en-US" sz="1800" spc="-1" strike="noStrike">
              <a:solidFill>
                <a:srgbClr val="000000"/>
              </a:solidFill>
              <a:latin typeface="Calibri"/>
            </a:endParaRPr>
          </a:p>
          <a:p>
            <a:pPr marL="228600" indent="-228600">
              <a:lnSpc>
                <a:spcPct val="90000"/>
              </a:lnSpc>
              <a:spcBef>
                <a:spcPts val="1001"/>
              </a:spcBef>
              <a:buClr>
                <a:srgbClr val="a63010"/>
              </a:buClr>
              <a:buFont typeface="Arial"/>
              <a:buChar char="•"/>
            </a:pPr>
            <a:r>
              <a:rPr b="0" lang="en-US" sz="1800" spc="-1" strike="noStrike">
                <a:solidFill>
                  <a:srgbClr val="a63010"/>
                </a:solidFill>
                <a:latin typeface="CIDFont+F2"/>
              </a:rPr>
              <a:t> </a:t>
            </a:r>
            <a:r>
              <a:rPr b="0" lang="en-US" sz="1800" spc="-1" strike="noStrike">
                <a:solidFill>
                  <a:srgbClr val="404040"/>
                </a:solidFill>
                <a:latin typeface="CIDFont+F4"/>
              </a:rPr>
              <a:t>For example, a series of 20 coin tosses might produce the following sequence of heads (H) and tails (T).</a:t>
            </a:r>
            <a:endParaRPr b="0" lang="en-US" sz="1800" spc="-1" strike="noStrike">
              <a:solidFill>
                <a:srgbClr val="000000"/>
              </a:solidFill>
              <a:latin typeface="Calibri"/>
            </a:endParaRPr>
          </a:p>
          <a:p>
            <a:pPr marL="228600" indent="-228600">
              <a:lnSpc>
                <a:spcPct val="90000"/>
              </a:lnSpc>
              <a:spcBef>
                <a:spcPts val="1001"/>
              </a:spcBef>
              <a:buClr>
                <a:srgbClr val="a63010"/>
              </a:buClr>
              <a:buFont typeface="Arial"/>
              <a:buChar char="•"/>
            </a:pPr>
            <a:r>
              <a:rPr b="0" lang="pt-BR" sz="1800" spc="-1" strike="noStrike">
                <a:solidFill>
                  <a:srgbClr val="a63010"/>
                </a:solidFill>
                <a:latin typeface="CIDFont+F2"/>
              </a:rPr>
              <a:t> </a:t>
            </a:r>
            <a:r>
              <a:rPr b="0" lang="pt-BR" sz="1800" spc="-1" strike="noStrike">
                <a:solidFill>
                  <a:srgbClr val="404040"/>
                </a:solidFill>
                <a:latin typeface="CIDFont+F4"/>
              </a:rPr>
              <a:t>H H </a:t>
            </a:r>
            <a:r>
              <a:rPr b="0" lang="pt-BR" sz="1800" spc="-1" strike="noStrike">
                <a:solidFill>
                  <a:srgbClr val="ff0000"/>
                </a:solidFill>
                <a:latin typeface="CIDFont+F4"/>
              </a:rPr>
              <a:t>T T</a:t>
            </a:r>
            <a:r>
              <a:rPr b="0" lang="pt-BR" sz="1800" spc="-1" strike="noStrike">
                <a:solidFill>
                  <a:srgbClr val="404040"/>
                </a:solidFill>
                <a:latin typeface="CIDFont+F4"/>
              </a:rPr>
              <a:t> H </a:t>
            </a:r>
            <a:r>
              <a:rPr b="0" lang="pt-BR" sz="1800" spc="-1" strike="noStrike">
                <a:solidFill>
                  <a:srgbClr val="ff0000"/>
                </a:solidFill>
                <a:latin typeface="CIDFont+F4"/>
              </a:rPr>
              <a:t>T</a:t>
            </a:r>
            <a:r>
              <a:rPr b="0" lang="pt-BR" sz="1800" spc="-1" strike="noStrike">
                <a:solidFill>
                  <a:srgbClr val="404040"/>
                </a:solidFill>
                <a:latin typeface="CIDFont+F4"/>
              </a:rPr>
              <a:t> H H H H </a:t>
            </a:r>
            <a:r>
              <a:rPr b="0" lang="pt-BR" sz="1800" spc="-1" strike="noStrike">
                <a:solidFill>
                  <a:srgbClr val="ff0000"/>
                </a:solidFill>
                <a:latin typeface="CIDFont+F4"/>
              </a:rPr>
              <a:t>T</a:t>
            </a:r>
            <a:r>
              <a:rPr b="0" lang="pt-BR" sz="1800" spc="-1" strike="noStrike">
                <a:solidFill>
                  <a:srgbClr val="404040"/>
                </a:solidFill>
                <a:latin typeface="CIDFont+F4"/>
              </a:rPr>
              <a:t> H H </a:t>
            </a:r>
            <a:r>
              <a:rPr b="0" lang="pt-BR" sz="1800" spc="-1" strike="noStrike">
                <a:solidFill>
                  <a:srgbClr val="ff0000"/>
                </a:solidFill>
                <a:latin typeface="CIDFont+F4"/>
              </a:rPr>
              <a:t>T T T T T</a:t>
            </a:r>
            <a:r>
              <a:rPr b="0" lang="pt-BR" sz="1800" spc="-1" strike="noStrike">
                <a:solidFill>
                  <a:srgbClr val="404040"/>
                </a:solidFill>
                <a:latin typeface="CIDFont+F4"/>
              </a:rPr>
              <a:t> H H</a:t>
            </a:r>
            <a:endParaRPr b="0" lang="en-US" sz="1800" spc="-1" strike="noStrike">
              <a:solidFill>
                <a:srgbClr val="000000"/>
              </a:solidFill>
              <a:latin typeface="Calibri"/>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IDFont+F4"/>
              </a:rPr>
              <a:t>The number of runs for this series is nine. There are 11 heads and 9 tails in the sequence.</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lgn="ctr">
              <a:buNone/>
            </a:pPr>
            <a:r>
              <a:rPr b="1" lang="en-US" sz="3600" spc="-1" strike="noStrike" u="dbl">
                <a:solidFill>
                  <a:srgbClr val="000000"/>
                </a:solidFill>
                <a:uFillTx/>
                <a:latin typeface="Calibri"/>
              </a:rPr>
              <a:t>Different Types of Non-randomness</a:t>
            </a:r>
            <a:endParaRPr b="1" lang="en-US" sz="3600" spc="-1" strike="noStrike" u="dbl">
              <a:solidFill>
                <a:srgbClr val="000000"/>
              </a:solidFill>
              <a:uFillTx/>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marL="432000" indent="0">
              <a:lnSpc>
                <a:spcPct val="90000"/>
              </a:lnSpc>
              <a:spcBef>
                <a:spcPts val="1417"/>
              </a:spcBef>
              <a:buNone/>
            </a:pPr>
            <a:r>
              <a:rPr b="1" lang="en-US" sz="2800" spc="-1" strike="noStrike" u="sng">
                <a:solidFill>
                  <a:srgbClr val="000000"/>
                </a:solidFill>
                <a:uFillTx/>
                <a:latin typeface="Calibri"/>
              </a:rPr>
              <a:t>Situation 1:</a:t>
            </a:r>
            <a:r>
              <a:rPr b="0" lang="en-US" sz="2800" spc="-1" strike="noStrike">
                <a:solidFill>
                  <a:srgbClr val="000000"/>
                </a:solidFill>
                <a:latin typeface="Calibri"/>
              </a:rPr>
              <a:t> </a:t>
            </a:r>
            <a:endParaRPr b="0" lang="en-US" sz="2800" spc="-1" strike="noStrike">
              <a:solidFill>
                <a:srgbClr val="000000"/>
              </a:solidFill>
              <a:latin typeface="Calibri"/>
            </a:endParaRPr>
          </a:p>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If we observe something like this:</a:t>
            </a:r>
            <a:endParaRPr b="0" lang="en-US" sz="2800" spc="-1" strike="noStrike">
              <a:solidFill>
                <a:srgbClr val="000000"/>
              </a:solidFill>
              <a:latin typeface="Calibri"/>
            </a:endParaRPr>
          </a:p>
          <a:p>
            <a:pPr marL="432000" indent="0">
              <a:lnSpc>
                <a:spcPct val="90000"/>
              </a:lnSpc>
              <a:spcBef>
                <a:spcPts val="1417"/>
              </a:spcBef>
              <a:buNone/>
            </a:pPr>
            <a:r>
              <a:rPr b="0" lang="en-US" sz="2800" spc="-1" strike="noStrike">
                <a:solidFill>
                  <a:srgbClr val="000000"/>
                </a:solidFill>
                <a:latin typeface="Calibri"/>
              </a:rPr>
              <a:t>U U U U L U L L L L</a:t>
            </a:r>
            <a:endParaRPr b="0" lang="en-US" sz="2800" spc="-1" strike="noStrike">
              <a:solidFill>
                <a:srgbClr val="000000"/>
              </a:solidFill>
              <a:latin typeface="Calibri"/>
            </a:endParaRPr>
          </a:p>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ea typeface="Microsoft YaHei"/>
              </a:rPr>
              <a:t>then the production process is showing a trend. In this case, we would not observe as many runs r as we would expect if the process were truly random. In this case, we would reject the null hypothesis of randomness, in favor of the alternative hypothesis of a trend effect, if r </a:t>
            </a:r>
            <a:r>
              <a:rPr b="0" lang="en-US" sz="2400" spc="-1" strike="noStrike">
                <a:solidFill>
                  <a:srgbClr val="404040"/>
                </a:solidFill>
                <a:latin typeface="Calibri"/>
              </a:rPr>
              <a:t>≤ c. </a:t>
            </a:r>
            <a:r>
              <a:rPr b="0" lang="en-US" sz="2800" spc="-1" strike="noStrike">
                <a:solidFill>
                  <a:srgbClr val="000000"/>
                </a:solidFill>
                <a:latin typeface="Calibri"/>
              </a:rPr>
              <a:t> </a:t>
            </a:r>
            <a:endParaRPr b="0" lang="en-US" sz="2800" spc="-1" strike="noStrike">
              <a:solidFill>
                <a:srgbClr val="000000"/>
              </a:solidFill>
              <a:latin typeface="Calibri"/>
            </a:endParaRPr>
          </a:p>
          <a:p>
            <a:pPr marL="432000" indent="0">
              <a:lnSpc>
                <a:spcPct val="90000"/>
              </a:lnSpc>
              <a:spcBef>
                <a:spcPts val="1417"/>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17717</TotalTime>
  <Application>LibreOffice/7.5.2.2$Windows_X86_64 LibreOffice_project/53bb9681a964705cf672590721dbc85eb4d0c3a2</Application>
  <AppVersion>15.0000</AppVersion>
  <Words>896</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2022-04-12T11:55:05Z</dcterms:created>
  <dc:creator>Soumen Adhikary</dc:creator>
  <dc:description/>
  <dc:language>en-IN</dc:language>
  <cp:lastModifiedBy/>
  <dcterms:modified xsi:type="dcterms:W3CDTF">2023-04-21T11:14:32Z</dcterms:modified>
  <cp:revision>36</cp:revision>
  <dc:subject/>
  <dc:title>Nonparametric Tests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ies>
</file>