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2" r:id="rId8"/>
    <p:sldId id="266" r:id="rId9"/>
    <p:sldId id="265" r:id="rId10"/>
    <p:sldId id="268" r:id="rId11"/>
    <p:sldId id="269" r:id="rId12"/>
    <p:sldId id="257" r:id="rId13"/>
    <p:sldId id="25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49EF-EFFA-4AFF-89A0-6833249116B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3EF0-9C8B-4DE5-A10D-6D15C10353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49EF-EFFA-4AFF-89A0-6833249116B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3EF0-9C8B-4DE5-A10D-6D15C10353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49EF-EFFA-4AFF-89A0-6833249116B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3EF0-9C8B-4DE5-A10D-6D15C10353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49EF-EFFA-4AFF-89A0-6833249116B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3EF0-9C8B-4DE5-A10D-6D15C10353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49EF-EFFA-4AFF-89A0-6833249116B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3EF0-9C8B-4DE5-A10D-6D15C10353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49EF-EFFA-4AFF-89A0-6833249116B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3EF0-9C8B-4DE5-A10D-6D15C10353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49EF-EFFA-4AFF-89A0-6833249116B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3EF0-9C8B-4DE5-A10D-6D15C10353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49EF-EFFA-4AFF-89A0-6833249116B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3EF0-9C8B-4DE5-A10D-6D15C10353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49EF-EFFA-4AFF-89A0-6833249116B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3EF0-9C8B-4DE5-A10D-6D15C10353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49EF-EFFA-4AFF-89A0-6833249116B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3EF0-9C8B-4DE5-A10D-6D15C10353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49EF-EFFA-4AFF-89A0-6833249116B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3EF0-9C8B-4DE5-A10D-6D15C10353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49EF-EFFA-4AFF-89A0-6833249116B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3EF0-9C8B-4DE5-A10D-6D15C103536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 Using 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/>
              <a:t>S</a:t>
            </a:r>
            <a:r>
              <a:rPr lang="en-US" dirty="0" smtClean="0"/>
              <a:t>ome Useful Distributions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463" y="1700808"/>
            <a:ext cx="631507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014538"/>
            <a:ext cx="6172200" cy="335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98884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Method of Moments Estimation</a:t>
            </a:r>
            <a:br>
              <a:rPr lang="en-US" dirty="0" smtClean="0"/>
            </a:br>
            <a:r>
              <a:rPr lang="en-US" dirty="0" smtClean="0"/>
              <a:t>(MME)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G</a:t>
            </a:r>
            <a:r>
              <a:rPr lang="en-IN" dirty="0" smtClean="0"/>
              <a:t>enerating </a:t>
            </a:r>
            <a:r>
              <a:rPr lang="en-IN" dirty="0"/>
              <a:t>data </a:t>
            </a:r>
            <a:r>
              <a:rPr lang="en-IN" dirty="0" err="1"/>
              <a:t>from,say</a:t>
            </a:r>
            <a:r>
              <a:rPr lang="en-IN" dirty="0"/>
              <a:t>, </a:t>
            </a:r>
            <a:r>
              <a:rPr lang="en-IN" dirty="0" smtClean="0"/>
              <a:t>a N(5, 9) </a:t>
            </a:r>
            <a:r>
              <a:rPr lang="en-IN" dirty="0"/>
              <a:t>distribution and using the </a:t>
            </a:r>
            <a:r>
              <a:rPr lang="en-IN" dirty="0" smtClean="0"/>
              <a:t>MME </a:t>
            </a:r>
            <a:r>
              <a:rPr lang="en-IN" dirty="0"/>
              <a:t>to see if we can get close </a:t>
            </a:r>
            <a:r>
              <a:rPr lang="en-IN" dirty="0" smtClean="0"/>
              <a:t>to the </a:t>
            </a:r>
            <a:r>
              <a:rPr lang="en-IN" dirty="0"/>
              <a:t>original </a:t>
            </a:r>
            <a:r>
              <a:rPr lang="en-IN" dirty="0" smtClean="0"/>
              <a:t>parameters.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# replicate</a:t>
            </a:r>
          </a:p>
          <a:p>
            <a:pPr>
              <a:buNone/>
            </a:pPr>
            <a:r>
              <a:rPr lang="en-IN" dirty="0" smtClean="0"/>
              <a:t>n&lt;-5</a:t>
            </a:r>
          </a:p>
          <a:p>
            <a:pPr>
              <a:buNone/>
            </a:pPr>
            <a:r>
              <a:rPr lang="en-IN" dirty="0" smtClean="0"/>
              <a:t>mu&lt;-5</a:t>
            </a:r>
          </a:p>
          <a:p>
            <a:pPr>
              <a:buNone/>
            </a:pPr>
            <a:r>
              <a:rPr lang="en-IN" dirty="0" smtClean="0"/>
              <a:t>sigma&lt;-3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samples&lt;-replicate(</a:t>
            </a:r>
            <a:r>
              <a:rPr lang="en-IN" dirty="0" err="1" smtClean="0"/>
              <a:t>rnorm</a:t>
            </a:r>
            <a:r>
              <a:rPr lang="en-IN" dirty="0" smtClean="0"/>
              <a:t>(n, mu, sigma),n=100)</a:t>
            </a:r>
          </a:p>
          <a:p>
            <a:pPr>
              <a:buNone/>
            </a:pPr>
            <a:r>
              <a:rPr lang="en-IN" dirty="0" smtClean="0"/>
              <a:t>samples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sample_means</a:t>
            </a:r>
            <a:r>
              <a:rPr lang="en-IN" dirty="0" smtClean="0"/>
              <a:t>&lt;-apply(samples,2, mean)</a:t>
            </a:r>
          </a:p>
          <a:p>
            <a:pPr>
              <a:buNone/>
            </a:pPr>
            <a:r>
              <a:rPr lang="en-IN" dirty="0" err="1" smtClean="0"/>
              <a:t>sample_means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sample_var</a:t>
            </a:r>
            <a:r>
              <a:rPr lang="en-IN" dirty="0" smtClean="0"/>
              <a:t>&lt;-apply(samples,2,function(x) {return((1/n)*sum(x^2)-sum(x/n)^2)})</a:t>
            </a:r>
          </a:p>
          <a:p>
            <a:pPr>
              <a:buNone/>
            </a:pPr>
            <a:r>
              <a:rPr lang="en-IN" dirty="0" err="1" smtClean="0"/>
              <a:t>sample_var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check if estimates are close:</a:t>
            </a:r>
          </a:p>
          <a:p>
            <a:pPr>
              <a:buNone/>
            </a:pPr>
            <a:r>
              <a:rPr lang="en-IN" dirty="0" smtClean="0"/>
              <a:t>mean(</a:t>
            </a:r>
            <a:r>
              <a:rPr lang="en-IN" dirty="0" err="1" smtClean="0"/>
              <a:t>sample_means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mean(</a:t>
            </a:r>
            <a:r>
              <a:rPr lang="en-IN" dirty="0" err="1" smtClean="0"/>
              <a:t>sample_var</a:t>
            </a:r>
            <a:r>
              <a:rPr lang="en-IN" dirty="0" smtClean="0"/>
              <a:t>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MME for Gamma (5,7) distribution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1" y="1600201"/>
            <a:ext cx="3528392" cy="168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46018" y="2422401"/>
            <a:ext cx="2038350" cy="79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# MME from Gamma (5, 7)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#Replicate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x&lt;-</a:t>
            </a:r>
            <a:r>
              <a:rPr lang="en-IN" dirty="0" err="1" smtClean="0"/>
              <a:t>rgamma</a:t>
            </a:r>
            <a:r>
              <a:rPr lang="en-IN" dirty="0" smtClean="0"/>
              <a:t>(1000,5,7)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calculate </a:t>
            </a:r>
            <a:r>
              <a:rPr lang="en-IN" dirty="0" err="1" smtClean="0"/>
              <a:t>MoM</a:t>
            </a:r>
            <a:r>
              <a:rPr lang="en-IN" dirty="0" smtClean="0"/>
              <a:t> estimates</a:t>
            </a:r>
          </a:p>
          <a:p>
            <a:pPr>
              <a:buNone/>
            </a:pPr>
            <a:r>
              <a:rPr lang="en-IN" dirty="0" smtClean="0"/>
              <a:t>mu_1&lt;-mean(x)   </a:t>
            </a:r>
          </a:p>
          <a:p>
            <a:pPr>
              <a:buNone/>
            </a:pPr>
            <a:r>
              <a:rPr lang="en-IN" dirty="0" smtClean="0"/>
              <a:t>mu_2&lt;-mean(x^2)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beta_MME</a:t>
            </a:r>
            <a:r>
              <a:rPr lang="en-IN" dirty="0" smtClean="0"/>
              <a:t>&lt;-mu_1^2/(mu_2-mu_1^2)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alpha_MME</a:t>
            </a:r>
            <a:r>
              <a:rPr lang="en-IN" dirty="0" smtClean="0"/>
              <a:t>&lt;-mu_1/(mu_2-mu_1^2)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Simulating a random sample from a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N(0,1) : sample size 5</a:t>
            </a:r>
          </a:p>
          <a:p>
            <a:pPr>
              <a:buNone/>
            </a:pPr>
            <a:r>
              <a:rPr lang="sv-SE" dirty="0" smtClean="0"/>
              <a:t> rnorm(5)</a:t>
            </a:r>
          </a:p>
          <a:p>
            <a:pPr>
              <a:buNone/>
            </a:pPr>
            <a:r>
              <a:rPr lang="sv-SE" dirty="0" smtClean="0"/>
              <a:t>[1] -1.539950042 -0.928567035 -0.294720447 -0.005767173  2.404653389</a:t>
            </a:r>
          </a:p>
          <a:p>
            <a:pPr>
              <a:buNone/>
            </a:pPr>
            <a:r>
              <a:rPr lang="sv-SE" dirty="0" smtClean="0"/>
              <a:t>rnorm(5)</a:t>
            </a:r>
          </a:p>
          <a:p>
            <a:pPr>
              <a:buNone/>
            </a:pPr>
            <a:r>
              <a:rPr lang="sv-SE" dirty="0" smtClean="0"/>
              <a:t>[1]  0.7635935 -0.7990092 -1.1476570 -0.2894616 -0.2992151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N(0,1) : sample size 50</a:t>
            </a:r>
          </a:p>
          <a:p>
            <a:endParaRPr lang="en-US" dirty="0" smtClean="0"/>
          </a:p>
          <a:p>
            <a:pPr>
              <a:buNone/>
            </a:pPr>
            <a:r>
              <a:rPr lang="sv-SE" dirty="0" smtClean="0"/>
              <a:t>rnorm(50)</a:t>
            </a:r>
          </a:p>
          <a:p>
            <a:pPr>
              <a:buNone/>
            </a:pPr>
            <a:r>
              <a:rPr lang="sv-SE" dirty="0" smtClean="0"/>
              <a:t> [1] -0.41151083  0.25222345 -0.89192113  0.43568330 -1.23753842 -0.22426789</a:t>
            </a:r>
          </a:p>
          <a:p>
            <a:pPr>
              <a:buNone/>
            </a:pPr>
            <a:r>
              <a:rPr lang="sv-SE" dirty="0" smtClean="0"/>
              <a:t> [7]  0.37739565  0.13333636  0.80418951 -0.05710677  0.50360797  1.08576936</a:t>
            </a:r>
          </a:p>
          <a:p>
            <a:pPr>
              <a:buNone/>
            </a:pPr>
            <a:r>
              <a:rPr lang="sv-SE" dirty="0" smtClean="0"/>
              <a:t>[13] -0.69095384 -1.28459935  0.04672617 -0.23570656 -0.54288826 -0.43331032</a:t>
            </a:r>
          </a:p>
          <a:p>
            <a:pPr>
              <a:buNone/>
            </a:pPr>
            <a:r>
              <a:rPr lang="sv-SE" dirty="0" smtClean="0"/>
              <a:t>[19] -0.64947165  0.72675075  1.15191175  0.99216037 -0.42951311  1.23830410</a:t>
            </a:r>
          </a:p>
          <a:p>
            <a:pPr>
              <a:buNone/>
            </a:pPr>
            <a:r>
              <a:rPr lang="sv-SE" dirty="0" smtClean="0"/>
              <a:t>[25] -0.27934628  1.75790309  0.56074609 -0.45278397 -0.83204330 -1.16657055</a:t>
            </a:r>
          </a:p>
          <a:p>
            <a:pPr>
              <a:buNone/>
            </a:pPr>
            <a:r>
              <a:rPr lang="sv-SE" dirty="0" smtClean="0"/>
              <a:t>[31] -1.06559058 -1.56378205  1.15653700  0.83204713 -0.22732869  0.26613736</a:t>
            </a:r>
          </a:p>
          <a:p>
            <a:pPr>
              <a:buNone/>
            </a:pPr>
            <a:r>
              <a:rPr lang="sv-SE" dirty="0" smtClean="0"/>
              <a:t>[37] -0.37670272  2.44136463 -0.79533912 -0.05487747  0.25014132  0.61824329</a:t>
            </a:r>
          </a:p>
          <a:p>
            <a:pPr>
              <a:buNone/>
            </a:pPr>
            <a:r>
              <a:rPr lang="sv-SE" dirty="0" smtClean="0"/>
              <a:t>[43] -0.17262350 -2.22390027 -1.26361438  0.35872890 -0.01104548 -0.94064916</a:t>
            </a:r>
          </a:p>
          <a:p>
            <a:pPr>
              <a:buNone/>
            </a:pPr>
            <a:r>
              <a:rPr lang="sv-SE" dirty="0" smtClean="0"/>
              <a:t>[49] -0.11582532 -0.81496871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for varying sample size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plot(density(</a:t>
            </a:r>
            <a:r>
              <a:rPr lang="en-IN" dirty="0" err="1" smtClean="0"/>
              <a:t>rnorm</a:t>
            </a:r>
            <a:r>
              <a:rPr lang="en-IN" dirty="0" smtClean="0"/>
              <a:t>(50)))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plot(density(</a:t>
            </a:r>
            <a:r>
              <a:rPr lang="en-IN" dirty="0" err="1" smtClean="0"/>
              <a:t>rnorm</a:t>
            </a:r>
            <a:r>
              <a:rPr lang="en-IN" dirty="0" smtClean="0"/>
              <a:t>(500000)))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071" y="2174875"/>
            <a:ext cx="3958446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024236"/>
            <a:ext cx="4464496" cy="392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kern="1200" baseline="0" dirty="0" smtClean="0"/>
                        <a:t>Command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kern="1200" baseline="0" dirty="0" smtClean="0"/>
                        <a:t>Explanation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kern="1200" baseline="0" dirty="0" err="1" smtClean="0"/>
                        <a:t>rnorm</a:t>
                      </a:r>
                      <a:r>
                        <a:rPr lang="en-IN" sz="2200" kern="1200" baseline="0" dirty="0" smtClean="0"/>
                        <a:t>(n, mean = 0, </a:t>
                      </a:r>
                      <a:r>
                        <a:rPr lang="en-IN" sz="2200" kern="1200" baseline="0" dirty="0" err="1" smtClean="0"/>
                        <a:t>sd</a:t>
                      </a:r>
                      <a:r>
                        <a:rPr lang="en-IN" sz="2200" kern="1200" baseline="0" dirty="0" smtClean="0"/>
                        <a:t> = 1)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kern="1200" baseline="0" dirty="0" smtClean="0"/>
                        <a:t>Generates n random numbers from the normal distribution with</a:t>
                      </a:r>
                    </a:p>
                    <a:p>
                      <a:r>
                        <a:rPr lang="en-IN" sz="2200" kern="1200" baseline="0" dirty="0" smtClean="0"/>
                        <a:t>mean of 0 and standard deviation of 1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kern="1200" baseline="0" dirty="0" err="1" smtClean="0"/>
                        <a:t>pnorm</a:t>
                      </a:r>
                      <a:r>
                        <a:rPr lang="en-IN" sz="2200" kern="1200" baseline="0" dirty="0" smtClean="0"/>
                        <a:t>(q, mean = 0, </a:t>
                      </a:r>
                      <a:r>
                        <a:rPr lang="en-IN" sz="2200" kern="1200" baseline="0" dirty="0" err="1" smtClean="0"/>
                        <a:t>sd</a:t>
                      </a:r>
                      <a:r>
                        <a:rPr lang="en-IN" sz="2200" kern="1200" baseline="0" dirty="0" smtClean="0"/>
                        <a:t> = 1)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kern="1200" baseline="0" dirty="0" smtClean="0"/>
                        <a:t>Returns the probability for the </a:t>
                      </a:r>
                      <a:r>
                        <a:rPr lang="en-IN" sz="2200" kern="1200" baseline="0" dirty="0" err="1" smtClean="0"/>
                        <a:t>quantile</a:t>
                      </a:r>
                      <a:r>
                        <a:rPr lang="en-IN" sz="2200" kern="1200" baseline="0" dirty="0" smtClean="0"/>
                        <a:t> q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kern="1200" baseline="0" dirty="0" err="1" smtClean="0"/>
                        <a:t>qnorm</a:t>
                      </a:r>
                      <a:r>
                        <a:rPr lang="en-IN" sz="2200" kern="1200" baseline="0" dirty="0" smtClean="0"/>
                        <a:t>(p, mean = 0, s d = 1)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kern="1200" baseline="0" dirty="0" smtClean="0"/>
                        <a:t>Returns the </a:t>
                      </a:r>
                      <a:r>
                        <a:rPr lang="en-IN" sz="2200" kern="1200" baseline="0" dirty="0" err="1" smtClean="0"/>
                        <a:t>quantile</a:t>
                      </a:r>
                      <a:r>
                        <a:rPr lang="en-IN" sz="2200" kern="1200" baseline="0" dirty="0" smtClean="0"/>
                        <a:t> for a given probability p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kern="1200" baseline="0" dirty="0" err="1" smtClean="0"/>
                        <a:t>dnorm</a:t>
                      </a:r>
                      <a:r>
                        <a:rPr lang="en-IN" sz="2200" kern="1200" baseline="0" dirty="0" smtClean="0"/>
                        <a:t>(x, mean = 0, </a:t>
                      </a:r>
                      <a:r>
                        <a:rPr lang="en-IN" sz="2200" kern="1200" baseline="0" dirty="0" err="1" smtClean="0"/>
                        <a:t>sd</a:t>
                      </a:r>
                      <a:r>
                        <a:rPr lang="en-IN" sz="2200" kern="1200" baseline="0" dirty="0" smtClean="0"/>
                        <a:t> = 1)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kern="1200" baseline="0" dirty="0" smtClean="0"/>
                        <a:t>Gives the  value of the density function for values x</a:t>
                      </a:r>
                      <a:endParaRPr lang="en-IN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err="1" smtClean="0"/>
              <a:t>pnorm</a:t>
            </a:r>
            <a:r>
              <a:rPr lang="en-IN" dirty="0" smtClean="0"/>
              <a:t>(0)    # gives </a:t>
            </a:r>
            <a:r>
              <a:rPr lang="en-IN" dirty="0" err="1" smtClean="0"/>
              <a:t>cdf</a:t>
            </a:r>
            <a:r>
              <a:rPr lang="en-IN" dirty="0" smtClean="0"/>
              <a:t> value</a:t>
            </a:r>
          </a:p>
          <a:p>
            <a:pPr>
              <a:buNone/>
            </a:pPr>
            <a:r>
              <a:rPr lang="en-IN" dirty="0" smtClean="0"/>
              <a:t>[1] 0.5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qnorm</a:t>
            </a:r>
            <a:r>
              <a:rPr lang="en-IN" dirty="0" smtClean="0"/>
              <a:t>(0.5)  </a:t>
            </a:r>
          </a:p>
          <a:p>
            <a:pPr>
              <a:buNone/>
            </a:pPr>
            <a:r>
              <a:rPr lang="en-IN" dirty="0" smtClean="0"/>
              <a:t>[1] 0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dnorm</a:t>
            </a:r>
            <a:r>
              <a:rPr lang="en-IN" dirty="0" smtClean="0"/>
              <a:t>(0)   # gives </a:t>
            </a:r>
            <a:r>
              <a:rPr lang="en-IN" dirty="0" err="1" smtClean="0"/>
              <a:t>pdf</a:t>
            </a:r>
            <a:r>
              <a:rPr lang="en-IN" dirty="0" smtClean="0"/>
              <a:t> value</a:t>
            </a:r>
          </a:p>
          <a:p>
            <a:pPr>
              <a:buNone/>
            </a:pPr>
            <a:r>
              <a:rPr lang="en-IN" dirty="0" smtClean="0"/>
              <a:t>[1] 0.3989423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Standard Normal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v-SE" sz="4400" b="1" dirty="0" smtClean="0"/>
              <a:t>rnorm(5,2,3)</a:t>
            </a:r>
          </a:p>
          <a:p>
            <a:pPr>
              <a:buNone/>
            </a:pPr>
            <a:r>
              <a:rPr lang="sv-SE" dirty="0" smtClean="0"/>
              <a:t>[1]  3.7916942  3.0862985  1.1134344  2.9722064 -0.3640922</a:t>
            </a:r>
          </a:p>
          <a:p>
            <a:pPr>
              <a:buNone/>
            </a:pPr>
            <a:endParaRPr lang="sv-SE" dirty="0"/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sz="4400" b="1" dirty="0" smtClean="0"/>
              <a:t>rnorm(50,2,3)</a:t>
            </a:r>
          </a:p>
          <a:p>
            <a:pPr>
              <a:buNone/>
            </a:pPr>
            <a:r>
              <a:rPr lang="sv-SE" dirty="0" smtClean="0"/>
              <a:t> [1]  3.74403366  1.86807316 -1.66184731  0.11030993  4.73653386  2.49002944</a:t>
            </a:r>
          </a:p>
          <a:p>
            <a:pPr>
              <a:buNone/>
            </a:pPr>
            <a:r>
              <a:rPr lang="sv-SE" dirty="0" smtClean="0"/>
              <a:t> [7]  3.34664251  2.62933362  0.87865624  0.17993568  2.94334725  0.54119441</a:t>
            </a:r>
          </a:p>
          <a:p>
            <a:pPr>
              <a:buNone/>
            </a:pPr>
            <a:r>
              <a:rPr lang="sv-SE" dirty="0" smtClean="0"/>
              <a:t>[13]  0.37823261  4.43263548  2.23655270 -0.25950544  3.14790752  0.58279648</a:t>
            </a:r>
          </a:p>
          <a:p>
            <a:pPr>
              <a:buNone/>
            </a:pPr>
            <a:r>
              <a:rPr lang="sv-SE" dirty="0" smtClean="0"/>
              <a:t>[19]  1.57789818  1.69962161  4.13134508  0.77419936  1.97542637  1.09057528</a:t>
            </a:r>
          </a:p>
          <a:p>
            <a:pPr>
              <a:buNone/>
            </a:pPr>
            <a:r>
              <a:rPr lang="sv-SE" dirty="0" smtClean="0"/>
              <a:t>[25]  6.00485152  2.80658087  2.94065272  7.43581501  4.53259530  3.54321499</a:t>
            </a:r>
          </a:p>
          <a:p>
            <a:pPr>
              <a:buNone/>
            </a:pPr>
            <a:r>
              <a:rPr lang="sv-SE" dirty="0" smtClean="0"/>
              <a:t>[31]  4.54376425  0.05735626  7.47229254 -2.13443949  3.86046902 -1.97986399</a:t>
            </a:r>
          </a:p>
          <a:p>
            <a:pPr>
              <a:buNone/>
            </a:pPr>
            <a:r>
              <a:rPr lang="sv-SE" dirty="0" smtClean="0"/>
              <a:t>[37] -0.74641488  3.96990209  3.38351478 -1.31210114  3.72154717 -1.34682163</a:t>
            </a:r>
          </a:p>
          <a:p>
            <a:pPr>
              <a:buNone/>
            </a:pPr>
            <a:r>
              <a:rPr lang="sv-SE" dirty="0" smtClean="0"/>
              <a:t>[43]  2.50268110  6.93911070  2.75785074  4.26661121  3.39362867 -1.65923773</a:t>
            </a:r>
          </a:p>
          <a:p>
            <a:pPr>
              <a:buNone/>
            </a:pPr>
            <a:r>
              <a:rPr lang="sv-SE" dirty="0" smtClean="0"/>
              <a:t>[49]  2.32429547  3.56447817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Q-Q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 smtClean="0"/>
              <a:t>qqnorm</a:t>
            </a:r>
            <a:r>
              <a:rPr lang="en-IN" dirty="0" smtClean="0"/>
              <a:t>(y)</a:t>
            </a:r>
          </a:p>
          <a:p>
            <a:r>
              <a:rPr lang="en-IN" dirty="0" err="1" smtClean="0"/>
              <a:t>qqline</a:t>
            </a:r>
            <a:r>
              <a:rPr lang="en-IN" dirty="0" smtClean="0"/>
              <a:t>(y)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628800"/>
            <a:ext cx="4320480" cy="403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Shapiro-</a:t>
            </a:r>
            <a:r>
              <a:rPr lang="en-US" dirty="0" err="1" smtClean="0"/>
              <a:t>Wilk</a:t>
            </a:r>
            <a:r>
              <a:rPr lang="en-US" dirty="0" smtClean="0"/>
              <a:t> Normality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/>
              <a:t>shapiro.test</a:t>
            </a:r>
            <a:r>
              <a:rPr lang="en-IN" dirty="0" smtClean="0"/>
              <a:t>(</a:t>
            </a:r>
            <a:r>
              <a:rPr lang="en-IN" dirty="0" err="1" smtClean="0"/>
              <a:t>rnorm</a:t>
            </a:r>
            <a:r>
              <a:rPr lang="en-IN" dirty="0" smtClean="0"/>
              <a:t>(50))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Shapiro-</a:t>
            </a:r>
            <a:r>
              <a:rPr lang="en-IN" dirty="0" err="1" smtClean="0"/>
              <a:t>Wilk</a:t>
            </a:r>
            <a:r>
              <a:rPr lang="en-IN" dirty="0" smtClean="0"/>
              <a:t> normality test</a:t>
            </a:r>
          </a:p>
          <a:p>
            <a:pPr>
              <a:buNone/>
            </a:pPr>
            <a:r>
              <a:rPr lang="en-IN" dirty="0" smtClean="0"/>
              <a:t>data:  </a:t>
            </a:r>
            <a:r>
              <a:rPr lang="en-IN" dirty="0" err="1" smtClean="0"/>
              <a:t>rnorm</a:t>
            </a:r>
            <a:r>
              <a:rPr lang="en-IN" dirty="0" smtClean="0"/>
              <a:t>(50)</a:t>
            </a:r>
          </a:p>
          <a:p>
            <a:pPr>
              <a:buNone/>
            </a:pPr>
            <a:r>
              <a:rPr lang="en-IN" dirty="0" smtClean="0"/>
              <a:t>W = 0.97887, p-value = 0.5055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551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Estimation Using R</vt:lpstr>
      <vt:lpstr>Simulating a random sample from a distribution</vt:lpstr>
      <vt:lpstr>Slide 3</vt:lpstr>
      <vt:lpstr>Comparison for varying sample size</vt:lpstr>
      <vt:lpstr>Normal Distribution</vt:lpstr>
      <vt:lpstr>Examples</vt:lpstr>
      <vt:lpstr>Beyond Standard Normal</vt:lpstr>
      <vt:lpstr>Normal Q-Q plot</vt:lpstr>
      <vt:lpstr>Shapiro-Wilk Normality Test</vt:lpstr>
      <vt:lpstr>List of Some Useful Distributions</vt:lpstr>
      <vt:lpstr>Slide 11</vt:lpstr>
      <vt:lpstr>Method of Moments Estimation (MME)</vt:lpstr>
      <vt:lpstr>Slide 13</vt:lpstr>
      <vt:lpstr>Slide 14</vt:lpstr>
      <vt:lpstr>MME for Gamma (5,7) distribution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Using R</dc:title>
  <dc:creator>LBC</dc:creator>
  <cp:lastModifiedBy>LBC</cp:lastModifiedBy>
  <cp:revision>15</cp:revision>
  <dcterms:created xsi:type="dcterms:W3CDTF">2022-03-01T10:49:56Z</dcterms:created>
  <dcterms:modified xsi:type="dcterms:W3CDTF">2022-03-03T13:44:23Z</dcterms:modified>
</cp:coreProperties>
</file>