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6" r:id="rId3"/>
    <p:sldId id="257" r:id="rId4"/>
    <p:sldId id="259" r:id="rId5"/>
    <p:sldId id="260" r:id="rId6"/>
    <p:sldId id="261" r:id="rId7"/>
    <p:sldId id="262" r:id="rId8"/>
    <p:sldId id="263" r:id="rId9"/>
    <p:sldId id="265" r:id="rId10"/>
    <p:sldId id="266" r:id="rId11"/>
    <p:sldId id="267" r:id="rId12"/>
    <p:sldId id="269" r:id="rId13"/>
    <p:sldId id="268" r:id="rId14"/>
    <p:sldId id="270" r:id="rId15"/>
    <p:sldId id="271" r:id="rId16"/>
    <p:sldId id="276"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2453-2183-80D9-A912-81DF44D9F1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0250A6-18F2-3684-4BC9-48D679987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D30334-3352-1817-7F7E-7099AED9E1AB}"/>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6E57BE07-3D35-ABBA-7F5A-E9B0E7B12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63CBA-E0A4-246E-3C7A-C71B240B299A}"/>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259684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4E43-241D-36C1-A45F-97C79AFB19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BE629D-1118-F63B-7401-AE6D8A1E65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809A5-6DC8-FEE0-ABEC-B37B615BDE02}"/>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3DBFC800-1267-8C6A-142F-7C58B56C8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FA694-2678-CA2B-30D7-F896EF7E3BB2}"/>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38278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D6F5D-73E0-B24A-7042-81F6754AE7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21E363-00FD-6DF6-AA6B-C107BF4CC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4E697-CA4B-0DA0-6A3A-4EAA31E414D4}"/>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3210DDB1-24BA-D9FF-E1F7-AE7AE2570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23261-BA73-EC09-C404-CC2A299C400A}"/>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295866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952B-C2BA-B536-AA9C-4726ED1263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26B81D-F454-8A28-62E5-6B0662F2C7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BFA79-E88D-632C-6C4F-5FF927CE90DD}"/>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60AA2842-82BE-F499-9F20-7CCE681DE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E1EFE-892C-24F0-A733-B7F347D92EC6}"/>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30489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9E6C-6D8B-44BE-A63C-5DF2E0F80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6CB62A-ECB5-8142-5D9C-C28D3149AE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E2CB64-36D3-6741-BD4D-A4AC908C1842}"/>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976B8CDE-4874-B277-A09A-E3013C1F2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8E4217-DDB2-704E-277C-941E2F3CA4CE}"/>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6877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0094-E8D4-3D73-ADF9-DF1A58F1C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2E037D-DC78-DFB7-BC3E-1B6880188B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CAA291-6131-2414-9713-3657601B9D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116F04-F46B-6CB4-9A84-FF6FE533F2CA}"/>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6" name="Footer Placeholder 5">
            <a:extLst>
              <a:ext uri="{FF2B5EF4-FFF2-40B4-BE49-F238E27FC236}">
                <a16:creationId xmlns:a16="http://schemas.microsoft.com/office/drawing/2014/main" id="{457DDC8C-37A1-3B5A-9729-6C3F37C4E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01D2CE-9C42-2712-8D0D-67F89A259AA6}"/>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202804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A5F0-4632-90A9-78DF-241619E769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C6545A-6CA5-14EC-A592-B9E565C07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E7471-A39A-7BCE-0238-D1619BA34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A92966-24DB-DB1A-5EB7-3B68713FC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4E126-8015-7B10-F1F6-6B63AD052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E10103-417B-E94F-50D4-FCA1FBC72132}"/>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8" name="Footer Placeholder 7">
            <a:extLst>
              <a:ext uri="{FF2B5EF4-FFF2-40B4-BE49-F238E27FC236}">
                <a16:creationId xmlns:a16="http://schemas.microsoft.com/office/drawing/2014/main" id="{C058F4E2-635E-62EF-AFE3-0B87811BC0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1B3CAD-8193-E4C1-921D-9FE41840E94C}"/>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97584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973D-D568-A588-FC9D-3308B4FB1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1BA8A1-C19A-CB91-B9B1-9ECC0426C4D5}"/>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4" name="Footer Placeholder 3">
            <a:extLst>
              <a:ext uri="{FF2B5EF4-FFF2-40B4-BE49-F238E27FC236}">
                <a16:creationId xmlns:a16="http://schemas.microsoft.com/office/drawing/2014/main" id="{94E6F3EC-B90C-7576-2DD0-BA156D5332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27F725-9F0E-5BF5-49CE-61AC88D5E0D3}"/>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198116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C1301-C8D8-004B-502A-6AEE214DA60F}"/>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3" name="Footer Placeholder 2">
            <a:extLst>
              <a:ext uri="{FF2B5EF4-FFF2-40B4-BE49-F238E27FC236}">
                <a16:creationId xmlns:a16="http://schemas.microsoft.com/office/drawing/2014/main" id="{C1BCE1FE-4AE1-7777-C4C7-D975AD1B3E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153DCB-BD95-690A-3355-6CB543482F4B}"/>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233385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C96-5107-9CB6-E168-779CAFC44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D55D6D-57C9-01BB-B0F1-1E28733C2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68E596-F58B-D4BB-A388-610674AB3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CF642-C449-331F-1AAE-4D13268AE101}"/>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6" name="Footer Placeholder 5">
            <a:extLst>
              <a:ext uri="{FF2B5EF4-FFF2-40B4-BE49-F238E27FC236}">
                <a16:creationId xmlns:a16="http://schemas.microsoft.com/office/drawing/2014/main" id="{4BBF7E8B-7314-FEFA-32AF-4031172C2E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ABFFEF-73C3-D545-9C64-1EDA782F07EE}"/>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31419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3783-04E0-2BB6-0B3A-3E6A39E0C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DE0BF9-A34C-D4F0-A91F-9243389FE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7155B8-79A8-24D5-04B0-FA86D9AE2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71F7F-63C0-D0E0-1CB7-76DDA6ABE4DE}"/>
              </a:ext>
            </a:extLst>
          </p:cNvPr>
          <p:cNvSpPr>
            <a:spLocks noGrp="1"/>
          </p:cNvSpPr>
          <p:nvPr>
            <p:ph type="dt" sz="half" idx="10"/>
          </p:nvPr>
        </p:nvSpPr>
        <p:spPr/>
        <p:txBody>
          <a:bodyPr/>
          <a:lstStyle/>
          <a:p>
            <a:fld id="{E8453F48-625D-4FFD-9557-D80E36B34741}" type="datetimeFigureOut">
              <a:rPr lang="en-IN" smtClean="0"/>
              <a:t>31-03-2023</a:t>
            </a:fld>
            <a:endParaRPr lang="en-IN"/>
          </a:p>
        </p:txBody>
      </p:sp>
      <p:sp>
        <p:nvSpPr>
          <p:cNvPr id="6" name="Footer Placeholder 5">
            <a:extLst>
              <a:ext uri="{FF2B5EF4-FFF2-40B4-BE49-F238E27FC236}">
                <a16:creationId xmlns:a16="http://schemas.microsoft.com/office/drawing/2014/main" id="{60AD4C35-9CB1-AA6C-2845-A2F9741BC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916024-C714-14BC-44E0-9B626A11CE8D}"/>
              </a:ext>
            </a:extLst>
          </p:cNvPr>
          <p:cNvSpPr>
            <a:spLocks noGrp="1"/>
          </p:cNvSpPr>
          <p:nvPr>
            <p:ph type="sldNum" sz="quarter" idx="12"/>
          </p:nvPr>
        </p:nvSpPr>
        <p:spPr/>
        <p:txBody>
          <a:bodyPr/>
          <a:lstStyle/>
          <a:p>
            <a:fld id="{92733A51-0C35-412F-BC9A-5DC841AC046A}" type="slidenum">
              <a:rPr lang="en-IN" smtClean="0"/>
              <a:t>‹#›</a:t>
            </a:fld>
            <a:endParaRPr lang="en-IN"/>
          </a:p>
        </p:txBody>
      </p:sp>
    </p:spTree>
    <p:extLst>
      <p:ext uri="{BB962C8B-B14F-4D97-AF65-F5344CB8AC3E}">
        <p14:creationId xmlns:p14="http://schemas.microsoft.com/office/powerpoint/2010/main" val="3137792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59455-758C-1F87-9E47-5427BB33C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25967-4969-CB91-56FB-BD69FEEFBF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11893D-B7A4-2BF5-8AC9-EF0708D62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3F48-625D-4FFD-9557-D80E36B34741}" type="datetimeFigureOut">
              <a:rPr lang="en-IN" smtClean="0"/>
              <a:t>31-03-2023</a:t>
            </a:fld>
            <a:endParaRPr lang="en-IN"/>
          </a:p>
        </p:txBody>
      </p:sp>
      <p:sp>
        <p:nvSpPr>
          <p:cNvPr id="5" name="Footer Placeholder 4">
            <a:extLst>
              <a:ext uri="{FF2B5EF4-FFF2-40B4-BE49-F238E27FC236}">
                <a16:creationId xmlns:a16="http://schemas.microsoft.com/office/drawing/2014/main" id="{BC2BDD04-1BFA-C93E-3E99-9CCCCFAD0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0C2D77-35BE-0482-5168-FD94BCA41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3A51-0C35-412F-BC9A-5DC841AC046A}" type="slidenum">
              <a:rPr lang="en-IN" smtClean="0"/>
              <a:t>‹#›</a:t>
            </a:fld>
            <a:endParaRPr lang="en-IN"/>
          </a:p>
        </p:txBody>
      </p:sp>
    </p:spTree>
    <p:extLst>
      <p:ext uri="{BB962C8B-B14F-4D97-AF65-F5344CB8AC3E}">
        <p14:creationId xmlns:p14="http://schemas.microsoft.com/office/powerpoint/2010/main" val="407373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B0906-909F-5E41-95F2-DC3F7F3BD43B}"/>
              </a:ext>
            </a:extLst>
          </p:cNvPr>
          <p:cNvSpPr>
            <a:spLocks noGrp="1"/>
          </p:cNvSpPr>
          <p:nvPr>
            <p:ph type="ctrTitle"/>
          </p:nvPr>
        </p:nvSpPr>
        <p:spPr/>
        <p:txBody>
          <a:bodyPr/>
          <a:lstStyle/>
          <a:p>
            <a:r>
              <a:rPr lang="en-IN" dirty="0"/>
              <a:t>Hypothesis Testing Using R</a:t>
            </a:r>
          </a:p>
        </p:txBody>
      </p:sp>
    </p:spTree>
    <p:extLst>
      <p:ext uri="{BB962C8B-B14F-4D97-AF65-F5344CB8AC3E}">
        <p14:creationId xmlns:p14="http://schemas.microsoft.com/office/powerpoint/2010/main" val="3648174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DAAA-809F-478C-0507-D5CCF3851B6B}"/>
              </a:ext>
            </a:extLst>
          </p:cNvPr>
          <p:cNvSpPr>
            <a:spLocks noGrp="1"/>
          </p:cNvSpPr>
          <p:nvPr>
            <p:ph type="title"/>
          </p:nvPr>
        </p:nvSpPr>
        <p:spPr/>
        <p:txBody>
          <a:bodyPr/>
          <a:lstStyle/>
          <a:p>
            <a:r>
              <a:rPr lang="en-IN" dirty="0"/>
              <a:t>Programme</a:t>
            </a:r>
          </a:p>
        </p:txBody>
      </p:sp>
      <p:sp>
        <p:nvSpPr>
          <p:cNvPr id="3" name="Content Placeholder 2">
            <a:extLst>
              <a:ext uri="{FF2B5EF4-FFF2-40B4-BE49-F238E27FC236}">
                <a16:creationId xmlns:a16="http://schemas.microsoft.com/office/drawing/2014/main" id="{A4A89F9F-108F-58AB-AAC6-766AE55FD6D4}"/>
              </a:ext>
            </a:extLst>
          </p:cNvPr>
          <p:cNvSpPr>
            <a:spLocks noGrp="1"/>
          </p:cNvSpPr>
          <p:nvPr>
            <p:ph idx="1"/>
          </p:nvPr>
        </p:nvSpPr>
        <p:spPr>
          <a:xfrm>
            <a:off x="838200" y="1690688"/>
            <a:ext cx="10515600" cy="4802187"/>
          </a:xfrm>
        </p:spPr>
        <p:txBody>
          <a:bodyPr>
            <a:normAutofit fontScale="55000" lnSpcReduction="20000"/>
          </a:bodyPr>
          <a:lstStyle/>
          <a:p>
            <a:pPr marL="0" indent="0">
              <a:buNone/>
            </a:pPr>
            <a:r>
              <a:rPr lang="en-US" dirty="0"/>
              <a:t>batch_1&lt;-c(1505, 1556, 1801, 1629, 1644, 1607, 1825, 1748)</a:t>
            </a:r>
          </a:p>
          <a:p>
            <a:pPr marL="0" indent="0">
              <a:buNone/>
            </a:pPr>
            <a:r>
              <a:rPr lang="en-US" dirty="0"/>
              <a:t>batch_2&lt;-c(1799, 1618, </a:t>
            </a:r>
            <a:r>
              <a:rPr lang="en-US" dirty="0">
                <a:effectLst>
                  <a:outerShdw blurRad="38100" dist="38100" dir="2700000" algn="tl">
                    <a:srgbClr val="000000">
                      <a:alpha val="43137"/>
                    </a:srgbClr>
                  </a:outerShdw>
                </a:effectLst>
              </a:rPr>
              <a:t>1604</a:t>
            </a:r>
            <a:r>
              <a:rPr lang="en-US" dirty="0"/>
              <a:t>, 1655, 1708, 1765, 1728)</a:t>
            </a:r>
          </a:p>
          <a:p>
            <a:pPr marL="0" indent="0">
              <a:buNone/>
            </a:pPr>
            <a:r>
              <a:rPr lang="en-US" dirty="0" err="1"/>
              <a:t>t.test</a:t>
            </a:r>
            <a:r>
              <a:rPr lang="en-US" dirty="0"/>
              <a:t>(batch_1, batch_2)</a:t>
            </a:r>
            <a:endParaRPr lang="en-IN" dirty="0"/>
          </a:p>
          <a:p>
            <a:pPr marL="0" indent="0">
              <a:buNone/>
            </a:pPr>
            <a:endParaRPr lang="en-IN" dirty="0"/>
          </a:p>
          <a:p>
            <a:pPr marL="0" indent="0">
              <a:buNone/>
            </a:pPr>
            <a:endParaRPr lang="en-US" dirty="0"/>
          </a:p>
          <a:p>
            <a:pPr marL="0" indent="0">
              <a:buNone/>
            </a:pPr>
            <a:r>
              <a:rPr lang="en-US" sz="3300" dirty="0">
                <a:solidFill>
                  <a:srgbClr val="0070C0"/>
                </a:solidFill>
              </a:rPr>
              <a:t>        Welch Two Sample t-test</a:t>
            </a:r>
          </a:p>
          <a:p>
            <a:pPr marL="0" indent="0">
              <a:buNone/>
            </a:pPr>
            <a:endParaRPr lang="en-US" sz="3300" dirty="0">
              <a:solidFill>
                <a:srgbClr val="0070C0"/>
              </a:solidFill>
            </a:endParaRPr>
          </a:p>
          <a:p>
            <a:pPr marL="0" indent="0">
              <a:buNone/>
            </a:pPr>
            <a:r>
              <a:rPr lang="en-US" sz="3300" dirty="0">
                <a:solidFill>
                  <a:srgbClr val="0070C0"/>
                </a:solidFill>
              </a:rPr>
              <a:t>data:  batch_1 and batch_2</a:t>
            </a:r>
          </a:p>
          <a:p>
            <a:pPr marL="0" indent="0">
              <a:buNone/>
            </a:pPr>
            <a:r>
              <a:rPr lang="en-US" sz="3300" dirty="0">
                <a:solidFill>
                  <a:srgbClr val="0070C0"/>
                </a:solidFill>
              </a:rPr>
              <a:t>t = -0.65324, </a:t>
            </a:r>
            <a:r>
              <a:rPr lang="en-US" sz="3300" dirty="0" err="1">
                <a:solidFill>
                  <a:srgbClr val="0070C0"/>
                </a:solidFill>
              </a:rPr>
              <a:t>df</a:t>
            </a:r>
            <a:r>
              <a:rPr lang="en-US" sz="3300" dirty="0">
                <a:solidFill>
                  <a:srgbClr val="0070C0"/>
                </a:solidFill>
              </a:rPr>
              <a:t> = 12.008, p-value = 0.5259</a:t>
            </a:r>
          </a:p>
          <a:p>
            <a:pPr marL="0" indent="0">
              <a:buNone/>
            </a:pPr>
            <a:r>
              <a:rPr lang="en-US" sz="3300" dirty="0">
                <a:solidFill>
                  <a:srgbClr val="0070C0"/>
                </a:solidFill>
              </a:rPr>
              <a:t>alternative hypothesis: true difference in means is not equal to 0</a:t>
            </a:r>
          </a:p>
          <a:p>
            <a:pPr marL="0" indent="0">
              <a:buNone/>
            </a:pPr>
            <a:r>
              <a:rPr lang="en-US" sz="3300" dirty="0">
                <a:solidFill>
                  <a:srgbClr val="0070C0"/>
                </a:solidFill>
              </a:rPr>
              <a:t>95 percent confidence interval:</a:t>
            </a:r>
          </a:p>
          <a:p>
            <a:pPr marL="0" indent="0">
              <a:buNone/>
            </a:pPr>
            <a:r>
              <a:rPr lang="en-US" sz="3300" dirty="0">
                <a:solidFill>
                  <a:srgbClr val="0070C0"/>
                </a:solidFill>
              </a:rPr>
              <a:t> -140.19564   75.51707</a:t>
            </a:r>
          </a:p>
          <a:p>
            <a:pPr marL="0" indent="0">
              <a:buNone/>
            </a:pPr>
            <a:r>
              <a:rPr lang="en-US" sz="3300" dirty="0">
                <a:solidFill>
                  <a:srgbClr val="0070C0"/>
                </a:solidFill>
              </a:rPr>
              <a:t>sample estimates:</a:t>
            </a:r>
          </a:p>
          <a:p>
            <a:pPr marL="0" indent="0">
              <a:buNone/>
            </a:pPr>
            <a:r>
              <a:rPr lang="en-US" sz="3300" dirty="0">
                <a:solidFill>
                  <a:srgbClr val="0070C0"/>
                </a:solidFill>
              </a:rPr>
              <a:t>mean of x mean of y </a:t>
            </a:r>
          </a:p>
          <a:p>
            <a:pPr marL="0" indent="0">
              <a:buNone/>
            </a:pPr>
            <a:r>
              <a:rPr lang="en-US" sz="3300" dirty="0">
                <a:solidFill>
                  <a:srgbClr val="0070C0"/>
                </a:solidFill>
              </a:rPr>
              <a:t> 1664.375  1696.714 </a:t>
            </a:r>
          </a:p>
          <a:p>
            <a:pPr marL="0" indent="0">
              <a:buNone/>
            </a:pPr>
            <a:endParaRPr lang="en-IN" dirty="0"/>
          </a:p>
        </p:txBody>
      </p:sp>
    </p:spTree>
    <p:extLst>
      <p:ext uri="{BB962C8B-B14F-4D97-AF65-F5344CB8AC3E}">
        <p14:creationId xmlns:p14="http://schemas.microsoft.com/office/powerpoint/2010/main" val="231797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EF62-0C35-871D-DBC3-AD349582DB8D}"/>
              </a:ext>
            </a:extLst>
          </p:cNvPr>
          <p:cNvSpPr>
            <a:spLocks noGrp="1"/>
          </p:cNvSpPr>
          <p:nvPr>
            <p:ph type="title"/>
          </p:nvPr>
        </p:nvSpPr>
        <p:spPr/>
        <p:txBody>
          <a:bodyPr/>
          <a:lstStyle/>
          <a:p>
            <a:r>
              <a:rPr lang="en-US" dirty="0" err="1"/>
              <a:t>t.test</a:t>
            </a:r>
            <a:r>
              <a:rPr lang="en-US" dirty="0"/>
              <a:t>(batch_1, batch_2,var.equal = TRUE)</a:t>
            </a:r>
            <a:endParaRPr lang="en-IN" dirty="0"/>
          </a:p>
        </p:txBody>
      </p:sp>
      <p:sp>
        <p:nvSpPr>
          <p:cNvPr id="3" name="Content Placeholder 2">
            <a:extLst>
              <a:ext uri="{FF2B5EF4-FFF2-40B4-BE49-F238E27FC236}">
                <a16:creationId xmlns:a16="http://schemas.microsoft.com/office/drawing/2014/main" id="{795939E4-7CC3-4A65-4786-2161FB42EB54}"/>
              </a:ext>
            </a:extLst>
          </p:cNvPr>
          <p:cNvSpPr>
            <a:spLocks noGrp="1"/>
          </p:cNvSpPr>
          <p:nvPr>
            <p:ph idx="1"/>
          </p:nvPr>
        </p:nvSpPr>
        <p:spPr/>
        <p:txBody>
          <a:bodyPr>
            <a:normAutofit fontScale="85000" lnSpcReduction="20000"/>
          </a:bodyPr>
          <a:lstStyle/>
          <a:p>
            <a:pPr marL="0" indent="0">
              <a:buNone/>
            </a:pPr>
            <a:endParaRPr lang="en-US" dirty="0"/>
          </a:p>
          <a:p>
            <a:pPr marL="0" indent="0">
              <a:buNone/>
            </a:pPr>
            <a:r>
              <a:rPr lang="en-US" dirty="0"/>
              <a:t>        Two Sample t-test</a:t>
            </a:r>
          </a:p>
          <a:p>
            <a:pPr marL="0" indent="0">
              <a:buNone/>
            </a:pPr>
            <a:endParaRPr lang="en-US" dirty="0"/>
          </a:p>
          <a:p>
            <a:pPr marL="0" indent="0">
              <a:buNone/>
            </a:pPr>
            <a:r>
              <a:rPr lang="en-US" dirty="0"/>
              <a:t>data:  batch_1 and batch_2</a:t>
            </a:r>
          </a:p>
          <a:p>
            <a:pPr marL="0" indent="0">
              <a:buNone/>
            </a:pPr>
            <a:r>
              <a:rPr lang="en-US" dirty="0"/>
              <a:t>t = -0.63387, </a:t>
            </a:r>
            <a:r>
              <a:rPr lang="en-US" dirty="0" err="1"/>
              <a:t>df</a:t>
            </a:r>
            <a:r>
              <a:rPr lang="en-US" dirty="0"/>
              <a:t> = 13, p-value = 0.5372</a:t>
            </a:r>
          </a:p>
          <a:p>
            <a:pPr marL="0" indent="0">
              <a:buNone/>
            </a:pPr>
            <a:r>
              <a:rPr lang="en-US" dirty="0"/>
              <a:t>alternative hypothesis: true difference in means is not equal to 0</a:t>
            </a:r>
          </a:p>
          <a:p>
            <a:pPr marL="0" indent="0">
              <a:buNone/>
            </a:pPr>
            <a:r>
              <a:rPr lang="en-US" dirty="0"/>
              <a:t>95 percent confidence interval:</a:t>
            </a:r>
          </a:p>
          <a:p>
            <a:pPr marL="0" indent="0">
              <a:buNone/>
            </a:pPr>
            <a:r>
              <a:rPr lang="en-US" dirty="0"/>
              <a:t> -142.5583   77.8797</a:t>
            </a:r>
          </a:p>
          <a:p>
            <a:pPr marL="0" indent="0">
              <a:buNone/>
            </a:pPr>
            <a:r>
              <a:rPr lang="en-US" dirty="0"/>
              <a:t>sample estimates:</a:t>
            </a:r>
          </a:p>
          <a:p>
            <a:pPr marL="0" indent="0">
              <a:buNone/>
            </a:pPr>
            <a:r>
              <a:rPr lang="en-US" dirty="0"/>
              <a:t>mean of x mean of y </a:t>
            </a:r>
          </a:p>
          <a:p>
            <a:pPr marL="0" indent="0">
              <a:buNone/>
            </a:pPr>
            <a:r>
              <a:rPr lang="en-US" dirty="0"/>
              <a:t> 1664.375  1696.714 </a:t>
            </a:r>
            <a:endParaRPr lang="en-IN" dirty="0"/>
          </a:p>
        </p:txBody>
      </p:sp>
    </p:spTree>
    <p:extLst>
      <p:ext uri="{BB962C8B-B14F-4D97-AF65-F5344CB8AC3E}">
        <p14:creationId xmlns:p14="http://schemas.microsoft.com/office/powerpoint/2010/main" val="330792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11F54C-E7E7-3D11-8740-839335BDFAEE}"/>
              </a:ext>
            </a:extLst>
          </p:cNvPr>
          <p:cNvSpPr>
            <a:spLocks noGrp="1"/>
          </p:cNvSpPr>
          <p:nvPr>
            <p:ph type="ctrTitle"/>
          </p:nvPr>
        </p:nvSpPr>
        <p:spPr/>
        <p:txBody>
          <a:bodyPr/>
          <a:lstStyle/>
          <a:p>
            <a:r>
              <a:rPr lang="en-US" dirty="0"/>
              <a:t>Paired t - test</a:t>
            </a:r>
            <a:endParaRPr lang="en-IN" dirty="0"/>
          </a:p>
        </p:txBody>
      </p:sp>
    </p:spTree>
    <p:extLst>
      <p:ext uri="{BB962C8B-B14F-4D97-AF65-F5344CB8AC3E}">
        <p14:creationId xmlns:p14="http://schemas.microsoft.com/office/powerpoint/2010/main" val="25460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F1D9-3D8A-E934-7B18-4AA707799BA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8EAF9A44-2489-31FE-D774-FF5F72C26AF6}"/>
              </a:ext>
            </a:extLst>
          </p:cNvPr>
          <p:cNvSpPr>
            <a:spLocks noGrp="1"/>
          </p:cNvSpPr>
          <p:nvPr>
            <p:ph idx="1"/>
          </p:nvPr>
        </p:nvSpPr>
        <p:spPr/>
        <p:txBody>
          <a:bodyPr/>
          <a:lstStyle/>
          <a:p>
            <a:pPr marL="0" indent="0">
              <a:buNone/>
            </a:pPr>
            <a:r>
              <a:rPr lang="en-US" dirty="0"/>
              <a:t>The weights of 10 boys before they are subject to a change of diet and after a lapse of six moths are given below. Test whether there is a significant change of wight?</a:t>
            </a:r>
          </a:p>
          <a:p>
            <a:pPr marL="0" indent="0">
              <a:buNone/>
            </a:pPr>
            <a:endParaRPr lang="en-US" dirty="0"/>
          </a:p>
          <a:p>
            <a:pPr marL="0" indent="0">
              <a:buNone/>
            </a:pPr>
            <a:endParaRPr lang="en-IN" dirty="0"/>
          </a:p>
        </p:txBody>
      </p:sp>
      <p:graphicFrame>
        <p:nvGraphicFramePr>
          <p:cNvPr id="9" name="Table 9">
            <a:extLst>
              <a:ext uri="{FF2B5EF4-FFF2-40B4-BE49-F238E27FC236}">
                <a16:creationId xmlns:a16="http://schemas.microsoft.com/office/drawing/2014/main" id="{4AB6C304-65BA-A822-8E74-F049440D8FE1}"/>
              </a:ext>
            </a:extLst>
          </p:cNvPr>
          <p:cNvGraphicFramePr>
            <a:graphicFrameLocks noGrp="1"/>
          </p:cNvGraphicFramePr>
          <p:nvPr>
            <p:extLst>
              <p:ext uri="{D42A27DB-BD31-4B8C-83A1-F6EECF244321}">
                <p14:modId xmlns:p14="http://schemas.microsoft.com/office/powerpoint/2010/main" val="1428722762"/>
              </p:ext>
            </p:extLst>
          </p:nvPr>
        </p:nvGraphicFramePr>
        <p:xfrm>
          <a:off x="1252353" y="3259614"/>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560674528"/>
                    </a:ext>
                  </a:extLst>
                </a:gridCol>
                <a:gridCol w="812800">
                  <a:extLst>
                    <a:ext uri="{9D8B030D-6E8A-4147-A177-3AD203B41FA5}">
                      <a16:colId xmlns:a16="http://schemas.microsoft.com/office/drawing/2014/main" val="2827287626"/>
                    </a:ext>
                  </a:extLst>
                </a:gridCol>
                <a:gridCol w="812800">
                  <a:extLst>
                    <a:ext uri="{9D8B030D-6E8A-4147-A177-3AD203B41FA5}">
                      <a16:colId xmlns:a16="http://schemas.microsoft.com/office/drawing/2014/main" val="2956279274"/>
                    </a:ext>
                  </a:extLst>
                </a:gridCol>
                <a:gridCol w="812800">
                  <a:extLst>
                    <a:ext uri="{9D8B030D-6E8A-4147-A177-3AD203B41FA5}">
                      <a16:colId xmlns:a16="http://schemas.microsoft.com/office/drawing/2014/main" val="71174011"/>
                    </a:ext>
                  </a:extLst>
                </a:gridCol>
                <a:gridCol w="812800">
                  <a:extLst>
                    <a:ext uri="{9D8B030D-6E8A-4147-A177-3AD203B41FA5}">
                      <a16:colId xmlns:a16="http://schemas.microsoft.com/office/drawing/2014/main" val="738169025"/>
                    </a:ext>
                  </a:extLst>
                </a:gridCol>
                <a:gridCol w="812800">
                  <a:extLst>
                    <a:ext uri="{9D8B030D-6E8A-4147-A177-3AD203B41FA5}">
                      <a16:colId xmlns:a16="http://schemas.microsoft.com/office/drawing/2014/main" val="2873954368"/>
                    </a:ext>
                  </a:extLst>
                </a:gridCol>
                <a:gridCol w="812800">
                  <a:extLst>
                    <a:ext uri="{9D8B030D-6E8A-4147-A177-3AD203B41FA5}">
                      <a16:colId xmlns:a16="http://schemas.microsoft.com/office/drawing/2014/main" val="4155693945"/>
                    </a:ext>
                  </a:extLst>
                </a:gridCol>
                <a:gridCol w="812800">
                  <a:extLst>
                    <a:ext uri="{9D8B030D-6E8A-4147-A177-3AD203B41FA5}">
                      <a16:colId xmlns:a16="http://schemas.microsoft.com/office/drawing/2014/main" val="3893692653"/>
                    </a:ext>
                  </a:extLst>
                </a:gridCol>
                <a:gridCol w="812800">
                  <a:extLst>
                    <a:ext uri="{9D8B030D-6E8A-4147-A177-3AD203B41FA5}">
                      <a16:colId xmlns:a16="http://schemas.microsoft.com/office/drawing/2014/main" val="1871064306"/>
                    </a:ext>
                  </a:extLst>
                </a:gridCol>
                <a:gridCol w="812800">
                  <a:extLst>
                    <a:ext uri="{9D8B030D-6E8A-4147-A177-3AD203B41FA5}">
                      <a16:colId xmlns:a16="http://schemas.microsoft.com/office/drawing/2014/main" val="4028376911"/>
                    </a:ext>
                  </a:extLst>
                </a:gridCol>
              </a:tblGrid>
              <a:tr h="370840">
                <a:tc>
                  <a:txBody>
                    <a:bodyPr/>
                    <a:lstStyle/>
                    <a:p>
                      <a:r>
                        <a:rPr lang="en-US" dirty="0"/>
                        <a:t>Before</a:t>
                      </a:r>
                      <a:endParaRPr lang="en-IN" dirty="0"/>
                    </a:p>
                  </a:txBody>
                  <a:tcPr/>
                </a:tc>
                <a:tc>
                  <a:txBody>
                    <a:bodyPr/>
                    <a:lstStyle/>
                    <a:p>
                      <a:r>
                        <a:rPr lang="en-US" dirty="0"/>
                        <a:t>109</a:t>
                      </a:r>
                      <a:endParaRPr lang="en-IN" dirty="0"/>
                    </a:p>
                  </a:txBody>
                  <a:tcPr/>
                </a:tc>
                <a:tc>
                  <a:txBody>
                    <a:bodyPr/>
                    <a:lstStyle/>
                    <a:p>
                      <a:r>
                        <a:rPr lang="en-US" dirty="0"/>
                        <a:t>112</a:t>
                      </a:r>
                      <a:endParaRPr lang="en-IN" dirty="0"/>
                    </a:p>
                  </a:txBody>
                  <a:tcPr/>
                </a:tc>
                <a:tc>
                  <a:txBody>
                    <a:bodyPr/>
                    <a:lstStyle/>
                    <a:p>
                      <a:r>
                        <a:rPr lang="en-US" dirty="0"/>
                        <a:t>98</a:t>
                      </a:r>
                      <a:endParaRPr lang="en-IN" dirty="0"/>
                    </a:p>
                  </a:txBody>
                  <a:tcPr/>
                </a:tc>
                <a:tc>
                  <a:txBody>
                    <a:bodyPr/>
                    <a:lstStyle/>
                    <a:p>
                      <a:r>
                        <a:rPr lang="en-US" dirty="0"/>
                        <a:t>114</a:t>
                      </a:r>
                      <a:endParaRPr lang="en-IN" dirty="0"/>
                    </a:p>
                  </a:txBody>
                  <a:tcPr/>
                </a:tc>
                <a:tc>
                  <a:txBody>
                    <a:bodyPr/>
                    <a:lstStyle/>
                    <a:p>
                      <a:r>
                        <a:rPr lang="en-US" dirty="0"/>
                        <a:t>102</a:t>
                      </a:r>
                      <a:endParaRPr lang="en-IN" dirty="0"/>
                    </a:p>
                  </a:txBody>
                  <a:tcPr/>
                </a:tc>
                <a:tc>
                  <a:txBody>
                    <a:bodyPr/>
                    <a:lstStyle/>
                    <a:p>
                      <a:r>
                        <a:rPr lang="en-US" dirty="0"/>
                        <a:t>97</a:t>
                      </a:r>
                      <a:endParaRPr lang="en-IN" dirty="0"/>
                    </a:p>
                  </a:txBody>
                  <a:tcPr/>
                </a:tc>
                <a:tc>
                  <a:txBody>
                    <a:bodyPr/>
                    <a:lstStyle/>
                    <a:p>
                      <a:r>
                        <a:rPr lang="en-US" dirty="0"/>
                        <a:t>88</a:t>
                      </a:r>
                      <a:endParaRPr lang="en-IN" dirty="0"/>
                    </a:p>
                  </a:txBody>
                  <a:tcPr/>
                </a:tc>
                <a:tc>
                  <a:txBody>
                    <a:bodyPr/>
                    <a:lstStyle/>
                    <a:p>
                      <a:r>
                        <a:rPr lang="en-US" dirty="0"/>
                        <a:t>101</a:t>
                      </a:r>
                      <a:endParaRPr lang="en-IN" dirty="0"/>
                    </a:p>
                  </a:txBody>
                  <a:tcPr/>
                </a:tc>
                <a:tc>
                  <a:txBody>
                    <a:bodyPr/>
                    <a:lstStyle/>
                    <a:p>
                      <a:r>
                        <a:rPr lang="en-US" dirty="0"/>
                        <a:t>89</a:t>
                      </a:r>
                      <a:endParaRPr lang="en-IN" dirty="0"/>
                    </a:p>
                  </a:txBody>
                  <a:tcPr/>
                </a:tc>
                <a:extLst>
                  <a:ext uri="{0D108BD9-81ED-4DB2-BD59-A6C34878D82A}">
                    <a16:rowId xmlns:a16="http://schemas.microsoft.com/office/drawing/2014/main" val="2948336049"/>
                  </a:ext>
                </a:extLst>
              </a:tr>
              <a:tr h="370840">
                <a:tc>
                  <a:txBody>
                    <a:bodyPr/>
                    <a:lstStyle/>
                    <a:p>
                      <a:r>
                        <a:rPr lang="en-US" dirty="0"/>
                        <a:t>After</a:t>
                      </a:r>
                      <a:endParaRPr lang="en-IN" dirty="0"/>
                    </a:p>
                  </a:txBody>
                  <a:tcPr/>
                </a:tc>
                <a:tc>
                  <a:txBody>
                    <a:bodyPr/>
                    <a:lstStyle/>
                    <a:p>
                      <a:r>
                        <a:rPr lang="en-US" dirty="0"/>
                        <a:t>115</a:t>
                      </a:r>
                      <a:endParaRPr lang="en-IN" dirty="0"/>
                    </a:p>
                  </a:txBody>
                  <a:tcPr/>
                </a:tc>
                <a:tc>
                  <a:txBody>
                    <a:bodyPr/>
                    <a:lstStyle/>
                    <a:p>
                      <a:r>
                        <a:rPr lang="en-US" dirty="0"/>
                        <a:t>120</a:t>
                      </a:r>
                      <a:endParaRPr lang="en-IN" dirty="0"/>
                    </a:p>
                  </a:txBody>
                  <a:tcPr/>
                </a:tc>
                <a:tc>
                  <a:txBody>
                    <a:bodyPr/>
                    <a:lstStyle/>
                    <a:p>
                      <a:r>
                        <a:rPr lang="en-US" dirty="0"/>
                        <a:t>99</a:t>
                      </a:r>
                      <a:endParaRPr lang="en-IN" dirty="0"/>
                    </a:p>
                  </a:txBody>
                  <a:tcPr/>
                </a:tc>
                <a:tc>
                  <a:txBody>
                    <a:bodyPr/>
                    <a:lstStyle/>
                    <a:p>
                      <a:r>
                        <a:rPr lang="en-US" dirty="0"/>
                        <a:t>117</a:t>
                      </a:r>
                      <a:endParaRPr lang="en-IN" dirty="0"/>
                    </a:p>
                  </a:txBody>
                  <a:tcPr/>
                </a:tc>
                <a:tc>
                  <a:txBody>
                    <a:bodyPr/>
                    <a:lstStyle/>
                    <a:p>
                      <a:r>
                        <a:rPr lang="en-US" dirty="0"/>
                        <a:t>105</a:t>
                      </a:r>
                      <a:endParaRPr lang="en-IN" dirty="0"/>
                    </a:p>
                  </a:txBody>
                  <a:tcPr/>
                </a:tc>
                <a:tc>
                  <a:txBody>
                    <a:bodyPr/>
                    <a:lstStyle/>
                    <a:p>
                      <a:r>
                        <a:rPr lang="en-US" dirty="0"/>
                        <a:t>98</a:t>
                      </a:r>
                      <a:endParaRPr lang="en-IN" dirty="0"/>
                    </a:p>
                  </a:txBody>
                  <a:tcPr/>
                </a:tc>
                <a:tc>
                  <a:txBody>
                    <a:bodyPr/>
                    <a:lstStyle/>
                    <a:p>
                      <a:r>
                        <a:rPr lang="en-US" dirty="0"/>
                        <a:t>91</a:t>
                      </a:r>
                      <a:endParaRPr lang="en-IN" dirty="0"/>
                    </a:p>
                  </a:txBody>
                  <a:tcPr/>
                </a:tc>
                <a:tc>
                  <a:txBody>
                    <a:bodyPr/>
                    <a:lstStyle/>
                    <a:p>
                      <a:r>
                        <a:rPr lang="en-US" dirty="0"/>
                        <a:t>99</a:t>
                      </a:r>
                      <a:endParaRPr lang="en-IN" dirty="0"/>
                    </a:p>
                  </a:txBody>
                  <a:tcPr/>
                </a:tc>
                <a:tc>
                  <a:txBody>
                    <a:bodyPr/>
                    <a:lstStyle/>
                    <a:p>
                      <a:r>
                        <a:rPr lang="en-US" dirty="0"/>
                        <a:t>93</a:t>
                      </a:r>
                      <a:endParaRPr lang="en-IN" dirty="0"/>
                    </a:p>
                  </a:txBody>
                  <a:tcPr/>
                </a:tc>
                <a:extLst>
                  <a:ext uri="{0D108BD9-81ED-4DB2-BD59-A6C34878D82A}">
                    <a16:rowId xmlns:a16="http://schemas.microsoft.com/office/drawing/2014/main" val="447727974"/>
                  </a:ext>
                </a:extLst>
              </a:tr>
            </a:tbl>
          </a:graphicData>
        </a:graphic>
      </p:graphicFrame>
    </p:spTree>
    <p:extLst>
      <p:ext uri="{BB962C8B-B14F-4D97-AF65-F5344CB8AC3E}">
        <p14:creationId xmlns:p14="http://schemas.microsoft.com/office/powerpoint/2010/main" val="386759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6B8A6-8DE1-B895-3B18-A7E92A4677DA}"/>
              </a:ext>
            </a:extLst>
          </p:cNvPr>
          <p:cNvSpPr>
            <a:spLocks noGrp="1"/>
          </p:cNvSpPr>
          <p:nvPr>
            <p:ph idx="1"/>
          </p:nvPr>
        </p:nvSpPr>
        <p:spPr>
          <a:xfrm>
            <a:off x="838200" y="1020278"/>
            <a:ext cx="10515600" cy="5156685"/>
          </a:xfrm>
        </p:spPr>
        <p:txBody>
          <a:bodyPr>
            <a:normAutofit fontScale="70000" lnSpcReduction="20000"/>
          </a:bodyPr>
          <a:lstStyle/>
          <a:p>
            <a:r>
              <a:rPr lang="en-US" dirty="0"/>
              <a:t>before&lt;-c(109,112,98,114,102,97,88,101,89)</a:t>
            </a:r>
          </a:p>
          <a:p>
            <a:r>
              <a:rPr lang="en-US" dirty="0"/>
              <a:t>after&lt;-c(115,120,99,117,105,98,91,99,93)</a:t>
            </a:r>
          </a:p>
          <a:p>
            <a:r>
              <a:rPr lang="en-US" dirty="0" err="1"/>
              <a:t>t.test</a:t>
            </a:r>
            <a:r>
              <a:rPr lang="en-US" dirty="0"/>
              <a:t>(before, after, paired=TRUE)</a:t>
            </a:r>
          </a:p>
          <a:p>
            <a:pPr marL="0" indent="0">
              <a:buNone/>
            </a:pPr>
            <a:endParaRPr lang="en-US" dirty="0"/>
          </a:p>
          <a:p>
            <a:pPr marL="0" indent="0">
              <a:buNone/>
            </a:pPr>
            <a:endParaRPr lang="en-US" b="1" dirty="0">
              <a:solidFill>
                <a:srgbClr val="0070C0"/>
              </a:solidFill>
            </a:endParaRPr>
          </a:p>
          <a:p>
            <a:pPr marL="0" indent="0">
              <a:buNone/>
            </a:pPr>
            <a:r>
              <a:rPr lang="en-US" b="1" dirty="0">
                <a:solidFill>
                  <a:srgbClr val="0070C0"/>
                </a:solidFill>
              </a:rPr>
              <a:t>        Paired t-test</a:t>
            </a:r>
          </a:p>
          <a:p>
            <a:pPr marL="0" indent="0">
              <a:buNone/>
            </a:pPr>
            <a:endParaRPr lang="en-US" b="1" dirty="0">
              <a:solidFill>
                <a:srgbClr val="0070C0"/>
              </a:solidFill>
            </a:endParaRPr>
          </a:p>
          <a:p>
            <a:pPr marL="0" indent="0">
              <a:buNone/>
            </a:pPr>
            <a:r>
              <a:rPr lang="en-US" b="1" dirty="0">
                <a:solidFill>
                  <a:srgbClr val="0070C0"/>
                </a:solidFill>
              </a:rPr>
              <a:t>data:  before and after</a:t>
            </a:r>
          </a:p>
          <a:p>
            <a:pPr marL="0" indent="0">
              <a:buNone/>
            </a:pPr>
            <a:r>
              <a:rPr lang="en-US" b="1" dirty="0">
                <a:solidFill>
                  <a:srgbClr val="0070C0"/>
                </a:solidFill>
              </a:rPr>
              <a:t>t = -3.087, </a:t>
            </a:r>
            <a:r>
              <a:rPr lang="en-US" b="1" dirty="0" err="1">
                <a:solidFill>
                  <a:srgbClr val="0070C0"/>
                </a:solidFill>
              </a:rPr>
              <a:t>df</a:t>
            </a:r>
            <a:r>
              <a:rPr lang="en-US" b="1" dirty="0">
                <a:solidFill>
                  <a:srgbClr val="0070C0"/>
                </a:solidFill>
              </a:rPr>
              <a:t> = 8, p-value = 0.01496</a:t>
            </a:r>
          </a:p>
          <a:p>
            <a:pPr marL="0" indent="0">
              <a:buNone/>
            </a:pPr>
            <a:r>
              <a:rPr lang="en-US" b="1" dirty="0">
                <a:solidFill>
                  <a:srgbClr val="0070C0"/>
                </a:solidFill>
              </a:rPr>
              <a:t>alternative hypothesis: true difference in means is not equal to 0</a:t>
            </a:r>
          </a:p>
          <a:p>
            <a:pPr marL="0" indent="0">
              <a:buNone/>
            </a:pPr>
            <a:r>
              <a:rPr lang="en-US" b="1" dirty="0">
                <a:solidFill>
                  <a:srgbClr val="0070C0"/>
                </a:solidFill>
              </a:rPr>
              <a:t>95 percent confidence interval:</a:t>
            </a:r>
          </a:p>
          <a:p>
            <a:pPr marL="0" indent="0">
              <a:buNone/>
            </a:pPr>
            <a:r>
              <a:rPr lang="en-US" b="1" dirty="0">
                <a:solidFill>
                  <a:srgbClr val="0070C0"/>
                </a:solidFill>
              </a:rPr>
              <a:t> -5.2410332 -0.7589668</a:t>
            </a:r>
          </a:p>
          <a:p>
            <a:pPr marL="0" indent="0">
              <a:buNone/>
            </a:pPr>
            <a:r>
              <a:rPr lang="en-US" b="1" dirty="0">
                <a:solidFill>
                  <a:srgbClr val="0070C0"/>
                </a:solidFill>
              </a:rPr>
              <a:t>sample estimates:</a:t>
            </a:r>
          </a:p>
          <a:p>
            <a:pPr marL="0" indent="0">
              <a:buNone/>
            </a:pPr>
            <a:r>
              <a:rPr lang="en-US" b="1" dirty="0">
                <a:solidFill>
                  <a:srgbClr val="0070C0"/>
                </a:solidFill>
              </a:rPr>
              <a:t>mean of the differences </a:t>
            </a:r>
          </a:p>
          <a:p>
            <a:pPr marL="0" indent="0">
              <a:buNone/>
            </a:pPr>
            <a:r>
              <a:rPr lang="en-US" b="1" dirty="0">
                <a:solidFill>
                  <a:srgbClr val="0070C0"/>
                </a:solidFill>
              </a:rPr>
              <a:t>                     -3 </a:t>
            </a:r>
          </a:p>
          <a:p>
            <a:pPr marL="0" indent="0">
              <a:buNone/>
            </a:pPr>
            <a:endParaRPr lang="en-IN" dirty="0"/>
          </a:p>
        </p:txBody>
      </p:sp>
    </p:spTree>
    <p:extLst>
      <p:ext uri="{BB962C8B-B14F-4D97-AF65-F5344CB8AC3E}">
        <p14:creationId xmlns:p14="http://schemas.microsoft.com/office/powerpoint/2010/main" val="332955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8B76-DC14-7F46-3EFC-EF2F30562B6F}"/>
              </a:ext>
            </a:extLst>
          </p:cNvPr>
          <p:cNvSpPr>
            <a:spLocks noGrp="1"/>
          </p:cNvSpPr>
          <p:nvPr>
            <p:ph type="title"/>
          </p:nvPr>
        </p:nvSpPr>
        <p:spPr/>
        <p:txBody>
          <a:bodyPr/>
          <a:lstStyle/>
          <a:p>
            <a:r>
              <a:rPr lang="en-US" dirty="0"/>
              <a:t>If correlation is ignored……</a:t>
            </a:r>
            <a:endParaRPr lang="en-IN" dirty="0"/>
          </a:p>
        </p:txBody>
      </p:sp>
      <p:sp>
        <p:nvSpPr>
          <p:cNvPr id="3" name="Content Placeholder 2">
            <a:extLst>
              <a:ext uri="{FF2B5EF4-FFF2-40B4-BE49-F238E27FC236}">
                <a16:creationId xmlns:a16="http://schemas.microsoft.com/office/drawing/2014/main" id="{81471EEC-D95B-8633-88DC-D5F0EF8989CE}"/>
              </a:ext>
            </a:extLst>
          </p:cNvPr>
          <p:cNvSpPr>
            <a:spLocks noGrp="1"/>
          </p:cNvSpPr>
          <p:nvPr>
            <p:ph idx="1"/>
          </p:nvPr>
        </p:nvSpPr>
        <p:spPr>
          <a:xfrm>
            <a:off x="838200" y="1825625"/>
            <a:ext cx="10515600" cy="4351338"/>
          </a:xfrm>
        </p:spPr>
        <p:txBody>
          <a:bodyPr>
            <a:normAutofit fontScale="55000" lnSpcReduction="20000"/>
          </a:bodyPr>
          <a:lstStyle/>
          <a:p>
            <a:r>
              <a:rPr lang="en-IN" dirty="0" err="1"/>
              <a:t>t.test</a:t>
            </a:r>
            <a:r>
              <a:rPr lang="en-IN" dirty="0"/>
              <a:t>(before, after)</a:t>
            </a:r>
          </a:p>
          <a:p>
            <a:pPr marL="0" indent="0">
              <a:buNone/>
            </a:pPr>
            <a:endParaRPr lang="en-IN" dirty="0"/>
          </a:p>
          <a:p>
            <a:pPr marL="0" indent="0">
              <a:buNone/>
            </a:pPr>
            <a:endParaRPr lang="en-IN" dirty="0"/>
          </a:p>
          <a:p>
            <a:pPr marL="0" indent="0">
              <a:buNone/>
            </a:pPr>
            <a:endParaRPr lang="en-US" dirty="0"/>
          </a:p>
          <a:p>
            <a:pPr marL="0" indent="0">
              <a:buNone/>
            </a:pPr>
            <a:r>
              <a:rPr lang="en-US" b="1" dirty="0">
                <a:solidFill>
                  <a:srgbClr val="0070C0"/>
                </a:solidFill>
              </a:rPr>
              <a:t>        Welch Two Sample t-test</a:t>
            </a:r>
          </a:p>
          <a:p>
            <a:pPr marL="0" indent="0">
              <a:buNone/>
            </a:pPr>
            <a:endParaRPr lang="en-US" b="1" dirty="0">
              <a:solidFill>
                <a:srgbClr val="0070C0"/>
              </a:solidFill>
            </a:endParaRPr>
          </a:p>
          <a:p>
            <a:pPr marL="0" indent="0">
              <a:buNone/>
            </a:pPr>
            <a:r>
              <a:rPr lang="en-US" b="1" dirty="0">
                <a:solidFill>
                  <a:srgbClr val="0070C0"/>
                </a:solidFill>
              </a:rPr>
              <a:t>data:  before and after</a:t>
            </a:r>
          </a:p>
          <a:p>
            <a:pPr marL="0" indent="0">
              <a:buNone/>
            </a:pPr>
            <a:r>
              <a:rPr lang="en-US" b="1" dirty="0">
                <a:solidFill>
                  <a:srgbClr val="0070C0"/>
                </a:solidFill>
              </a:rPr>
              <a:t>t = -0.63328, </a:t>
            </a:r>
            <a:r>
              <a:rPr lang="en-US" b="1" dirty="0" err="1">
                <a:solidFill>
                  <a:srgbClr val="0070C0"/>
                </a:solidFill>
              </a:rPr>
              <a:t>df</a:t>
            </a:r>
            <a:r>
              <a:rPr lang="en-US" b="1" dirty="0">
                <a:solidFill>
                  <a:srgbClr val="0070C0"/>
                </a:solidFill>
              </a:rPr>
              <a:t> = 15.682, p-value = 0.5357</a:t>
            </a:r>
          </a:p>
          <a:p>
            <a:pPr marL="0" indent="0">
              <a:buNone/>
            </a:pPr>
            <a:r>
              <a:rPr lang="en-US" b="1" dirty="0">
                <a:solidFill>
                  <a:srgbClr val="0070C0"/>
                </a:solidFill>
              </a:rPr>
              <a:t>alternative hypothesis: true difference in means is not equal to 0</a:t>
            </a:r>
          </a:p>
          <a:p>
            <a:pPr marL="0" indent="0">
              <a:buNone/>
            </a:pPr>
            <a:r>
              <a:rPr lang="en-US" b="1" dirty="0">
                <a:solidFill>
                  <a:srgbClr val="0070C0"/>
                </a:solidFill>
              </a:rPr>
              <a:t>95 percent confidence interval:</a:t>
            </a:r>
          </a:p>
          <a:p>
            <a:pPr marL="0" indent="0">
              <a:buNone/>
            </a:pPr>
            <a:r>
              <a:rPr lang="en-US" b="1" dirty="0">
                <a:solidFill>
                  <a:srgbClr val="0070C0"/>
                </a:solidFill>
              </a:rPr>
              <a:t> -13.059044   7.059044</a:t>
            </a:r>
          </a:p>
          <a:p>
            <a:pPr marL="0" indent="0">
              <a:buNone/>
            </a:pPr>
            <a:r>
              <a:rPr lang="en-US" b="1" dirty="0">
                <a:solidFill>
                  <a:srgbClr val="0070C0"/>
                </a:solidFill>
              </a:rPr>
              <a:t>sample estimates:</a:t>
            </a:r>
          </a:p>
          <a:p>
            <a:pPr marL="0" indent="0">
              <a:buNone/>
            </a:pPr>
            <a:r>
              <a:rPr lang="en-US" b="1" dirty="0">
                <a:solidFill>
                  <a:srgbClr val="0070C0"/>
                </a:solidFill>
              </a:rPr>
              <a:t>mean of x mean of y </a:t>
            </a:r>
          </a:p>
          <a:p>
            <a:pPr marL="0" indent="0">
              <a:buNone/>
            </a:pPr>
            <a:r>
              <a:rPr lang="en-US" b="1" dirty="0">
                <a:solidFill>
                  <a:srgbClr val="0070C0"/>
                </a:solidFill>
              </a:rPr>
              <a:t> 101.1111  104.1111 </a:t>
            </a:r>
          </a:p>
          <a:p>
            <a:pPr marL="0" indent="0">
              <a:buNone/>
            </a:pPr>
            <a:endParaRPr lang="en-IN" dirty="0"/>
          </a:p>
        </p:txBody>
      </p:sp>
    </p:spTree>
    <p:extLst>
      <p:ext uri="{BB962C8B-B14F-4D97-AF65-F5344CB8AC3E}">
        <p14:creationId xmlns:p14="http://schemas.microsoft.com/office/powerpoint/2010/main" val="308398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4E07-F1E0-0577-437B-8A09ED013B34}"/>
              </a:ext>
            </a:extLst>
          </p:cNvPr>
          <p:cNvSpPr>
            <a:spLocks noGrp="1"/>
          </p:cNvSpPr>
          <p:nvPr>
            <p:ph type="ctrTitle"/>
          </p:nvPr>
        </p:nvSpPr>
        <p:spPr/>
        <p:txBody>
          <a:bodyPr/>
          <a:lstStyle/>
          <a:p>
            <a:r>
              <a:rPr lang="en-IN" dirty="0"/>
              <a:t>Testing of Variance</a:t>
            </a:r>
          </a:p>
        </p:txBody>
      </p:sp>
      <p:sp>
        <p:nvSpPr>
          <p:cNvPr id="3" name="Subtitle 2">
            <a:extLst>
              <a:ext uri="{FF2B5EF4-FFF2-40B4-BE49-F238E27FC236}">
                <a16:creationId xmlns:a16="http://schemas.microsoft.com/office/drawing/2014/main" id="{1DB9E071-8301-30CF-8477-40EBFB6B4C23}"/>
              </a:ext>
            </a:extLst>
          </p:cNvPr>
          <p:cNvSpPr>
            <a:spLocks noGrp="1"/>
          </p:cNvSpPr>
          <p:nvPr>
            <p:ph type="subTitle" idx="1"/>
          </p:nvPr>
        </p:nvSpPr>
        <p:spPr/>
        <p:txBody>
          <a:bodyPr/>
          <a:lstStyle/>
          <a:p>
            <a:r>
              <a:rPr lang="en-IN"/>
              <a:t>One sample Case</a:t>
            </a:r>
          </a:p>
        </p:txBody>
      </p:sp>
    </p:spTree>
    <p:extLst>
      <p:ext uri="{BB962C8B-B14F-4D97-AF65-F5344CB8AC3E}">
        <p14:creationId xmlns:p14="http://schemas.microsoft.com/office/powerpoint/2010/main" val="165798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C98F-2BD3-E4E3-14A0-D2EBABC361C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A40B195-85A9-B46A-6B78-F575EB20CC14}"/>
              </a:ext>
            </a:extLst>
          </p:cNvPr>
          <p:cNvSpPr>
            <a:spLocks noGrp="1"/>
          </p:cNvSpPr>
          <p:nvPr>
            <p:ph idx="1"/>
          </p:nvPr>
        </p:nvSpPr>
        <p:spPr/>
        <p:txBody>
          <a:bodyPr/>
          <a:lstStyle/>
          <a:p>
            <a:pPr marL="0" lvl="0" indent="0">
              <a:lnSpc>
                <a:spcPct val="115000"/>
              </a:lnSpc>
              <a:buNone/>
            </a:pPr>
            <a:r>
              <a:rPr lang="en-IN" sz="1800" dirty="0">
                <a:effectLst/>
                <a:latin typeface="Calibri" panose="020F0502020204030204" pitchFamily="34" charset="0"/>
                <a:ea typeface="Calibri" panose="020F0502020204030204" pitchFamily="34" charset="0"/>
                <a:cs typeface="Calibri" panose="020F0502020204030204" pitchFamily="34" charset="0"/>
              </a:rPr>
              <a:t>A random sample of size 10, drawn from a normal population, constitutes the observations 62, 63, 64, 65, 67, 67, 68, 69, 70, 72. Test the hypothesis that the population standard deviation is 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2268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834CD-2E32-7060-66C6-CA99E280E2FF}"/>
              </a:ext>
            </a:extLst>
          </p:cNvPr>
          <p:cNvSpPr>
            <a:spLocks noGrp="1"/>
          </p:cNvSpPr>
          <p:nvPr>
            <p:ph idx="1"/>
          </p:nvPr>
        </p:nvSpPr>
        <p:spPr>
          <a:xfrm>
            <a:off x="838200" y="519764"/>
            <a:ext cx="10515600" cy="6160169"/>
          </a:xfrm>
        </p:spPr>
        <p:txBody>
          <a:bodyPr>
            <a:normAutofit fontScale="55000" lnSpcReduction="20000"/>
          </a:bodyPr>
          <a:lstStyle/>
          <a:p>
            <a:pPr marL="0" indent="0">
              <a:buNone/>
            </a:pPr>
            <a:r>
              <a:rPr lang="en-IN" dirty="0" err="1"/>
              <a:t>install.packages</a:t>
            </a:r>
            <a:r>
              <a:rPr lang="en-IN" dirty="0"/>
              <a:t>("</a:t>
            </a:r>
            <a:r>
              <a:rPr lang="en-IN" dirty="0" err="1"/>
              <a:t>EnvStats</a:t>
            </a:r>
            <a:r>
              <a:rPr lang="en-IN" dirty="0"/>
              <a:t>")</a:t>
            </a:r>
          </a:p>
          <a:p>
            <a:pPr marL="0" indent="0">
              <a:buNone/>
            </a:pPr>
            <a:endParaRPr lang="en-IN" dirty="0"/>
          </a:p>
          <a:p>
            <a:pPr marL="0" indent="0">
              <a:buNone/>
            </a:pPr>
            <a:r>
              <a:rPr lang="en-IN" dirty="0"/>
              <a:t>library(</a:t>
            </a:r>
            <a:r>
              <a:rPr lang="en-IN" dirty="0" err="1"/>
              <a:t>EnvStats</a:t>
            </a:r>
            <a:r>
              <a:rPr lang="en-IN" dirty="0"/>
              <a:t>)</a:t>
            </a:r>
          </a:p>
          <a:p>
            <a:pPr marL="0" indent="0">
              <a:buNone/>
            </a:pPr>
            <a:endParaRPr lang="en-IN" dirty="0"/>
          </a:p>
          <a:p>
            <a:pPr marL="0" indent="0">
              <a:buNone/>
            </a:pPr>
            <a:r>
              <a:rPr lang="en-IN" dirty="0"/>
              <a:t>x&lt;-c(62, 63, 64, 65, 67, 67, 68, 69, 70, 72)</a:t>
            </a:r>
          </a:p>
          <a:p>
            <a:pPr marL="0" indent="0">
              <a:buNone/>
            </a:pPr>
            <a:endParaRPr lang="en-IN" dirty="0"/>
          </a:p>
          <a:p>
            <a:pPr marL="0" indent="0">
              <a:buNone/>
            </a:pPr>
            <a:r>
              <a:rPr lang="en-IN" dirty="0"/>
              <a:t>###########################################################</a:t>
            </a:r>
          </a:p>
          <a:p>
            <a:pPr marL="0" indent="0">
              <a:buNone/>
            </a:pPr>
            <a:endParaRPr lang="en-IN" dirty="0"/>
          </a:p>
          <a:p>
            <a:pPr marL="0" indent="0">
              <a:buNone/>
            </a:pPr>
            <a:r>
              <a:rPr lang="en-IN" dirty="0"/>
              <a:t># Known sigma = 2</a:t>
            </a:r>
          </a:p>
          <a:p>
            <a:pPr marL="0" indent="0">
              <a:buNone/>
            </a:pPr>
            <a:r>
              <a:rPr lang="en-IN" dirty="0"/>
              <a:t>#Two sided test</a:t>
            </a:r>
          </a:p>
          <a:p>
            <a:pPr marL="0" indent="0">
              <a:buNone/>
            </a:pPr>
            <a:endParaRPr lang="en-IN" dirty="0"/>
          </a:p>
          <a:p>
            <a:pPr marL="0" indent="0">
              <a:buNone/>
            </a:pPr>
            <a:r>
              <a:rPr lang="en-IN" dirty="0" err="1"/>
              <a:t>varTest</a:t>
            </a:r>
            <a:r>
              <a:rPr lang="en-IN" dirty="0"/>
              <a:t>(x, alternative = "</a:t>
            </a:r>
            <a:r>
              <a:rPr lang="en-IN" dirty="0" err="1"/>
              <a:t>two.sided</a:t>
            </a:r>
            <a:r>
              <a:rPr lang="en-IN" dirty="0"/>
              <a:t>", </a:t>
            </a:r>
            <a:r>
              <a:rPr lang="en-IN" dirty="0" err="1"/>
              <a:t>conf.level</a:t>
            </a:r>
            <a:r>
              <a:rPr lang="en-IN" dirty="0"/>
              <a:t> = 0.95, </a:t>
            </a:r>
            <a:r>
              <a:rPr lang="en-IN" dirty="0" err="1"/>
              <a:t>sigma.squared</a:t>
            </a:r>
            <a:r>
              <a:rPr lang="en-IN" dirty="0"/>
              <a:t> = 4, data.name = NULL)</a:t>
            </a:r>
          </a:p>
          <a:p>
            <a:pPr marL="0" indent="0">
              <a:buNone/>
            </a:pPr>
            <a:endParaRPr lang="en-IN" dirty="0"/>
          </a:p>
          <a:p>
            <a:pPr marL="0" indent="0">
              <a:buNone/>
            </a:pPr>
            <a:r>
              <a:rPr lang="en-IN" dirty="0"/>
              <a:t>#Greater than type test</a:t>
            </a:r>
          </a:p>
          <a:p>
            <a:pPr marL="0" indent="0">
              <a:buNone/>
            </a:pPr>
            <a:endParaRPr lang="en-IN" dirty="0"/>
          </a:p>
          <a:p>
            <a:pPr marL="0" indent="0">
              <a:buNone/>
            </a:pPr>
            <a:r>
              <a:rPr lang="en-IN" dirty="0" err="1"/>
              <a:t>varTest</a:t>
            </a:r>
            <a:r>
              <a:rPr lang="en-IN" dirty="0"/>
              <a:t>(x, alternative = "greater", </a:t>
            </a:r>
            <a:r>
              <a:rPr lang="en-IN" dirty="0" err="1"/>
              <a:t>conf.level</a:t>
            </a:r>
            <a:r>
              <a:rPr lang="en-IN" dirty="0"/>
              <a:t> = 0.95, </a:t>
            </a:r>
            <a:r>
              <a:rPr lang="en-IN" dirty="0" err="1"/>
              <a:t>sigma.squared</a:t>
            </a:r>
            <a:r>
              <a:rPr lang="en-IN" dirty="0"/>
              <a:t> = 2, data.name = NULL)</a:t>
            </a:r>
          </a:p>
          <a:p>
            <a:pPr marL="0" indent="0">
              <a:buNone/>
            </a:pPr>
            <a:endParaRPr lang="en-IN" dirty="0"/>
          </a:p>
          <a:p>
            <a:pPr marL="0" indent="0">
              <a:buNone/>
            </a:pPr>
            <a:r>
              <a:rPr lang="en-IN" dirty="0"/>
              <a:t>#Less than type test</a:t>
            </a:r>
          </a:p>
          <a:p>
            <a:pPr marL="0" indent="0">
              <a:buNone/>
            </a:pPr>
            <a:endParaRPr lang="en-IN" dirty="0"/>
          </a:p>
          <a:p>
            <a:pPr marL="0" indent="0">
              <a:buNone/>
            </a:pPr>
            <a:r>
              <a:rPr lang="en-IN" dirty="0" err="1"/>
              <a:t>varTest</a:t>
            </a:r>
            <a:r>
              <a:rPr lang="en-IN" dirty="0"/>
              <a:t>(x, alternative = "less", </a:t>
            </a:r>
            <a:r>
              <a:rPr lang="en-IN" dirty="0" err="1"/>
              <a:t>conf.level</a:t>
            </a:r>
            <a:r>
              <a:rPr lang="en-IN" dirty="0"/>
              <a:t> = 0.95, </a:t>
            </a:r>
            <a:r>
              <a:rPr lang="en-IN" dirty="0" err="1"/>
              <a:t>sigma.squared</a:t>
            </a:r>
            <a:r>
              <a:rPr lang="en-IN" dirty="0"/>
              <a:t> = 2, data.name = NULL)</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2929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E88D-5495-8921-A124-843F3D756223}"/>
              </a:ext>
            </a:extLst>
          </p:cNvPr>
          <p:cNvSpPr>
            <a:spLocks noGrp="1"/>
          </p:cNvSpPr>
          <p:nvPr>
            <p:ph type="ctrTitle"/>
          </p:nvPr>
        </p:nvSpPr>
        <p:spPr/>
        <p:txBody>
          <a:bodyPr/>
          <a:lstStyle/>
          <a:p>
            <a:r>
              <a:rPr lang="en-IN" dirty="0"/>
              <a:t>T tests in R</a:t>
            </a:r>
          </a:p>
        </p:txBody>
      </p:sp>
      <p:sp>
        <p:nvSpPr>
          <p:cNvPr id="3" name="Subtitle 2">
            <a:extLst>
              <a:ext uri="{FF2B5EF4-FFF2-40B4-BE49-F238E27FC236}">
                <a16:creationId xmlns:a16="http://schemas.microsoft.com/office/drawing/2014/main" id="{6ACEEEF2-BE65-8A32-E7CA-16B6B870EF55}"/>
              </a:ext>
            </a:extLst>
          </p:cNvPr>
          <p:cNvSpPr>
            <a:spLocks noGrp="1"/>
          </p:cNvSpPr>
          <p:nvPr>
            <p:ph type="subTitle" idx="1"/>
          </p:nvPr>
        </p:nvSpPr>
        <p:spPr/>
        <p:txBody>
          <a:bodyPr/>
          <a:lstStyle/>
          <a:p>
            <a:r>
              <a:rPr lang="en-IN" dirty="0"/>
              <a:t>Student’s t, Fisher’s t and Paired t</a:t>
            </a:r>
          </a:p>
        </p:txBody>
      </p:sp>
    </p:spTree>
    <p:extLst>
      <p:ext uri="{BB962C8B-B14F-4D97-AF65-F5344CB8AC3E}">
        <p14:creationId xmlns:p14="http://schemas.microsoft.com/office/powerpoint/2010/main" val="70129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22ED-FAAF-E952-8A42-ACAE570445B4}"/>
              </a:ext>
            </a:extLst>
          </p:cNvPr>
          <p:cNvSpPr>
            <a:spLocks noGrp="1"/>
          </p:cNvSpPr>
          <p:nvPr>
            <p:ph type="title"/>
          </p:nvPr>
        </p:nvSpPr>
        <p:spPr/>
        <p:txBody>
          <a:bodyPr/>
          <a:lstStyle/>
          <a:p>
            <a:r>
              <a:rPr lang="en-IN" dirty="0"/>
              <a:t>Example (Student’s t)</a:t>
            </a:r>
          </a:p>
        </p:txBody>
      </p:sp>
      <p:sp>
        <p:nvSpPr>
          <p:cNvPr id="3" name="Content Placeholder 2">
            <a:extLst>
              <a:ext uri="{FF2B5EF4-FFF2-40B4-BE49-F238E27FC236}">
                <a16:creationId xmlns:a16="http://schemas.microsoft.com/office/drawing/2014/main" id="{4383C3D7-099A-566F-05D7-17C464AA1F43}"/>
              </a:ext>
            </a:extLst>
          </p:cNvPr>
          <p:cNvSpPr>
            <a:spLocks noGrp="1"/>
          </p:cNvSpPr>
          <p:nvPr>
            <p:ph idx="1"/>
          </p:nvPr>
        </p:nvSpPr>
        <p:spPr/>
        <p:txBody>
          <a:bodyPr>
            <a:normAutofit fontScale="92500" lnSpcReduction="10000"/>
          </a:bodyPr>
          <a:lstStyle/>
          <a:p>
            <a:pPr marL="342900" lvl="0" indent="-342900">
              <a:lnSpc>
                <a:spcPct val="115000"/>
              </a:lnSpc>
              <a:buClr>
                <a:srgbClr val="000000"/>
              </a:buClr>
              <a:buFont typeface="+mj-lt"/>
              <a:buAutoNum type="arabi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following data consist of the scores of 22 children with ADHD on a delay of gratification (DOG) task. Each child was tested under four dosage levels. The table  shows the data for the placebo (0 mg) and highest dosage level (0.6 mg) of methylphenidate. Of particular interest here is the column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labeled</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"Diff" that shows the difference in performance between the 0.6 mg (D60) and the 0 mg (D0) conditions. These difference scores are positive for children who performed better in the 0.6 mg condition than in the control condition and negative for those who scored better in the control condition. If methylphenidate has a positive effect, then the mean difference score in the population will be positive. Test whether the mean difference can be assumed to be 0, when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romanLcParenR"/>
            </a:pPr>
            <a:r>
              <a:rPr lang="en-IN" sz="1800" strike="sngStrike" dirty="0">
                <a:effectLst/>
                <a:latin typeface="Calibri" panose="020F0502020204030204" pitchFamily="34" charset="0"/>
                <a:ea typeface="Calibri" panose="020F0502020204030204" pitchFamily="34" charset="0"/>
                <a:cs typeface="Times New Roman" panose="02020603050405020304" pitchFamily="18" charset="0"/>
              </a:rPr>
              <a:t>The population </a:t>
            </a:r>
            <a:r>
              <a:rPr lang="en-IN" sz="1800" strike="sngStrike" dirty="0" err="1">
                <a:effectLst/>
                <a:latin typeface="Calibri" panose="020F0502020204030204" pitchFamily="34" charset="0"/>
                <a:ea typeface="Calibri" panose="020F0502020204030204" pitchFamily="34" charset="0"/>
                <a:cs typeface="Times New Roman" panose="02020603050405020304" pitchFamily="18" charset="0"/>
              </a:rPr>
              <a:t>s.d.</a:t>
            </a:r>
            <a:r>
              <a:rPr lang="en-IN" sz="1800" strike="sngStrike" dirty="0">
                <a:effectLst/>
                <a:latin typeface="Calibri" panose="020F0502020204030204" pitchFamily="34" charset="0"/>
                <a:ea typeface="Calibri" panose="020F0502020204030204" pitchFamily="34" charset="0"/>
                <a:cs typeface="Times New Roman" panose="02020603050405020304" pitchFamily="18" charset="0"/>
              </a:rPr>
              <a:t> is known to be 8</a:t>
            </a:r>
          </a:p>
          <a:p>
            <a:pPr marL="342900" lvl="0" indent="-342900">
              <a:lnSpc>
                <a:spcPct val="115000"/>
              </a:lnSpc>
              <a:spcAft>
                <a:spcPts val="1000"/>
              </a:spcAft>
              <a:buFont typeface="+mj-lt"/>
              <a:buAutoNum type="romanL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population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s.d.</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unknown. </a:t>
            </a:r>
          </a:p>
          <a:p>
            <a:pPr marL="0" indent="0">
              <a:buNone/>
            </a:pPr>
            <a:endParaRPr lang="en-IN" dirty="0"/>
          </a:p>
          <a:p>
            <a:pPr marL="0" indent="0">
              <a:buNone/>
            </a:pPr>
            <a:endParaRPr lang="en-IN" dirty="0"/>
          </a:p>
          <a:p>
            <a:pPr marL="0" indent="0">
              <a:buNone/>
            </a:pPr>
            <a:r>
              <a:rPr lang="en-IN" dirty="0"/>
              <a:t> </a:t>
            </a:r>
          </a:p>
        </p:txBody>
      </p:sp>
      <p:graphicFrame>
        <p:nvGraphicFramePr>
          <p:cNvPr id="10" name="Table 9">
            <a:extLst>
              <a:ext uri="{FF2B5EF4-FFF2-40B4-BE49-F238E27FC236}">
                <a16:creationId xmlns:a16="http://schemas.microsoft.com/office/drawing/2014/main" id="{A0062022-9BEC-8603-E15D-72E7EB175C10}"/>
              </a:ext>
            </a:extLst>
          </p:cNvPr>
          <p:cNvGraphicFramePr>
            <a:graphicFrameLocks noGrp="1"/>
          </p:cNvGraphicFramePr>
          <p:nvPr>
            <p:extLst>
              <p:ext uri="{D42A27DB-BD31-4B8C-83A1-F6EECF244321}">
                <p14:modId xmlns:p14="http://schemas.microsoft.com/office/powerpoint/2010/main" val="1584210109"/>
              </p:ext>
            </p:extLst>
          </p:nvPr>
        </p:nvGraphicFramePr>
        <p:xfrm>
          <a:off x="1049154" y="4639377"/>
          <a:ext cx="4976262" cy="1080387"/>
        </p:xfrm>
        <a:graphic>
          <a:graphicData uri="http://schemas.openxmlformats.org/drawingml/2006/table">
            <a:tbl>
              <a:tblPr firstRow="1" firstCol="1" bandRow="1">
                <a:tableStyleId>{5C22544A-7EE6-4342-B048-85BDC9FD1C3A}</a:tableStyleId>
              </a:tblPr>
              <a:tblGrid>
                <a:gridCol w="806782">
                  <a:extLst>
                    <a:ext uri="{9D8B030D-6E8A-4147-A177-3AD203B41FA5}">
                      <a16:colId xmlns:a16="http://schemas.microsoft.com/office/drawing/2014/main" val="1448527521"/>
                    </a:ext>
                  </a:extLst>
                </a:gridCol>
                <a:gridCol w="297751">
                  <a:extLst>
                    <a:ext uri="{9D8B030D-6E8A-4147-A177-3AD203B41FA5}">
                      <a16:colId xmlns:a16="http://schemas.microsoft.com/office/drawing/2014/main" val="537910642"/>
                    </a:ext>
                  </a:extLst>
                </a:gridCol>
                <a:gridCol w="297751">
                  <a:extLst>
                    <a:ext uri="{9D8B030D-6E8A-4147-A177-3AD203B41FA5}">
                      <a16:colId xmlns:a16="http://schemas.microsoft.com/office/drawing/2014/main" val="3280218194"/>
                    </a:ext>
                  </a:extLst>
                </a:gridCol>
                <a:gridCol w="297751">
                  <a:extLst>
                    <a:ext uri="{9D8B030D-6E8A-4147-A177-3AD203B41FA5}">
                      <a16:colId xmlns:a16="http://schemas.microsoft.com/office/drawing/2014/main" val="3548300271"/>
                    </a:ext>
                  </a:extLst>
                </a:gridCol>
                <a:gridCol w="297751">
                  <a:extLst>
                    <a:ext uri="{9D8B030D-6E8A-4147-A177-3AD203B41FA5}">
                      <a16:colId xmlns:a16="http://schemas.microsoft.com/office/drawing/2014/main" val="4246750977"/>
                    </a:ext>
                  </a:extLst>
                </a:gridCol>
                <a:gridCol w="297751">
                  <a:extLst>
                    <a:ext uri="{9D8B030D-6E8A-4147-A177-3AD203B41FA5}">
                      <a16:colId xmlns:a16="http://schemas.microsoft.com/office/drawing/2014/main" val="645702060"/>
                    </a:ext>
                  </a:extLst>
                </a:gridCol>
                <a:gridCol w="297751">
                  <a:extLst>
                    <a:ext uri="{9D8B030D-6E8A-4147-A177-3AD203B41FA5}">
                      <a16:colId xmlns:a16="http://schemas.microsoft.com/office/drawing/2014/main" val="1071146966"/>
                    </a:ext>
                  </a:extLst>
                </a:gridCol>
                <a:gridCol w="297751">
                  <a:extLst>
                    <a:ext uri="{9D8B030D-6E8A-4147-A177-3AD203B41FA5}">
                      <a16:colId xmlns:a16="http://schemas.microsoft.com/office/drawing/2014/main" val="123796590"/>
                    </a:ext>
                  </a:extLst>
                </a:gridCol>
                <a:gridCol w="297751">
                  <a:extLst>
                    <a:ext uri="{9D8B030D-6E8A-4147-A177-3AD203B41FA5}">
                      <a16:colId xmlns:a16="http://schemas.microsoft.com/office/drawing/2014/main" val="3473345239"/>
                    </a:ext>
                  </a:extLst>
                </a:gridCol>
                <a:gridCol w="297751">
                  <a:extLst>
                    <a:ext uri="{9D8B030D-6E8A-4147-A177-3AD203B41FA5}">
                      <a16:colId xmlns:a16="http://schemas.microsoft.com/office/drawing/2014/main" val="1661524089"/>
                    </a:ext>
                  </a:extLst>
                </a:gridCol>
                <a:gridCol w="297751">
                  <a:extLst>
                    <a:ext uri="{9D8B030D-6E8A-4147-A177-3AD203B41FA5}">
                      <a16:colId xmlns:a16="http://schemas.microsoft.com/office/drawing/2014/main" val="2962312338"/>
                    </a:ext>
                  </a:extLst>
                </a:gridCol>
                <a:gridCol w="297751">
                  <a:extLst>
                    <a:ext uri="{9D8B030D-6E8A-4147-A177-3AD203B41FA5}">
                      <a16:colId xmlns:a16="http://schemas.microsoft.com/office/drawing/2014/main" val="3505143883"/>
                    </a:ext>
                  </a:extLst>
                </a:gridCol>
                <a:gridCol w="297751">
                  <a:extLst>
                    <a:ext uri="{9D8B030D-6E8A-4147-A177-3AD203B41FA5}">
                      <a16:colId xmlns:a16="http://schemas.microsoft.com/office/drawing/2014/main" val="3497697393"/>
                    </a:ext>
                  </a:extLst>
                </a:gridCol>
                <a:gridCol w="298234">
                  <a:extLst>
                    <a:ext uri="{9D8B030D-6E8A-4147-A177-3AD203B41FA5}">
                      <a16:colId xmlns:a16="http://schemas.microsoft.com/office/drawing/2014/main" val="1859036850"/>
                    </a:ext>
                  </a:extLst>
                </a:gridCol>
                <a:gridCol w="298234">
                  <a:extLst>
                    <a:ext uri="{9D8B030D-6E8A-4147-A177-3AD203B41FA5}">
                      <a16:colId xmlns:a16="http://schemas.microsoft.com/office/drawing/2014/main" val="1860356130"/>
                    </a:ext>
                  </a:extLst>
                </a:gridCol>
              </a:tblGrid>
              <a:tr h="360129">
                <a:tc>
                  <a:txBody>
                    <a:bodyPr/>
                    <a:lstStyle/>
                    <a:p>
                      <a:pPr>
                        <a:lnSpc>
                          <a:spcPct val="115000"/>
                        </a:lnSpc>
                        <a:spcBef>
                          <a:spcPts val="625"/>
                        </a:spcBef>
                        <a:spcAft>
                          <a:spcPts val="1000"/>
                        </a:spcAft>
                      </a:pPr>
                      <a:r>
                        <a:rPr lang="en-IN" sz="1100">
                          <a:effectLst/>
                        </a:rPr>
                        <a:t>D</a:t>
                      </a:r>
                      <a:r>
                        <a:rPr lang="en-IN" sz="1100" baseline="-250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505008"/>
                  </a:ext>
                </a:extLst>
              </a:tr>
              <a:tr h="360129">
                <a:tc>
                  <a:txBody>
                    <a:bodyPr/>
                    <a:lstStyle/>
                    <a:p>
                      <a:pPr>
                        <a:lnSpc>
                          <a:spcPct val="115000"/>
                        </a:lnSpc>
                        <a:spcBef>
                          <a:spcPts val="625"/>
                        </a:spcBef>
                        <a:spcAft>
                          <a:spcPts val="1000"/>
                        </a:spcAft>
                      </a:pPr>
                      <a:r>
                        <a:rPr lang="en-IN" sz="1100">
                          <a:effectLst/>
                        </a:rPr>
                        <a:t>D</a:t>
                      </a:r>
                      <a:r>
                        <a:rPr lang="en-IN" sz="1100" baseline="-250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97277"/>
                  </a:ext>
                </a:extLst>
              </a:tr>
              <a:tr h="360129">
                <a:tc>
                  <a:txBody>
                    <a:bodyPr/>
                    <a:lstStyle/>
                    <a:p>
                      <a:pPr>
                        <a:lnSpc>
                          <a:spcPct val="115000"/>
                        </a:lnSpc>
                        <a:spcBef>
                          <a:spcPts val="625"/>
                        </a:spcBef>
                        <a:spcAft>
                          <a:spcPts val="1000"/>
                        </a:spcAft>
                      </a:pPr>
                      <a:r>
                        <a:rPr lang="en-IN" sz="1100">
                          <a:effectLst/>
                        </a:rPr>
                        <a:t>Diff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4245936"/>
                  </a:ext>
                </a:extLst>
              </a:tr>
            </a:tbl>
          </a:graphicData>
        </a:graphic>
      </p:graphicFrame>
      <p:graphicFrame>
        <p:nvGraphicFramePr>
          <p:cNvPr id="11" name="Table 10">
            <a:extLst>
              <a:ext uri="{FF2B5EF4-FFF2-40B4-BE49-F238E27FC236}">
                <a16:creationId xmlns:a16="http://schemas.microsoft.com/office/drawing/2014/main" id="{9266CC1C-705E-49C7-D8EA-6175A46A7EED}"/>
              </a:ext>
            </a:extLst>
          </p:cNvPr>
          <p:cNvGraphicFramePr>
            <a:graphicFrameLocks noGrp="1"/>
          </p:cNvGraphicFramePr>
          <p:nvPr>
            <p:extLst>
              <p:ext uri="{D42A27DB-BD31-4B8C-83A1-F6EECF244321}">
                <p14:modId xmlns:p14="http://schemas.microsoft.com/office/powerpoint/2010/main" val="2419847472"/>
              </p:ext>
            </p:extLst>
          </p:nvPr>
        </p:nvGraphicFramePr>
        <p:xfrm>
          <a:off x="6767622" y="4569642"/>
          <a:ext cx="3781665" cy="1080387"/>
        </p:xfrm>
        <a:graphic>
          <a:graphicData uri="http://schemas.openxmlformats.org/drawingml/2006/table">
            <a:tbl>
              <a:tblPr firstRow="1" firstCol="1" bandRow="1">
                <a:tableStyleId>{5C22544A-7EE6-4342-B048-85BDC9FD1C3A}</a:tableStyleId>
              </a:tblPr>
              <a:tblGrid>
                <a:gridCol w="420185">
                  <a:extLst>
                    <a:ext uri="{9D8B030D-6E8A-4147-A177-3AD203B41FA5}">
                      <a16:colId xmlns:a16="http://schemas.microsoft.com/office/drawing/2014/main" val="549812763"/>
                    </a:ext>
                  </a:extLst>
                </a:gridCol>
                <a:gridCol w="420185">
                  <a:extLst>
                    <a:ext uri="{9D8B030D-6E8A-4147-A177-3AD203B41FA5}">
                      <a16:colId xmlns:a16="http://schemas.microsoft.com/office/drawing/2014/main" val="584710847"/>
                    </a:ext>
                  </a:extLst>
                </a:gridCol>
                <a:gridCol w="420185">
                  <a:extLst>
                    <a:ext uri="{9D8B030D-6E8A-4147-A177-3AD203B41FA5}">
                      <a16:colId xmlns:a16="http://schemas.microsoft.com/office/drawing/2014/main" val="3883023199"/>
                    </a:ext>
                  </a:extLst>
                </a:gridCol>
                <a:gridCol w="420185">
                  <a:extLst>
                    <a:ext uri="{9D8B030D-6E8A-4147-A177-3AD203B41FA5}">
                      <a16:colId xmlns:a16="http://schemas.microsoft.com/office/drawing/2014/main" val="1570922162"/>
                    </a:ext>
                  </a:extLst>
                </a:gridCol>
                <a:gridCol w="420185">
                  <a:extLst>
                    <a:ext uri="{9D8B030D-6E8A-4147-A177-3AD203B41FA5}">
                      <a16:colId xmlns:a16="http://schemas.microsoft.com/office/drawing/2014/main" val="3051388399"/>
                    </a:ext>
                  </a:extLst>
                </a:gridCol>
                <a:gridCol w="420185">
                  <a:extLst>
                    <a:ext uri="{9D8B030D-6E8A-4147-A177-3AD203B41FA5}">
                      <a16:colId xmlns:a16="http://schemas.microsoft.com/office/drawing/2014/main" val="932669439"/>
                    </a:ext>
                  </a:extLst>
                </a:gridCol>
                <a:gridCol w="420185">
                  <a:extLst>
                    <a:ext uri="{9D8B030D-6E8A-4147-A177-3AD203B41FA5}">
                      <a16:colId xmlns:a16="http://schemas.microsoft.com/office/drawing/2014/main" val="354679486"/>
                    </a:ext>
                  </a:extLst>
                </a:gridCol>
                <a:gridCol w="420185">
                  <a:extLst>
                    <a:ext uri="{9D8B030D-6E8A-4147-A177-3AD203B41FA5}">
                      <a16:colId xmlns:a16="http://schemas.microsoft.com/office/drawing/2014/main" val="749719448"/>
                    </a:ext>
                  </a:extLst>
                </a:gridCol>
                <a:gridCol w="420185">
                  <a:extLst>
                    <a:ext uri="{9D8B030D-6E8A-4147-A177-3AD203B41FA5}">
                      <a16:colId xmlns:a16="http://schemas.microsoft.com/office/drawing/2014/main" val="2278921069"/>
                    </a:ext>
                  </a:extLst>
                </a:gridCol>
              </a:tblGrid>
              <a:tr h="360129">
                <a:tc>
                  <a:txBody>
                    <a:bodyPr/>
                    <a:lstStyle/>
                    <a:p>
                      <a:pPr>
                        <a:lnSpc>
                          <a:spcPct val="115000"/>
                        </a:lnSpc>
                        <a:spcBef>
                          <a:spcPts val="625"/>
                        </a:spcBef>
                        <a:spcAft>
                          <a:spcPts val="1000"/>
                        </a:spcAft>
                      </a:pPr>
                      <a:r>
                        <a:rPr lang="en-IN" sz="1100">
                          <a:effectLst/>
                        </a:rPr>
                        <a:t>D</a:t>
                      </a:r>
                      <a:r>
                        <a:rPr lang="en-IN" sz="1100" baseline="-250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6063396"/>
                  </a:ext>
                </a:extLst>
              </a:tr>
              <a:tr h="360129">
                <a:tc>
                  <a:txBody>
                    <a:bodyPr/>
                    <a:lstStyle/>
                    <a:p>
                      <a:pPr>
                        <a:lnSpc>
                          <a:spcPct val="115000"/>
                        </a:lnSpc>
                        <a:spcBef>
                          <a:spcPts val="625"/>
                        </a:spcBef>
                        <a:spcAft>
                          <a:spcPts val="1000"/>
                        </a:spcAft>
                      </a:pPr>
                      <a:r>
                        <a:rPr lang="en-IN" sz="1100">
                          <a:effectLst/>
                        </a:rPr>
                        <a:t>D</a:t>
                      </a:r>
                      <a:r>
                        <a:rPr lang="en-IN" sz="1100" baseline="-250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4996502"/>
                  </a:ext>
                </a:extLst>
              </a:tr>
              <a:tr h="360129">
                <a:tc>
                  <a:txBody>
                    <a:bodyPr/>
                    <a:lstStyle/>
                    <a:p>
                      <a:pPr>
                        <a:lnSpc>
                          <a:spcPct val="115000"/>
                        </a:lnSpc>
                        <a:spcBef>
                          <a:spcPts val="625"/>
                        </a:spcBef>
                        <a:spcAft>
                          <a:spcPts val="1000"/>
                        </a:spcAft>
                      </a:pPr>
                      <a:r>
                        <a:rPr lang="en-IN" sz="1100">
                          <a:effectLst/>
                        </a:rPr>
                        <a:t>Diff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Bef>
                          <a:spcPts val="625"/>
                        </a:spcBef>
                        <a:spcAft>
                          <a:spcPts val="1000"/>
                        </a:spcAft>
                      </a:pPr>
                      <a:r>
                        <a:rPr lang="en-IN" sz="9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0137659"/>
                  </a:ext>
                </a:extLst>
              </a:tr>
            </a:tbl>
          </a:graphicData>
        </a:graphic>
      </p:graphicFrame>
      <p:sp>
        <p:nvSpPr>
          <p:cNvPr id="12" name="Rectangle 3">
            <a:extLst>
              <a:ext uri="{FF2B5EF4-FFF2-40B4-BE49-F238E27FC236}">
                <a16:creationId xmlns:a16="http://schemas.microsoft.com/office/drawing/2014/main" id="{5C353873-6972-D76B-222C-FCB7A52DF48C}"/>
              </a:ext>
            </a:extLst>
          </p:cNvPr>
          <p:cNvSpPr>
            <a:spLocks noChangeArrowheads="1"/>
          </p:cNvSpPr>
          <p:nvPr/>
        </p:nvSpPr>
        <p:spPr bwMode="auto">
          <a:xfrm>
            <a:off x="1791045" y="59483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9153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6A84-3FF7-24B4-9454-8D6791AFA3A2}"/>
              </a:ext>
            </a:extLst>
          </p:cNvPr>
          <p:cNvSpPr>
            <a:spLocks noGrp="1"/>
          </p:cNvSpPr>
          <p:nvPr>
            <p:ph type="title"/>
          </p:nvPr>
        </p:nvSpPr>
        <p:spPr>
          <a:xfrm>
            <a:off x="164432" y="432502"/>
            <a:ext cx="10515600" cy="1325563"/>
          </a:xfrm>
        </p:spPr>
        <p:txBody>
          <a:bodyPr/>
          <a:lstStyle/>
          <a:p>
            <a:r>
              <a:rPr lang="en-IN" dirty="0"/>
              <a:t>Against H</a:t>
            </a:r>
            <a:r>
              <a:rPr lang="en-IN" baseline="-25000" dirty="0"/>
              <a:t>11</a:t>
            </a:r>
            <a:r>
              <a:rPr lang="en-IN" dirty="0"/>
              <a:t>: </a:t>
            </a:r>
            <a:r>
              <a:rPr lang="el-GR" dirty="0"/>
              <a:t>μ</a:t>
            </a:r>
            <a:r>
              <a:rPr lang="en-IN" dirty="0"/>
              <a:t> &gt; </a:t>
            </a:r>
            <a:r>
              <a:rPr lang="el-GR" dirty="0"/>
              <a:t>μ</a:t>
            </a:r>
            <a:r>
              <a:rPr lang="en-IN" baseline="-25000" dirty="0"/>
              <a:t>0</a:t>
            </a:r>
          </a:p>
        </p:txBody>
      </p:sp>
      <p:sp>
        <p:nvSpPr>
          <p:cNvPr id="3" name="Content Placeholder 2">
            <a:extLst>
              <a:ext uri="{FF2B5EF4-FFF2-40B4-BE49-F238E27FC236}">
                <a16:creationId xmlns:a16="http://schemas.microsoft.com/office/drawing/2014/main" id="{07007A74-2D12-6797-C782-2AE41E03AEB3}"/>
              </a:ext>
            </a:extLst>
          </p:cNvPr>
          <p:cNvSpPr>
            <a:spLocks noGrp="1"/>
          </p:cNvSpPr>
          <p:nvPr>
            <p:ph idx="1"/>
          </p:nvPr>
        </p:nvSpPr>
        <p:spPr>
          <a:xfrm>
            <a:off x="838200" y="1520792"/>
            <a:ext cx="10515600" cy="4656171"/>
          </a:xfrm>
        </p:spPr>
        <p:txBody>
          <a:bodyPr>
            <a:normAutofit fontScale="70000" lnSpcReduction="20000"/>
          </a:bodyPr>
          <a:lstStyle/>
          <a:p>
            <a:r>
              <a:rPr lang="de-DE" dirty="0"/>
              <a:t>diff&lt;-c(5,22,-2,3,4,-2,6,18,11,-11,7,15,10,6,-1,5,-3,5,1,8,12,-4)</a:t>
            </a:r>
          </a:p>
          <a:p>
            <a:r>
              <a:rPr lang="de-DE" dirty="0"/>
              <a:t>t.test(diff, mu = 0,alternative="greater")</a:t>
            </a:r>
          </a:p>
          <a:p>
            <a:pPr marL="0" indent="0">
              <a:buNone/>
            </a:pPr>
            <a:endParaRPr lang="en-US" dirty="0"/>
          </a:p>
          <a:p>
            <a:pPr marL="0" indent="0">
              <a:buNone/>
            </a:pPr>
            <a:r>
              <a:rPr lang="en-US" dirty="0"/>
              <a:t>       </a:t>
            </a:r>
            <a:r>
              <a:rPr lang="en-US" dirty="0">
                <a:solidFill>
                  <a:schemeClr val="accent5">
                    <a:lumMod val="75000"/>
                  </a:schemeClr>
                </a:solidFill>
              </a:rPr>
              <a:t> One Sample t-test</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data:  diff</a:t>
            </a:r>
          </a:p>
          <a:p>
            <a:pPr marL="0" indent="0">
              <a:buNone/>
            </a:pPr>
            <a:r>
              <a:rPr lang="en-US" dirty="0">
                <a:solidFill>
                  <a:schemeClr val="accent5">
                    <a:lumMod val="75000"/>
                  </a:schemeClr>
                </a:solidFill>
              </a:rPr>
              <a:t>t = 3.1934, </a:t>
            </a:r>
            <a:r>
              <a:rPr lang="en-US" dirty="0" err="1">
                <a:solidFill>
                  <a:schemeClr val="accent5">
                    <a:lumMod val="75000"/>
                  </a:schemeClr>
                </a:solidFill>
              </a:rPr>
              <a:t>df</a:t>
            </a:r>
            <a:r>
              <a:rPr lang="en-US" dirty="0">
                <a:solidFill>
                  <a:schemeClr val="accent5">
                    <a:lumMod val="75000"/>
                  </a:schemeClr>
                </a:solidFill>
              </a:rPr>
              <a:t> = 21, p-value = 0.002185</a:t>
            </a:r>
          </a:p>
          <a:p>
            <a:pPr marL="0" indent="0">
              <a:buNone/>
            </a:pPr>
            <a:r>
              <a:rPr lang="en-US" dirty="0">
                <a:solidFill>
                  <a:schemeClr val="accent5">
                    <a:lumMod val="75000"/>
                  </a:schemeClr>
                </a:solidFill>
              </a:rPr>
              <a:t>alternative hypothesis: true mean is greater than 0</a:t>
            </a:r>
          </a:p>
          <a:p>
            <a:pPr marL="0" indent="0">
              <a:buNone/>
            </a:pPr>
            <a:r>
              <a:rPr lang="en-US" dirty="0">
                <a:solidFill>
                  <a:schemeClr val="accent5">
                    <a:lumMod val="75000"/>
                  </a:schemeClr>
                </a:solidFill>
              </a:rPr>
              <a:t>95 percent confidence interval:</a:t>
            </a:r>
          </a:p>
          <a:p>
            <a:pPr marL="0" indent="0">
              <a:buNone/>
            </a:pPr>
            <a:r>
              <a:rPr lang="en-US" dirty="0">
                <a:solidFill>
                  <a:schemeClr val="accent5">
                    <a:lumMod val="75000"/>
                  </a:schemeClr>
                </a:solidFill>
              </a:rPr>
              <a:t> 2.410632      Inf</a:t>
            </a:r>
          </a:p>
          <a:p>
            <a:pPr marL="0" indent="0">
              <a:buNone/>
            </a:pPr>
            <a:r>
              <a:rPr lang="en-US" dirty="0">
                <a:solidFill>
                  <a:schemeClr val="accent5">
                    <a:lumMod val="75000"/>
                  </a:schemeClr>
                </a:solidFill>
              </a:rPr>
              <a:t>sample estimates:</a:t>
            </a:r>
          </a:p>
          <a:p>
            <a:pPr marL="0" indent="0">
              <a:buNone/>
            </a:pPr>
            <a:r>
              <a:rPr lang="en-US" dirty="0">
                <a:solidFill>
                  <a:schemeClr val="accent5">
                    <a:lumMod val="75000"/>
                  </a:schemeClr>
                </a:solidFill>
              </a:rPr>
              <a:t>mean of x </a:t>
            </a:r>
          </a:p>
          <a:p>
            <a:pPr marL="0" indent="0">
              <a:buNone/>
            </a:pPr>
            <a:r>
              <a:rPr lang="en-US" dirty="0">
                <a:solidFill>
                  <a:schemeClr val="accent5">
                    <a:lumMod val="75000"/>
                  </a:schemeClr>
                </a:solidFill>
              </a:rPr>
              <a:t> 5.227273 </a:t>
            </a:r>
            <a:endParaRPr lang="en-IN" dirty="0">
              <a:solidFill>
                <a:schemeClr val="accent5">
                  <a:lumMod val="75000"/>
                </a:schemeClr>
              </a:solidFill>
            </a:endParaRPr>
          </a:p>
        </p:txBody>
      </p:sp>
    </p:spTree>
    <p:extLst>
      <p:ext uri="{BB962C8B-B14F-4D97-AF65-F5344CB8AC3E}">
        <p14:creationId xmlns:p14="http://schemas.microsoft.com/office/powerpoint/2010/main" val="279612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40B-3EA0-9080-5E94-27DF4D4B10F9}"/>
              </a:ext>
            </a:extLst>
          </p:cNvPr>
          <p:cNvSpPr>
            <a:spLocks noGrp="1"/>
          </p:cNvSpPr>
          <p:nvPr>
            <p:ph type="title"/>
          </p:nvPr>
        </p:nvSpPr>
        <p:spPr/>
        <p:txBody>
          <a:bodyPr/>
          <a:lstStyle/>
          <a:p>
            <a:r>
              <a:rPr lang="en-IN" dirty="0"/>
              <a:t>Against H</a:t>
            </a:r>
            <a:r>
              <a:rPr lang="en-IN" baseline="-25000" dirty="0"/>
              <a:t>12</a:t>
            </a:r>
            <a:r>
              <a:rPr lang="en-IN" dirty="0"/>
              <a:t>: </a:t>
            </a:r>
            <a:r>
              <a:rPr lang="el-GR" dirty="0"/>
              <a:t>μ</a:t>
            </a:r>
            <a:r>
              <a:rPr lang="en-IN" dirty="0"/>
              <a:t> &lt; </a:t>
            </a:r>
            <a:r>
              <a:rPr lang="el-GR" dirty="0"/>
              <a:t>μ</a:t>
            </a:r>
            <a:r>
              <a:rPr lang="en-IN" baseline="-25000" dirty="0"/>
              <a:t>0</a:t>
            </a:r>
            <a:endParaRPr lang="en-IN" dirty="0"/>
          </a:p>
        </p:txBody>
      </p:sp>
      <p:sp>
        <p:nvSpPr>
          <p:cNvPr id="3" name="Content Placeholder 2">
            <a:extLst>
              <a:ext uri="{FF2B5EF4-FFF2-40B4-BE49-F238E27FC236}">
                <a16:creationId xmlns:a16="http://schemas.microsoft.com/office/drawing/2014/main" id="{EC030CDC-ED43-D6D5-EE26-7F7BEE27B526}"/>
              </a:ext>
            </a:extLst>
          </p:cNvPr>
          <p:cNvSpPr>
            <a:spLocks noGrp="1"/>
          </p:cNvSpPr>
          <p:nvPr>
            <p:ph idx="1"/>
          </p:nvPr>
        </p:nvSpPr>
        <p:spPr/>
        <p:txBody>
          <a:bodyPr>
            <a:normAutofit fontScale="62500" lnSpcReduction="20000"/>
          </a:bodyPr>
          <a:lstStyle/>
          <a:p>
            <a:r>
              <a:rPr lang="de-DE" dirty="0"/>
              <a:t>t.test(diff, mu = 0,alternative="less")</a:t>
            </a:r>
          </a:p>
          <a:p>
            <a:pPr marL="0" indent="0">
              <a:buNone/>
            </a:pPr>
            <a:endParaRPr lang="en-IN" dirty="0"/>
          </a:p>
          <a:p>
            <a:pPr marL="0" indent="0">
              <a:buNone/>
            </a:pPr>
            <a:endParaRPr lang="en-US" dirty="0"/>
          </a:p>
          <a:p>
            <a:pPr marL="0" indent="0">
              <a:buNone/>
            </a:pPr>
            <a:r>
              <a:rPr lang="en-US" dirty="0">
                <a:solidFill>
                  <a:schemeClr val="accent5">
                    <a:lumMod val="75000"/>
                  </a:schemeClr>
                </a:solidFill>
              </a:rPr>
              <a:t>        One Sample t-test</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data:  diff</a:t>
            </a:r>
          </a:p>
          <a:p>
            <a:pPr marL="0" indent="0">
              <a:buNone/>
            </a:pPr>
            <a:r>
              <a:rPr lang="en-US" dirty="0">
                <a:solidFill>
                  <a:schemeClr val="accent5">
                    <a:lumMod val="75000"/>
                  </a:schemeClr>
                </a:solidFill>
              </a:rPr>
              <a:t>t = 3.1934, </a:t>
            </a:r>
            <a:r>
              <a:rPr lang="en-US" dirty="0" err="1">
                <a:solidFill>
                  <a:schemeClr val="accent5">
                    <a:lumMod val="75000"/>
                  </a:schemeClr>
                </a:solidFill>
              </a:rPr>
              <a:t>df</a:t>
            </a:r>
            <a:r>
              <a:rPr lang="en-US" dirty="0">
                <a:solidFill>
                  <a:schemeClr val="accent5">
                    <a:lumMod val="75000"/>
                  </a:schemeClr>
                </a:solidFill>
              </a:rPr>
              <a:t> = 21, p-value = 0.9978</a:t>
            </a:r>
          </a:p>
          <a:p>
            <a:pPr marL="0" indent="0">
              <a:buNone/>
            </a:pPr>
            <a:r>
              <a:rPr lang="en-US" dirty="0">
                <a:solidFill>
                  <a:schemeClr val="accent5">
                    <a:lumMod val="75000"/>
                  </a:schemeClr>
                </a:solidFill>
              </a:rPr>
              <a:t>alternative hypothesis: true mean is less than 0</a:t>
            </a:r>
          </a:p>
          <a:p>
            <a:pPr marL="0" indent="0">
              <a:buNone/>
            </a:pPr>
            <a:r>
              <a:rPr lang="en-US" dirty="0">
                <a:solidFill>
                  <a:schemeClr val="accent5">
                    <a:lumMod val="75000"/>
                  </a:schemeClr>
                </a:solidFill>
              </a:rPr>
              <a:t>95 percent confidence interval:</a:t>
            </a:r>
          </a:p>
          <a:p>
            <a:pPr marL="0" indent="0">
              <a:buNone/>
            </a:pPr>
            <a:r>
              <a:rPr lang="en-US" dirty="0">
                <a:solidFill>
                  <a:schemeClr val="accent5">
                    <a:lumMod val="75000"/>
                  </a:schemeClr>
                </a:solidFill>
              </a:rPr>
              <a:t>     -Inf 8.043913</a:t>
            </a:r>
          </a:p>
          <a:p>
            <a:pPr marL="0" indent="0">
              <a:buNone/>
            </a:pPr>
            <a:r>
              <a:rPr lang="en-US" dirty="0">
                <a:solidFill>
                  <a:schemeClr val="accent5">
                    <a:lumMod val="75000"/>
                  </a:schemeClr>
                </a:solidFill>
              </a:rPr>
              <a:t>sample estimates:</a:t>
            </a:r>
          </a:p>
          <a:p>
            <a:pPr marL="0" indent="0">
              <a:buNone/>
            </a:pPr>
            <a:r>
              <a:rPr lang="en-US" dirty="0">
                <a:solidFill>
                  <a:schemeClr val="accent5">
                    <a:lumMod val="75000"/>
                  </a:schemeClr>
                </a:solidFill>
              </a:rPr>
              <a:t>mean of x </a:t>
            </a:r>
          </a:p>
          <a:p>
            <a:pPr marL="0" indent="0">
              <a:buNone/>
            </a:pPr>
            <a:r>
              <a:rPr lang="en-US" dirty="0">
                <a:solidFill>
                  <a:schemeClr val="accent5">
                    <a:lumMod val="75000"/>
                  </a:schemeClr>
                </a:solidFill>
              </a:rPr>
              <a:t> 5.227273 </a:t>
            </a:r>
          </a:p>
          <a:p>
            <a:pPr marL="0" indent="0">
              <a:buNone/>
            </a:pPr>
            <a:endParaRPr lang="en-IN" dirty="0"/>
          </a:p>
        </p:txBody>
      </p:sp>
    </p:spTree>
    <p:extLst>
      <p:ext uri="{BB962C8B-B14F-4D97-AF65-F5344CB8AC3E}">
        <p14:creationId xmlns:p14="http://schemas.microsoft.com/office/powerpoint/2010/main" val="170905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C857-F2AB-EBD9-67C6-D801D9C7CE9A}"/>
              </a:ext>
            </a:extLst>
          </p:cNvPr>
          <p:cNvSpPr>
            <a:spLocks noGrp="1"/>
          </p:cNvSpPr>
          <p:nvPr>
            <p:ph type="title"/>
          </p:nvPr>
        </p:nvSpPr>
        <p:spPr/>
        <p:txBody>
          <a:bodyPr/>
          <a:lstStyle/>
          <a:p>
            <a:r>
              <a:rPr lang="en-IN" dirty="0"/>
              <a:t>Against H11: </a:t>
            </a:r>
            <a:r>
              <a:rPr lang="el-GR" dirty="0"/>
              <a:t>μ</a:t>
            </a:r>
            <a:r>
              <a:rPr lang="en-IN" dirty="0"/>
              <a:t> ≠ </a:t>
            </a:r>
            <a:r>
              <a:rPr lang="el-GR" dirty="0"/>
              <a:t>μ</a:t>
            </a:r>
            <a:r>
              <a:rPr lang="en-IN" baseline="-25000" dirty="0"/>
              <a:t>0</a:t>
            </a:r>
            <a:endParaRPr lang="en-IN" dirty="0"/>
          </a:p>
        </p:txBody>
      </p:sp>
      <p:sp>
        <p:nvSpPr>
          <p:cNvPr id="3" name="Content Placeholder 2">
            <a:extLst>
              <a:ext uri="{FF2B5EF4-FFF2-40B4-BE49-F238E27FC236}">
                <a16:creationId xmlns:a16="http://schemas.microsoft.com/office/drawing/2014/main" id="{AC5A20CA-7590-D7FB-BF0B-3D9D786687EB}"/>
              </a:ext>
            </a:extLst>
          </p:cNvPr>
          <p:cNvSpPr>
            <a:spLocks noGrp="1"/>
          </p:cNvSpPr>
          <p:nvPr>
            <p:ph idx="1"/>
          </p:nvPr>
        </p:nvSpPr>
        <p:spPr/>
        <p:txBody>
          <a:bodyPr/>
          <a:lstStyle/>
          <a:p>
            <a:r>
              <a:rPr lang="en-US" dirty="0" err="1"/>
              <a:t>t.test</a:t>
            </a:r>
            <a:r>
              <a:rPr lang="en-US" dirty="0"/>
              <a:t>(diff, mu = 0,alternative="both")</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Error in </a:t>
            </a:r>
            <a:r>
              <a:rPr lang="en-US" dirty="0" err="1">
                <a:solidFill>
                  <a:schemeClr val="accent5">
                    <a:lumMod val="75000"/>
                  </a:schemeClr>
                </a:solidFill>
              </a:rPr>
              <a:t>match.arg</a:t>
            </a:r>
            <a:r>
              <a:rPr lang="en-US" dirty="0">
                <a:solidFill>
                  <a:schemeClr val="accent5">
                    <a:lumMod val="75000"/>
                  </a:schemeClr>
                </a:solidFill>
              </a:rPr>
              <a:t>(alternative) : </a:t>
            </a:r>
          </a:p>
          <a:p>
            <a:pPr marL="0" indent="0">
              <a:buNone/>
            </a:pPr>
            <a:r>
              <a:rPr lang="en-US" dirty="0">
                <a:solidFill>
                  <a:schemeClr val="accent5">
                    <a:lumMod val="75000"/>
                  </a:schemeClr>
                </a:solidFill>
              </a:rPr>
              <a:t> '</a:t>
            </a:r>
            <a:r>
              <a:rPr lang="en-US" dirty="0" err="1">
                <a:solidFill>
                  <a:schemeClr val="accent5">
                    <a:lumMod val="75000"/>
                  </a:schemeClr>
                </a:solidFill>
              </a:rPr>
              <a:t>arg</a:t>
            </a:r>
            <a:r>
              <a:rPr lang="en-US" dirty="0">
                <a:solidFill>
                  <a:schemeClr val="accent5">
                    <a:lumMod val="75000"/>
                  </a:schemeClr>
                </a:solidFill>
              </a:rPr>
              <a:t>' should be one of “</a:t>
            </a:r>
            <a:r>
              <a:rPr lang="en-US" dirty="0" err="1">
                <a:solidFill>
                  <a:schemeClr val="accent5">
                    <a:lumMod val="75000"/>
                  </a:schemeClr>
                </a:solidFill>
              </a:rPr>
              <a:t>two.sided</a:t>
            </a:r>
            <a:r>
              <a:rPr lang="en-US" dirty="0">
                <a:solidFill>
                  <a:schemeClr val="accent5">
                    <a:lumMod val="75000"/>
                  </a:schemeClr>
                </a:solidFill>
              </a:rPr>
              <a:t>”, “less”, “greater”</a:t>
            </a:r>
          </a:p>
          <a:p>
            <a:endParaRPr lang="en-IN" dirty="0"/>
          </a:p>
        </p:txBody>
      </p:sp>
    </p:spTree>
    <p:extLst>
      <p:ext uri="{BB962C8B-B14F-4D97-AF65-F5344CB8AC3E}">
        <p14:creationId xmlns:p14="http://schemas.microsoft.com/office/powerpoint/2010/main" val="416003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B5D3-8264-6ECD-EF57-B4123BD5E5AC}"/>
              </a:ext>
            </a:extLst>
          </p:cNvPr>
          <p:cNvSpPr>
            <a:spLocks noGrp="1"/>
          </p:cNvSpPr>
          <p:nvPr>
            <p:ph type="title"/>
          </p:nvPr>
        </p:nvSpPr>
        <p:spPr/>
        <p:txBody>
          <a:bodyPr/>
          <a:lstStyle/>
          <a:p>
            <a:r>
              <a:rPr lang="en-IN" dirty="0"/>
              <a:t>Against H11: </a:t>
            </a:r>
            <a:r>
              <a:rPr lang="el-GR" dirty="0"/>
              <a:t>μ</a:t>
            </a:r>
            <a:r>
              <a:rPr lang="en-IN" dirty="0"/>
              <a:t> ≠ </a:t>
            </a:r>
            <a:r>
              <a:rPr lang="el-GR" dirty="0"/>
              <a:t>μ</a:t>
            </a:r>
            <a:r>
              <a:rPr lang="en-IN" baseline="-25000" dirty="0"/>
              <a:t>0</a:t>
            </a:r>
            <a:endParaRPr lang="en-IN" dirty="0"/>
          </a:p>
        </p:txBody>
      </p:sp>
      <p:sp>
        <p:nvSpPr>
          <p:cNvPr id="3" name="Content Placeholder 2">
            <a:extLst>
              <a:ext uri="{FF2B5EF4-FFF2-40B4-BE49-F238E27FC236}">
                <a16:creationId xmlns:a16="http://schemas.microsoft.com/office/drawing/2014/main" id="{4E736FFE-DC8C-6071-CBDE-68B15FE5B411}"/>
              </a:ext>
            </a:extLst>
          </p:cNvPr>
          <p:cNvSpPr>
            <a:spLocks noGrp="1"/>
          </p:cNvSpPr>
          <p:nvPr>
            <p:ph idx="1"/>
          </p:nvPr>
        </p:nvSpPr>
        <p:spPr/>
        <p:txBody>
          <a:bodyPr>
            <a:normAutofit fontScale="62500" lnSpcReduction="20000"/>
          </a:bodyPr>
          <a:lstStyle/>
          <a:p>
            <a:r>
              <a:rPr lang="de-DE" dirty="0"/>
              <a:t>t.test(diff, mu = 0)</a:t>
            </a:r>
          </a:p>
          <a:p>
            <a:pPr marL="0" indent="0">
              <a:buNone/>
            </a:pPr>
            <a:endParaRPr lang="en-IN" dirty="0"/>
          </a:p>
          <a:p>
            <a:pPr marL="0" indent="0">
              <a:buNone/>
            </a:pPr>
            <a:endParaRPr lang="en-US" dirty="0"/>
          </a:p>
          <a:p>
            <a:pPr marL="0" indent="0">
              <a:buNone/>
            </a:pPr>
            <a:r>
              <a:rPr lang="en-US" dirty="0">
                <a:solidFill>
                  <a:schemeClr val="accent5">
                    <a:lumMod val="75000"/>
                  </a:schemeClr>
                </a:solidFill>
              </a:rPr>
              <a:t>        One Sample t-test</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data:  diff</a:t>
            </a:r>
          </a:p>
          <a:p>
            <a:pPr marL="0" indent="0">
              <a:buNone/>
            </a:pPr>
            <a:r>
              <a:rPr lang="en-US" dirty="0">
                <a:solidFill>
                  <a:schemeClr val="accent5">
                    <a:lumMod val="75000"/>
                  </a:schemeClr>
                </a:solidFill>
              </a:rPr>
              <a:t>t = 3.1934, </a:t>
            </a:r>
            <a:r>
              <a:rPr lang="en-US" dirty="0" err="1">
                <a:solidFill>
                  <a:schemeClr val="accent5">
                    <a:lumMod val="75000"/>
                  </a:schemeClr>
                </a:solidFill>
              </a:rPr>
              <a:t>df</a:t>
            </a:r>
            <a:r>
              <a:rPr lang="en-US" dirty="0">
                <a:solidFill>
                  <a:schemeClr val="accent5">
                    <a:lumMod val="75000"/>
                  </a:schemeClr>
                </a:solidFill>
              </a:rPr>
              <a:t> = 21, p-value = 0.004369</a:t>
            </a:r>
          </a:p>
          <a:p>
            <a:pPr marL="0" indent="0">
              <a:buNone/>
            </a:pPr>
            <a:r>
              <a:rPr lang="en-US" dirty="0">
                <a:solidFill>
                  <a:schemeClr val="accent5">
                    <a:lumMod val="75000"/>
                  </a:schemeClr>
                </a:solidFill>
              </a:rPr>
              <a:t>alternative hypothesis: true mean is not equal to 0</a:t>
            </a:r>
          </a:p>
          <a:p>
            <a:pPr marL="0" indent="0">
              <a:buNone/>
            </a:pPr>
            <a:r>
              <a:rPr lang="en-US" dirty="0">
                <a:solidFill>
                  <a:schemeClr val="accent5">
                    <a:lumMod val="75000"/>
                  </a:schemeClr>
                </a:solidFill>
              </a:rPr>
              <a:t>95 percent confidence interval:</a:t>
            </a:r>
          </a:p>
          <a:p>
            <a:pPr marL="0" indent="0">
              <a:buNone/>
            </a:pPr>
            <a:r>
              <a:rPr lang="en-US" dirty="0">
                <a:solidFill>
                  <a:schemeClr val="accent5">
                    <a:lumMod val="75000"/>
                  </a:schemeClr>
                </a:solidFill>
              </a:rPr>
              <a:t> 1.823206 8.631340</a:t>
            </a:r>
          </a:p>
          <a:p>
            <a:pPr marL="0" indent="0">
              <a:buNone/>
            </a:pPr>
            <a:r>
              <a:rPr lang="en-US" dirty="0">
                <a:solidFill>
                  <a:schemeClr val="accent5">
                    <a:lumMod val="75000"/>
                  </a:schemeClr>
                </a:solidFill>
              </a:rPr>
              <a:t>sample estimates:</a:t>
            </a:r>
          </a:p>
          <a:p>
            <a:pPr marL="0" indent="0">
              <a:buNone/>
            </a:pPr>
            <a:r>
              <a:rPr lang="en-US" dirty="0">
                <a:solidFill>
                  <a:schemeClr val="accent5">
                    <a:lumMod val="75000"/>
                  </a:schemeClr>
                </a:solidFill>
              </a:rPr>
              <a:t>mean of x </a:t>
            </a:r>
          </a:p>
          <a:p>
            <a:pPr marL="0" indent="0">
              <a:buNone/>
            </a:pPr>
            <a:r>
              <a:rPr lang="en-US" dirty="0">
                <a:solidFill>
                  <a:schemeClr val="accent5">
                    <a:lumMod val="75000"/>
                  </a:schemeClr>
                </a:solidFill>
              </a:rPr>
              <a:t> 5.227273 </a:t>
            </a:r>
          </a:p>
          <a:p>
            <a:endParaRPr lang="en-IN" dirty="0"/>
          </a:p>
        </p:txBody>
      </p:sp>
    </p:spTree>
    <p:extLst>
      <p:ext uri="{BB962C8B-B14F-4D97-AF65-F5344CB8AC3E}">
        <p14:creationId xmlns:p14="http://schemas.microsoft.com/office/powerpoint/2010/main" val="429037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0E690-785F-6BCD-089E-0803F67D0F64}"/>
              </a:ext>
            </a:extLst>
          </p:cNvPr>
          <p:cNvSpPr>
            <a:spLocks noGrp="1"/>
          </p:cNvSpPr>
          <p:nvPr>
            <p:ph type="ctrTitle"/>
          </p:nvPr>
        </p:nvSpPr>
        <p:spPr/>
        <p:txBody>
          <a:bodyPr>
            <a:normAutofit fontScale="90000"/>
          </a:bodyPr>
          <a:lstStyle/>
          <a:p>
            <a:r>
              <a:rPr lang="en-IN" dirty="0"/>
              <a:t>T-test for two independent univariate normal populations</a:t>
            </a:r>
          </a:p>
        </p:txBody>
      </p:sp>
    </p:spTree>
    <p:extLst>
      <p:ext uri="{BB962C8B-B14F-4D97-AF65-F5344CB8AC3E}">
        <p14:creationId xmlns:p14="http://schemas.microsoft.com/office/powerpoint/2010/main" val="258272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22AF-266F-F88A-6E59-E793DC94EF44}"/>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EFE6B9FF-DEC9-3DC3-13BC-63DE6AAE956D}"/>
              </a:ext>
            </a:extLst>
          </p:cNvPr>
          <p:cNvSpPr>
            <a:spLocks noGrp="1"/>
          </p:cNvSpPr>
          <p:nvPr>
            <p:ph idx="1"/>
          </p:nvPr>
        </p:nvSpPr>
        <p:spPr/>
        <p:txBody>
          <a:bodyPr/>
          <a:lstStyle/>
          <a:p>
            <a:r>
              <a:rPr lang="en-IN" dirty="0"/>
              <a:t>Following are the lives of 2 batches of electric </a:t>
            </a:r>
            <a:r>
              <a:rPr lang="en-IN" dirty="0" err="1"/>
              <a:t>bulbes</a:t>
            </a:r>
            <a:r>
              <a:rPr lang="en-IN" dirty="0"/>
              <a:t>. Check whether there is a significance difference between their average length of lives.</a:t>
            </a:r>
          </a:p>
          <a:p>
            <a:endParaRPr lang="en-IN" dirty="0"/>
          </a:p>
        </p:txBody>
      </p:sp>
      <p:graphicFrame>
        <p:nvGraphicFramePr>
          <p:cNvPr id="4" name="Table 4">
            <a:extLst>
              <a:ext uri="{FF2B5EF4-FFF2-40B4-BE49-F238E27FC236}">
                <a16:creationId xmlns:a16="http://schemas.microsoft.com/office/drawing/2014/main" id="{945CE7D7-E4F3-4722-083A-3275FD8997FC}"/>
              </a:ext>
            </a:extLst>
          </p:cNvPr>
          <p:cNvGraphicFramePr>
            <a:graphicFrameLocks noGrp="1"/>
          </p:cNvGraphicFramePr>
          <p:nvPr>
            <p:extLst>
              <p:ext uri="{D42A27DB-BD31-4B8C-83A1-F6EECF244321}">
                <p14:modId xmlns:p14="http://schemas.microsoft.com/office/powerpoint/2010/main" val="1314559766"/>
              </p:ext>
            </p:extLst>
          </p:nvPr>
        </p:nvGraphicFramePr>
        <p:xfrm>
          <a:off x="4225490" y="2784475"/>
          <a:ext cx="4369870" cy="3708400"/>
        </p:xfrm>
        <a:graphic>
          <a:graphicData uri="http://schemas.openxmlformats.org/drawingml/2006/table">
            <a:tbl>
              <a:tblPr firstRow="1" bandRow="1">
                <a:tableStyleId>{5C22544A-7EE6-4342-B048-85BDC9FD1C3A}</a:tableStyleId>
              </a:tblPr>
              <a:tblGrid>
                <a:gridCol w="2184935">
                  <a:extLst>
                    <a:ext uri="{9D8B030D-6E8A-4147-A177-3AD203B41FA5}">
                      <a16:colId xmlns:a16="http://schemas.microsoft.com/office/drawing/2014/main" val="1918990115"/>
                    </a:ext>
                  </a:extLst>
                </a:gridCol>
                <a:gridCol w="2184935">
                  <a:extLst>
                    <a:ext uri="{9D8B030D-6E8A-4147-A177-3AD203B41FA5}">
                      <a16:colId xmlns:a16="http://schemas.microsoft.com/office/drawing/2014/main" val="2338120964"/>
                    </a:ext>
                  </a:extLst>
                </a:gridCol>
              </a:tblGrid>
              <a:tr h="370840">
                <a:tc>
                  <a:txBody>
                    <a:bodyPr/>
                    <a:lstStyle/>
                    <a:p>
                      <a:r>
                        <a:rPr lang="en-IN" dirty="0"/>
                        <a:t>Batch 1</a:t>
                      </a:r>
                    </a:p>
                  </a:txBody>
                  <a:tcPr/>
                </a:tc>
                <a:tc>
                  <a:txBody>
                    <a:bodyPr/>
                    <a:lstStyle/>
                    <a:p>
                      <a:r>
                        <a:rPr lang="en-IN" dirty="0"/>
                        <a:t>Batch 2</a:t>
                      </a:r>
                    </a:p>
                  </a:txBody>
                  <a:tcPr/>
                </a:tc>
                <a:extLst>
                  <a:ext uri="{0D108BD9-81ED-4DB2-BD59-A6C34878D82A}">
                    <a16:rowId xmlns:a16="http://schemas.microsoft.com/office/drawing/2014/main" val="2532836760"/>
                  </a:ext>
                </a:extLst>
              </a:tr>
              <a:tr h="370840">
                <a:tc>
                  <a:txBody>
                    <a:bodyPr/>
                    <a:lstStyle/>
                    <a:p>
                      <a:r>
                        <a:rPr lang="en-IN" dirty="0"/>
                        <a:t>1505</a:t>
                      </a:r>
                    </a:p>
                  </a:txBody>
                  <a:tcPr/>
                </a:tc>
                <a:tc>
                  <a:txBody>
                    <a:bodyPr/>
                    <a:lstStyle/>
                    <a:p>
                      <a:r>
                        <a:rPr lang="en-IN" dirty="0"/>
                        <a:t>1799</a:t>
                      </a:r>
                    </a:p>
                  </a:txBody>
                  <a:tcPr/>
                </a:tc>
                <a:extLst>
                  <a:ext uri="{0D108BD9-81ED-4DB2-BD59-A6C34878D82A}">
                    <a16:rowId xmlns:a16="http://schemas.microsoft.com/office/drawing/2014/main" val="3418271829"/>
                  </a:ext>
                </a:extLst>
              </a:tr>
              <a:tr h="370840">
                <a:tc>
                  <a:txBody>
                    <a:bodyPr/>
                    <a:lstStyle/>
                    <a:p>
                      <a:r>
                        <a:rPr lang="en-IN" dirty="0"/>
                        <a:t>1556</a:t>
                      </a:r>
                    </a:p>
                  </a:txBody>
                  <a:tcPr/>
                </a:tc>
                <a:tc>
                  <a:txBody>
                    <a:bodyPr/>
                    <a:lstStyle/>
                    <a:p>
                      <a:r>
                        <a:rPr lang="en-IN" dirty="0"/>
                        <a:t>1618</a:t>
                      </a:r>
                    </a:p>
                  </a:txBody>
                  <a:tcPr/>
                </a:tc>
                <a:extLst>
                  <a:ext uri="{0D108BD9-81ED-4DB2-BD59-A6C34878D82A}">
                    <a16:rowId xmlns:a16="http://schemas.microsoft.com/office/drawing/2014/main" val="2584404049"/>
                  </a:ext>
                </a:extLst>
              </a:tr>
              <a:tr h="370840">
                <a:tc>
                  <a:txBody>
                    <a:bodyPr/>
                    <a:lstStyle/>
                    <a:p>
                      <a:r>
                        <a:rPr lang="en-IN" dirty="0"/>
                        <a:t>1801</a:t>
                      </a:r>
                    </a:p>
                  </a:txBody>
                  <a:tcPr/>
                </a:tc>
                <a:tc>
                  <a:txBody>
                    <a:bodyPr/>
                    <a:lstStyle/>
                    <a:p>
                      <a:r>
                        <a:rPr lang="en-IN" dirty="0"/>
                        <a:t>1604</a:t>
                      </a:r>
                    </a:p>
                  </a:txBody>
                  <a:tcPr/>
                </a:tc>
                <a:extLst>
                  <a:ext uri="{0D108BD9-81ED-4DB2-BD59-A6C34878D82A}">
                    <a16:rowId xmlns:a16="http://schemas.microsoft.com/office/drawing/2014/main" val="1247111685"/>
                  </a:ext>
                </a:extLst>
              </a:tr>
              <a:tr h="370840">
                <a:tc>
                  <a:txBody>
                    <a:bodyPr/>
                    <a:lstStyle/>
                    <a:p>
                      <a:r>
                        <a:rPr lang="en-IN" dirty="0"/>
                        <a:t>1629</a:t>
                      </a:r>
                    </a:p>
                  </a:txBody>
                  <a:tcPr/>
                </a:tc>
                <a:tc>
                  <a:txBody>
                    <a:bodyPr/>
                    <a:lstStyle/>
                    <a:p>
                      <a:r>
                        <a:rPr lang="en-IN" dirty="0"/>
                        <a:t>1655</a:t>
                      </a:r>
                    </a:p>
                  </a:txBody>
                  <a:tcPr/>
                </a:tc>
                <a:extLst>
                  <a:ext uri="{0D108BD9-81ED-4DB2-BD59-A6C34878D82A}">
                    <a16:rowId xmlns:a16="http://schemas.microsoft.com/office/drawing/2014/main" val="503840449"/>
                  </a:ext>
                </a:extLst>
              </a:tr>
              <a:tr h="370840">
                <a:tc>
                  <a:txBody>
                    <a:bodyPr/>
                    <a:lstStyle/>
                    <a:p>
                      <a:r>
                        <a:rPr lang="en-IN" dirty="0"/>
                        <a:t>1644</a:t>
                      </a:r>
                    </a:p>
                  </a:txBody>
                  <a:tcPr/>
                </a:tc>
                <a:tc>
                  <a:txBody>
                    <a:bodyPr/>
                    <a:lstStyle/>
                    <a:p>
                      <a:r>
                        <a:rPr lang="en-IN" dirty="0"/>
                        <a:t>1708</a:t>
                      </a:r>
                    </a:p>
                  </a:txBody>
                  <a:tcPr/>
                </a:tc>
                <a:extLst>
                  <a:ext uri="{0D108BD9-81ED-4DB2-BD59-A6C34878D82A}">
                    <a16:rowId xmlns:a16="http://schemas.microsoft.com/office/drawing/2014/main" val="4268432811"/>
                  </a:ext>
                </a:extLst>
              </a:tr>
              <a:tr h="370840">
                <a:tc>
                  <a:txBody>
                    <a:bodyPr/>
                    <a:lstStyle/>
                    <a:p>
                      <a:r>
                        <a:rPr lang="en-IN" dirty="0"/>
                        <a:t>1607</a:t>
                      </a:r>
                    </a:p>
                  </a:txBody>
                  <a:tcPr/>
                </a:tc>
                <a:tc>
                  <a:txBody>
                    <a:bodyPr/>
                    <a:lstStyle/>
                    <a:p>
                      <a:r>
                        <a:rPr lang="en-IN" dirty="0"/>
                        <a:t>1765</a:t>
                      </a:r>
                    </a:p>
                  </a:txBody>
                  <a:tcPr/>
                </a:tc>
                <a:extLst>
                  <a:ext uri="{0D108BD9-81ED-4DB2-BD59-A6C34878D82A}">
                    <a16:rowId xmlns:a16="http://schemas.microsoft.com/office/drawing/2014/main" val="2528439"/>
                  </a:ext>
                </a:extLst>
              </a:tr>
              <a:tr h="370840">
                <a:tc>
                  <a:txBody>
                    <a:bodyPr/>
                    <a:lstStyle/>
                    <a:p>
                      <a:r>
                        <a:rPr lang="en-IN" dirty="0"/>
                        <a:t>1825</a:t>
                      </a:r>
                    </a:p>
                  </a:txBody>
                  <a:tcPr/>
                </a:tc>
                <a:tc>
                  <a:txBody>
                    <a:bodyPr/>
                    <a:lstStyle/>
                    <a:p>
                      <a:r>
                        <a:rPr lang="en-IN" dirty="0"/>
                        <a:t>1728</a:t>
                      </a:r>
                    </a:p>
                  </a:txBody>
                  <a:tcPr/>
                </a:tc>
                <a:extLst>
                  <a:ext uri="{0D108BD9-81ED-4DB2-BD59-A6C34878D82A}">
                    <a16:rowId xmlns:a16="http://schemas.microsoft.com/office/drawing/2014/main" val="1778430023"/>
                  </a:ext>
                </a:extLst>
              </a:tr>
              <a:tr h="370840">
                <a:tc>
                  <a:txBody>
                    <a:bodyPr/>
                    <a:lstStyle/>
                    <a:p>
                      <a:r>
                        <a:rPr lang="en-IN" dirty="0"/>
                        <a:t>1748</a:t>
                      </a:r>
                    </a:p>
                  </a:txBody>
                  <a:tcPr/>
                </a:tc>
                <a:tc>
                  <a:txBody>
                    <a:bodyPr/>
                    <a:lstStyle/>
                    <a:p>
                      <a:endParaRPr lang="en-IN" dirty="0"/>
                    </a:p>
                  </a:txBody>
                  <a:tcPr/>
                </a:tc>
                <a:extLst>
                  <a:ext uri="{0D108BD9-81ED-4DB2-BD59-A6C34878D82A}">
                    <a16:rowId xmlns:a16="http://schemas.microsoft.com/office/drawing/2014/main" val="2399725666"/>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59928738"/>
                  </a:ext>
                </a:extLst>
              </a:tr>
            </a:tbl>
          </a:graphicData>
        </a:graphic>
      </p:graphicFrame>
    </p:spTree>
    <p:extLst>
      <p:ext uri="{BB962C8B-B14F-4D97-AF65-F5344CB8AC3E}">
        <p14:creationId xmlns:p14="http://schemas.microsoft.com/office/powerpoint/2010/main" val="4279282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1164</Words>
  <Application>Microsoft Office PowerPoint</Application>
  <PresentationFormat>Widescreen</PresentationFormat>
  <Paragraphs>256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Hypothesis Testing Using R</vt:lpstr>
      <vt:lpstr>T tests in R</vt:lpstr>
      <vt:lpstr>Example (Student’s t)</vt:lpstr>
      <vt:lpstr>Against H11: μ &gt; μ0</vt:lpstr>
      <vt:lpstr>Against H12: μ &lt; μ0</vt:lpstr>
      <vt:lpstr>Against H11: μ ≠ μ0</vt:lpstr>
      <vt:lpstr>Against H11: μ ≠ μ0</vt:lpstr>
      <vt:lpstr>T-test for two independent univariate normal populations</vt:lpstr>
      <vt:lpstr>Data</vt:lpstr>
      <vt:lpstr>Programme</vt:lpstr>
      <vt:lpstr>t.test(batch_1, batch_2,var.equal = TRUE)</vt:lpstr>
      <vt:lpstr>Paired t - test</vt:lpstr>
      <vt:lpstr>Example</vt:lpstr>
      <vt:lpstr>PowerPoint Presentation</vt:lpstr>
      <vt:lpstr>If correlation is ignored……</vt:lpstr>
      <vt:lpstr>Testing of Variance</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tests in R</dc:title>
  <dc:creator>Soumen Adhikary</dc:creator>
  <cp:lastModifiedBy>Soumen Adhikary</cp:lastModifiedBy>
  <cp:revision>18</cp:revision>
  <dcterms:created xsi:type="dcterms:W3CDTF">2022-05-12T12:24:09Z</dcterms:created>
  <dcterms:modified xsi:type="dcterms:W3CDTF">2023-03-31T13:01:04Z</dcterms:modified>
</cp:coreProperties>
</file>