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95" r:id="rId4"/>
    <p:sldId id="296" r:id="rId5"/>
    <p:sldId id="309" r:id="rId6"/>
    <p:sldId id="310" r:id="rId7"/>
    <p:sldId id="311" r:id="rId8"/>
    <p:sldId id="304" r:id="rId9"/>
    <p:sldId id="305" r:id="rId10"/>
    <p:sldId id="306" r:id="rId11"/>
    <p:sldId id="312" r:id="rId12"/>
    <p:sldId id="313" r:id="rId13"/>
    <p:sldId id="314" r:id="rId14"/>
    <p:sldId id="315" r:id="rId15"/>
    <p:sldId id="268" r:id="rId16"/>
    <p:sldId id="288" r:id="rId17"/>
    <p:sldId id="287" r:id="rId18"/>
    <p:sldId id="289" r:id="rId19"/>
    <p:sldId id="316" r:id="rId20"/>
    <p:sldId id="317" r:id="rId21"/>
    <p:sldId id="318" r:id="rId22"/>
    <p:sldId id="319" r:id="rId23"/>
    <p:sldId id="290" r:id="rId24"/>
    <p:sldId id="292" r:id="rId25"/>
    <p:sldId id="293" r:id="rId26"/>
    <p:sldId id="29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1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0396-53C1-0137-1794-A1825AB2FE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999E2F-939C-35E5-FDB1-42546AD85F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88E7118-943F-D926-D052-1466157E064A}"/>
              </a:ext>
            </a:extLst>
          </p:cNvPr>
          <p:cNvSpPr>
            <a:spLocks noGrp="1"/>
          </p:cNvSpPr>
          <p:nvPr>
            <p:ph type="dt" sz="half" idx="10"/>
          </p:nvPr>
        </p:nvSpPr>
        <p:spPr/>
        <p:txBody>
          <a:bodyPr/>
          <a:lstStyle/>
          <a:p>
            <a:fld id="{97D7FC07-2043-4364-B6E6-F68E981D601A}" type="datetimeFigureOut">
              <a:rPr lang="en-IN" smtClean="0"/>
              <a:t>29-04-2023</a:t>
            </a:fld>
            <a:endParaRPr lang="en-IN"/>
          </a:p>
        </p:txBody>
      </p:sp>
      <p:sp>
        <p:nvSpPr>
          <p:cNvPr id="5" name="Footer Placeholder 4">
            <a:extLst>
              <a:ext uri="{FF2B5EF4-FFF2-40B4-BE49-F238E27FC236}">
                <a16:creationId xmlns:a16="http://schemas.microsoft.com/office/drawing/2014/main" id="{CA30419E-06B1-527A-B76F-547A6AE00D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9BE48F-0BF4-F74B-EE81-6E28AC3D7750}"/>
              </a:ext>
            </a:extLst>
          </p:cNvPr>
          <p:cNvSpPr>
            <a:spLocks noGrp="1"/>
          </p:cNvSpPr>
          <p:nvPr>
            <p:ph type="sldNum" sz="quarter" idx="12"/>
          </p:nvPr>
        </p:nvSpPr>
        <p:spPr/>
        <p:txBody>
          <a:bodyPr/>
          <a:lstStyle/>
          <a:p>
            <a:fld id="{C8A4BB15-9D13-4CC9-B91D-F6C8FF3E7FDE}" type="slidenum">
              <a:rPr lang="en-IN" smtClean="0"/>
              <a:t>‹#›</a:t>
            </a:fld>
            <a:endParaRPr lang="en-IN"/>
          </a:p>
        </p:txBody>
      </p:sp>
    </p:spTree>
    <p:extLst>
      <p:ext uri="{BB962C8B-B14F-4D97-AF65-F5344CB8AC3E}">
        <p14:creationId xmlns:p14="http://schemas.microsoft.com/office/powerpoint/2010/main" val="381571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AE9F3-608C-A1A3-1790-CF500F12BAD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AA767A-F0FC-87BC-385C-058676DF0E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A9AD7E-56D6-0988-BBB3-498DBB933E8A}"/>
              </a:ext>
            </a:extLst>
          </p:cNvPr>
          <p:cNvSpPr>
            <a:spLocks noGrp="1"/>
          </p:cNvSpPr>
          <p:nvPr>
            <p:ph type="dt" sz="half" idx="10"/>
          </p:nvPr>
        </p:nvSpPr>
        <p:spPr/>
        <p:txBody>
          <a:bodyPr/>
          <a:lstStyle/>
          <a:p>
            <a:fld id="{97D7FC07-2043-4364-B6E6-F68E981D601A}" type="datetimeFigureOut">
              <a:rPr lang="en-IN" smtClean="0"/>
              <a:t>29-04-2023</a:t>
            </a:fld>
            <a:endParaRPr lang="en-IN"/>
          </a:p>
        </p:txBody>
      </p:sp>
      <p:sp>
        <p:nvSpPr>
          <p:cNvPr id="5" name="Footer Placeholder 4">
            <a:extLst>
              <a:ext uri="{FF2B5EF4-FFF2-40B4-BE49-F238E27FC236}">
                <a16:creationId xmlns:a16="http://schemas.microsoft.com/office/drawing/2014/main" id="{B560B020-96DE-9949-B872-AF8864E7BD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7573D1-1E25-2724-4225-5CCE24D5B144}"/>
              </a:ext>
            </a:extLst>
          </p:cNvPr>
          <p:cNvSpPr>
            <a:spLocks noGrp="1"/>
          </p:cNvSpPr>
          <p:nvPr>
            <p:ph type="sldNum" sz="quarter" idx="12"/>
          </p:nvPr>
        </p:nvSpPr>
        <p:spPr/>
        <p:txBody>
          <a:bodyPr/>
          <a:lstStyle/>
          <a:p>
            <a:fld id="{C8A4BB15-9D13-4CC9-B91D-F6C8FF3E7FDE}" type="slidenum">
              <a:rPr lang="en-IN" smtClean="0"/>
              <a:t>‹#›</a:t>
            </a:fld>
            <a:endParaRPr lang="en-IN"/>
          </a:p>
        </p:txBody>
      </p:sp>
    </p:spTree>
    <p:extLst>
      <p:ext uri="{BB962C8B-B14F-4D97-AF65-F5344CB8AC3E}">
        <p14:creationId xmlns:p14="http://schemas.microsoft.com/office/powerpoint/2010/main" val="425807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0DAC42-2B11-71E6-15ED-7D8E058AA9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1243B3-E7CE-AEF6-D884-8EDFD57525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0E5AB0-96F0-16B8-011E-F9B53F1116C3}"/>
              </a:ext>
            </a:extLst>
          </p:cNvPr>
          <p:cNvSpPr>
            <a:spLocks noGrp="1"/>
          </p:cNvSpPr>
          <p:nvPr>
            <p:ph type="dt" sz="half" idx="10"/>
          </p:nvPr>
        </p:nvSpPr>
        <p:spPr/>
        <p:txBody>
          <a:bodyPr/>
          <a:lstStyle/>
          <a:p>
            <a:fld id="{97D7FC07-2043-4364-B6E6-F68E981D601A}" type="datetimeFigureOut">
              <a:rPr lang="en-IN" smtClean="0"/>
              <a:t>29-04-2023</a:t>
            </a:fld>
            <a:endParaRPr lang="en-IN"/>
          </a:p>
        </p:txBody>
      </p:sp>
      <p:sp>
        <p:nvSpPr>
          <p:cNvPr id="5" name="Footer Placeholder 4">
            <a:extLst>
              <a:ext uri="{FF2B5EF4-FFF2-40B4-BE49-F238E27FC236}">
                <a16:creationId xmlns:a16="http://schemas.microsoft.com/office/drawing/2014/main" id="{0CD4B5D0-5D01-F62B-40A7-866AE4DFBE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CF938C-B747-E586-DAF4-FE54C61D072B}"/>
              </a:ext>
            </a:extLst>
          </p:cNvPr>
          <p:cNvSpPr>
            <a:spLocks noGrp="1"/>
          </p:cNvSpPr>
          <p:nvPr>
            <p:ph type="sldNum" sz="quarter" idx="12"/>
          </p:nvPr>
        </p:nvSpPr>
        <p:spPr/>
        <p:txBody>
          <a:bodyPr/>
          <a:lstStyle/>
          <a:p>
            <a:fld id="{C8A4BB15-9D13-4CC9-B91D-F6C8FF3E7FDE}" type="slidenum">
              <a:rPr lang="en-IN" smtClean="0"/>
              <a:t>‹#›</a:t>
            </a:fld>
            <a:endParaRPr lang="en-IN"/>
          </a:p>
        </p:txBody>
      </p:sp>
    </p:spTree>
    <p:extLst>
      <p:ext uri="{BB962C8B-B14F-4D97-AF65-F5344CB8AC3E}">
        <p14:creationId xmlns:p14="http://schemas.microsoft.com/office/powerpoint/2010/main" val="3893518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6744B-BACC-C86E-022C-47EEEC2CF8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839BE4-4FBE-07B0-8F0D-54693DA9C3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78ABB2-7B32-C9C4-BB23-97DBEB83EB0F}"/>
              </a:ext>
            </a:extLst>
          </p:cNvPr>
          <p:cNvSpPr>
            <a:spLocks noGrp="1"/>
          </p:cNvSpPr>
          <p:nvPr>
            <p:ph type="dt" sz="half" idx="10"/>
          </p:nvPr>
        </p:nvSpPr>
        <p:spPr/>
        <p:txBody>
          <a:bodyPr/>
          <a:lstStyle/>
          <a:p>
            <a:fld id="{97D7FC07-2043-4364-B6E6-F68E981D601A}" type="datetimeFigureOut">
              <a:rPr lang="en-IN" smtClean="0"/>
              <a:t>29-04-2023</a:t>
            </a:fld>
            <a:endParaRPr lang="en-IN"/>
          </a:p>
        </p:txBody>
      </p:sp>
      <p:sp>
        <p:nvSpPr>
          <p:cNvPr id="5" name="Footer Placeholder 4">
            <a:extLst>
              <a:ext uri="{FF2B5EF4-FFF2-40B4-BE49-F238E27FC236}">
                <a16:creationId xmlns:a16="http://schemas.microsoft.com/office/drawing/2014/main" id="{D5F829FE-CB62-2831-F9A8-3BAA1541E7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4CDD6F-3465-364F-2D23-33B969EA6276}"/>
              </a:ext>
            </a:extLst>
          </p:cNvPr>
          <p:cNvSpPr>
            <a:spLocks noGrp="1"/>
          </p:cNvSpPr>
          <p:nvPr>
            <p:ph type="sldNum" sz="quarter" idx="12"/>
          </p:nvPr>
        </p:nvSpPr>
        <p:spPr/>
        <p:txBody>
          <a:bodyPr/>
          <a:lstStyle/>
          <a:p>
            <a:fld id="{C8A4BB15-9D13-4CC9-B91D-F6C8FF3E7FDE}" type="slidenum">
              <a:rPr lang="en-IN" smtClean="0"/>
              <a:t>‹#›</a:t>
            </a:fld>
            <a:endParaRPr lang="en-IN"/>
          </a:p>
        </p:txBody>
      </p:sp>
    </p:spTree>
    <p:extLst>
      <p:ext uri="{BB962C8B-B14F-4D97-AF65-F5344CB8AC3E}">
        <p14:creationId xmlns:p14="http://schemas.microsoft.com/office/powerpoint/2010/main" val="1589506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F49D2-5F69-F1D1-21F4-4B4234C515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AA129E4-710B-30C1-F85C-56803AC3FD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657518-078F-310C-9E46-ECE2F9B97F77}"/>
              </a:ext>
            </a:extLst>
          </p:cNvPr>
          <p:cNvSpPr>
            <a:spLocks noGrp="1"/>
          </p:cNvSpPr>
          <p:nvPr>
            <p:ph type="dt" sz="half" idx="10"/>
          </p:nvPr>
        </p:nvSpPr>
        <p:spPr/>
        <p:txBody>
          <a:bodyPr/>
          <a:lstStyle/>
          <a:p>
            <a:fld id="{97D7FC07-2043-4364-B6E6-F68E981D601A}" type="datetimeFigureOut">
              <a:rPr lang="en-IN" smtClean="0"/>
              <a:t>29-04-2023</a:t>
            </a:fld>
            <a:endParaRPr lang="en-IN"/>
          </a:p>
        </p:txBody>
      </p:sp>
      <p:sp>
        <p:nvSpPr>
          <p:cNvPr id="5" name="Footer Placeholder 4">
            <a:extLst>
              <a:ext uri="{FF2B5EF4-FFF2-40B4-BE49-F238E27FC236}">
                <a16:creationId xmlns:a16="http://schemas.microsoft.com/office/drawing/2014/main" id="{2834790A-D37A-500E-B889-816195A465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65F64C-1AE8-A476-4E83-4F23FC203ED1}"/>
              </a:ext>
            </a:extLst>
          </p:cNvPr>
          <p:cNvSpPr>
            <a:spLocks noGrp="1"/>
          </p:cNvSpPr>
          <p:nvPr>
            <p:ph type="sldNum" sz="quarter" idx="12"/>
          </p:nvPr>
        </p:nvSpPr>
        <p:spPr/>
        <p:txBody>
          <a:bodyPr/>
          <a:lstStyle/>
          <a:p>
            <a:fld id="{C8A4BB15-9D13-4CC9-B91D-F6C8FF3E7FDE}" type="slidenum">
              <a:rPr lang="en-IN" smtClean="0"/>
              <a:t>‹#›</a:t>
            </a:fld>
            <a:endParaRPr lang="en-IN"/>
          </a:p>
        </p:txBody>
      </p:sp>
    </p:spTree>
    <p:extLst>
      <p:ext uri="{BB962C8B-B14F-4D97-AF65-F5344CB8AC3E}">
        <p14:creationId xmlns:p14="http://schemas.microsoft.com/office/powerpoint/2010/main" val="1177131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8649-1931-4FCD-62FA-E8E91B9D77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295C2B-C55A-2DD5-12D8-049056944A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4E8A49A-76AA-8C5A-0F22-A81B24137D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223453-F5C6-6FB0-A260-8B7445D1DF2B}"/>
              </a:ext>
            </a:extLst>
          </p:cNvPr>
          <p:cNvSpPr>
            <a:spLocks noGrp="1"/>
          </p:cNvSpPr>
          <p:nvPr>
            <p:ph type="dt" sz="half" idx="10"/>
          </p:nvPr>
        </p:nvSpPr>
        <p:spPr/>
        <p:txBody>
          <a:bodyPr/>
          <a:lstStyle/>
          <a:p>
            <a:fld id="{97D7FC07-2043-4364-B6E6-F68E981D601A}" type="datetimeFigureOut">
              <a:rPr lang="en-IN" smtClean="0"/>
              <a:t>29-04-2023</a:t>
            </a:fld>
            <a:endParaRPr lang="en-IN"/>
          </a:p>
        </p:txBody>
      </p:sp>
      <p:sp>
        <p:nvSpPr>
          <p:cNvPr id="6" name="Footer Placeholder 5">
            <a:extLst>
              <a:ext uri="{FF2B5EF4-FFF2-40B4-BE49-F238E27FC236}">
                <a16:creationId xmlns:a16="http://schemas.microsoft.com/office/drawing/2014/main" id="{D98D9D8F-6A12-C15B-8C06-40D66DB93E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E80741-ADFF-B909-6725-0B4DA1B1A647}"/>
              </a:ext>
            </a:extLst>
          </p:cNvPr>
          <p:cNvSpPr>
            <a:spLocks noGrp="1"/>
          </p:cNvSpPr>
          <p:nvPr>
            <p:ph type="sldNum" sz="quarter" idx="12"/>
          </p:nvPr>
        </p:nvSpPr>
        <p:spPr/>
        <p:txBody>
          <a:bodyPr/>
          <a:lstStyle/>
          <a:p>
            <a:fld id="{C8A4BB15-9D13-4CC9-B91D-F6C8FF3E7FDE}" type="slidenum">
              <a:rPr lang="en-IN" smtClean="0"/>
              <a:t>‹#›</a:t>
            </a:fld>
            <a:endParaRPr lang="en-IN"/>
          </a:p>
        </p:txBody>
      </p:sp>
    </p:spTree>
    <p:extLst>
      <p:ext uri="{BB962C8B-B14F-4D97-AF65-F5344CB8AC3E}">
        <p14:creationId xmlns:p14="http://schemas.microsoft.com/office/powerpoint/2010/main" val="1218062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E8D68-9CAD-D039-84F7-5E2720A6C5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FD9545-DE6B-8212-ACC1-3AE6CF6C54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3C156D-AD60-B69E-C1D5-7D52128DE3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2ADA83-16DF-F904-C955-B71208551D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DF908D-27E2-0E1D-114C-2812DAC14F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5B73C73-D000-F8AA-2AC5-157B9CD20CFE}"/>
              </a:ext>
            </a:extLst>
          </p:cNvPr>
          <p:cNvSpPr>
            <a:spLocks noGrp="1"/>
          </p:cNvSpPr>
          <p:nvPr>
            <p:ph type="dt" sz="half" idx="10"/>
          </p:nvPr>
        </p:nvSpPr>
        <p:spPr/>
        <p:txBody>
          <a:bodyPr/>
          <a:lstStyle/>
          <a:p>
            <a:fld id="{97D7FC07-2043-4364-B6E6-F68E981D601A}" type="datetimeFigureOut">
              <a:rPr lang="en-IN" smtClean="0"/>
              <a:t>29-04-2023</a:t>
            </a:fld>
            <a:endParaRPr lang="en-IN"/>
          </a:p>
        </p:txBody>
      </p:sp>
      <p:sp>
        <p:nvSpPr>
          <p:cNvPr id="8" name="Footer Placeholder 7">
            <a:extLst>
              <a:ext uri="{FF2B5EF4-FFF2-40B4-BE49-F238E27FC236}">
                <a16:creationId xmlns:a16="http://schemas.microsoft.com/office/drawing/2014/main" id="{E839EDE1-93F0-A07C-6BA4-AC7AFF7C449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84C3DC0-D9EE-6170-4771-26D649E47D9F}"/>
              </a:ext>
            </a:extLst>
          </p:cNvPr>
          <p:cNvSpPr>
            <a:spLocks noGrp="1"/>
          </p:cNvSpPr>
          <p:nvPr>
            <p:ph type="sldNum" sz="quarter" idx="12"/>
          </p:nvPr>
        </p:nvSpPr>
        <p:spPr/>
        <p:txBody>
          <a:bodyPr/>
          <a:lstStyle/>
          <a:p>
            <a:fld id="{C8A4BB15-9D13-4CC9-B91D-F6C8FF3E7FDE}" type="slidenum">
              <a:rPr lang="en-IN" smtClean="0"/>
              <a:t>‹#›</a:t>
            </a:fld>
            <a:endParaRPr lang="en-IN"/>
          </a:p>
        </p:txBody>
      </p:sp>
    </p:spTree>
    <p:extLst>
      <p:ext uri="{BB962C8B-B14F-4D97-AF65-F5344CB8AC3E}">
        <p14:creationId xmlns:p14="http://schemas.microsoft.com/office/powerpoint/2010/main" val="3367445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60EA-87D0-22D0-4BDB-CD9C101EC62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FA8B14E-7C97-2508-77C9-AF16692AE0B4}"/>
              </a:ext>
            </a:extLst>
          </p:cNvPr>
          <p:cNvSpPr>
            <a:spLocks noGrp="1"/>
          </p:cNvSpPr>
          <p:nvPr>
            <p:ph type="dt" sz="half" idx="10"/>
          </p:nvPr>
        </p:nvSpPr>
        <p:spPr/>
        <p:txBody>
          <a:bodyPr/>
          <a:lstStyle/>
          <a:p>
            <a:fld id="{97D7FC07-2043-4364-B6E6-F68E981D601A}" type="datetimeFigureOut">
              <a:rPr lang="en-IN" smtClean="0"/>
              <a:t>29-04-2023</a:t>
            </a:fld>
            <a:endParaRPr lang="en-IN"/>
          </a:p>
        </p:txBody>
      </p:sp>
      <p:sp>
        <p:nvSpPr>
          <p:cNvPr id="4" name="Footer Placeholder 3">
            <a:extLst>
              <a:ext uri="{FF2B5EF4-FFF2-40B4-BE49-F238E27FC236}">
                <a16:creationId xmlns:a16="http://schemas.microsoft.com/office/drawing/2014/main" id="{8BBE894D-5175-67C6-32DA-1462D802C4F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C72166-B7BF-037C-F317-35330464814F}"/>
              </a:ext>
            </a:extLst>
          </p:cNvPr>
          <p:cNvSpPr>
            <a:spLocks noGrp="1"/>
          </p:cNvSpPr>
          <p:nvPr>
            <p:ph type="sldNum" sz="quarter" idx="12"/>
          </p:nvPr>
        </p:nvSpPr>
        <p:spPr/>
        <p:txBody>
          <a:bodyPr/>
          <a:lstStyle/>
          <a:p>
            <a:fld id="{C8A4BB15-9D13-4CC9-B91D-F6C8FF3E7FDE}" type="slidenum">
              <a:rPr lang="en-IN" smtClean="0"/>
              <a:t>‹#›</a:t>
            </a:fld>
            <a:endParaRPr lang="en-IN"/>
          </a:p>
        </p:txBody>
      </p:sp>
    </p:spTree>
    <p:extLst>
      <p:ext uri="{BB962C8B-B14F-4D97-AF65-F5344CB8AC3E}">
        <p14:creationId xmlns:p14="http://schemas.microsoft.com/office/powerpoint/2010/main" val="969162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B8FB27-4246-C5B1-503B-C4D1F1C214C1}"/>
              </a:ext>
            </a:extLst>
          </p:cNvPr>
          <p:cNvSpPr>
            <a:spLocks noGrp="1"/>
          </p:cNvSpPr>
          <p:nvPr>
            <p:ph type="dt" sz="half" idx="10"/>
          </p:nvPr>
        </p:nvSpPr>
        <p:spPr/>
        <p:txBody>
          <a:bodyPr/>
          <a:lstStyle/>
          <a:p>
            <a:fld id="{97D7FC07-2043-4364-B6E6-F68E981D601A}" type="datetimeFigureOut">
              <a:rPr lang="en-IN" smtClean="0"/>
              <a:t>29-04-2023</a:t>
            </a:fld>
            <a:endParaRPr lang="en-IN"/>
          </a:p>
        </p:txBody>
      </p:sp>
      <p:sp>
        <p:nvSpPr>
          <p:cNvPr id="3" name="Footer Placeholder 2">
            <a:extLst>
              <a:ext uri="{FF2B5EF4-FFF2-40B4-BE49-F238E27FC236}">
                <a16:creationId xmlns:a16="http://schemas.microsoft.com/office/drawing/2014/main" id="{1263E9FE-1ED8-74B1-BE96-93B8BBBFEB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458AAE5-2C7C-6873-040B-5C789BE3BCFD}"/>
              </a:ext>
            </a:extLst>
          </p:cNvPr>
          <p:cNvSpPr>
            <a:spLocks noGrp="1"/>
          </p:cNvSpPr>
          <p:nvPr>
            <p:ph type="sldNum" sz="quarter" idx="12"/>
          </p:nvPr>
        </p:nvSpPr>
        <p:spPr/>
        <p:txBody>
          <a:bodyPr/>
          <a:lstStyle/>
          <a:p>
            <a:fld id="{C8A4BB15-9D13-4CC9-B91D-F6C8FF3E7FDE}" type="slidenum">
              <a:rPr lang="en-IN" smtClean="0"/>
              <a:t>‹#›</a:t>
            </a:fld>
            <a:endParaRPr lang="en-IN"/>
          </a:p>
        </p:txBody>
      </p:sp>
    </p:spTree>
    <p:extLst>
      <p:ext uri="{BB962C8B-B14F-4D97-AF65-F5344CB8AC3E}">
        <p14:creationId xmlns:p14="http://schemas.microsoft.com/office/powerpoint/2010/main" val="888037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345BA-0F6D-D2E9-7657-3389588C0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E77FFD-F368-4082-C44C-37BBDAACFB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369372-1D5A-63A9-1FB3-B8D5278DDC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27EC31-71AE-F069-2402-33E59AE86D50}"/>
              </a:ext>
            </a:extLst>
          </p:cNvPr>
          <p:cNvSpPr>
            <a:spLocks noGrp="1"/>
          </p:cNvSpPr>
          <p:nvPr>
            <p:ph type="dt" sz="half" idx="10"/>
          </p:nvPr>
        </p:nvSpPr>
        <p:spPr/>
        <p:txBody>
          <a:bodyPr/>
          <a:lstStyle/>
          <a:p>
            <a:fld id="{97D7FC07-2043-4364-B6E6-F68E981D601A}" type="datetimeFigureOut">
              <a:rPr lang="en-IN" smtClean="0"/>
              <a:t>29-04-2023</a:t>
            </a:fld>
            <a:endParaRPr lang="en-IN"/>
          </a:p>
        </p:txBody>
      </p:sp>
      <p:sp>
        <p:nvSpPr>
          <p:cNvPr id="6" name="Footer Placeholder 5">
            <a:extLst>
              <a:ext uri="{FF2B5EF4-FFF2-40B4-BE49-F238E27FC236}">
                <a16:creationId xmlns:a16="http://schemas.microsoft.com/office/drawing/2014/main" id="{A5B77E14-58A0-6BD0-77C1-E200D4C429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9E8257-F7F5-2075-67D4-AFCFCC41A891}"/>
              </a:ext>
            </a:extLst>
          </p:cNvPr>
          <p:cNvSpPr>
            <a:spLocks noGrp="1"/>
          </p:cNvSpPr>
          <p:nvPr>
            <p:ph type="sldNum" sz="quarter" idx="12"/>
          </p:nvPr>
        </p:nvSpPr>
        <p:spPr/>
        <p:txBody>
          <a:bodyPr/>
          <a:lstStyle/>
          <a:p>
            <a:fld id="{C8A4BB15-9D13-4CC9-B91D-F6C8FF3E7FDE}" type="slidenum">
              <a:rPr lang="en-IN" smtClean="0"/>
              <a:t>‹#›</a:t>
            </a:fld>
            <a:endParaRPr lang="en-IN"/>
          </a:p>
        </p:txBody>
      </p:sp>
    </p:spTree>
    <p:extLst>
      <p:ext uri="{BB962C8B-B14F-4D97-AF65-F5344CB8AC3E}">
        <p14:creationId xmlns:p14="http://schemas.microsoft.com/office/powerpoint/2010/main" val="921160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DCD2A-35AA-A462-13DA-D2F22E144A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D17683-77A7-8862-293B-731B5BA4FD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01A636-C104-3E13-BBE1-DE91282958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9493CE-4C0B-6E93-A67D-A6FE76E3D63B}"/>
              </a:ext>
            </a:extLst>
          </p:cNvPr>
          <p:cNvSpPr>
            <a:spLocks noGrp="1"/>
          </p:cNvSpPr>
          <p:nvPr>
            <p:ph type="dt" sz="half" idx="10"/>
          </p:nvPr>
        </p:nvSpPr>
        <p:spPr/>
        <p:txBody>
          <a:bodyPr/>
          <a:lstStyle/>
          <a:p>
            <a:fld id="{97D7FC07-2043-4364-B6E6-F68E981D601A}" type="datetimeFigureOut">
              <a:rPr lang="en-IN" smtClean="0"/>
              <a:t>29-04-2023</a:t>
            </a:fld>
            <a:endParaRPr lang="en-IN"/>
          </a:p>
        </p:txBody>
      </p:sp>
      <p:sp>
        <p:nvSpPr>
          <p:cNvPr id="6" name="Footer Placeholder 5">
            <a:extLst>
              <a:ext uri="{FF2B5EF4-FFF2-40B4-BE49-F238E27FC236}">
                <a16:creationId xmlns:a16="http://schemas.microsoft.com/office/drawing/2014/main" id="{DE343A5A-4855-71E7-722D-46D96F0290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95852D-3D7C-A72D-C94D-CC0508545AA8}"/>
              </a:ext>
            </a:extLst>
          </p:cNvPr>
          <p:cNvSpPr>
            <a:spLocks noGrp="1"/>
          </p:cNvSpPr>
          <p:nvPr>
            <p:ph type="sldNum" sz="quarter" idx="12"/>
          </p:nvPr>
        </p:nvSpPr>
        <p:spPr/>
        <p:txBody>
          <a:bodyPr/>
          <a:lstStyle/>
          <a:p>
            <a:fld id="{C8A4BB15-9D13-4CC9-B91D-F6C8FF3E7FDE}" type="slidenum">
              <a:rPr lang="en-IN" smtClean="0"/>
              <a:t>‹#›</a:t>
            </a:fld>
            <a:endParaRPr lang="en-IN"/>
          </a:p>
        </p:txBody>
      </p:sp>
    </p:spTree>
    <p:extLst>
      <p:ext uri="{BB962C8B-B14F-4D97-AF65-F5344CB8AC3E}">
        <p14:creationId xmlns:p14="http://schemas.microsoft.com/office/powerpoint/2010/main" val="2713685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004636-77BF-A6B2-3330-65FBAD13DB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D489EA-3FEC-0B89-2F32-02EF261B18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7A17F7-DBB1-5421-7710-22D0A40202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D7FC07-2043-4364-B6E6-F68E981D601A}" type="datetimeFigureOut">
              <a:rPr lang="en-IN" smtClean="0"/>
              <a:t>29-04-2023</a:t>
            </a:fld>
            <a:endParaRPr lang="en-IN"/>
          </a:p>
        </p:txBody>
      </p:sp>
      <p:sp>
        <p:nvSpPr>
          <p:cNvPr id="5" name="Footer Placeholder 4">
            <a:extLst>
              <a:ext uri="{FF2B5EF4-FFF2-40B4-BE49-F238E27FC236}">
                <a16:creationId xmlns:a16="http://schemas.microsoft.com/office/drawing/2014/main" id="{F435EF75-3A75-2B3D-72FD-F3BFD23DB1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766E25B-65A7-1F0E-62C2-362C1CA226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A4BB15-9D13-4CC9-B91D-F6C8FF3E7FDE}" type="slidenum">
              <a:rPr lang="en-IN" smtClean="0"/>
              <a:t>‹#›</a:t>
            </a:fld>
            <a:endParaRPr lang="en-IN"/>
          </a:p>
        </p:txBody>
      </p:sp>
    </p:spTree>
    <p:extLst>
      <p:ext uri="{BB962C8B-B14F-4D97-AF65-F5344CB8AC3E}">
        <p14:creationId xmlns:p14="http://schemas.microsoft.com/office/powerpoint/2010/main" val="1618807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7534C-2756-1AC9-EACA-4CDDA09FC291}"/>
              </a:ext>
            </a:extLst>
          </p:cNvPr>
          <p:cNvSpPr>
            <a:spLocks noGrp="1"/>
          </p:cNvSpPr>
          <p:nvPr>
            <p:ph type="ctrTitle"/>
          </p:nvPr>
        </p:nvSpPr>
        <p:spPr/>
        <p:txBody>
          <a:bodyPr/>
          <a:lstStyle/>
          <a:p>
            <a:r>
              <a:rPr lang="en-IN" dirty="0"/>
              <a:t>Nonparametric Tests</a:t>
            </a:r>
            <a:br>
              <a:rPr lang="en-IN" dirty="0"/>
            </a:br>
            <a:endParaRPr lang="en-IN" dirty="0"/>
          </a:p>
        </p:txBody>
      </p:sp>
      <p:sp>
        <p:nvSpPr>
          <p:cNvPr id="3" name="Subtitle 2">
            <a:extLst>
              <a:ext uri="{FF2B5EF4-FFF2-40B4-BE49-F238E27FC236}">
                <a16:creationId xmlns:a16="http://schemas.microsoft.com/office/drawing/2014/main" id="{2CCFB7C8-BB72-2A97-A920-EC0719E0E880}"/>
              </a:ext>
            </a:extLst>
          </p:cNvPr>
          <p:cNvSpPr>
            <a:spLocks noGrp="1"/>
          </p:cNvSpPr>
          <p:nvPr>
            <p:ph type="subTitle" idx="1"/>
          </p:nvPr>
        </p:nvSpPr>
        <p:spPr/>
        <p:txBody>
          <a:bodyPr/>
          <a:lstStyle/>
          <a:p>
            <a:r>
              <a:rPr lang="en-IN"/>
              <a:t>Part 2</a:t>
            </a:r>
          </a:p>
        </p:txBody>
      </p:sp>
    </p:spTree>
    <p:extLst>
      <p:ext uri="{BB962C8B-B14F-4D97-AF65-F5344CB8AC3E}">
        <p14:creationId xmlns:p14="http://schemas.microsoft.com/office/powerpoint/2010/main" val="2063983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FA4CAB-5100-71F6-9F33-03E6C0C92278}"/>
              </a:ext>
            </a:extLst>
          </p:cNvPr>
          <p:cNvPicPr>
            <a:picLocks noChangeAspect="1"/>
          </p:cNvPicPr>
          <p:nvPr/>
        </p:nvPicPr>
        <p:blipFill>
          <a:blip r:embed="rId2"/>
          <a:stretch>
            <a:fillRect/>
          </a:stretch>
        </p:blipFill>
        <p:spPr>
          <a:xfrm>
            <a:off x="1703673" y="365126"/>
            <a:ext cx="8095328" cy="6208929"/>
          </a:xfrm>
          <a:prstGeom prst="rect">
            <a:avLst/>
          </a:prstGeom>
        </p:spPr>
      </p:pic>
    </p:spTree>
    <p:extLst>
      <p:ext uri="{BB962C8B-B14F-4D97-AF65-F5344CB8AC3E}">
        <p14:creationId xmlns:p14="http://schemas.microsoft.com/office/powerpoint/2010/main" val="603365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3BEE1-5DB2-1E13-300F-30A85A63317E}"/>
              </a:ext>
            </a:extLst>
          </p:cNvPr>
          <p:cNvSpPr>
            <a:spLocks noGrp="1"/>
          </p:cNvSpPr>
          <p:nvPr>
            <p:ph type="title"/>
          </p:nvPr>
        </p:nvSpPr>
        <p:spPr/>
        <p:txBody>
          <a:bodyPr/>
          <a:lstStyle/>
          <a:p>
            <a:r>
              <a:rPr lang="en-IN" dirty="0"/>
              <a:t>Example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9FCF75-CF4B-2D4D-BD27-CB2FEC8F2CC8}"/>
                  </a:ext>
                </a:extLst>
              </p:cNvPr>
              <p:cNvSpPr>
                <a:spLocks noGrp="1"/>
              </p:cNvSpPr>
              <p:nvPr>
                <p:ph idx="1"/>
              </p:nvPr>
            </p:nvSpPr>
            <p:spPr/>
            <p:txBody>
              <a:bodyPr>
                <a:normAutofit lnSpcReduction="10000"/>
              </a:bodyPr>
              <a:lstStyle/>
              <a:p>
                <a:pPr algn="l"/>
                <a:r>
                  <a:rPr lang="en-US" sz="1800" b="0" i="0" u="none" strike="noStrike" baseline="0" dirty="0">
                    <a:latin typeface="Times New Roman" panose="02020603050405020304" pitchFamily="18" charset="0"/>
                  </a:rPr>
                  <a:t>The following data give the milk production (in thousand kg) in </a:t>
                </a:r>
                <a:r>
                  <a:rPr lang="en-US" sz="1800" dirty="0">
                    <a:latin typeface="Times New Roman" panose="02020603050405020304" pitchFamily="18" charset="0"/>
                  </a:rPr>
                  <a:t>f</a:t>
                </a:r>
                <a:r>
                  <a:rPr lang="en-US" sz="1800" b="0" i="0" u="none" strike="noStrike" baseline="0" dirty="0">
                    <a:latin typeface="Times New Roman" panose="02020603050405020304" pitchFamily="18" charset="0"/>
                  </a:rPr>
                  <a:t>ull cream by 40 different dairies:</a:t>
                </a:r>
              </a:p>
              <a:p>
                <a:pPr algn="l"/>
                <a:r>
                  <a:rPr lang="en-IN" sz="1800" b="0" i="0" u="none" strike="noStrike" baseline="0" dirty="0">
                    <a:latin typeface="Times New Roman" panose="02020603050405020304" pitchFamily="18" charset="0"/>
                  </a:rPr>
                  <a:t>17 15 20 29 19 19 22 25 27 9</a:t>
                </a:r>
              </a:p>
              <a:p>
                <a:pPr algn="l"/>
                <a:r>
                  <a:rPr lang="en-IN" sz="1800" b="0" i="0" u="none" strike="noStrike" baseline="0" dirty="0">
                    <a:latin typeface="Times New Roman" panose="02020603050405020304" pitchFamily="18" charset="0"/>
                  </a:rPr>
                  <a:t>24 20 17 6 24 14 15 23 24 26</a:t>
                </a:r>
              </a:p>
              <a:p>
                <a:pPr algn="l"/>
                <a:r>
                  <a:rPr lang="en-IN" sz="1800" b="0" i="0" u="none" strike="noStrike" baseline="0" dirty="0">
                    <a:latin typeface="Times New Roman" panose="02020603050405020304" pitchFamily="18" charset="0"/>
                  </a:rPr>
                  <a:t>19 23 28 19 16 22 24 17 20 13</a:t>
                </a:r>
              </a:p>
              <a:p>
                <a:pPr algn="l"/>
                <a:r>
                  <a:rPr lang="en-IN" sz="1800" b="0" i="0" u="none" strike="noStrike" baseline="0" dirty="0">
                    <a:latin typeface="Times New Roman" panose="02020603050405020304" pitchFamily="18" charset="0"/>
                  </a:rPr>
                  <a:t>19 10 23 18 31 13 20 17 24 14</a:t>
                </a:r>
              </a:p>
              <a:p>
                <a:pPr algn="l"/>
                <a:r>
                  <a:rPr lang="en-US" sz="1800" b="0" i="0" u="none" strike="noStrike" baseline="0" dirty="0">
                    <a:latin typeface="Times New Roman" panose="02020603050405020304" pitchFamily="18" charset="0"/>
                  </a:rPr>
                  <a:t>Use the sign test to test that median production of milk in dairies is 21.5 thousand kg at 1% level of significance.</a:t>
                </a:r>
              </a:p>
              <a:p>
                <a:pPr algn="l"/>
                <a:r>
                  <a:rPr lang="en-US" sz="1800" dirty="0">
                    <a:latin typeface="Times New Roman" panose="02020603050405020304" pitchFamily="18" charset="0"/>
                  </a:rPr>
                  <a:t>Solution:</a:t>
                </a:r>
              </a:p>
              <a:p>
                <a:pPr algn="l"/>
                <a:r>
                  <a:rPr lang="en-US" sz="1800" b="0" i="0" u="none" strike="noStrike" baseline="0" dirty="0">
                    <a:latin typeface="Times New Roman" panose="02020603050405020304" pitchFamily="18" charset="0"/>
                  </a:rPr>
                  <a:t>Here, distribution of the milk production of the different dairies is not given. So the assumption of normality for t-test is not satisfied. So we go </a:t>
                </a:r>
                <a:r>
                  <a:rPr lang="en-IN" sz="1800" b="0" i="0" u="none" strike="noStrike" baseline="0" dirty="0">
                    <a:latin typeface="Times New Roman" panose="02020603050405020304" pitchFamily="18" charset="0"/>
                  </a:rPr>
                  <a:t>for sign test.</a:t>
                </a:r>
              </a:p>
              <a:p>
                <a:pPr algn="l"/>
                <a:r>
                  <a:rPr lang="en-US" sz="1800" b="0" i="0" u="none" strike="noStrike" baseline="0" dirty="0">
                    <a:latin typeface="Times New Roman" panose="02020603050405020304" pitchFamily="18" charset="0"/>
                  </a:rPr>
                  <a:t>Here, we want to test that median production (</a:t>
                </a:r>
                <a14:m>
                  <m:oMath xmlns:m="http://schemas.openxmlformats.org/officeDocument/2006/math">
                    <m:acc>
                      <m:accPr>
                        <m:chr m:val="̃"/>
                        <m:ctrlPr>
                          <a:rPr lang="en-US" sz="1800" i="1" smtClean="0">
                            <a:latin typeface="Cambria Math" panose="02040503050406030204" pitchFamily="18" charset="0"/>
                          </a:rPr>
                        </m:ctrlPr>
                      </m:accPr>
                      <m:e>
                        <m:r>
                          <m:rPr>
                            <m:sty m:val="p"/>
                          </m:rPr>
                          <a:rPr lang="el-GR" sz="1800" i="1">
                            <a:latin typeface="Cambria Math" panose="02040503050406030204" pitchFamily="18" charset="0"/>
                          </a:rPr>
                          <m:t>μ</m:t>
                        </m:r>
                      </m:e>
                    </m:acc>
                  </m:oMath>
                </a14:m>
                <a:r>
                  <a:rPr lang="en-US" sz="1800" b="0" i="0" u="none" strike="noStrike" baseline="0" dirty="0">
                    <a:latin typeface="Times New Roman" panose="02020603050405020304" pitchFamily="18" charset="0"/>
                  </a:rPr>
                  <a:t>) of milk in dairies is 21.5</a:t>
                </a:r>
              </a:p>
              <a:p>
                <a:r>
                  <a:rPr lang="en-US" sz="1800" b="0" i="0" u="none" strike="noStrike" baseline="0" dirty="0">
                    <a:latin typeface="Times New Roman" panose="02020603050405020304" pitchFamily="18" charset="0"/>
                  </a:rPr>
                  <a:t>thousand kg. So our claim is </a:t>
                </a:r>
                <a14:m>
                  <m:oMath xmlns:m="http://schemas.openxmlformats.org/officeDocument/2006/math">
                    <m:acc>
                      <m:accPr>
                        <m:chr m:val="̃"/>
                        <m:ctrlPr>
                          <a:rPr lang="en-US" sz="1800" i="1" smtClean="0">
                            <a:latin typeface="Cambria Math" panose="02040503050406030204" pitchFamily="18" charset="0"/>
                          </a:rPr>
                        </m:ctrlPr>
                      </m:accPr>
                      <m:e>
                        <m:r>
                          <m:rPr>
                            <m:sty m:val="p"/>
                          </m:rPr>
                          <a:rPr lang="el-GR" sz="1800" i="1">
                            <a:latin typeface="Cambria Math" panose="02040503050406030204" pitchFamily="18" charset="0"/>
                          </a:rPr>
                          <m:t>μ</m:t>
                        </m:r>
                      </m:e>
                    </m:acc>
                  </m:oMath>
                </a14:m>
                <a:r>
                  <a:rPr lang="en-US" sz="1800" b="0" i="0" u="none" strike="noStrike" baseline="0" dirty="0">
                    <a:latin typeface="SymbolMT"/>
                  </a:rPr>
                  <a:t> = </a:t>
                </a:r>
                <a:r>
                  <a:rPr lang="en-US" sz="1800" b="0" i="0" u="none" strike="noStrike" baseline="0" dirty="0">
                    <a:latin typeface="Times New Roman" panose="02020603050405020304" pitchFamily="18" charset="0"/>
                  </a:rPr>
                  <a:t>21.5 and it complement is </a:t>
                </a:r>
                <a14:m>
                  <m:oMath xmlns:m="http://schemas.openxmlformats.org/officeDocument/2006/math">
                    <m:acc>
                      <m:accPr>
                        <m:chr m:val="̃"/>
                        <m:ctrlPr>
                          <a:rPr lang="en-US" sz="1800" i="1">
                            <a:latin typeface="Cambria Math" panose="02040503050406030204" pitchFamily="18" charset="0"/>
                          </a:rPr>
                        </m:ctrlPr>
                      </m:accPr>
                      <m:e>
                        <m:r>
                          <m:rPr>
                            <m:sty m:val="p"/>
                          </m:rPr>
                          <a:rPr lang="el-GR" sz="1800" i="1">
                            <a:latin typeface="Cambria Math" panose="02040503050406030204" pitchFamily="18" charset="0"/>
                          </a:rPr>
                          <m:t>μ</m:t>
                        </m:r>
                      </m:e>
                    </m:acc>
                  </m:oMath>
                </a14:m>
                <a:r>
                  <a:rPr lang="en-US" sz="1800" b="0" i="0" u="none" strike="noStrike" baseline="0" dirty="0">
                    <a:latin typeface="SymbolMT"/>
                  </a:rPr>
                  <a:t> ≠ </a:t>
                </a:r>
                <a:r>
                  <a:rPr lang="en-US" sz="1800" b="0" i="0" u="none" strike="noStrike" baseline="0" dirty="0">
                    <a:latin typeface="Times New Roman" panose="02020603050405020304" pitchFamily="18" charset="0"/>
                  </a:rPr>
                  <a:t>21.5. Since claim contains the equality sign so we can take the claim as the null hypothesis and the complement as the alternative hypothesis. </a:t>
                </a:r>
                <a:endParaRPr lang="en-IN" dirty="0"/>
              </a:p>
            </p:txBody>
          </p:sp>
        </mc:Choice>
        <mc:Fallback xmlns="">
          <p:sp>
            <p:nvSpPr>
              <p:cNvPr id="3" name="Content Placeholder 2">
                <a:extLst>
                  <a:ext uri="{FF2B5EF4-FFF2-40B4-BE49-F238E27FC236}">
                    <a16:creationId xmlns:a16="http://schemas.microsoft.com/office/drawing/2014/main" id="{669FCF75-CF4B-2D4D-BD27-CB2FEC8F2CC8}"/>
                  </a:ext>
                </a:extLst>
              </p:cNvPr>
              <p:cNvSpPr>
                <a:spLocks noGrp="1" noRot="1" noChangeAspect="1" noMove="1" noResize="1" noEditPoints="1" noAdjustHandles="1" noChangeArrowheads="1" noChangeShapeType="1" noTextEdit="1"/>
              </p:cNvSpPr>
              <p:nvPr>
                <p:ph idx="1"/>
              </p:nvPr>
            </p:nvSpPr>
            <p:spPr>
              <a:blipFill>
                <a:blip r:embed="rId2"/>
                <a:stretch>
                  <a:fillRect l="-406" t="-1961" r="-174"/>
                </a:stretch>
              </a:blipFill>
            </p:spPr>
            <p:txBody>
              <a:bodyPr/>
              <a:lstStyle/>
              <a:p>
                <a:r>
                  <a:rPr lang="en-IN">
                    <a:noFill/>
                  </a:rPr>
                  <a:t> </a:t>
                </a:r>
              </a:p>
            </p:txBody>
          </p:sp>
        </mc:Fallback>
      </mc:AlternateContent>
    </p:spTree>
    <p:extLst>
      <p:ext uri="{BB962C8B-B14F-4D97-AF65-F5344CB8AC3E}">
        <p14:creationId xmlns:p14="http://schemas.microsoft.com/office/powerpoint/2010/main" val="4052512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38041F-8089-BF2F-E250-6A15741E8698}"/>
                  </a:ext>
                </a:extLst>
              </p:cNvPr>
              <p:cNvSpPr>
                <a:spLocks noGrp="1"/>
              </p:cNvSpPr>
              <p:nvPr>
                <p:ph idx="1"/>
              </p:nvPr>
            </p:nvSpPr>
            <p:spPr>
              <a:xfrm>
                <a:off x="838200" y="752559"/>
                <a:ext cx="10515600" cy="5424404"/>
              </a:xfrm>
            </p:spPr>
            <p:txBody>
              <a:bodyPr>
                <a:normAutofit/>
              </a:bodyPr>
              <a:lstStyle/>
              <a:p>
                <a:r>
                  <a:rPr lang="en-IN" dirty="0"/>
                  <a:t>Thus, H0: </a:t>
                </a:r>
                <a14:m>
                  <m:oMath xmlns:m="http://schemas.openxmlformats.org/officeDocument/2006/math">
                    <m:acc>
                      <m:accPr>
                        <m:chr m:val="̃"/>
                        <m:ctrlPr>
                          <a:rPr lang="en-US" sz="2800" i="1" smtClean="0">
                            <a:latin typeface="Cambria Math" panose="02040503050406030204" pitchFamily="18" charset="0"/>
                          </a:rPr>
                        </m:ctrlPr>
                      </m:accPr>
                      <m:e>
                        <m:r>
                          <m:rPr>
                            <m:sty m:val="p"/>
                          </m:rPr>
                          <a:rPr lang="el-GR" sz="2800" i="1">
                            <a:latin typeface="Cambria Math" panose="02040503050406030204" pitchFamily="18" charset="0"/>
                          </a:rPr>
                          <m:t>μ</m:t>
                        </m:r>
                      </m:e>
                    </m:acc>
                    <m:r>
                      <a:rPr lang="en-IN" sz="2800" b="0" i="1" smtClean="0">
                        <a:latin typeface="Cambria Math" panose="02040503050406030204" pitchFamily="18" charset="0"/>
                      </a:rPr>
                      <m:t>=21.5</m:t>
                    </m:r>
                  </m:oMath>
                </a14:m>
                <a:r>
                  <a:rPr lang="en-IN" dirty="0"/>
                  <a:t> against H1: </a:t>
                </a:r>
                <a14:m>
                  <m:oMath xmlns:m="http://schemas.openxmlformats.org/officeDocument/2006/math">
                    <m:acc>
                      <m:accPr>
                        <m:chr m:val="̃"/>
                        <m:ctrlPr>
                          <a:rPr lang="en-US" i="1">
                            <a:latin typeface="Cambria Math" panose="02040503050406030204" pitchFamily="18" charset="0"/>
                          </a:rPr>
                        </m:ctrlPr>
                      </m:accPr>
                      <m:e>
                        <m:r>
                          <m:rPr>
                            <m:sty m:val="p"/>
                          </m:rPr>
                          <a:rPr lang="el-GR" i="1">
                            <a:latin typeface="Cambria Math" panose="02040503050406030204" pitchFamily="18" charset="0"/>
                          </a:rPr>
                          <m:t>μ</m:t>
                        </m:r>
                      </m:e>
                    </m:acc>
                  </m:oMath>
                </a14:m>
                <a:r>
                  <a:rPr lang="en-IN" dirty="0"/>
                  <a:t> ≠ 21.5.</a:t>
                </a:r>
              </a:p>
              <a:p>
                <a:pPr algn="l"/>
                <a:r>
                  <a:rPr lang="en-US" sz="1800" b="0" i="0" u="none" strike="noStrike" baseline="0" dirty="0">
                    <a:latin typeface="Times New Roman" panose="02020603050405020304" pitchFamily="18" charset="0"/>
                  </a:rPr>
                  <a:t>Since the alternative hypothesis is two-tailed so the test is two-tailed test.</a:t>
                </a:r>
              </a:p>
              <a:p>
                <a:pPr algn="l"/>
                <a:r>
                  <a:rPr lang="en-US" sz="1800" b="0" i="0" u="none" strike="noStrike" baseline="0" dirty="0">
                    <a:latin typeface="Times New Roman" panose="02020603050405020304" pitchFamily="18" charset="0"/>
                  </a:rPr>
                  <a:t>For applying sign test, we replacing each value greater than 21.5 (median value) with a plus sign and each value less than 21.5 with a minus sign, we get</a:t>
                </a:r>
              </a:p>
              <a:p>
                <a:pPr algn="l"/>
                <a:r>
                  <a:rPr lang="en-IN" sz="1800" b="0" i="0" u="none" strike="noStrike" baseline="0" dirty="0">
                    <a:latin typeface="TimesNewRomanPSMT"/>
                  </a:rPr>
                  <a:t>−   −    −   </a:t>
                </a:r>
                <a:r>
                  <a:rPr lang="en-IN" sz="1800" b="0" i="0" u="none" strike="noStrike" baseline="0" dirty="0">
                    <a:latin typeface="Times New Roman" panose="02020603050405020304" pitchFamily="18" charset="0"/>
                  </a:rPr>
                  <a:t>+   </a:t>
                </a:r>
                <a:r>
                  <a:rPr lang="en-IN" sz="1800" b="0" i="0" u="none" strike="noStrike" baseline="0" dirty="0">
                    <a:latin typeface="TimesNewRomanPSMT"/>
                  </a:rPr>
                  <a:t>−   −   </a:t>
                </a:r>
                <a:r>
                  <a:rPr lang="en-IN" sz="1800" b="0" i="0" u="none" strike="noStrike" baseline="0" dirty="0">
                    <a:latin typeface="Times New Roman" panose="02020603050405020304" pitchFamily="18" charset="0"/>
                  </a:rPr>
                  <a:t>+   +   +   </a:t>
                </a:r>
                <a:r>
                  <a:rPr lang="en-IN" sz="1800" b="0" i="0" u="none" strike="noStrike" baseline="0" dirty="0">
                    <a:latin typeface="TimesNewRomanPSMT"/>
                  </a:rPr>
                  <a:t>−</a:t>
                </a:r>
              </a:p>
              <a:p>
                <a:pPr algn="l"/>
                <a:r>
                  <a:rPr lang="en-IN" sz="1800" b="0" i="0" u="none" strike="noStrike" baseline="0" dirty="0">
                    <a:latin typeface="Times New Roman" panose="02020603050405020304" pitchFamily="18" charset="0"/>
                  </a:rPr>
                  <a:t>+   </a:t>
                </a:r>
                <a:r>
                  <a:rPr lang="en-IN" sz="1800" b="0" i="0" u="none" strike="noStrike" baseline="0" dirty="0">
                    <a:latin typeface="TimesNewRomanPSMT"/>
                  </a:rPr>
                  <a:t>−   −   − </a:t>
                </a:r>
                <a:r>
                  <a:rPr lang="en-IN" sz="1800" b="0" i="0" u="none" strike="noStrike" baseline="0" dirty="0">
                    <a:latin typeface="Times New Roman" panose="02020603050405020304" pitchFamily="18" charset="0"/>
                  </a:rPr>
                  <a:t>+   </a:t>
                </a:r>
                <a:r>
                  <a:rPr lang="en-IN" sz="1800" b="0" i="0" u="none" strike="noStrike" baseline="0" dirty="0">
                    <a:latin typeface="TimesNewRomanPSMT"/>
                  </a:rPr>
                  <a:t>−   −  </a:t>
                </a:r>
                <a:r>
                  <a:rPr lang="en-IN" sz="1800" b="0" i="0" u="none" strike="noStrike" baseline="0" dirty="0">
                    <a:latin typeface="Times New Roman" panose="02020603050405020304" pitchFamily="18" charset="0"/>
                  </a:rPr>
                  <a:t>+   +   +</a:t>
                </a:r>
              </a:p>
              <a:p>
                <a:pPr algn="l"/>
                <a:r>
                  <a:rPr lang="en-IN" sz="1800" b="0" i="0" u="none" strike="noStrike" baseline="0" dirty="0">
                    <a:latin typeface="TimesNewRomanPSMT"/>
                  </a:rPr>
                  <a:t>−   </a:t>
                </a:r>
                <a:r>
                  <a:rPr lang="en-IN" sz="1800" b="0" i="0" u="none" strike="noStrike" baseline="0" dirty="0">
                    <a:latin typeface="Times New Roman" panose="02020603050405020304" pitchFamily="18" charset="0"/>
                  </a:rPr>
                  <a:t>+   +   </a:t>
                </a:r>
                <a:r>
                  <a:rPr lang="en-IN" sz="1800" b="0" i="0" u="none" strike="noStrike" baseline="0" dirty="0">
                    <a:latin typeface="TimesNewRomanPSMT"/>
                  </a:rPr>
                  <a:t>−   −   </a:t>
                </a:r>
                <a:r>
                  <a:rPr lang="en-IN" sz="1800" b="0" i="0" u="none" strike="noStrike" baseline="0" dirty="0">
                    <a:latin typeface="Times New Roman" panose="02020603050405020304" pitchFamily="18" charset="0"/>
                  </a:rPr>
                  <a:t>+   +   </a:t>
                </a:r>
                <a:r>
                  <a:rPr lang="en-IN" sz="1800" b="0" i="0" u="none" strike="noStrike" baseline="0" dirty="0">
                    <a:latin typeface="TimesNewRomanPSMT"/>
                  </a:rPr>
                  <a:t>−   −   −</a:t>
                </a:r>
              </a:p>
              <a:p>
                <a:pPr algn="l"/>
                <a:r>
                  <a:rPr lang="en-IN" sz="1800" b="0" i="0" u="none" strike="noStrike" baseline="0" dirty="0">
                    <a:latin typeface="TimesNewRomanPSMT"/>
                  </a:rPr>
                  <a:t>−   −   </a:t>
                </a:r>
                <a:r>
                  <a:rPr lang="en-IN" sz="1800" b="0" i="0" u="none" strike="noStrike" baseline="0" dirty="0">
                    <a:latin typeface="Times New Roman" panose="02020603050405020304" pitchFamily="18" charset="0"/>
                  </a:rPr>
                  <a:t>+   </a:t>
                </a:r>
                <a:r>
                  <a:rPr lang="en-IN" sz="1800" b="0" i="0" u="none" strike="noStrike" baseline="0" dirty="0">
                    <a:latin typeface="TimesNewRomanPSMT"/>
                  </a:rPr>
                  <a:t>−   </a:t>
                </a:r>
                <a:r>
                  <a:rPr lang="en-IN" sz="1800" b="0" i="0" u="none" strike="noStrike" baseline="0" dirty="0">
                    <a:latin typeface="Times New Roman" panose="02020603050405020304" pitchFamily="18" charset="0"/>
                  </a:rPr>
                  <a:t>+   </a:t>
                </a:r>
                <a:r>
                  <a:rPr lang="en-IN" sz="1800" b="0" i="0" u="none" strike="noStrike" baseline="0" dirty="0">
                    <a:latin typeface="TimesNewRomanPSMT"/>
                  </a:rPr>
                  <a:t>−   −   −   </a:t>
                </a:r>
                <a:r>
                  <a:rPr lang="en-IN" sz="1800" b="0" i="0" u="none" strike="noStrike" baseline="0" dirty="0">
                    <a:latin typeface="Times New Roman" panose="02020603050405020304" pitchFamily="18" charset="0"/>
                  </a:rPr>
                  <a:t>+   </a:t>
                </a:r>
                <a:r>
                  <a:rPr lang="en-IN" sz="1800" b="0" i="0" u="none" strike="noStrike" baseline="0" dirty="0">
                    <a:latin typeface="TimesNewRomanPSMT"/>
                  </a:rPr>
                  <a:t>−</a:t>
                </a:r>
                <a:r>
                  <a:rPr lang="en-IN" dirty="0"/>
                  <a:t> </a:t>
                </a:r>
              </a:p>
              <a:p>
                <a:pPr algn="l"/>
                <a:r>
                  <a:rPr lang="en-IN" sz="1800" b="0" i="0" u="none" strike="noStrike" baseline="0" dirty="0">
                    <a:latin typeface="Times New Roman" panose="02020603050405020304" pitchFamily="18" charset="0"/>
                  </a:rPr>
                  <a:t>By counting, we have</a:t>
                </a:r>
              </a:p>
              <a:p>
                <a:pPr algn="l"/>
                <a:r>
                  <a:rPr lang="en-US" sz="1800" dirty="0">
                    <a:latin typeface="Times New Roman" panose="02020603050405020304" pitchFamily="18" charset="0"/>
                  </a:rPr>
                  <a:t>r</a:t>
                </a:r>
                <a:r>
                  <a:rPr lang="en-US" sz="1800" baseline="30000" dirty="0">
                    <a:latin typeface="SymbolMT"/>
                  </a:rPr>
                  <a:t>+</a:t>
                </a:r>
                <a:r>
                  <a:rPr lang="en-US" sz="1800" b="0" i="0" u="none" strike="noStrike" baseline="0" dirty="0">
                    <a:latin typeface="SymbolMT"/>
                  </a:rPr>
                  <a:t> </a:t>
                </a:r>
                <a:r>
                  <a:rPr lang="en-US" sz="1800" b="0" i="0" u="none" strike="noStrike" baseline="0" dirty="0">
                    <a:latin typeface="Times New Roman" panose="02020603050405020304" pitchFamily="18" charset="0"/>
                  </a:rPr>
                  <a:t>number of plus signs </a:t>
                </a:r>
                <a:r>
                  <a:rPr lang="en-US" sz="1800" dirty="0">
                    <a:latin typeface="SymbolMT"/>
                  </a:rPr>
                  <a:t>=</a:t>
                </a:r>
                <a:r>
                  <a:rPr lang="en-US" sz="1800" b="0" i="0" u="none" strike="noStrike" baseline="0" dirty="0">
                    <a:latin typeface="SymbolMT"/>
                  </a:rPr>
                  <a:t> </a:t>
                </a:r>
                <a:r>
                  <a:rPr lang="en-US" sz="1800" b="0" i="0" u="none" strike="noStrike" baseline="0" dirty="0">
                    <a:latin typeface="Times New Roman" panose="02020603050405020304" pitchFamily="18" charset="0"/>
                  </a:rPr>
                  <a:t>16</a:t>
                </a:r>
              </a:p>
              <a:p>
                <a:pPr algn="l"/>
                <a:r>
                  <a:rPr lang="en-US" sz="1800" dirty="0">
                    <a:latin typeface="Times New Roman" panose="02020603050405020304" pitchFamily="18" charset="0"/>
                  </a:rPr>
                  <a:t>r</a:t>
                </a:r>
                <a:r>
                  <a:rPr lang="en-US" sz="1800" b="0" i="0" u="none" strike="noStrike" baseline="30000" dirty="0">
                    <a:latin typeface="Times New Roman" panose="02020603050405020304" pitchFamily="18" charset="0"/>
                  </a:rPr>
                  <a:t>-</a:t>
                </a:r>
                <a:r>
                  <a:rPr lang="en-US" sz="1800" b="0" i="0" u="none" strike="noStrike" baseline="0" dirty="0">
                    <a:latin typeface="SymbolMT"/>
                  </a:rPr>
                  <a:t> </a:t>
                </a:r>
                <a:r>
                  <a:rPr lang="en-US" sz="1800" b="0" i="0" u="none" strike="noStrike" baseline="0" dirty="0">
                    <a:latin typeface="Times New Roman" panose="02020603050405020304" pitchFamily="18" charset="0"/>
                  </a:rPr>
                  <a:t>number of minus signs = 24</a:t>
                </a:r>
              </a:p>
              <a:p>
                <a:pPr algn="l"/>
                <a:r>
                  <a:rPr lang="en-US" sz="1800" b="0" i="0" u="none" strike="noStrike" baseline="0" dirty="0">
                    <a:latin typeface="Times New Roman" panose="02020603050405020304" pitchFamily="18" charset="0"/>
                  </a:rPr>
                  <a:t>n = total number of plus and minus signs = 40</a:t>
                </a:r>
              </a:p>
              <a:p>
                <a:pPr algn="l"/>
                <a:r>
                  <a:rPr lang="en-US" sz="1800" b="0" i="0" u="none" strike="noStrike" baseline="0" dirty="0">
                    <a:latin typeface="Times New Roman" panose="02020603050405020304" pitchFamily="18" charset="0"/>
                  </a:rPr>
                  <a:t>Since alternative hypothesis is two-tailed so the test statistic (S) is given by</a:t>
                </a:r>
              </a:p>
              <a:p>
                <a:pPr algn="l"/>
                <a:r>
                  <a:rPr lang="en-IN" sz="1800" dirty="0">
                    <a:latin typeface="Times New Roman" panose="02020603050405020304" pitchFamily="18" charset="0"/>
                  </a:rPr>
                  <a:t>r</a:t>
                </a:r>
                <a:r>
                  <a:rPr lang="en-IN" sz="1800" b="0" i="0" u="none" strike="noStrike" baseline="0" dirty="0">
                    <a:latin typeface="Times New Roman" panose="02020603050405020304" pitchFamily="18" charset="0"/>
                  </a:rPr>
                  <a:t> </a:t>
                </a:r>
                <a:r>
                  <a:rPr lang="en-IN" sz="1800" dirty="0">
                    <a:latin typeface="SymbolMT"/>
                  </a:rPr>
                  <a:t>=</a:t>
                </a:r>
                <a:r>
                  <a:rPr lang="en-IN" sz="1800" b="0" i="0" u="none" strike="noStrike" baseline="0" dirty="0">
                    <a:latin typeface="SymbolMT"/>
                  </a:rPr>
                  <a:t> </a:t>
                </a:r>
                <a:r>
                  <a:rPr lang="en-IN" sz="1800" b="0" i="0" u="none" strike="noStrike" baseline="0" dirty="0">
                    <a:latin typeface="Times New Roman" panose="02020603050405020304" pitchFamily="18" charset="0"/>
                  </a:rPr>
                  <a:t>min</a:t>
                </a:r>
                <a:r>
                  <a:rPr lang="en-IN" sz="1800" b="0" i="0" u="none" strike="noStrike" baseline="0" dirty="0">
                    <a:latin typeface="SymbolMT"/>
                  </a:rPr>
                  <a:t>{</a:t>
                </a:r>
                <a:r>
                  <a:rPr lang="en-IN" sz="1800" b="0" i="0" u="none" strike="noStrike" baseline="0" dirty="0">
                    <a:latin typeface="Times New Roman" panose="02020603050405020304" pitchFamily="18" charset="0"/>
                  </a:rPr>
                  <a:t>S</a:t>
                </a:r>
                <a:r>
                  <a:rPr lang="en-IN" sz="1800" baseline="30000" dirty="0">
                    <a:latin typeface="SymbolMT"/>
                  </a:rPr>
                  <a:t>+</a:t>
                </a:r>
                <a:r>
                  <a:rPr lang="en-IN" sz="1800" b="0" i="0" u="none" strike="noStrike" baseline="0" dirty="0">
                    <a:latin typeface="SymbolMT"/>
                  </a:rPr>
                  <a:t> </a:t>
                </a:r>
                <a:r>
                  <a:rPr lang="en-IN" sz="1800" b="0" i="0" u="none" strike="noStrike" baseline="0" dirty="0">
                    <a:latin typeface="Times New Roman" panose="02020603050405020304" pitchFamily="18" charset="0"/>
                  </a:rPr>
                  <a:t>,S</a:t>
                </a:r>
                <a:r>
                  <a:rPr lang="en-IN" sz="1800" baseline="30000" dirty="0">
                    <a:latin typeface="SymbolMT"/>
                  </a:rPr>
                  <a:t>-</a:t>
                </a:r>
                <a:r>
                  <a:rPr lang="en-IN" sz="1800" b="0" i="0" u="none" strike="noStrike" baseline="0" dirty="0">
                    <a:latin typeface="SymbolMT"/>
                  </a:rPr>
                  <a:t> } = </a:t>
                </a:r>
                <a:r>
                  <a:rPr lang="en-IN" sz="1800" b="0" i="0" u="none" strike="noStrike" baseline="0" dirty="0">
                    <a:latin typeface="Times New Roman" panose="02020603050405020304" pitchFamily="18" charset="0"/>
                  </a:rPr>
                  <a:t>16</a:t>
                </a:r>
                <a:endParaRPr lang="en-IN" dirty="0"/>
              </a:p>
            </p:txBody>
          </p:sp>
        </mc:Choice>
        <mc:Fallback xmlns="">
          <p:sp>
            <p:nvSpPr>
              <p:cNvPr id="3" name="Content Placeholder 2">
                <a:extLst>
                  <a:ext uri="{FF2B5EF4-FFF2-40B4-BE49-F238E27FC236}">
                    <a16:creationId xmlns:a16="http://schemas.microsoft.com/office/drawing/2014/main" id="{7438041F-8089-BF2F-E250-6A15741E8698}"/>
                  </a:ext>
                </a:extLst>
              </p:cNvPr>
              <p:cNvSpPr>
                <a:spLocks noGrp="1" noRot="1" noChangeAspect="1" noMove="1" noResize="1" noEditPoints="1" noAdjustHandles="1" noChangeArrowheads="1" noChangeShapeType="1" noTextEdit="1"/>
              </p:cNvSpPr>
              <p:nvPr>
                <p:ph idx="1"/>
              </p:nvPr>
            </p:nvSpPr>
            <p:spPr>
              <a:xfrm>
                <a:off x="838200" y="752559"/>
                <a:ext cx="10515600" cy="5424404"/>
              </a:xfrm>
              <a:blipFill>
                <a:blip r:embed="rId2"/>
                <a:stretch>
                  <a:fillRect l="-1043" t="-1798" b="-337"/>
                </a:stretch>
              </a:blipFill>
            </p:spPr>
            <p:txBody>
              <a:bodyPr/>
              <a:lstStyle/>
              <a:p>
                <a:r>
                  <a:rPr lang="en-IN">
                    <a:noFill/>
                  </a:rPr>
                  <a:t> </a:t>
                </a:r>
              </a:p>
            </p:txBody>
          </p:sp>
        </mc:Fallback>
      </mc:AlternateContent>
    </p:spTree>
    <p:extLst>
      <p:ext uri="{BB962C8B-B14F-4D97-AF65-F5344CB8AC3E}">
        <p14:creationId xmlns:p14="http://schemas.microsoft.com/office/powerpoint/2010/main" val="2794722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B4449D-5D1E-2AFF-EEB5-36E0944BB1DF}"/>
              </a:ext>
            </a:extLst>
          </p:cNvPr>
          <p:cNvSpPr>
            <a:spLocks noGrp="1"/>
          </p:cNvSpPr>
          <p:nvPr>
            <p:ph idx="1"/>
          </p:nvPr>
        </p:nvSpPr>
        <p:spPr>
          <a:xfrm>
            <a:off x="838200" y="623087"/>
            <a:ext cx="10515600" cy="5553876"/>
          </a:xfrm>
        </p:spPr>
        <p:txBody>
          <a:bodyPr>
            <a:normAutofit fontScale="62500" lnSpcReduction="20000"/>
          </a:bodyPr>
          <a:lstStyle/>
          <a:p>
            <a:pPr algn="l"/>
            <a:r>
              <a:rPr lang="en-US" sz="2900" b="0" i="0" u="none" strike="noStrike" baseline="0" dirty="0">
                <a:latin typeface="Times New Roman" panose="02020603050405020304" pitchFamily="18" charset="0"/>
              </a:rPr>
              <a:t>Here, n = 40 (&gt; 20), so it is a case of large sample. In this case, we use Z-test.</a:t>
            </a:r>
          </a:p>
          <a:p>
            <a:pPr algn="l"/>
            <a:r>
              <a:rPr lang="en-US" sz="2900" b="0" i="0" u="none" strike="noStrike" baseline="0" dirty="0">
                <a:latin typeface="Times New Roman" panose="02020603050405020304" pitchFamily="18" charset="0"/>
              </a:rPr>
              <a:t>The test statistic of Z-test is given by</a:t>
            </a:r>
          </a:p>
          <a:p>
            <a:pPr algn="l"/>
            <a:endParaRPr lang="en-US" sz="2900" dirty="0">
              <a:latin typeface="Times New Roman" panose="02020603050405020304" pitchFamily="18" charset="0"/>
            </a:endParaRPr>
          </a:p>
          <a:p>
            <a:pPr algn="l"/>
            <a:endParaRPr lang="en-US" sz="2900" b="0" i="0" u="none" strike="noStrike" baseline="0" dirty="0">
              <a:latin typeface="Times New Roman" panose="02020603050405020304" pitchFamily="18" charset="0"/>
            </a:endParaRPr>
          </a:p>
          <a:p>
            <a:pPr algn="l"/>
            <a:endParaRPr lang="en-US" sz="2900" b="0" i="0" u="none" strike="noStrike" baseline="0" dirty="0">
              <a:latin typeface="Times New Roman" panose="02020603050405020304" pitchFamily="18" charset="0"/>
            </a:endParaRPr>
          </a:p>
          <a:p>
            <a:pPr algn="l"/>
            <a:endParaRPr lang="en-US" sz="2900" b="0" i="0" u="none" strike="noStrike" baseline="0" dirty="0">
              <a:latin typeface="Times New Roman" panose="02020603050405020304" pitchFamily="18" charset="0"/>
            </a:endParaRPr>
          </a:p>
          <a:p>
            <a:pPr algn="l"/>
            <a:endParaRPr lang="en-US" sz="2900" b="0" i="0" u="none" strike="noStrike" baseline="0" dirty="0">
              <a:latin typeface="Times New Roman" panose="02020603050405020304" pitchFamily="18" charset="0"/>
            </a:endParaRPr>
          </a:p>
          <a:p>
            <a:pPr marL="0" indent="0" algn="l">
              <a:buNone/>
            </a:pPr>
            <a:r>
              <a:rPr lang="en-US" sz="2900" dirty="0">
                <a:latin typeface="Times New Roman" panose="02020603050405020304" pitchFamily="18" charset="0"/>
              </a:rPr>
              <a:t> = - 1.27</a:t>
            </a:r>
          </a:p>
          <a:p>
            <a:pPr marL="0" indent="0" algn="l">
              <a:buNone/>
            </a:pPr>
            <a:endParaRPr lang="en-US" sz="1800" b="0" i="0" u="none" strike="noStrike" baseline="0" dirty="0">
              <a:latin typeface="Times New Roman" panose="02020603050405020304" pitchFamily="18" charset="0"/>
            </a:endParaRPr>
          </a:p>
          <a:p>
            <a:pPr algn="l"/>
            <a:r>
              <a:rPr lang="en-US" sz="2600" b="0" i="0" u="none" strike="noStrike" baseline="0" dirty="0">
                <a:latin typeface="Times New Roman" panose="02020603050405020304" pitchFamily="18" charset="0"/>
              </a:rPr>
              <a:t>The critical (tabulated) values for two-tailed test at 1% level of significance are</a:t>
            </a:r>
          </a:p>
          <a:p>
            <a:pPr marL="0" indent="0" algn="l">
              <a:buNone/>
            </a:pPr>
            <a:r>
              <a:rPr lang="en-IN" sz="2600" b="0" i="0" u="none" strike="noStrike" baseline="0" dirty="0">
                <a:latin typeface="Times New Roman" panose="02020603050405020304" pitchFamily="18" charset="0"/>
              </a:rPr>
              <a:t>      ± z</a:t>
            </a:r>
            <a:r>
              <a:rPr lang="el-GR" sz="2600" b="0" i="0" u="none" strike="noStrike" baseline="0" dirty="0">
                <a:latin typeface="TimesNewRomanPSMT"/>
              </a:rPr>
              <a:t>α</a:t>
            </a:r>
            <a:r>
              <a:rPr lang="el-GR" sz="2600" b="0" i="0" u="none" strike="noStrike" baseline="0" dirty="0">
                <a:latin typeface="Times New Roman" panose="02020603050405020304" pitchFamily="18" charset="0"/>
              </a:rPr>
              <a:t>/2 = ± </a:t>
            </a:r>
            <a:r>
              <a:rPr lang="en-IN" sz="2600" b="0" i="0" u="none" strike="noStrike" baseline="0" dirty="0">
                <a:latin typeface="Times New Roman" panose="02020603050405020304" pitchFamily="18" charset="0"/>
              </a:rPr>
              <a:t>z0.005 = ± 2.58.</a:t>
            </a:r>
          </a:p>
          <a:p>
            <a:pPr algn="l"/>
            <a:r>
              <a:rPr lang="en-US" sz="2600" b="0" i="0" u="none" strike="noStrike" baseline="0" dirty="0">
                <a:latin typeface="Times New Roman" panose="02020603050405020304" pitchFamily="18" charset="0"/>
              </a:rPr>
              <a:t>Since calculated value of Z (= </a:t>
            </a:r>
            <a:r>
              <a:rPr lang="en-US" sz="2600" b="0" i="0" u="none" strike="noStrike" baseline="0" dirty="0">
                <a:latin typeface="TimesNewRomanPSMT"/>
              </a:rPr>
              <a:t>−1.27) is greater than the critical </a:t>
            </a:r>
            <a:r>
              <a:rPr lang="en-US" sz="2600" b="0" i="0" u="none" strike="noStrike" baseline="0" dirty="0">
                <a:latin typeface="Times New Roman" panose="02020603050405020304" pitchFamily="18" charset="0"/>
              </a:rPr>
              <a:t>value (= </a:t>
            </a:r>
            <a:r>
              <a:rPr lang="en-US" sz="2600" b="0" i="0" u="none" strike="noStrike" baseline="0" dirty="0">
                <a:latin typeface="TimesNewRomanPSMT"/>
              </a:rPr>
              <a:t>− 2.58) and less than the critical </a:t>
            </a:r>
            <a:r>
              <a:rPr lang="en-US" sz="2600" b="0" i="0" u="none" strike="noStrike" baseline="0" dirty="0">
                <a:latin typeface="Times New Roman" panose="02020603050405020304" pitchFamily="18" charset="0"/>
              </a:rPr>
              <a:t>value (= 2.58), that means it lies in non-rejection region, so we do not reject the null hypothesis i.e. we support the claim at 1% level of significance.</a:t>
            </a:r>
          </a:p>
          <a:p>
            <a:pPr marL="0" indent="0" algn="l">
              <a:buNone/>
            </a:pPr>
            <a:endParaRPr lang="en-US" sz="2600" dirty="0">
              <a:latin typeface="Times New Roman" panose="02020603050405020304" pitchFamily="18" charset="0"/>
            </a:endParaRPr>
          </a:p>
          <a:p>
            <a:pPr marL="0" indent="0" algn="l">
              <a:buNone/>
            </a:pPr>
            <a:endParaRPr lang="en-US" sz="1800" dirty="0">
              <a:latin typeface="Times New Roman" panose="02020603050405020304" pitchFamily="18" charset="0"/>
            </a:endParaRPr>
          </a:p>
          <a:p>
            <a:pPr marL="0" indent="0" algn="l">
              <a:buNone/>
            </a:pPr>
            <a:endParaRPr lang="en-US" sz="1800" dirty="0">
              <a:latin typeface="Times New Roman" panose="02020603050405020304" pitchFamily="18" charset="0"/>
            </a:endParaRPr>
          </a:p>
          <a:p>
            <a:pPr marL="0" indent="0" algn="l">
              <a:buNone/>
            </a:pPr>
            <a:endParaRPr lang="en-US" sz="1800" dirty="0">
              <a:latin typeface="Times New Roman" panose="02020603050405020304" pitchFamily="18" charset="0"/>
            </a:endParaRPr>
          </a:p>
          <a:p>
            <a:pPr marL="0" indent="0" algn="l">
              <a:buNone/>
            </a:pPr>
            <a:endParaRPr lang="en-US" sz="1800" dirty="0">
              <a:latin typeface="Times New Roman" panose="02020603050405020304" pitchFamily="18" charset="0"/>
            </a:endParaRPr>
          </a:p>
          <a:p>
            <a:pPr marL="0" indent="0" algn="l">
              <a:buNone/>
            </a:pPr>
            <a:r>
              <a:rPr lang="en-US" sz="1800" dirty="0">
                <a:latin typeface="Times New Roman" panose="02020603050405020304" pitchFamily="18" charset="0"/>
              </a:rPr>
              <a:t>= </a:t>
            </a:r>
            <a:endParaRPr lang="en-IN" dirty="0"/>
          </a:p>
        </p:txBody>
      </p:sp>
      <p:pic>
        <p:nvPicPr>
          <p:cNvPr id="7" name="Picture 6">
            <a:extLst>
              <a:ext uri="{FF2B5EF4-FFF2-40B4-BE49-F238E27FC236}">
                <a16:creationId xmlns:a16="http://schemas.microsoft.com/office/drawing/2014/main" id="{9131F651-AF8A-297B-64E6-43FB4F1F01BC}"/>
              </a:ext>
            </a:extLst>
          </p:cNvPr>
          <p:cNvPicPr>
            <a:picLocks noChangeAspect="1"/>
          </p:cNvPicPr>
          <p:nvPr/>
        </p:nvPicPr>
        <p:blipFill>
          <a:blip r:embed="rId2"/>
          <a:stretch>
            <a:fillRect/>
          </a:stretch>
        </p:blipFill>
        <p:spPr>
          <a:xfrm>
            <a:off x="1164596" y="1639401"/>
            <a:ext cx="1981200" cy="1200150"/>
          </a:xfrm>
          <a:prstGeom prst="rect">
            <a:avLst/>
          </a:prstGeom>
        </p:spPr>
      </p:pic>
    </p:spTree>
    <p:extLst>
      <p:ext uri="{BB962C8B-B14F-4D97-AF65-F5344CB8AC3E}">
        <p14:creationId xmlns:p14="http://schemas.microsoft.com/office/powerpoint/2010/main" val="4009925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63E2-D716-3ECF-805E-78DABBEE68DC}"/>
              </a:ext>
            </a:extLst>
          </p:cNvPr>
          <p:cNvSpPr>
            <a:spLocks noGrp="1"/>
          </p:cNvSpPr>
          <p:nvPr>
            <p:ph type="title"/>
          </p:nvPr>
        </p:nvSpPr>
        <p:spPr/>
        <p:txBody>
          <a:bodyPr/>
          <a:lstStyle/>
          <a:p>
            <a:r>
              <a:rPr lang="en-IN" dirty="0"/>
              <a:t>Decision according to p-value</a:t>
            </a:r>
          </a:p>
        </p:txBody>
      </p:sp>
      <p:sp>
        <p:nvSpPr>
          <p:cNvPr id="3" name="Content Placeholder 2">
            <a:extLst>
              <a:ext uri="{FF2B5EF4-FFF2-40B4-BE49-F238E27FC236}">
                <a16:creationId xmlns:a16="http://schemas.microsoft.com/office/drawing/2014/main" id="{456BA316-2909-C96D-4346-F5D1048459EF}"/>
              </a:ext>
            </a:extLst>
          </p:cNvPr>
          <p:cNvSpPr>
            <a:spLocks noGrp="1"/>
          </p:cNvSpPr>
          <p:nvPr>
            <p:ph idx="1"/>
          </p:nvPr>
        </p:nvSpPr>
        <p:spPr/>
        <p:txBody>
          <a:bodyPr/>
          <a:lstStyle/>
          <a:p>
            <a:pPr algn="l"/>
            <a:r>
              <a:rPr lang="en-US" sz="1800" b="0" i="0" u="none" strike="noStrike" baseline="0" dirty="0">
                <a:latin typeface="Times New Roman" panose="02020603050405020304" pitchFamily="18" charset="0"/>
              </a:rPr>
              <a:t>Since test is two-tailed, therefore,</a:t>
            </a:r>
          </a:p>
          <a:p>
            <a:pPr algn="l"/>
            <a:r>
              <a:rPr lang="en-IN" sz="1800" b="0" i="0" u="none" strike="noStrike" baseline="0" dirty="0">
                <a:latin typeface="Times New Roman" panose="02020603050405020304" pitchFamily="18" charset="0"/>
              </a:rPr>
              <a:t>p-value = 2P</a:t>
            </a:r>
            <a:r>
              <a:rPr lang="en-IN" sz="1800" dirty="0">
                <a:latin typeface="SymbolMT"/>
              </a:rPr>
              <a:t>[</a:t>
            </a:r>
            <a:r>
              <a:rPr lang="en-IN" sz="1800" b="0" i="0" u="none" strike="noStrike" baseline="0" dirty="0">
                <a:latin typeface="Times New Roman" panose="02020603050405020304" pitchFamily="18" charset="0"/>
              </a:rPr>
              <a:t>Z ≥ |z| </a:t>
            </a:r>
            <a:r>
              <a:rPr lang="en-IN" sz="1800" b="0" i="0" u="none" strike="noStrike" baseline="0" dirty="0">
                <a:latin typeface="SymbolMT"/>
              </a:rPr>
              <a:t>] = </a:t>
            </a:r>
            <a:r>
              <a:rPr lang="en-IN" sz="1800" b="0" i="0" u="none" strike="noStrike" baseline="0" dirty="0">
                <a:latin typeface="Times New Roman" panose="02020603050405020304" pitchFamily="18" charset="0"/>
              </a:rPr>
              <a:t>2P</a:t>
            </a:r>
            <a:r>
              <a:rPr lang="en-IN" sz="1800" b="0" i="0" u="none" strike="noStrike" baseline="0" dirty="0">
                <a:latin typeface="SymbolMT"/>
              </a:rPr>
              <a:t>[</a:t>
            </a:r>
            <a:r>
              <a:rPr lang="en-IN" sz="1800" b="0" i="0" u="none" strike="noStrike" baseline="0" dirty="0">
                <a:latin typeface="Times New Roman" panose="02020603050405020304" pitchFamily="18" charset="0"/>
              </a:rPr>
              <a:t>Z  ≥</a:t>
            </a:r>
            <a:r>
              <a:rPr lang="en-IN" sz="1800" dirty="0">
                <a:latin typeface="SymbolMT"/>
              </a:rPr>
              <a:t> </a:t>
            </a:r>
            <a:r>
              <a:rPr lang="en-IN" sz="1800" b="0" i="0" u="none" strike="noStrike" baseline="0" dirty="0">
                <a:latin typeface="Times New Roman" panose="02020603050405020304" pitchFamily="18" charset="0"/>
              </a:rPr>
              <a:t>1.27</a:t>
            </a:r>
            <a:r>
              <a:rPr lang="en-IN" sz="1800" dirty="0">
                <a:latin typeface="SymbolMT"/>
              </a:rPr>
              <a:t>]</a:t>
            </a:r>
            <a:endParaRPr lang="en-IN" sz="1800" b="0" i="0" u="none" strike="noStrike" baseline="0" dirty="0">
              <a:latin typeface="SymbolMT"/>
            </a:endParaRPr>
          </a:p>
          <a:p>
            <a:pPr marL="0" indent="0" algn="l">
              <a:buNone/>
            </a:pPr>
            <a:r>
              <a:rPr lang="en-IN" sz="1800" dirty="0">
                <a:latin typeface="SymbolMT"/>
              </a:rPr>
              <a:t>= </a:t>
            </a:r>
            <a:r>
              <a:rPr lang="en-IN" sz="1800" b="0" i="0" u="none" strike="noStrike" baseline="0" dirty="0">
                <a:latin typeface="SymbolMT"/>
              </a:rPr>
              <a:t> </a:t>
            </a:r>
            <a:r>
              <a:rPr lang="en-IN" sz="1800" b="0" i="0" u="none" strike="noStrike" baseline="0" dirty="0">
                <a:latin typeface="Times New Roman" panose="02020603050405020304" pitchFamily="18" charset="0"/>
              </a:rPr>
              <a:t>2 </a:t>
            </a:r>
            <a:r>
              <a:rPr lang="en-IN" sz="1800" b="0" i="0" u="none" strike="noStrike" baseline="0" dirty="0">
                <a:latin typeface="SymbolMT"/>
              </a:rPr>
              <a:t>[</a:t>
            </a:r>
            <a:r>
              <a:rPr lang="en-IN" sz="1800" b="0" i="0" u="none" strike="noStrike" baseline="0" dirty="0">
                <a:latin typeface="Times New Roman" panose="02020603050405020304" pitchFamily="18" charset="0"/>
              </a:rPr>
              <a:t>0.5 </a:t>
            </a:r>
            <a:r>
              <a:rPr lang="en-IN" sz="1800" b="0" i="0" u="none" strike="noStrike" baseline="0" dirty="0">
                <a:latin typeface="SymbolMT"/>
              </a:rPr>
              <a:t>– </a:t>
            </a:r>
            <a:r>
              <a:rPr lang="en-IN" sz="1800" b="0" i="0" u="none" strike="noStrike" baseline="0" dirty="0">
                <a:latin typeface="Times New Roman" panose="02020603050405020304" pitchFamily="18" charset="0"/>
              </a:rPr>
              <a:t>P</a:t>
            </a:r>
            <a:r>
              <a:rPr lang="en-IN" sz="1800" b="0" i="0" u="none" strike="noStrike" baseline="0" dirty="0">
                <a:latin typeface="SymbolMT"/>
              </a:rPr>
              <a:t>[</a:t>
            </a:r>
            <a:r>
              <a:rPr lang="en-IN" sz="1800" b="0" i="0" u="none" strike="noStrike" baseline="0" dirty="0">
                <a:latin typeface="Times New Roman" panose="02020603050405020304" pitchFamily="18" charset="0"/>
              </a:rPr>
              <a:t>0 </a:t>
            </a:r>
            <a:r>
              <a:rPr lang="en-IN" sz="1800" dirty="0">
                <a:latin typeface="SymbolMT"/>
              </a:rPr>
              <a:t>≤</a:t>
            </a:r>
            <a:r>
              <a:rPr lang="en-IN" sz="1800" b="0" i="0" u="none" strike="noStrike" baseline="0" dirty="0">
                <a:latin typeface="SymbolMT"/>
              </a:rPr>
              <a:t> </a:t>
            </a:r>
            <a:r>
              <a:rPr lang="en-IN" sz="1800" b="0" i="0" u="none" strike="noStrike" baseline="0" dirty="0">
                <a:latin typeface="Times New Roman" panose="02020603050405020304" pitchFamily="18" charset="0"/>
              </a:rPr>
              <a:t>Z </a:t>
            </a:r>
            <a:r>
              <a:rPr lang="en-IN" sz="1800" dirty="0">
                <a:latin typeface="SymbolMT"/>
              </a:rPr>
              <a:t>≤</a:t>
            </a:r>
            <a:r>
              <a:rPr lang="en-IN" sz="1800" b="0" i="0" u="none" strike="noStrike" baseline="0" dirty="0">
                <a:latin typeface="SymbolMT"/>
              </a:rPr>
              <a:t> </a:t>
            </a:r>
            <a:r>
              <a:rPr lang="en-IN" sz="1800" b="0" i="0" u="none" strike="noStrike" baseline="0" dirty="0">
                <a:latin typeface="Times New Roman" panose="02020603050405020304" pitchFamily="18" charset="0"/>
              </a:rPr>
              <a:t>1.27</a:t>
            </a:r>
            <a:r>
              <a:rPr lang="en-IN" sz="1800" b="0" i="0" u="none" strike="noStrike" baseline="0" dirty="0">
                <a:latin typeface="SymbolMT"/>
              </a:rPr>
              <a:t>]]</a:t>
            </a:r>
          </a:p>
          <a:p>
            <a:pPr marL="0" indent="0" algn="l">
              <a:buNone/>
            </a:pPr>
            <a:r>
              <a:rPr lang="en-IN" sz="1800" dirty="0">
                <a:latin typeface="SymbolMT"/>
              </a:rPr>
              <a:t>= </a:t>
            </a:r>
            <a:r>
              <a:rPr lang="en-IN" sz="1800" b="0" i="0" u="none" strike="noStrike" baseline="0" dirty="0">
                <a:latin typeface="Times New Roman" panose="02020603050405020304" pitchFamily="18" charset="0"/>
              </a:rPr>
              <a:t>2</a:t>
            </a:r>
            <a:r>
              <a:rPr lang="en-IN" sz="1800" b="0" i="0" u="none" strike="noStrike" baseline="0" dirty="0">
                <a:latin typeface="SymbolMT"/>
              </a:rPr>
              <a:t>(</a:t>
            </a:r>
            <a:r>
              <a:rPr lang="en-IN" sz="1800" b="0" i="0" u="none" strike="noStrike" baseline="0" dirty="0">
                <a:latin typeface="Times New Roman" panose="02020603050405020304" pitchFamily="18" charset="0"/>
              </a:rPr>
              <a:t>0.5 </a:t>
            </a:r>
            <a:r>
              <a:rPr lang="en-IN" sz="1800" b="0" i="0" u="none" strike="noStrike" baseline="0" dirty="0">
                <a:latin typeface="SymbolMT"/>
              </a:rPr>
              <a:t>- </a:t>
            </a:r>
            <a:r>
              <a:rPr lang="en-IN" sz="1800" b="0" i="0" u="none" strike="noStrike" baseline="0" dirty="0">
                <a:latin typeface="Times New Roman" panose="02020603050405020304" pitchFamily="18" charset="0"/>
              </a:rPr>
              <a:t>0.3980</a:t>
            </a:r>
            <a:r>
              <a:rPr lang="en-IN" sz="1800" dirty="0">
                <a:latin typeface="SymbolMT"/>
              </a:rPr>
              <a:t>) =</a:t>
            </a:r>
            <a:r>
              <a:rPr lang="en-IN" sz="1800" b="0" i="0" u="none" strike="noStrike" baseline="0" dirty="0">
                <a:latin typeface="SymbolMT"/>
              </a:rPr>
              <a:t> </a:t>
            </a:r>
            <a:r>
              <a:rPr lang="en-IN" sz="1800" b="0" i="0" u="none" strike="noStrike" baseline="0" dirty="0">
                <a:latin typeface="Times New Roman" panose="02020603050405020304" pitchFamily="18" charset="0"/>
              </a:rPr>
              <a:t>0.204</a:t>
            </a:r>
          </a:p>
          <a:p>
            <a:pPr algn="l"/>
            <a:r>
              <a:rPr lang="en-US" sz="1800" b="0" i="0" u="none" strike="noStrike" baseline="0" dirty="0">
                <a:latin typeface="Times New Roman" panose="02020603050405020304" pitchFamily="18" charset="0"/>
              </a:rPr>
              <a:t>Since p-value (= 0.204) is greater than 0.01, the level of significance, so we do not reject the null hypothesis i.e. we support the claim at1% level of significance.</a:t>
            </a:r>
          </a:p>
          <a:p>
            <a:pPr algn="l"/>
            <a:r>
              <a:rPr lang="en-US" sz="1800" b="0" i="0" u="none" strike="noStrike" baseline="0" dirty="0">
                <a:latin typeface="Times New Roman" panose="02020603050405020304" pitchFamily="18" charset="0"/>
              </a:rPr>
              <a:t>Thus, we conclude that the sample fails to provide us sufficient evidence against the claim so we may assume that the median production of milk in dairies is 21.5 thousand kg.</a:t>
            </a:r>
            <a:endParaRPr lang="en-IN" dirty="0"/>
          </a:p>
        </p:txBody>
      </p:sp>
    </p:spTree>
    <p:extLst>
      <p:ext uri="{BB962C8B-B14F-4D97-AF65-F5344CB8AC3E}">
        <p14:creationId xmlns:p14="http://schemas.microsoft.com/office/powerpoint/2010/main" val="1857872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FF26A-ED0D-4769-B941-E9AFE7ABA9F9}"/>
              </a:ext>
            </a:extLst>
          </p:cNvPr>
          <p:cNvSpPr>
            <a:spLocks noGrp="1"/>
          </p:cNvSpPr>
          <p:nvPr>
            <p:ph type="title"/>
          </p:nvPr>
        </p:nvSpPr>
        <p:spPr/>
        <p:txBody>
          <a:bodyPr>
            <a:normAutofit/>
          </a:bodyPr>
          <a:lstStyle/>
          <a:p>
            <a:r>
              <a:rPr lang="en-IN" sz="2800" b="0" i="0" u="none" strike="noStrike" baseline="0" dirty="0">
                <a:latin typeface="Calibri" panose="020F0502020204030204" pitchFamily="34" charset="0"/>
                <a:cs typeface="Calibri" panose="020F0502020204030204" pitchFamily="34" charset="0"/>
              </a:rPr>
              <a:t>Wilcoxon signed rank test</a:t>
            </a:r>
            <a:endParaRPr lang="en-IN" sz="2800"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08FDC2B3-9BDC-4A02-8665-253988A8F65A}"/>
              </a:ext>
            </a:extLst>
          </p:cNvPr>
          <p:cNvPicPr>
            <a:picLocks noGrp="1" noChangeAspect="1"/>
          </p:cNvPicPr>
          <p:nvPr>
            <p:ph idx="1"/>
          </p:nvPr>
        </p:nvPicPr>
        <p:blipFill>
          <a:blip r:embed="rId2"/>
          <a:stretch>
            <a:fillRect/>
          </a:stretch>
        </p:blipFill>
        <p:spPr>
          <a:xfrm>
            <a:off x="394636" y="1790299"/>
            <a:ext cx="5361272" cy="3788045"/>
          </a:xfrm>
        </p:spPr>
      </p:pic>
      <p:pic>
        <p:nvPicPr>
          <p:cNvPr id="7" name="Picture 6">
            <a:extLst>
              <a:ext uri="{FF2B5EF4-FFF2-40B4-BE49-F238E27FC236}">
                <a16:creationId xmlns:a16="http://schemas.microsoft.com/office/drawing/2014/main" id="{DF879AE9-48A5-48BE-BC5D-46F2E482BDDA}"/>
              </a:ext>
            </a:extLst>
          </p:cNvPr>
          <p:cNvPicPr>
            <a:picLocks noChangeAspect="1"/>
          </p:cNvPicPr>
          <p:nvPr/>
        </p:nvPicPr>
        <p:blipFill>
          <a:blip r:embed="rId3"/>
          <a:stretch>
            <a:fillRect/>
          </a:stretch>
        </p:blipFill>
        <p:spPr>
          <a:xfrm>
            <a:off x="5935666" y="2057400"/>
            <a:ext cx="6018835" cy="2743200"/>
          </a:xfrm>
          <a:prstGeom prst="rect">
            <a:avLst/>
          </a:prstGeom>
        </p:spPr>
      </p:pic>
    </p:spTree>
    <p:extLst>
      <p:ext uri="{BB962C8B-B14F-4D97-AF65-F5344CB8AC3E}">
        <p14:creationId xmlns:p14="http://schemas.microsoft.com/office/powerpoint/2010/main" val="3889486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C34E0-1536-F5E6-ADB1-EB49673A8301}"/>
              </a:ext>
            </a:extLst>
          </p:cNvPr>
          <p:cNvSpPr>
            <a:spLocks noGrp="1"/>
          </p:cNvSpPr>
          <p:nvPr>
            <p:ph type="title"/>
          </p:nvPr>
        </p:nvSpPr>
        <p:spPr>
          <a:xfrm>
            <a:off x="558800" y="339725"/>
            <a:ext cx="10515600" cy="1325563"/>
          </a:xfrm>
        </p:spPr>
        <p:txBody>
          <a:bodyPr/>
          <a:lstStyle/>
          <a:p>
            <a:r>
              <a:rPr lang="en-IN" sz="4400" b="0" i="0" u="none" strike="noStrike" baseline="0" dirty="0">
                <a:latin typeface="Calibri" panose="020F0502020204030204" pitchFamily="34" charset="0"/>
                <a:cs typeface="Calibri" panose="020F0502020204030204" pitchFamily="34" charset="0"/>
              </a:rPr>
              <a:t>Wilcoxon signed rank test (Dependent Samples)</a:t>
            </a:r>
            <a:endParaRPr lang="en-IN" dirty="0"/>
          </a:p>
        </p:txBody>
      </p:sp>
      <p:sp>
        <p:nvSpPr>
          <p:cNvPr id="3" name="Content Placeholder 2">
            <a:extLst>
              <a:ext uri="{FF2B5EF4-FFF2-40B4-BE49-F238E27FC236}">
                <a16:creationId xmlns:a16="http://schemas.microsoft.com/office/drawing/2014/main" id="{0969D087-6E08-A31E-7F97-031CC7BFFD47}"/>
              </a:ext>
            </a:extLst>
          </p:cNvPr>
          <p:cNvSpPr>
            <a:spLocks noGrp="1"/>
          </p:cNvSpPr>
          <p:nvPr>
            <p:ph idx="1"/>
          </p:nvPr>
        </p:nvSpPr>
        <p:spPr/>
        <p:txBody>
          <a:bodyPr/>
          <a:lstStyle/>
          <a:p>
            <a:pPr algn="l"/>
            <a:r>
              <a:rPr lang="en-US" sz="2400" b="0" i="0" u="none" strike="noStrike" baseline="0" dirty="0"/>
              <a:t>As for the sign test, the Wilcoxon signed rank sum test is used is used to test the null hypothesis that the median of a distribution is equal to some value. It can be used a) in place of a one-sample t-test b) in place of a paired t-test or c) for ordered categorial data where a numerical scale is inappropriate but where it is possible to rank the observations.</a:t>
            </a:r>
            <a:endParaRPr lang="en-IN" sz="2400" dirty="0"/>
          </a:p>
          <a:p>
            <a:r>
              <a:rPr lang="en-IN" b="1" u="sng" dirty="0"/>
              <a:t>Assumptions</a:t>
            </a:r>
          </a:p>
          <a:p>
            <a:pPr algn="l">
              <a:buFont typeface="+mj-lt"/>
              <a:buAutoNum type="arabicPeriod"/>
            </a:pPr>
            <a:r>
              <a:rPr lang="en-US" b="0" i="0" dirty="0">
                <a:solidFill>
                  <a:srgbClr val="3B444F"/>
                </a:solidFill>
                <a:effectLst/>
                <a:latin typeface="open-sans"/>
              </a:rPr>
              <a:t>The random variable </a:t>
            </a:r>
            <a:r>
              <a:rPr lang="en-US" b="0" i="1" dirty="0">
                <a:solidFill>
                  <a:srgbClr val="3B444F"/>
                </a:solidFill>
                <a:effectLst/>
                <a:latin typeface="open-sans"/>
              </a:rPr>
              <a:t>X</a:t>
            </a:r>
            <a:r>
              <a:rPr lang="en-US" b="0" i="0" dirty="0">
                <a:solidFill>
                  <a:srgbClr val="3B444F"/>
                </a:solidFill>
                <a:effectLst/>
                <a:latin typeface="open-sans"/>
              </a:rPr>
              <a:t> is continuous</a:t>
            </a:r>
          </a:p>
          <a:p>
            <a:pPr algn="l">
              <a:buFont typeface="+mj-lt"/>
              <a:buAutoNum type="arabicPeriod"/>
            </a:pPr>
            <a:r>
              <a:rPr lang="en-US" b="0" i="0" dirty="0">
                <a:solidFill>
                  <a:srgbClr val="3B444F"/>
                </a:solidFill>
                <a:effectLst/>
                <a:latin typeface="open-sans"/>
              </a:rPr>
              <a:t>The probability density function of </a:t>
            </a:r>
            <a:r>
              <a:rPr lang="en-US" b="0" i="1" dirty="0">
                <a:solidFill>
                  <a:srgbClr val="3B444F"/>
                </a:solidFill>
                <a:effectLst/>
                <a:latin typeface="open-sans"/>
              </a:rPr>
              <a:t>X</a:t>
            </a:r>
            <a:r>
              <a:rPr lang="en-US" b="0" i="0" dirty="0">
                <a:solidFill>
                  <a:srgbClr val="3B444F"/>
                </a:solidFill>
                <a:effectLst/>
                <a:latin typeface="open-sans"/>
              </a:rPr>
              <a:t> is symmetric</a:t>
            </a:r>
          </a:p>
          <a:p>
            <a:endParaRPr lang="en-IN" dirty="0"/>
          </a:p>
        </p:txBody>
      </p:sp>
    </p:spTree>
    <p:extLst>
      <p:ext uri="{BB962C8B-B14F-4D97-AF65-F5344CB8AC3E}">
        <p14:creationId xmlns:p14="http://schemas.microsoft.com/office/powerpoint/2010/main" val="1244079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DAB1-15A4-8D12-15DC-D162E3C7FDFA}"/>
              </a:ext>
            </a:extLst>
          </p:cNvPr>
          <p:cNvSpPr>
            <a:spLocks noGrp="1"/>
          </p:cNvSpPr>
          <p:nvPr>
            <p:ph type="title"/>
          </p:nvPr>
        </p:nvSpPr>
        <p:spPr/>
        <p:txBody>
          <a:bodyPr>
            <a:normAutofit/>
          </a:bodyPr>
          <a:lstStyle/>
          <a:p>
            <a:r>
              <a:rPr lang="en-US" sz="3600" b="0" i="0" u="none" strike="noStrike" baseline="0" dirty="0">
                <a:latin typeface="+mn-lt"/>
              </a:rPr>
              <a:t>Carrying out the Wilcoxon signed rank sum test</a:t>
            </a:r>
            <a:endParaRPr lang="en-IN" sz="3600" dirty="0">
              <a:latin typeface="+mn-lt"/>
            </a:endParaRPr>
          </a:p>
        </p:txBody>
      </p:sp>
      <p:pic>
        <p:nvPicPr>
          <p:cNvPr id="7" name="Content Placeholder 6">
            <a:extLst>
              <a:ext uri="{FF2B5EF4-FFF2-40B4-BE49-F238E27FC236}">
                <a16:creationId xmlns:a16="http://schemas.microsoft.com/office/drawing/2014/main" id="{01C78D7E-CB8D-F163-EF99-9042EDFB2737}"/>
              </a:ext>
            </a:extLst>
          </p:cNvPr>
          <p:cNvPicPr>
            <a:picLocks noGrp="1" noChangeAspect="1"/>
          </p:cNvPicPr>
          <p:nvPr>
            <p:ph idx="1"/>
          </p:nvPr>
        </p:nvPicPr>
        <p:blipFill>
          <a:blip r:embed="rId2"/>
          <a:stretch>
            <a:fillRect/>
          </a:stretch>
        </p:blipFill>
        <p:spPr>
          <a:xfrm>
            <a:off x="1383930" y="1825625"/>
            <a:ext cx="9424140" cy="4351338"/>
          </a:xfrm>
        </p:spPr>
      </p:pic>
    </p:spTree>
    <p:extLst>
      <p:ext uri="{BB962C8B-B14F-4D97-AF65-F5344CB8AC3E}">
        <p14:creationId xmlns:p14="http://schemas.microsoft.com/office/powerpoint/2010/main" val="1472355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3A57983-1737-8C1D-58E0-7DF0E89092A4}"/>
              </a:ext>
            </a:extLst>
          </p:cNvPr>
          <p:cNvPicPr>
            <a:picLocks noGrp="1" noChangeAspect="1"/>
          </p:cNvPicPr>
          <p:nvPr>
            <p:ph idx="1"/>
          </p:nvPr>
        </p:nvPicPr>
        <p:blipFill>
          <a:blip r:embed="rId2"/>
          <a:stretch>
            <a:fillRect/>
          </a:stretch>
        </p:blipFill>
        <p:spPr>
          <a:xfrm>
            <a:off x="838200" y="538696"/>
            <a:ext cx="10515600" cy="2420572"/>
          </a:xfrm>
        </p:spPr>
      </p:pic>
      <p:pic>
        <p:nvPicPr>
          <p:cNvPr id="7" name="Picture 6">
            <a:extLst>
              <a:ext uri="{FF2B5EF4-FFF2-40B4-BE49-F238E27FC236}">
                <a16:creationId xmlns:a16="http://schemas.microsoft.com/office/drawing/2014/main" id="{9FD3E4C7-7EEA-F94A-FE70-0654F82F52B3}"/>
              </a:ext>
            </a:extLst>
          </p:cNvPr>
          <p:cNvPicPr>
            <a:picLocks noChangeAspect="1"/>
          </p:cNvPicPr>
          <p:nvPr/>
        </p:nvPicPr>
        <p:blipFill>
          <a:blip r:embed="rId3"/>
          <a:stretch>
            <a:fillRect/>
          </a:stretch>
        </p:blipFill>
        <p:spPr>
          <a:xfrm>
            <a:off x="577516" y="3139985"/>
            <a:ext cx="10635916" cy="1309553"/>
          </a:xfrm>
          <a:prstGeom prst="rect">
            <a:avLst/>
          </a:prstGeom>
        </p:spPr>
      </p:pic>
      <p:pic>
        <p:nvPicPr>
          <p:cNvPr id="11" name="Picture 10">
            <a:extLst>
              <a:ext uri="{FF2B5EF4-FFF2-40B4-BE49-F238E27FC236}">
                <a16:creationId xmlns:a16="http://schemas.microsoft.com/office/drawing/2014/main" id="{8533907A-A8C8-F8F7-EF57-4154E812001D}"/>
              </a:ext>
            </a:extLst>
          </p:cNvPr>
          <p:cNvPicPr>
            <a:picLocks noChangeAspect="1"/>
          </p:cNvPicPr>
          <p:nvPr/>
        </p:nvPicPr>
        <p:blipFill>
          <a:blip r:embed="rId4"/>
          <a:stretch>
            <a:fillRect/>
          </a:stretch>
        </p:blipFill>
        <p:spPr>
          <a:xfrm>
            <a:off x="423512" y="4533498"/>
            <a:ext cx="10930288" cy="2178147"/>
          </a:xfrm>
          <a:prstGeom prst="rect">
            <a:avLst/>
          </a:prstGeom>
        </p:spPr>
      </p:pic>
    </p:spTree>
    <p:extLst>
      <p:ext uri="{BB962C8B-B14F-4D97-AF65-F5344CB8AC3E}">
        <p14:creationId xmlns:p14="http://schemas.microsoft.com/office/powerpoint/2010/main" val="126685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83F70-08F3-54BF-E5BA-753C4D1F6CA6}"/>
              </a:ext>
            </a:extLst>
          </p:cNvPr>
          <p:cNvSpPr>
            <a:spLocks noGrp="1"/>
          </p:cNvSpPr>
          <p:nvPr>
            <p:ph type="title"/>
          </p:nvPr>
        </p:nvSpPr>
        <p:spPr/>
        <p:txBody>
          <a:bodyPr>
            <a:normAutofit/>
          </a:bodyPr>
          <a:lstStyle/>
          <a:p>
            <a:r>
              <a:rPr lang="en-IN" dirty="0"/>
              <a:t>Numerical Example</a:t>
            </a:r>
          </a:p>
        </p:txBody>
      </p:sp>
      <p:sp>
        <p:nvSpPr>
          <p:cNvPr id="3" name="Content Placeholder 2">
            <a:extLst>
              <a:ext uri="{FF2B5EF4-FFF2-40B4-BE49-F238E27FC236}">
                <a16:creationId xmlns:a16="http://schemas.microsoft.com/office/drawing/2014/main" id="{76D37F6B-69C5-FE8B-57C5-6982C107B337}"/>
              </a:ext>
            </a:extLst>
          </p:cNvPr>
          <p:cNvSpPr>
            <a:spLocks noGrp="1"/>
          </p:cNvSpPr>
          <p:nvPr>
            <p:ph sz="half" idx="1"/>
          </p:nvPr>
        </p:nvSpPr>
        <p:spPr/>
        <p:txBody>
          <a:bodyPr>
            <a:normAutofit fontScale="92500" lnSpcReduction="20000"/>
          </a:bodyPr>
          <a:lstStyle/>
          <a:p>
            <a:r>
              <a:rPr lang="en-US" dirty="0">
                <a:solidFill>
                  <a:srgbClr val="000000"/>
                </a:solidFill>
                <a:latin typeface="Arial" panose="020B0604020202020204" pitchFamily="34" charset="0"/>
              </a:rPr>
              <a:t>T</a:t>
            </a:r>
            <a:r>
              <a:rPr lang="en-US" b="0" i="0" dirty="0">
                <a:solidFill>
                  <a:srgbClr val="000000"/>
                </a:solidFill>
                <a:effectLst/>
                <a:latin typeface="Arial" panose="020B0604020202020204" pitchFamily="34" charset="0"/>
              </a:rPr>
              <a:t>his study assesses the effectiveness of a new drug designed to reduce repetitive behaviors in children affected with autism. A total of 8 children with autism enroll in the study and the amount of time that each child is engaged in repetitive behavior during three hour observation periods are measured both before treatment and then again after taking the new medication for a period of 1 week.</a:t>
            </a:r>
          </a:p>
          <a:p>
            <a:endParaRPr lang="en-IN" dirty="0"/>
          </a:p>
        </p:txBody>
      </p:sp>
      <p:sp>
        <p:nvSpPr>
          <p:cNvPr id="5" name="Content Placeholder 4">
            <a:extLst>
              <a:ext uri="{FF2B5EF4-FFF2-40B4-BE49-F238E27FC236}">
                <a16:creationId xmlns:a16="http://schemas.microsoft.com/office/drawing/2014/main" id="{E25EB58D-0464-8E19-B51F-E23625B2C637}"/>
              </a:ext>
            </a:extLst>
          </p:cNvPr>
          <p:cNvSpPr>
            <a:spLocks noGrp="1"/>
          </p:cNvSpPr>
          <p:nvPr>
            <p:ph sz="half" idx="2"/>
          </p:nvPr>
        </p:nvSpPr>
        <p:spPr/>
        <p:txBody>
          <a:bodyPr>
            <a:normAutofit fontScale="92500" lnSpcReduction="20000"/>
          </a:bodyPr>
          <a:lstStyle/>
          <a:p>
            <a:endParaRPr lang="en-IN"/>
          </a:p>
        </p:txBody>
      </p:sp>
      <p:graphicFrame>
        <p:nvGraphicFramePr>
          <p:cNvPr id="4" name="Table 3">
            <a:extLst>
              <a:ext uri="{FF2B5EF4-FFF2-40B4-BE49-F238E27FC236}">
                <a16:creationId xmlns:a16="http://schemas.microsoft.com/office/drawing/2014/main" id="{F35E74C5-19F4-484E-273A-C9AFD00AA641}"/>
              </a:ext>
            </a:extLst>
          </p:cNvPr>
          <p:cNvGraphicFramePr>
            <a:graphicFrameLocks noGrp="1"/>
          </p:cNvGraphicFramePr>
          <p:nvPr>
            <p:extLst>
              <p:ext uri="{D42A27DB-BD31-4B8C-83A1-F6EECF244321}">
                <p14:modId xmlns:p14="http://schemas.microsoft.com/office/powerpoint/2010/main" val="2057157182"/>
              </p:ext>
            </p:extLst>
          </p:nvPr>
        </p:nvGraphicFramePr>
        <p:xfrm>
          <a:off x="6303696" y="817302"/>
          <a:ext cx="5050104" cy="5336565"/>
        </p:xfrm>
        <a:graphic>
          <a:graphicData uri="http://schemas.openxmlformats.org/drawingml/2006/table">
            <a:tbl>
              <a:tblPr/>
              <a:tblGrid>
                <a:gridCol w="1683368">
                  <a:extLst>
                    <a:ext uri="{9D8B030D-6E8A-4147-A177-3AD203B41FA5}">
                      <a16:colId xmlns:a16="http://schemas.microsoft.com/office/drawing/2014/main" val="2492857967"/>
                    </a:ext>
                  </a:extLst>
                </a:gridCol>
                <a:gridCol w="1683368">
                  <a:extLst>
                    <a:ext uri="{9D8B030D-6E8A-4147-A177-3AD203B41FA5}">
                      <a16:colId xmlns:a16="http://schemas.microsoft.com/office/drawing/2014/main" val="2759285063"/>
                    </a:ext>
                  </a:extLst>
                </a:gridCol>
                <a:gridCol w="1683368">
                  <a:extLst>
                    <a:ext uri="{9D8B030D-6E8A-4147-A177-3AD203B41FA5}">
                      <a16:colId xmlns:a16="http://schemas.microsoft.com/office/drawing/2014/main" val="1854004415"/>
                    </a:ext>
                  </a:extLst>
                </a:gridCol>
              </a:tblGrid>
              <a:tr h="957845">
                <a:tc>
                  <a:txBody>
                    <a:bodyPr/>
                    <a:lstStyle/>
                    <a:p>
                      <a:pPr algn="ctr" fontAlgn="t"/>
                      <a:r>
                        <a:rPr lang="en-IN" b="1" dirty="0">
                          <a:effectLst/>
                        </a:rPr>
                        <a:t>Child</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b="1" dirty="0">
                          <a:effectLst/>
                        </a:rPr>
                        <a:t>Before Treatment</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US" b="1">
                          <a:effectLst/>
                        </a:rPr>
                        <a:t>After 1 Week of Treatment</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600988370"/>
                  </a:ext>
                </a:extLst>
              </a:tr>
              <a:tr h="547340">
                <a:tc>
                  <a:txBody>
                    <a:bodyPr/>
                    <a:lstStyle/>
                    <a:p>
                      <a:pPr algn="ctr" fontAlgn="t"/>
                      <a:r>
                        <a:rPr lang="en-IN" b="0">
                          <a:effectLst/>
                        </a:rPr>
                        <a:t>1</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b="0">
                          <a:effectLst/>
                        </a:rPr>
                        <a:t>85</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b="0">
                          <a:effectLst/>
                        </a:rPr>
                        <a:t>75</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348676828"/>
                  </a:ext>
                </a:extLst>
              </a:tr>
              <a:tr h="547340">
                <a:tc>
                  <a:txBody>
                    <a:bodyPr/>
                    <a:lstStyle/>
                    <a:p>
                      <a:pPr algn="ctr" fontAlgn="t"/>
                      <a:r>
                        <a:rPr lang="en-IN" b="0">
                          <a:effectLst/>
                        </a:rPr>
                        <a:t>2</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b="0">
                          <a:effectLst/>
                        </a:rPr>
                        <a:t>70</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b="0">
                          <a:effectLst/>
                        </a:rPr>
                        <a:t>50</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949575719"/>
                  </a:ext>
                </a:extLst>
              </a:tr>
              <a:tr h="547340">
                <a:tc>
                  <a:txBody>
                    <a:bodyPr/>
                    <a:lstStyle/>
                    <a:p>
                      <a:pPr algn="ctr" fontAlgn="t"/>
                      <a:r>
                        <a:rPr lang="en-IN" b="0">
                          <a:effectLst/>
                        </a:rPr>
                        <a:t>3</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b="0">
                          <a:effectLst/>
                        </a:rPr>
                        <a:t>40</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b="0">
                          <a:effectLst/>
                        </a:rPr>
                        <a:t>50</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4128202740"/>
                  </a:ext>
                </a:extLst>
              </a:tr>
              <a:tr h="547340">
                <a:tc>
                  <a:txBody>
                    <a:bodyPr/>
                    <a:lstStyle/>
                    <a:p>
                      <a:pPr algn="ctr" fontAlgn="t"/>
                      <a:r>
                        <a:rPr lang="en-IN" b="0">
                          <a:effectLst/>
                        </a:rPr>
                        <a:t>4</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b="0" dirty="0">
                          <a:effectLst/>
                        </a:rPr>
                        <a:t>65</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b="0">
                          <a:effectLst/>
                        </a:rPr>
                        <a:t>40</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3741828903"/>
                  </a:ext>
                </a:extLst>
              </a:tr>
              <a:tr h="547340">
                <a:tc>
                  <a:txBody>
                    <a:bodyPr/>
                    <a:lstStyle/>
                    <a:p>
                      <a:pPr algn="ctr" fontAlgn="t"/>
                      <a:r>
                        <a:rPr lang="en-IN" b="0">
                          <a:effectLst/>
                        </a:rPr>
                        <a:t>5</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b="0">
                          <a:effectLst/>
                        </a:rPr>
                        <a:t>80</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b="0">
                          <a:effectLst/>
                        </a:rPr>
                        <a:t>20</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450594921"/>
                  </a:ext>
                </a:extLst>
              </a:tr>
              <a:tr h="547340">
                <a:tc>
                  <a:txBody>
                    <a:bodyPr/>
                    <a:lstStyle/>
                    <a:p>
                      <a:pPr algn="ctr" fontAlgn="t"/>
                      <a:r>
                        <a:rPr lang="en-IN" b="0">
                          <a:effectLst/>
                        </a:rPr>
                        <a:t>6</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b="0">
                          <a:effectLst/>
                        </a:rPr>
                        <a:t>75</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b="0">
                          <a:effectLst/>
                        </a:rPr>
                        <a:t>65</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4110159328"/>
                  </a:ext>
                </a:extLst>
              </a:tr>
              <a:tr h="547340">
                <a:tc>
                  <a:txBody>
                    <a:bodyPr/>
                    <a:lstStyle/>
                    <a:p>
                      <a:pPr algn="ctr" fontAlgn="t"/>
                      <a:r>
                        <a:rPr lang="en-IN" b="0">
                          <a:effectLst/>
                        </a:rPr>
                        <a:t>7</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b="0">
                          <a:effectLst/>
                        </a:rPr>
                        <a:t>55</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b="0">
                          <a:effectLst/>
                        </a:rPr>
                        <a:t>40</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036733626"/>
                  </a:ext>
                </a:extLst>
              </a:tr>
              <a:tr h="547340">
                <a:tc>
                  <a:txBody>
                    <a:bodyPr/>
                    <a:lstStyle/>
                    <a:p>
                      <a:pPr algn="ctr" fontAlgn="t"/>
                      <a:r>
                        <a:rPr lang="en-IN" b="0">
                          <a:effectLst/>
                        </a:rPr>
                        <a:t>8</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b="0">
                          <a:effectLst/>
                        </a:rPr>
                        <a:t>20</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b="0" dirty="0">
                          <a:effectLst/>
                        </a:rPr>
                        <a:t>25</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4033587782"/>
                  </a:ext>
                </a:extLst>
              </a:tr>
            </a:tbl>
          </a:graphicData>
        </a:graphic>
      </p:graphicFrame>
    </p:spTree>
    <p:extLst>
      <p:ext uri="{BB962C8B-B14F-4D97-AF65-F5344CB8AC3E}">
        <p14:creationId xmlns:p14="http://schemas.microsoft.com/office/powerpoint/2010/main" val="731276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A8BE0-3A48-45C0-BD7E-D75B78C0C947}"/>
              </a:ext>
            </a:extLst>
          </p:cNvPr>
          <p:cNvSpPr>
            <a:spLocks noGrp="1"/>
          </p:cNvSpPr>
          <p:nvPr>
            <p:ph type="title"/>
          </p:nvPr>
        </p:nvSpPr>
        <p:spPr/>
        <p:txBody>
          <a:bodyPr/>
          <a:lstStyle/>
          <a:p>
            <a:r>
              <a:rPr lang="en-IN" dirty="0"/>
              <a:t>Sign Test (Non-parametric Test for Location)</a:t>
            </a:r>
          </a:p>
        </p:txBody>
      </p:sp>
      <p:sp>
        <p:nvSpPr>
          <p:cNvPr id="3" name="Content Placeholder 2">
            <a:extLst>
              <a:ext uri="{FF2B5EF4-FFF2-40B4-BE49-F238E27FC236}">
                <a16:creationId xmlns:a16="http://schemas.microsoft.com/office/drawing/2014/main" id="{962E19EB-8ACE-4053-B7CD-74588ADE4776}"/>
              </a:ext>
            </a:extLst>
          </p:cNvPr>
          <p:cNvSpPr>
            <a:spLocks noGrp="1"/>
          </p:cNvSpPr>
          <p:nvPr>
            <p:ph idx="1"/>
          </p:nvPr>
        </p:nvSpPr>
        <p:spPr>
          <a:xfrm>
            <a:off x="838200" y="1834092"/>
            <a:ext cx="10515600" cy="4351338"/>
          </a:xfrm>
        </p:spPr>
        <p:txBody>
          <a:bodyPr/>
          <a:lstStyle/>
          <a:p>
            <a:pPr algn="l"/>
            <a:endParaRPr lang="en-IN" sz="1800" b="0" i="0" u="none" strike="noStrike" baseline="0" dirty="0">
              <a:solidFill>
                <a:srgbClr val="000000"/>
              </a:solidFill>
              <a:latin typeface="Georgia" panose="02040502050405020303" pitchFamily="18" charset="0"/>
            </a:endParaRPr>
          </a:p>
          <a:p>
            <a:r>
              <a:rPr lang="en-US" sz="2400" b="0" i="0" u="none" strike="noStrike" baseline="0" dirty="0">
                <a:solidFill>
                  <a:srgbClr val="000000"/>
                </a:solidFill>
                <a:latin typeface="Georgia" panose="02040502050405020303" pitchFamily="18" charset="0"/>
              </a:rPr>
              <a:t>Null hypothesis:  the median of the distribution is </a:t>
            </a:r>
            <a:r>
              <a:rPr lang="en-US" sz="2400" dirty="0">
                <a:solidFill>
                  <a:srgbClr val="000000"/>
                </a:solidFill>
                <a:latin typeface="Georgia" panose="02040502050405020303" pitchFamily="18" charset="0"/>
              </a:rPr>
              <a:t>some specified value (may or may not be zero)</a:t>
            </a:r>
            <a:r>
              <a:rPr lang="en-US" sz="2400" b="0" i="0" u="none" strike="noStrike" baseline="0" dirty="0">
                <a:solidFill>
                  <a:srgbClr val="000000"/>
                </a:solidFill>
                <a:latin typeface="Georgia" panose="02040502050405020303" pitchFamily="18" charset="0"/>
              </a:rPr>
              <a:t>. </a:t>
            </a:r>
          </a:p>
          <a:p>
            <a:r>
              <a:rPr lang="en-US" sz="2400" b="0" i="0" u="none" strike="noStrike" baseline="0" dirty="0">
                <a:solidFill>
                  <a:srgbClr val="000000"/>
                </a:solidFill>
                <a:latin typeface="Georgia" panose="02040502050405020303" pitchFamily="18" charset="0"/>
              </a:rPr>
              <a:t>Given a sample from the distribution, there should be roughly the same number of positive and negative values. </a:t>
            </a:r>
          </a:p>
          <a:p>
            <a:r>
              <a:rPr lang="en-US" sz="2400" b="0" i="0" u="none" strike="noStrike" baseline="0" dirty="0">
                <a:solidFill>
                  <a:srgbClr val="000000"/>
                </a:solidFill>
                <a:latin typeface="Georgia" panose="02040502050405020303" pitchFamily="18" charset="0"/>
              </a:rPr>
              <a:t>More precisely, number of positive values should follow a binomial distribution with probability 0.5. </a:t>
            </a:r>
          </a:p>
          <a:p>
            <a:r>
              <a:rPr lang="en-US" sz="2400" b="0" i="0" u="none" strike="noStrike" baseline="0" dirty="0">
                <a:solidFill>
                  <a:srgbClr val="000000"/>
                </a:solidFill>
                <a:latin typeface="Georgia" panose="02040502050405020303" pitchFamily="18" charset="0"/>
              </a:rPr>
              <a:t>When the sample is large, the binomial distribution can be approximated with a normal distribution</a:t>
            </a:r>
          </a:p>
          <a:p>
            <a:endParaRPr lang="en-IN" dirty="0"/>
          </a:p>
        </p:txBody>
      </p:sp>
    </p:spTree>
    <p:extLst>
      <p:ext uri="{BB962C8B-B14F-4D97-AF65-F5344CB8AC3E}">
        <p14:creationId xmlns:p14="http://schemas.microsoft.com/office/powerpoint/2010/main" val="4225439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F9282D-6F28-4573-7F85-83C6B340EC54}"/>
              </a:ext>
            </a:extLst>
          </p:cNvPr>
          <p:cNvSpPr>
            <a:spLocks noGrp="1"/>
          </p:cNvSpPr>
          <p:nvPr>
            <p:ph sz="half" idx="1"/>
          </p:nvPr>
        </p:nvSpPr>
        <p:spPr>
          <a:xfrm>
            <a:off x="838200" y="501706"/>
            <a:ext cx="5181600" cy="5675257"/>
          </a:xfrm>
        </p:spPr>
        <p:txBody>
          <a:bodyPr/>
          <a:lstStyle/>
          <a:p>
            <a:r>
              <a:rPr lang="en-US" b="0" i="0" dirty="0">
                <a:solidFill>
                  <a:srgbClr val="000000"/>
                </a:solidFill>
                <a:effectLst/>
                <a:latin typeface="Arial" panose="020B0604020202020204" pitchFamily="34" charset="0"/>
              </a:rPr>
              <a:t>First, we compute difference scores for each child. </a:t>
            </a:r>
          </a:p>
          <a:p>
            <a:r>
              <a:rPr lang="en-US" b="0" i="0" dirty="0">
                <a:solidFill>
                  <a:srgbClr val="000000"/>
                </a:solidFill>
                <a:effectLst/>
                <a:latin typeface="Arial" panose="020B0604020202020204" pitchFamily="34" charset="0"/>
              </a:rPr>
              <a:t> </a:t>
            </a:r>
          </a:p>
          <a:p>
            <a:endParaRPr lang="en-IN" dirty="0"/>
          </a:p>
        </p:txBody>
      </p:sp>
      <p:sp>
        <p:nvSpPr>
          <p:cNvPr id="4" name="Content Placeholder 3">
            <a:extLst>
              <a:ext uri="{FF2B5EF4-FFF2-40B4-BE49-F238E27FC236}">
                <a16:creationId xmlns:a16="http://schemas.microsoft.com/office/drawing/2014/main" id="{EB0E3CC0-9DD4-75A0-57A3-9843F4784379}"/>
              </a:ext>
            </a:extLst>
          </p:cNvPr>
          <p:cNvSpPr>
            <a:spLocks noGrp="1"/>
          </p:cNvSpPr>
          <p:nvPr>
            <p:ph sz="half" idx="2"/>
          </p:nvPr>
        </p:nvSpPr>
        <p:spPr/>
        <p:txBody>
          <a:bodyPr/>
          <a:lstStyle/>
          <a:p>
            <a:r>
              <a:rPr lang="en-US" b="0" i="0" dirty="0">
                <a:solidFill>
                  <a:srgbClr val="000000"/>
                </a:solidFill>
                <a:effectLst/>
                <a:latin typeface="Arial" panose="020B0604020202020204" pitchFamily="34" charset="0"/>
              </a:rPr>
              <a:t>The next step is to rank the difference scores. We first order the </a:t>
            </a:r>
            <a:r>
              <a:rPr lang="en-US" b="0" i="1" u="sng" dirty="0">
                <a:solidFill>
                  <a:srgbClr val="000000"/>
                </a:solidFill>
                <a:effectLst/>
                <a:latin typeface="Arial" panose="020B0604020202020204" pitchFamily="34" charset="0"/>
              </a:rPr>
              <a:t>absolute values of the difference scores</a:t>
            </a:r>
            <a:r>
              <a:rPr lang="en-US" b="0" i="0" dirty="0">
                <a:solidFill>
                  <a:srgbClr val="000000"/>
                </a:solidFill>
                <a:effectLst/>
                <a:latin typeface="Arial" panose="020B0604020202020204" pitchFamily="34" charset="0"/>
              </a:rPr>
              <a:t> and assign rank from 1 through n to the smallest through largest absolute values of the difference scores, and assign the mean rank when there are ties in the absolute values of the difference scores.  </a:t>
            </a:r>
            <a:endParaRPr lang="en-IN" dirty="0"/>
          </a:p>
        </p:txBody>
      </p:sp>
      <p:graphicFrame>
        <p:nvGraphicFramePr>
          <p:cNvPr id="6" name="Table 5">
            <a:extLst>
              <a:ext uri="{FF2B5EF4-FFF2-40B4-BE49-F238E27FC236}">
                <a16:creationId xmlns:a16="http://schemas.microsoft.com/office/drawing/2014/main" id="{93A53D95-8E59-CE0F-A923-FE2B4CDBA4F7}"/>
              </a:ext>
            </a:extLst>
          </p:cNvPr>
          <p:cNvGraphicFramePr>
            <a:graphicFrameLocks noGrp="1"/>
          </p:cNvGraphicFramePr>
          <p:nvPr>
            <p:extLst>
              <p:ext uri="{D42A27DB-BD31-4B8C-83A1-F6EECF244321}">
                <p14:modId xmlns:p14="http://schemas.microsoft.com/office/powerpoint/2010/main" val="3604557206"/>
              </p:ext>
            </p:extLst>
          </p:nvPr>
        </p:nvGraphicFramePr>
        <p:xfrm>
          <a:off x="789556" y="1757778"/>
          <a:ext cx="4495336" cy="4114800"/>
        </p:xfrm>
        <a:graphic>
          <a:graphicData uri="http://schemas.openxmlformats.org/drawingml/2006/table">
            <a:tbl>
              <a:tblPr/>
              <a:tblGrid>
                <a:gridCol w="1123834">
                  <a:extLst>
                    <a:ext uri="{9D8B030D-6E8A-4147-A177-3AD203B41FA5}">
                      <a16:colId xmlns:a16="http://schemas.microsoft.com/office/drawing/2014/main" val="2081266325"/>
                    </a:ext>
                  </a:extLst>
                </a:gridCol>
                <a:gridCol w="1123834">
                  <a:extLst>
                    <a:ext uri="{9D8B030D-6E8A-4147-A177-3AD203B41FA5}">
                      <a16:colId xmlns:a16="http://schemas.microsoft.com/office/drawing/2014/main" val="618013324"/>
                    </a:ext>
                  </a:extLst>
                </a:gridCol>
                <a:gridCol w="1123834">
                  <a:extLst>
                    <a:ext uri="{9D8B030D-6E8A-4147-A177-3AD203B41FA5}">
                      <a16:colId xmlns:a16="http://schemas.microsoft.com/office/drawing/2014/main" val="779760006"/>
                    </a:ext>
                  </a:extLst>
                </a:gridCol>
                <a:gridCol w="1123834">
                  <a:extLst>
                    <a:ext uri="{9D8B030D-6E8A-4147-A177-3AD203B41FA5}">
                      <a16:colId xmlns:a16="http://schemas.microsoft.com/office/drawing/2014/main" val="1960206889"/>
                    </a:ext>
                  </a:extLst>
                </a:gridCol>
              </a:tblGrid>
              <a:tr h="0">
                <a:tc>
                  <a:txBody>
                    <a:bodyPr/>
                    <a:lstStyle/>
                    <a:p>
                      <a:pPr algn="ctr" fontAlgn="ctr"/>
                      <a:r>
                        <a:rPr lang="en-IN" b="1">
                          <a:effectLst/>
                        </a:rPr>
                        <a:t>Child</a:t>
                      </a:r>
                    </a:p>
                  </a:txBody>
                  <a:tcPr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ctr"/>
                      <a:r>
                        <a:rPr lang="en-IN" b="1">
                          <a:effectLst/>
                        </a:rPr>
                        <a:t>Before Treatment</a:t>
                      </a:r>
                    </a:p>
                  </a:txBody>
                  <a:tcPr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ctr"/>
                      <a:r>
                        <a:rPr lang="en-US" b="1">
                          <a:effectLst/>
                        </a:rPr>
                        <a:t>After 1 Week of Treatment</a:t>
                      </a:r>
                    </a:p>
                  </a:txBody>
                  <a:tcPr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b="1">
                          <a:effectLst/>
                        </a:rPr>
                        <a:t>Difference</a:t>
                      </a:r>
                    </a:p>
                    <a:p>
                      <a:pPr algn="ctr" fontAlgn="t"/>
                      <a:r>
                        <a:rPr lang="en-IN" b="1">
                          <a:effectLst/>
                        </a:rPr>
                        <a:t>(Before-After)</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3364916115"/>
                  </a:ext>
                </a:extLst>
              </a:tr>
              <a:tr h="0">
                <a:tc>
                  <a:txBody>
                    <a:bodyPr/>
                    <a:lstStyle/>
                    <a:p>
                      <a:pPr algn="ctr" fontAlgn="t"/>
                      <a:r>
                        <a:rPr lang="en-IN" b="0">
                          <a:effectLst/>
                        </a:rPr>
                        <a:t>1</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b="0">
                          <a:effectLst/>
                        </a:rPr>
                        <a:t>85</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b="0">
                          <a:effectLst/>
                        </a:rPr>
                        <a:t>75</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b="0">
                          <a:effectLst/>
                        </a:rPr>
                        <a:t>10</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382315205"/>
                  </a:ext>
                </a:extLst>
              </a:tr>
              <a:tr h="0">
                <a:tc>
                  <a:txBody>
                    <a:bodyPr/>
                    <a:lstStyle/>
                    <a:p>
                      <a:pPr algn="ctr" fontAlgn="t"/>
                      <a:r>
                        <a:rPr lang="en-IN" b="0">
                          <a:effectLst/>
                        </a:rPr>
                        <a:t>2</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b="0">
                          <a:effectLst/>
                        </a:rPr>
                        <a:t>70</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b="0">
                          <a:effectLst/>
                        </a:rPr>
                        <a:t>50</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b="0">
                          <a:effectLst/>
                        </a:rPr>
                        <a:t>20</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949298284"/>
                  </a:ext>
                </a:extLst>
              </a:tr>
              <a:tr h="0">
                <a:tc>
                  <a:txBody>
                    <a:bodyPr/>
                    <a:lstStyle/>
                    <a:p>
                      <a:pPr algn="ctr" fontAlgn="t"/>
                      <a:r>
                        <a:rPr lang="en-IN" b="0">
                          <a:effectLst/>
                        </a:rPr>
                        <a:t>3</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b="0">
                          <a:effectLst/>
                        </a:rPr>
                        <a:t>40</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b="0">
                          <a:effectLst/>
                        </a:rPr>
                        <a:t>50</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b="0">
                          <a:effectLst/>
                        </a:rPr>
                        <a:t>-10</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474389990"/>
                  </a:ext>
                </a:extLst>
              </a:tr>
              <a:tr h="0">
                <a:tc>
                  <a:txBody>
                    <a:bodyPr/>
                    <a:lstStyle/>
                    <a:p>
                      <a:pPr algn="ctr" fontAlgn="t"/>
                      <a:r>
                        <a:rPr lang="en-IN" b="0">
                          <a:effectLst/>
                        </a:rPr>
                        <a:t>4</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b="0">
                          <a:effectLst/>
                        </a:rPr>
                        <a:t>65</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b="0">
                          <a:effectLst/>
                        </a:rPr>
                        <a:t>40</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b="0">
                          <a:effectLst/>
                        </a:rPr>
                        <a:t>25</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921357269"/>
                  </a:ext>
                </a:extLst>
              </a:tr>
              <a:tr h="0">
                <a:tc>
                  <a:txBody>
                    <a:bodyPr/>
                    <a:lstStyle/>
                    <a:p>
                      <a:pPr algn="ctr" fontAlgn="t"/>
                      <a:r>
                        <a:rPr lang="en-IN" b="0">
                          <a:effectLst/>
                        </a:rPr>
                        <a:t>5</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b="0">
                          <a:effectLst/>
                        </a:rPr>
                        <a:t>80</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b="0">
                          <a:effectLst/>
                        </a:rPr>
                        <a:t>20</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b="0">
                          <a:effectLst/>
                        </a:rPr>
                        <a:t>60</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600315903"/>
                  </a:ext>
                </a:extLst>
              </a:tr>
              <a:tr h="0">
                <a:tc>
                  <a:txBody>
                    <a:bodyPr/>
                    <a:lstStyle/>
                    <a:p>
                      <a:pPr algn="ctr" fontAlgn="t"/>
                      <a:r>
                        <a:rPr lang="en-IN" b="0">
                          <a:effectLst/>
                        </a:rPr>
                        <a:t>6</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b="0">
                          <a:effectLst/>
                        </a:rPr>
                        <a:t>75</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b="0">
                          <a:effectLst/>
                        </a:rPr>
                        <a:t>65</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b="0">
                          <a:effectLst/>
                        </a:rPr>
                        <a:t>10</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581272543"/>
                  </a:ext>
                </a:extLst>
              </a:tr>
              <a:tr h="0">
                <a:tc>
                  <a:txBody>
                    <a:bodyPr/>
                    <a:lstStyle/>
                    <a:p>
                      <a:pPr algn="ctr" fontAlgn="t"/>
                      <a:r>
                        <a:rPr lang="en-IN" b="0">
                          <a:effectLst/>
                        </a:rPr>
                        <a:t>7</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b="0">
                          <a:effectLst/>
                        </a:rPr>
                        <a:t>55</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b="0">
                          <a:effectLst/>
                        </a:rPr>
                        <a:t>40</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b="0">
                          <a:effectLst/>
                        </a:rPr>
                        <a:t>15</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3902955106"/>
                  </a:ext>
                </a:extLst>
              </a:tr>
              <a:tr h="0">
                <a:tc>
                  <a:txBody>
                    <a:bodyPr/>
                    <a:lstStyle/>
                    <a:p>
                      <a:pPr algn="ctr" fontAlgn="t"/>
                      <a:r>
                        <a:rPr lang="en-IN" b="0">
                          <a:effectLst/>
                        </a:rPr>
                        <a:t>8</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b="0">
                          <a:effectLst/>
                        </a:rPr>
                        <a:t>20</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b="0">
                          <a:effectLst/>
                        </a:rPr>
                        <a:t>25</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b="0" dirty="0">
                          <a:effectLst/>
                        </a:rPr>
                        <a:t>-5</a:t>
                      </a:r>
                    </a:p>
                  </a:txBody>
                  <a:tcP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811994424"/>
                  </a:ext>
                </a:extLst>
              </a:tr>
            </a:tbl>
          </a:graphicData>
        </a:graphic>
      </p:graphicFrame>
    </p:spTree>
    <p:extLst>
      <p:ext uri="{BB962C8B-B14F-4D97-AF65-F5344CB8AC3E}">
        <p14:creationId xmlns:p14="http://schemas.microsoft.com/office/powerpoint/2010/main" val="2819315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E24F5107-3711-B354-D7BB-1A7054F411B1}"/>
              </a:ext>
            </a:extLst>
          </p:cNvPr>
          <p:cNvGraphicFramePr>
            <a:graphicFrameLocks noGrp="1"/>
          </p:cNvGraphicFramePr>
          <p:nvPr>
            <p:ph sz="half" idx="1"/>
          </p:nvPr>
        </p:nvGraphicFramePr>
        <p:xfrm>
          <a:off x="1200680" y="1810280"/>
          <a:ext cx="4456640" cy="4382028"/>
        </p:xfrm>
        <a:graphic>
          <a:graphicData uri="http://schemas.openxmlformats.org/drawingml/2006/table">
            <a:tbl>
              <a:tblPr/>
              <a:tblGrid>
                <a:gridCol w="1114160">
                  <a:extLst>
                    <a:ext uri="{9D8B030D-6E8A-4147-A177-3AD203B41FA5}">
                      <a16:colId xmlns:a16="http://schemas.microsoft.com/office/drawing/2014/main" val="921386025"/>
                    </a:ext>
                  </a:extLst>
                </a:gridCol>
                <a:gridCol w="1114160">
                  <a:extLst>
                    <a:ext uri="{9D8B030D-6E8A-4147-A177-3AD203B41FA5}">
                      <a16:colId xmlns:a16="http://schemas.microsoft.com/office/drawing/2014/main" val="723730535"/>
                    </a:ext>
                  </a:extLst>
                </a:gridCol>
                <a:gridCol w="1114160">
                  <a:extLst>
                    <a:ext uri="{9D8B030D-6E8A-4147-A177-3AD203B41FA5}">
                      <a16:colId xmlns:a16="http://schemas.microsoft.com/office/drawing/2014/main" val="3419529382"/>
                    </a:ext>
                  </a:extLst>
                </a:gridCol>
                <a:gridCol w="1114160">
                  <a:extLst>
                    <a:ext uri="{9D8B030D-6E8A-4147-A177-3AD203B41FA5}">
                      <a16:colId xmlns:a16="http://schemas.microsoft.com/office/drawing/2014/main" val="2562954458"/>
                    </a:ext>
                  </a:extLst>
                </a:gridCol>
              </a:tblGrid>
              <a:tr h="1450446">
                <a:tc>
                  <a:txBody>
                    <a:bodyPr/>
                    <a:lstStyle/>
                    <a:p>
                      <a:pPr algn="ctr" fontAlgn="ctr"/>
                      <a:r>
                        <a:rPr lang="en-IN" sz="1800" b="1">
                          <a:effectLst/>
                        </a:rPr>
                        <a:t>Observed Differences</a:t>
                      </a:r>
                    </a:p>
                  </a:txBody>
                  <a:tcPr marL="90653" marR="90653" marT="45326" marB="4532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800" b="0">
                          <a:effectLst/>
                        </a:rPr>
                        <a:t> </a:t>
                      </a:r>
                    </a:p>
                  </a:txBody>
                  <a:tcPr marL="90653" marR="90653" marT="45326" marB="45326">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US" sz="1800" b="1">
                          <a:effectLst/>
                        </a:rPr>
                        <a:t>Ordered Absolute Values of Differences</a:t>
                      </a:r>
                    </a:p>
                  </a:txBody>
                  <a:tcPr marL="90653" marR="90653" marT="45326" marB="45326">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ctr"/>
                      <a:r>
                        <a:rPr lang="en-IN" sz="1800" b="1">
                          <a:effectLst/>
                        </a:rPr>
                        <a:t>Ranks</a:t>
                      </a:r>
                    </a:p>
                  </a:txBody>
                  <a:tcPr marL="90653" marR="90653" marT="45326" marB="45326"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974180967"/>
                  </a:ext>
                </a:extLst>
              </a:tr>
              <a:tr h="362611">
                <a:tc>
                  <a:txBody>
                    <a:bodyPr/>
                    <a:lstStyle/>
                    <a:p>
                      <a:pPr algn="ctr" fontAlgn="t"/>
                      <a:r>
                        <a:rPr lang="en-IN" sz="1800" b="0">
                          <a:effectLst/>
                        </a:rPr>
                        <a:t>10</a:t>
                      </a:r>
                    </a:p>
                  </a:txBody>
                  <a:tcPr marL="90653" marR="90653" marT="45326" marB="45326">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800" b="0">
                          <a:effectLst/>
                        </a:rPr>
                        <a:t> </a:t>
                      </a:r>
                    </a:p>
                  </a:txBody>
                  <a:tcPr marL="90653" marR="90653" marT="45326" marB="45326">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800" b="0">
                          <a:effectLst/>
                        </a:rPr>
                        <a:t>-5</a:t>
                      </a:r>
                    </a:p>
                  </a:txBody>
                  <a:tcPr marL="90653" marR="90653" marT="45326" marB="45326">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800" b="0">
                          <a:effectLst/>
                        </a:rPr>
                        <a:t>1</a:t>
                      </a:r>
                    </a:p>
                  </a:txBody>
                  <a:tcPr marL="90653" marR="90653" marT="45326" marB="45326">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968788272"/>
                  </a:ext>
                </a:extLst>
              </a:tr>
              <a:tr h="362611">
                <a:tc>
                  <a:txBody>
                    <a:bodyPr/>
                    <a:lstStyle/>
                    <a:p>
                      <a:pPr algn="ctr" fontAlgn="t"/>
                      <a:r>
                        <a:rPr lang="en-IN" sz="1800" b="0">
                          <a:effectLst/>
                        </a:rPr>
                        <a:t>20</a:t>
                      </a:r>
                    </a:p>
                  </a:txBody>
                  <a:tcPr marL="90653" marR="90653" marT="45326" marB="45326">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800" b="0">
                          <a:effectLst/>
                        </a:rPr>
                        <a:t> </a:t>
                      </a:r>
                    </a:p>
                  </a:txBody>
                  <a:tcPr marL="90653" marR="90653" marT="45326" marB="45326">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800" b="0">
                          <a:effectLst/>
                        </a:rPr>
                        <a:t>10</a:t>
                      </a:r>
                    </a:p>
                  </a:txBody>
                  <a:tcPr marL="90653" marR="90653" marT="45326" marB="45326">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800" b="0">
                          <a:effectLst/>
                        </a:rPr>
                        <a:t>3</a:t>
                      </a:r>
                    </a:p>
                  </a:txBody>
                  <a:tcPr marL="90653" marR="90653" marT="45326" marB="45326">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16600039"/>
                  </a:ext>
                </a:extLst>
              </a:tr>
              <a:tr h="362611">
                <a:tc>
                  <a:txBody>
                    <a:bodyPr/>
                    <a:lstStyle/>
                    <a:p>
                      <a:pPr algn="ctr" fontAlgn="t"/>
                      <a:r>
                        <a:rPr lang="en-IN" sz="1800" b="0">
                          <a:effectLst/>
                        </a:rPr>
                        <a:t>-10</a:t>
                      </a:r>
                    </a:p>
                  </a:txBody>
                  <a:tcPr marL="90653" marR="90653" marT="45326" marB="45326">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800" b="0">
                          <a:effectLst/>
                        </a:rPr>
                        <a:t> </a:t>
                      </a:r>
                    </a:p>
                  </a:txBody>
                  <a:tcPr marL="90653" marR="90653" marT="45326" marB="45326">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800" b="0">
                          <a:effectLst/>
                        </a:rPr>
                        <a:t>-10</a:t>
                      </a:r>
                    </a:p>
                  </a:txBody>
                  <a:tcPr marL="90653" marR="90653" marT="45326" marB="45326">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800" b="0">
                          <a:effectLst/>
                        </a:rPr>
                        <a:t>3</a:t>
                      </a:r>
                    </a:p>
                  </a:txBody>
                  <a:tcPr marL="90653" marR="90653" marT="45326" marB="45326">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998597505"/>
                  </a:ext>
                </a:extLst>
              </a:tr>
              <a:tr h="362611">
                <a:tc>
                  <a:txBody>
                    <a:bodyPr/>
                    <a:lstStyle/>
                    <a:p>
                      <a:pPr algn="ctr" fontAlgn="t"/>
                      <a:r>
                        <a:rPr lang="en-IN" sz="1800" b="0">
                          <a:effectLst/>
                        </a:rPr>
                        <a:t>25</a:t>
                      </a:r>
                    </a:p>
                  </a:txBody>
                  <a:tcPr marL="90653" marR="90653" marT="45326" marB="45326">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800" b="0">
                          <a:effectLst/>
                        </a:rPr>
                        <a:t> </a:t>
                      </a:r>
                    </a:p>
                  </a:txBody>
                  <a:tcPr marL="90653" marR="90653" marT="45326" marB="45326">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800" b="0">
                          <a:effectLst/>
                        </a:rPr>
                        <a:t>10</a:t>
                      </a:r>
                    </a:p>
                  </a:txBody>
                  <a:tcPr marL="90653" marR="90653" marT="45326" marB="45326">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800" b="0">
                          <a:effectLst/>
                        </a:rPr>
                        <a:t>3</a:t>
                      </a:r>
                    </a:p>
                  </a:txBody>
                  <a:tcPr marL="90653" marR="90653" marT="45326" marB="45326">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081481803"/>
                  </a:ext>
                </a:extLst>
              </a:tr>
              <a:tr h="362611">
                <a:tc>
                  <a:txBody>
                    <a:bodyPr/>
                    <a:lstStyle/>
                    <a:p>
                      <a:pPr algn="ctr" fontAlgn="t"/>
                      <a:r>
                        <a:rPr lang="en-IN" sz="1800" b="0">
                          <a:effectLst/>
                        </a:rPr>
                        <a:t>60</a:t>
                      </a:r>
                    </a:p>
                  </a:txBody>
                  <a:tcPr marL="90653" marR="90653" marT="45326" marB="45326">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800" b="0">
                          <a:effectLst/>
                        </a:rPr>
                        <a:t> </a:t>
                      </a:r>
                    </a:p>
                  </a:txBody>
                  <a:tcPr marL="90653" marR="90653" marT="45326" marB="45326">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800" b="0">
                          <a:effectLst/>
                        </a:rPr>
                        <a:t>15</a:t>
                      </a:r>
                    </a:p>
                  </a:txBody>
                  <a:tcPr marL="90653" marR="90653" marT="45326" marB="45326">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800" b="0">
                          <a:effectLst/>
                        </a:rPr>
                        <a:t>5</a:t>
                      </a:r>
                    </a:p>
                  </a:txBody>
                  <a:tcPr marL="90653" marR="90653" marT="45326" marB="45326">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665919087"/>
                  </a:ext>
                </a:extLst>
              </a:tr>
              <a:tr h="362611">
                <a:tc>
                  <a:txBody>
                    <a:bodyPr/>
                    <a:lstStyle/>
                    <a:p>
                      <a:pPr algn="ctr" fontAlgn="t"/>
                      <a:r>
                        <a:rPr lang="en-IN" sz="1800" b="0">
                          <a:effectLst/>
                        </a:rPr>
                        <a:t>10</a:t>
                      </a:r>
                    </a:p>
                  </a:txBody>
                  <a:tcPr marL="90653" marR="90653" marT="45326" marB="45326">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800" b="0">
                          <a:effectLst/>
                        </a:rPr>
                        <a:t> </a:t>
                      </a:r>
                    </a:p>
                  </a:txBody>
                  <a:tcPr marL="90653" marR="90653" marT="45326" marB="45326">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800" b="0">
                          <a:effectLst/>
                        </a:rPr>
                        <a:t>20</a:t>
                      </a:r>
                    </a:p>
                  </a:txBody>
                  <a:tcPr marL="90653" marR="90653" marT="45326" marB="45326">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800" b="0">
                          <a:effectLst/>
                        </a:rPr>
                        <a:t>6</a:t>
                      </a:r>
                    </a:p>
                  </a:txBody>
                  <a:tcPr marL="90653" marR="90653" marT="45326" marB="45326">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12444790"/>
                  </a:ext>
                </a:extLst>
              </a:tr>
              <a:tr h="362611">
                <a:tc>
                  <a:txBody>
                    <a:bodyPr/>
                    <a:lstStyle/>
                    <a:p>
                      <a:pPr algn="ctr" fontAlgn="t"/>
                      <a:r>
                        <a:rPr lang="en-IN" sz="1800" b="0">
                          <a:effectLst/>
                        </a:rPr>
                        <a:t>15</a:t>
                      </a:r>
                    </a:p>
                  </a:txBody>
                  <a:tcPr marL="90653" marR="90653" marT="45326" marB="45326">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800" b="0">
                          <a:effectLst/>
                        </a:rPr>
                        <a:t> </a:t>
                      </a:r>
                    </a:p>
                  </a:txBody>
                  <a:tcPr marL="90653" marR="90653" marT="45326" marB="45326">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800" b="0">
                          <a:effectLst/>
                        </a:rPr>
                        <a:t>25</a:t>
                      </a:r>
                    </a:p>
                  </a:txBody>
                  <a:tcPr marL="90653" marR="90653" marT="45326" marB="45326">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800" b="0">
                          <a:effectLst/>
                        </a:rPr>
                        <a:t>7</a:t>
                      </a:r>
                    </a:p>
                  </a:txBody>
                  <a:tcPr marL="90653" marR="90653" marT="45326" marB="45326">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3935844428"/>
                  </a:ext>
                </a:extLst>
              </a:tr>
              <a:tr h="362611">
                <a:tc>
                  <a:txBody>
                    <a:bodyPr/>
                    <a:lstStyle/>
                    <a:p>
                      <a:pPr algn="ctr" fontAlgn="t"/>
                      <a:r>
                        <a:rPr lang="en-IN" sz="1800" b="0">
                          <a:effectLst/>
                        </a:rPr>
                        <a:t>-5</a:t>
                      </a:r>
                    </a:p>
                  </a:txBody>
                  <a:tcPr marL="90653" marR="90653" marT="45326" marB="45326">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800" b="0">
                          <a:effectLst/>
                        </a:rPr>
                        <a:t> </a:t>
                      </a:r>
                    </a:p>
                  </a:txBody>
                  <a:tcPr marL="90653" marR="90653" marT="45326" marB="45326">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800" b="0">
                          <a:effectLst/>
                        </a:rPr>
                        <a:t>60</a:t>
                      </a:r>
                    </a:p>
                  </a:txBody>
                  <a:tcPr marL="90653" marR="90653" marT="45326" marB="45326">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800" b="0" dirty="0">
                          <a:effectLst/>
                        </a:rPr>
                        <a:t>8</a:t>
                      </a:r>
                    </a:p>
                  </a:txBody>
                  <a:tcPr marL="90653" marR="90653" marT="45326" marB="45326">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3329899517"/>
                  </a:ext>
                </a:extLst>
              </a:tr>
            </a:tbl>
          </a:graphicData>
        </a:graphic>
      </p:graphicFrame>
      <p:sp>
        <p:nvSpPr>
          <p:cNvPr id="4" name="Content Placeholder 3">
            <a:extLst>
              <a:ext uri="{FF2B5EF4-FFF2-40B4-BE49-F238E27FC236}">
                <a16:creationId xmlns:a16="http://schemas.microsoft.com/office/drawing/2014/main" id="{63B0529D-84DA-2287-7289-A3D2189D562F}"/>
              </a:ext>
            </a:extLst>
          </p:cNvPr>
          <p:cNvSpPr>
            <a:spLocks noGrp="1"/>
          </p:cNvSpPr>
          <p:nvPr>
            <p:ph sz="half" idx="2"/>
          </p:nvPr>
        </p:nvSpPr>
        <p:spPr>
          <a:xfrm>
            <a:off x="6172200" y="534074"/>
            <a:ext cx="5181600" cy="5642889"/>
          </a:xfrm>
        </p:spPr>
        <p:txBody>
          <a:bodyPr/>
          <a:lstStyle/>
          <a:p>
            <a:r>
              <a:rPr lang="en-US" b="0" i="0" dirty="0">
                <a:solidFill>
                  <a:srgbClr val="000000"/>
                </a:solidFill>
                <a:effectLst/>
                <a:latin typeface="Arial" panose="020B0604020202020204" pitchFamily="34" charset="0"/>
              </a:rPr>
              <a:t>The final step is to attach the signs ("+" or "-") of the observed differences to each rank as shown below.</a:t>
            </a:r>
          </a:p>
          <a:p>
            <a:endParaRPr lang="en-IN" dirty="0"/>
          </a:p>
        </p:txBody>
      </p:sp>
      <p:graphicFrame>
        <p:nvGraphicFramePr>
          <p:cNvPr id="6" name="Table 5">
            <a:extLst>
              <a:ext uri="{FF2B5EF4-FFF2-40B4-BE49-F238E27FC236}">
                <a16:creationId xmlns:a16="http://schemas.microsoft.com/office/drawing/2014/main" id="{19C3BCB8-A505-D88F-5F7E-D0B94839023F}"/>
              </a:ext>
            </a:extLst>
          </p:cNvPr>
          <p:cNvGraphicFramePr>
            <a:graphicFrameLocks noGrp="1"/>
          </p:cNvGraphicFramePr>
          <p:nvPr>
            <p:extLst>
              <p:ext uri="{D42A27DB-BD31-4B8C-83A1-F6EECF244321}">
                <p14:modId xmlns:p14="http://schemas.microsoft.com/office/powerpoint/2010/main" val="2625881943"/>
              </p:ext>
            </p:extLst>
          </p:nvPr>
        </p:nvGraphicFramePr>
        <p:xfrm>
          <a:off x="6713054" y="2214484"/>
          <a:ext cx="4527395" cy="4382820"/>
        </p:xfrm>
        <a:graphic>
          <a:graphicData uri="http://schemas.openxmlformats.org/drawingml/2006/table">
            <a:tbl>
              <a:tblPr/>
              <a:tblGrid>
                <a:gridCol w="905479">
                  <a:extLst>
                    <a:ext uri="{9D8B030D-6E8A-4147-A177-3AD203B41FA5}">
                      <a16:colId xmlns:a16="http://schemas.microsoft.com/office/drawing/2014/main" val="363827592"/>
                    </a:ext>
                  </a:extLst>
                </a:gridCol>
                <a:gridCol w="905479">
                  <a:extLst>
                    <a:ext uri="{9D8B030D-6E8A-4147-A177-3AD203B41FA5}">
                      <a16:colId xmlns:a16="http://schemas.microsoft.com/office/drawing/2014/main" val="3422302421"/>
                    </a:ext>
                  </a:extLst>
                </a:gridCol>
                <a:gridCol w="905479">
                  <a:extLst>
                    <a:ext uri="{9D8B030D-6E8A-4147-A177-3AD203B41FA5}">
                      <a16:colId xmlns:a16="http://schemas.microsoft.com/office/drawing/2014/main" val="1216760874"/>
                    </a:ext>
                  </a:extLst>
                </a:gridCol>
                <a:gridCol w="905479">
                  <a:extLst>
                    <a:ext uri="{9D8B030D-6E8A-4147-A177-3AD203B41FA5}">
                      <a16:colId xmlns:a16="http://schemas.microsoft.com/office/drawing/2014/main" val="2226481490"/>
                    </a:ext>
                  </a:extLst>
                </a:gridCol>
                <a:gridCol w="905479">
                  <a:extLst>
                    <a:ext uri="{9D8B030D-6E8A-4147-A177-3AD203B41FA5}">
                      <a16:colId xmlns:a16="http://schemas.microsoft.com/office/drawing/2014/main" val="3615012407"/>
                    </a:ext>
                  </a:extLst>
                </a:gridCol>
              </a:tblGrid>
              <a:tr h="1772767">
                <a:tc>
                  <a:txBody>
                    <a:bodyPr/>
                    <a:lstStyle/>
                    <a:p>
                      <a:pPr algn="ctr" fontAlgn="ctr"/>
                      <a:r>
                        <a:rPr lang="en-IN" sz="1600" b="1">
                          <a:effectLst/>
                        </a:rPr>
                        <a:t>Observed Differences</a:t>
                      </a:r>
                    </a:p>
                  </a:txBody>
                  <a:tcPr marL="80580" marR="80580" marT="40290" marB="4029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600" b="0">
                          <a:effectLst/>
                        </a:rPr>
                        <a:t> </a:t>
                      </a:r>
                    </a:p>
                  </a:txBody>
                  <a:tcPr marL="80580" marR="80580" marT="40290" marB="4029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US" sz="1600" b="1">
                          <a:effectLst/>
                        </a:rPr>
                        <a:t>Ordered Absolute Values of Difference Scores</a:t>
                      </a:r>
                    </a:p>
                  </a:txBody>
                  <a:tcPr marL="80580" marR="80580" marT="40290" marB="4029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ctr"/>
                      <a:r>
                        <a:rPr lang="en-IN" sz="1600" b="1" dirty="0">
                          <a:effectLst/>
                        </a:rPr>
                        <a:t>Ranks</a:t>
                      </a:r>
                    </a:p>
                  </a:txBody>
                  <a:tcPr marL="80580" marR="80580" marT="40290" marB="4029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ctr"/>
                      <a:r>
                        <a:rPr lang="en-IN" sz="1600" b="1" dirty="0">
                          <a:effectLst/>
                        </a:rPr>
                        <a:t>Signed Ranks</a:t>
                      </a:r>
                    </a:p>
                  </a:txBody>
                  <a:tcPr marL="80580" marR="80580" marT="40290" marB="4029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600905148"/>
                  </a:ext>
                </a:extLst>
              </a:tr>
              <a:tr h="322321">
                <a:tc>
                  <a:txBody>
                    <a:bodyPr/>
                    <a:lstStyle/>
                    <a:p>
                      <a:pPr algn="ctr" fontAlgn="t"/>
                      <a:r>
                        <a:rPr lang="en-IN" sz="1600" b="0">
                          <a:effectLst/>
                        </a:rPr>
                        <a:t>10</a:t>
                      </a:r>
                    </a:p>
                  </a:txBody>
                  <a:tcPr marL="80580" marR="80580" marT="40290" marB="4029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600" b="0">
                          <a:effectLst/>
                        </a:rPr>
                        <a:t> </a:t>
                      </a:r>
                    </a:p>
                  </a:txBody>
                  <a:tcPr marL="80580" marR="80580" marT="40290" marB="4029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600" b="0">
                          <a:effectLst/>
                        </a:rPr>
                        <a:t>-5</a:t>
                      </a:r>
                    </a:p>
                  </a:txBody>
                  <a:tcPr marL="80580" marR="80580" marT="40290" marB="4029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600" b="0" dirty="0">
                          <a:effectLst/>
                        </a:rPr>
                        <a:t>1</a:t>
                      </a:r>
                    </a:p>
                  </a:txBody>
                  <a:tcPr marL="80580" marR="80580" marT="40290" marB="4029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600" b="0">
                          <a:effectLst/>
                        </a:rPr>
                        <a:t>-1</a:t>
                      </a:r>
                    </a:p>
                  </a:txBody>
                  <a:tcPr marL="80580" marR="80580" marT="40290" marB="4029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585328122"/>
                  </a:ext>
                </a:extLst>
              </a:tr>
              <a:tr h="322321">
                <a:tc>
                  <a:txBody>
                    <a:bodyPr/>
                    <a:lstStyle/>
                    <a:p>
                      <a:pPr algn="ctr" fontAlgn="t"/>
                      <a:r>
                        <a:rPr lang="en-IN" sz="1600" b="0">
                          <a:effectLst/>
                        </a:rPr>
                        <a:t>20</a:t>
                      </a:r>
                    </a:p>
                  </a:txBody>
                  <a:tcPr marL="80580" marR="80580" marT="40290" marB="4029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600" b="0">
                          <a:effectLst/>
                        </a:rPr>
                        <a:t> </a:t>
                      </a:r>
                    </a:p>
                  </a:txBody>
                  <a:tcPr marL="80580" marR="80580" marT="40290" marB="4029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600" b="0">
                          <a:effectLst/>
                        </a:rPr>
                        <a:t>10</a:t>
                      </a:r>
                    </a:p>
                  </a:txBody>
                  <a:tcPr marL="80580" marR="80580" marT="40290" marB="4029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600" b="0" dirty="0">
                          <a:effectLst/>
                        </a:rPr>
                        <a:t>3</a:t>
                      </a:r>
                    </a:p>
                  </a:txBody>
                  <a:tcPr marL="80580" marR="80580" marT="40290" marB="4029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600" b="0">
                          <a:effectLst/>
                        </a:rPr>
                        <a:t>3</a:t>
                      </a:r>
                    </a:p>
                  </a:txBody>
                  <a:tcPr marL="80580" marR="80580" marT="40290" marB="4029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3409407643"/>
                  </a:ext>
                </a:extLst>
              </a:tr>
              <a:tr h="322321">
                <a:tc>
                  <a:txBody>
                    <a:bodyPr/>
                    <a:lstStyle/>
                    <a:p>
                      <a:pPr algn="ctr" fontAlgn="t"/>
                      <a:r>
                        <a:rPr lang="en-IN" sz="1600" b="0">
                          <a:effectLst/>
                        </a:rPr>
                        <a:t>-10</a:t>
                      </a:r>
                    </a:p>
                  </a:txBody>
                  <a:tcPr marL="80580" marR="80580" marT="40290" marB="4029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600" b="0">
                          <a:effectLst/>
                        </a:rPr>
                        <a:t> </a:t>
                      </a:r>
                    </a:p>
                  </a:txBody>
                  <a:tcPr marL="80580" marR="80580" marT="40290" marB="4029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600" b="0">
                          <a:effectLst/>
                        </a:rPr>
                        <a:t>-10</a:t>
                      </a:r>
                    </a:p>
                  </a:txBody>
                  <a:tcPr marL="80580" marR="80580" marT="40290" marB="4029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600" b="0" dirty="0">
                          <a:effectLst/>
                        </a:rPr>
                        <a:t>3</a:t>
                      </a:r>
                    </a:p>
                  </a:txBody>
                  <a:tcPr marL="80580" marR="80580" marT="40290" marB="4029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600" b="0">
                          <a:effectLst/>
                        </a:rPr>
                        <a:t>-3</a:t>
                      </a:r>
                    </a:p>
                  </a:txBody>
                  <a:tcPr marL="80580" marR="80580" marT="40290" marB="4029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3375309904"/>
                  </a:ext>
                </a:extLst>
              </a:tr>
              <a:tr h="322321">
                <a:tc>
                  <a:txBody>
                    <a:bodyPr/>
                    <a:lstStyle/>
                    <a:p>
                      <a:pPr algn="ctr" fontAlgn="t"/>
                      <a:r>
                        <a:rPr lang="en-IN" sz="1600" b="0">
                          <a:effectLst/>
                        </a:rPr>
                        <a:t>25</a:t>
                      </a:r>
                    </a:p>
                  </a:txBody>
                  <a:tcPr marL="80580" marR="80580" marT="40290" marB="4029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600" b="0">
                          <a:effectLst/>
                        </a:rPr>
                        <a:t> </a:t>
                      </a:r>
                    </a:p>
                  </a:txBody>
                  <a:tcPr marL="80580" marR="80580" marT="40290" marB="4029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600" b="0">
                          <a:effectLst/>
                        </a:rPr>
                        <a:t>10</a:t>
                      </a:r>
                    </a:p>
                  </a:txBody>
                  <a:tcPr marL="80580" marR="80580" marT="40290" marB="4029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600" b="0" dirty="0">
                          <a:effectLst/>
                        </a:rPr>
                        <a:t>3</a:t>
                      </a:r>
                    </a:p>
                  </a:txBody>
                  <a:tcPr marL="80580" marR="80580" marT="40290" marB="4029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600" b="0">
                          <a:effectLst/>
                        </a:rPr>
                        <a:t>3</a:t>
                      </a:r>
                    </a:p>
                  </a:txBody>
                  <a:tcPr marL="80580" marR="80580" marT="40290" marB="4029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629956056"/>
                  </a:ext>
                </a:extLst>
              </a:tr>
              <a:tr h="322321">
                <a:tc>
                  <a:txBody>
                    <a:bodyPr/>
                    <a:lstStyle/>
                    <a:p>
                      <a:pPr algn="ctr" fontAlgn="t"/>
                      <a:r>
                        <a:rPr lang="en-IN" sz="1600" b="0">
                          <a:effectLst/>
                        </a:rPr>
                        <a:t>60</a:t>
                      </a:r>
                    </a:p>
                  </a:txBody>
                  <a:tcPr marL="80580" marR="80580" marT="40290" marB="4029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600" b="0">
                          <a:effectLst/>
                        </a:rPr>
                        <a:t> </a:t>
                      </a:r>
                    </a:p>
                  </a:txBody>
                  <a:tcPr marL="80580" marR="80580" marT="40290" marB="4029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600" b="0">
                          <a:effectLst/>
                        </a:rPr>
                        <a:t>15</a:t>
                      </a:r>
                    </a:p>
                  </a:txBody>
                  <a:tcPr marL="80580" marR="80580" marT="40290" marB="4029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600" b="0" dirty="0">
                          <a:effectLst/>
                        </a:rPr>
                        <a:t>5</a:t>
                      </a:r>
                    </a:p>
                  </a:txBody>
                  <a:tcPr marL="80580" marR="80580" marT="40290" marB="4029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600" b="0">
                          <a:effectLst/>
                        </a:rPr>
                        <a:t>5</a:t>
                      </a:r>
                    </a:p>
                  </a:txBody>
                  <a:tcPr marL="80580" marR="80580" marT="40290" marB="4029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169383589"/>
                  </a:ext>
                </a:extLst>
              </a:tr>
              <a:tr h="322321">
                <a:tc>
                  <a:txBody>
                    <a:bodyPr/>
                    <a:lstStyle/>
                    <a:p>
                      <a:pPr algn="ctr" fontAlgn="t"/>
                      <a:r>
                        <a:rPr lang="en-IN" sz="1600" b="0">
                          <a:effectLst/>
                        </a:rPr>
                        <a:t>10</a:t>
                      </a:r>
                    </a:p>
                  </a:txBody>
                  <a:tcPr marL="80580" marR="80580" marT="40290" marB="4029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600" b="0">
                          <a:effectLst/>
                        </a:rPr>
                        <a:t> </a:t>
                      </a:r>
                    </a:p>
                  </a:txBody>
                  <a:tcPr marL="80580" marR="80580" marT="40290" marB="4029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600" b="0">
                          <a:effectLst/>
                        </a:rPr>
                        <a:t>20</a:t>
                      </a:r>
                    </a:p>
                  </a:txBody>
                  <a:tcPr marL="80580" marR="80580" marT="40290" marB="4029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600" b="0" dirty="0">
                          <a:effectLst/>
                        </a:rPr>
                        <a:t>6</a:t>
                      </a:r>
                    </a:p>
                  </a:txBody>
                  <a:tcPr marL="80580" marR="80580" marT="40290" marB="4029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600" b="0">
                          <a:effectLst/>
                        </a:rPr>
                        <a:t>6</a:t>
                      </a:r>
                    </a:p>
                  </a:txBody>
                  <a:tcPr marL="80580" marR="80580" marT="40290" marB="4029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822542205"/>
                  </a:ext>
                </a:extLst>
              </a:tr>
              <a:tr h="322321">
                <a:tc>
                  <a:txBody>
                    <a:bodyPr/>
                    <a:lstStyle/>
                    <a:p>
                      <a:pPr algn="ctr" fontAlgn="t"/>
                      <a:r>
                        <a:rPr lang="en-IN" sz="1600" b="0">
                          <a:effectLst/>
                        </a:rPr>
                        <a:t>15</a:t>
                      </a:r>
                    </a:p>
                  </a:txBody>
                  <a:tcPr marL="80580" marR="80580" marT="40290" marB="4029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600" b="0">
                          <a:effectLst/>
                        </a:rPr>
                        <a:t> </a:t>
                      </a:r>
                    </a:p>
                  </a:txBody>
                  <a:tcPr marL="80580" marR="80580" marT="40290" marB="4029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600" b="0">
                          <a:effectLst/>
                        </a:rPr>
                        <a:t>25</a:t>
                      </a:r>
                    </a:p>
                  </a:txBody>
                  <a:tcPr marL="80580" marR="80580" marT="40290" marB="4029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600" b="0" dirty="0">
                          <a:effectLst/>
                        </a:rPr>
                        <a:t>7</a:t>
                      </a:r>
                    </a:p>
                  </a:txBody>
                  <a:tcPr marL="80580" marR="80580" marT="40290" marB="4029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600" b="0">
                          <a:effectLst/>
                        </a:rPr>
                        <a:t>7</a:t>
                      </a:r>
                    </a:p>
                  </a:txBody>
                  <a:tcPr marL="80580" marR="80580" marT="40290" marB="4029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3553562387"/>
                  </a:ext>
                </a:extLst>
              </a:tr>
              <a:tr h="322321">
                <a:tc>
                  <a:txBody>
                    <a:bodyPr/>
                    <a:lstStyle/>
                    <a:p>
                      <a:pPr algn="ctr" fontAlgn="t"/>
                      <a:r>
                        <a:rPr lang="en-IN" sz="1600" b="0">
                          <a:effectLst/>
                        </a:rPr>
                        <a:t>-5</a:t>
                      </a:r>
                    </a:p>
                  </a:txBody>
                  <a:tcPr marL="80580" marR="80580" marT="40290" marB="4029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600" b="0">
                          <a:effectLst/>
                        </a:rPr>
                        <a:t> </a:t>
                      </a:r>
                    </a:p>
                  </a:txBody>
                  <a:tcPr marL="80580" marR="80580" marT="40290" marB="4029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600" b="0">
                          <a:effectLst/>
                        </a:rPr>
                        <a:t>60</a:t>
                      </a:r>
                    </a:p>
                  </a:txBody>
                  <a:tcPr marL="80580" marR="80580" marT="40290" marB="4029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600" b="0" dirty="0">
                          <a:effectLst/>
                        </a:rPr>
                        <a:t>8</a:t>
                      </a:r>
                    </a:p>
                  </a:txBody>
                  <a:tcPr marL="80580" marR="80580" marT="40290" marB="4029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tc>
                  <a:txBody>
                    <a:bodyPr/>
                    <a:lstStyle/>
                    <a:p>
                      <a:pPr algn="ctr" fontAlgn="t"/>
                      <a:r>
                        <a:rPr lang="en-IN" sz="1600" b="0" dirty="0">
                          <a:effectLst/>
                        </a:rPr>
                        <a:t>8</a:t>
                      </a:r>
                    </a:p>
                  </a:txBody>
                  <a:tcPr marL="80580" marR="80580" marT="40290" marB="4029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3877214357"/>
                  </a:ext>
                </a:extLst>
              </a:tr>
            </a:tbl>
          </a:graphicData>
        </a:graphic>
      </p:graphicFrame>
    </p:spTree>
    <p:extLst>
      <p:ext uri="{BB962C8B-B14F-4D97-AF65-F5344CB8AC3E}">
        <p14:creationId xmlns:p14="http://schemas.microsoft.com/office/powerpoint/2010/main" val="2348409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C0AB0C4-D8D2-ADAD-726D-F695A0215F3B}"/>
              </a:ext>
            </a:extLst>
          </p:cNvPr>
          <p:cNvSpPr>
            <a:spLocks noGrp="1"/>
          </p:cNvSpPr>
          <p:nvPr>
            <p:ph sz="half" idx="1"/>
          </p:nvPr>
        </p:nvSpPr>
        <p:spPr>
          <a:xfrm>
            <a:off x="461246" y="906308"/>
            <a:ext cx="5558554" cy="5518767"/>
          </a:xfrm>
        </p:spPr>
        <p:txBody>
          <a:bodyPr>
            <a:normAutofit fontScale="92500" lnSpcReduction="20000"/>
          </a:bodyPr>
          <a:lstStyle/>
          <a:p>
            <a:pPr algn="l"/>
            <a:r>
              <a:rPr lang="en-US" b="0" i="0" dirty="0">
                <a:solidFill>
                  <a:srgbClr val="000000"/>
                </a:solidFill>
                <a:effectLst/>
                <a:latin typeface="Arial" panose="020B0604020202020204" pitchFamily="34" charset="0"/>
              </a:rPr>
              <a:t>H</a:t>
            </a:r>
            <a:r>
              <a:rPr lang="en-US" b="0" i="0" baseline="-25000" dirty="0">
                <a:solidFill>
                  <a:srgbClr val="000000"/>
                </a:solidFill>
                <a:effectLst/>
                <a:latin typeface="Arial" panose="020B0604020202020204" pitchFamily="34" charset="0"/>
              </a:rPr>
              <a:t>0</a:t>
            </a:r>
            <a:r>
              <a:rPr lang="en-US" b="0" i="0" dirty="0">
                <a:solidFill>
                  <a:srgbClr val="000000"/>
                </a:solidFill>
                <a:effectLst/>
                <a:latin typeface="Arial" panose="020B0604020202020204" pitchFamily="34" charset="0"/>
              </a:rPr>
              <a:t>: The median difference is zero  versus</a:t>
            </a:r>
          </a:p>
          <a:p>
            <a:pPr algn="l"/>
            <a:r>
              <a:rPr lang="en-US" b="0" i="0" dirty="0">
                <a:solidFill>
                  <a:srgbClr val="000000"/>
                </a:solidFill>
                <a:effectLst/>
                <a:latin typeface="Arial" panose="020B0604020202020204" pitchFamily="34" charset="0"/>
              </a:rPr>
              <a:t>H</a:t>
            </a:r>
            <a:r>
              <a:rPr lang="en-US" b="0" i="0" baseline="-25000" dirty="0">
                <a:solidFill>
                  <a:srgbClr val="000000"/>
                </a:solidFill>
                <a:effectLst/>
                <a:latin typeface="Arial" panose="020B0604020202020204" pitchFamily="34" charset="0"/>
              </a:rPr>
              <a:t>1</a:t>
            </a:r>
            <a:r>
              <a:rPr lang="en-US" b="0" i="0" dirty="0">
                <a:solidFill>
                  <a:srgbClr val="000000"/>
                </a:solidFill>
                <a:effectLst/>
                <a:latin typeface="Arial" panose="020B0604020202020204" pitchFamily="34" charset="0"/>
              </a:rPr>
              <a:t>: The median difference is positive α=0.05</a:t>
            </a:r>
          </a:p>
          <a:p>
            <a:r>
              <a:rPr lang="en-IN" dirty="0"/>
              <a:t>Here, n = 8,</a:t>
            </a:r>
            <a:r>
              <a:rPr lang="pl-PL" b="0" i="0" dirty="0">
                <a:solidFill>
                  <a:srgbClr val="000000"/>
                </a:solidFill>
                <a:effectLst/>
                <a:latin typeface="Arial" panose="020B0604020202020204" pitchFamily="34" charset="0"/>
              </a:rPr>
              <a:t> W+ = 32 and W- = 4</a:t>
            </a:r>
            <a:endParaRPr lang="en-IN"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The test statistic is W = min(32,4)= 4.</a:t>
            </a:r>
          </a:p>
          <a:p>
            <a:r>
              <a:rPr lang="en-US" dirty="0">
                <a:solidFill>
                  <a:srgbClr val="000000"/>
                </a:solidFill>
                <a:latin typeface="Arial" panose="020B0604020202020204" pitchFamily="34" charset="0"/>
              </a:rPr>
              <a:t>T</a:t>
            </a:r>
            <a:r>
              <a:rPr lang="en-US" b="0" i="0" dirty="0">
                <a:solidFill>
                  <a:srgbClr val="000000"/>
                </a:solidFill>
                <a:effectLst/>
                <a:latin typeface="Arial" panose="020B0604020202020204" pitchFamily="34" charset="0"/>
              </a:rPr>
              <a:t>he critical value of W is 5 and the decision rule is to reject H</a:t>
            </a:r>
            <a:r>
              <a:rPr lang="en-US" b="0" i="0" baseline="-25000" dirty="0">
                <a:solidFill>
                  <a:srgbClr val="000000"/>
                </a:solidFill>
                <a:effectLst/>
                <a:latin typeface="Arial" panose="020B0604020202020204" pitchFamily="34" charset="0"/>
              </a:rPr>
              <a:t>0</a:t>
            </a:r>
            <a:r>
              <a:rPr lang="en-US" b="0" i="0" dirty="0">
                <a:solidFill>
                  <a:srgbClr val="000000"/>
                </a:solidFill>
                <a:effectLst/>
                <a:latin typeface="Arial" panose="020B0604020202020204" pitchFamily="34" charset="0"/>
              </a:rPr>
              <a:t> if W </a:t>
            </a:r>
            <a:r>
              <a:rPr lang="en-US" b="0" i="0" u="sng" dirty="0">
                <a:solidFill>
                  <a:srgbClr val="000000"/>
                </a:solidFill>
                <a:effectLst/>
                <a:latin typeface="Arial" panose="020B0604020202020204" pitchFamily="34" charset="0"/>
              </a:rPr>
              <a:t>&lt;</a:t>
            </a:r>
            <a:r>
              <a:rPr lang="en-US" b="0" i="0" dirty="0">
                <a:solidFill>
                  <a:srgbClr val="000000"/>
                </a:solidFill>
                <a:effectLst/>
                <a:latin typeface="Arial" panose="020B0604020202020204" pitchFamily="34" charset="0"/>
              </a:rPr>
              <a:t> 5. Thus, we reject H</a:t>
            </a:r>
            <a:r>
              <a:rPr lang="en-US" b="0" i="0" baseline="-25000" dirty="0">
                <a:solidFill>
                  <a:srgbClr val="000000"/>
                </a:solidFill>
                <a:effectLst/>
                <a:latin typeface="Arial" panose="020B0604020202020204" pitchFamily="34" charset="0"/>
              </a:rPr>
              <a:t>0</a:t>
            </a:r>
            <a:r>
              <a:rPr lang="en-US" b="0" i="0" dirty="0">
                <a:solidFill>
                  <a:srgbClr val="000000"/>
                </a:solidFill>
                <a:effectLst/>
                <a:latin typeface="Arial" panose="020B0604020202020204" pitchFamily="34" charset="0"/>
              </a:rPr>
              <a:t>, because 4 </a:t>
            </a:r>
            <a:r>
              <a:rPr lang="en-US" b="0" i="0" u="sng" dirty="0">
                <a:solidFill>
                  <a:srgbClr val="000000"/>
                </a:solidFill>
                <a:effectLst/>
                <a:latin typeface="Arial" panose="020B0604020202020204" pitchFamily="34" charset="0"/>
              </a:rPr>
              <a:t>&lt;</a:t>
            </a:r>
            <a:r>
              <a:rPr lang="en-US" b="0" i="0" dirty="0">
                <a:solidFill>
                  <a:srgbClr val="000000"/>
                </a:solidFill>
                <a:effectLst/>
                <a:latin typeface="Arial" panose="020B0604020202020204" pitchFamily="34" charset="0"/>
              </a:rPr>
              <a:t> 5. </a:t>
            </a:r>
          </a:p>
          <a:p>
            <a:r>
              <a:rPr lang="en-US" b="0" i="0" dirty="0">
                <a:solidFill>
                  <a:srgbClr val="000000"/>
                </a:solidFill>
                <a:effectLst/>
                <a:latin typeface="Arial" panose="020B0604020202020204" pitchFamily="34" charset="0"/>
              </a:rPr>
              <a:t>We have statistically significant evidence at α =0.05, to show that the median difference is positive (i.e., that repetitive behavior improves.)</a:t>
            </a:r>
            <a:endParaRPr lang="en-IN" dirty="0"/>
          </a:p>
        </p:txBody>
      </p:sp>
      <p:pic>
        <p:nvPicPr>
          <p:cNvPr id="9" name="Content Placeholder 12">
            <a:extLst>
              <a:ext uri="{FF2B5EF4-FFF2-40B4-BE49-F238E27FC236}">
                <a16:creationId xmlns:a16="http://schemas.microsoft.com/office/drawing/2014/main" id="{DF353676-FC88-4845-C65C-437F685C8086}"/>
              </a:ext>
            </a:extLst>
          </p:cNvPr>
          <p:cNvPicPr>
            <a:picLocks noChangeAspect="1"/>
          </p:cNvPicPr>
          <p:nvPr/>
        </p:nvPicPr>
        <p:blipFill>
          <a:blip r:embed="rId2"/>
          <a:stretch>
            <a:fillRect/>
          </a:stretch>
        </p:blipFill>
        <p:spPr>
          <a:xfrm>
            <a:off x="6588426" y="1132885"/>
            <a:ext cx="3461882" cy="5044078"/>
          </a:xfrm>
          <a:prstGeom prst="rect">
            <a:avLst/>
          </a:prstGeom>
        </p:spPr>
      </p:pic>
    </p:spTree>
    <p:extLst>
      <p:ext uri="{BB962C8B-B14F-4D97-AF65-F5344CB8AC3E}">
        <p14:creationId xmlns:p14="http://schemas.microsoft.com/office/powerpoint/2010/main" val="3296365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51F264-8454-404B-CE79-3091FB33AD30}"/>
              </a:ext>
            </a:extLst>
          </p:cNvPr>
          <p:cNvPicPr>
            <a:picLocks noChangeAspect="1"/>
          </p:cNvPicPr>
          <p:nvPr/>
        </p:nvPicPr>
        <p:blipFill>
          <a:blip r:embed="rId2"/>
          <a:stretch>
            <a:fillRect/>
          </a:stretch>
        </p:blipFill>
        <p:spPr>
          <a:xfrm>
            <a:off x="346509" y="2550952"/>
            <a:ext cx="11097930" cy="1756095"/>
          </a:xfrm>
          <a:prstGeom prst="rect">
            <a:avLst/>
          </a:prstGeom>
        </p:spPr>
      </p:pic>
    </p:spTree>
    <p:extLst>
      <p:ext uri="{BB962C8B-B14F-4D97-AF65-F5344CB8AC3E}">
        <p14:creationId xmlns:p14="http://schemas.microsoft.com/office/powerpoint/2010/main" val="2864894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991E4-D776-D155-3F85-3957A7E9A207}"/>
              </a:ext>
            </a:extLst>
          </p:cNvPr>
          <p:cNvSpPr>
            <a:spLocks noGrp="1"/>
          </p:cNvSpPr>
          <p:nvPr>
            <p:ph type="title"/>
          </p:nvPr>
        </p:nvSpPr>
        <p:spPr/>
        <p:txBody>
          <a:bodyPr/>
          <a:lstStyle/>
          <a:p>
            <a:r>
              <a:rPr lang="en-IN" dirty="0"/>
              <a:t>Example</a:t>
            </a:r>
          </a:p>
        </p:txBody>
      </p:sp>
      <p:pic>
        <p:nvPicPr>
          <p:cNvPr id="4" name="Content Placeholder 3">
            <a:extLst>
              <a:ext uri="{FF2B5EF4-FFF2-40B4-BE49-F238E27FC236}">
                <a16:creationId xmlns:a16="http://schemas.microsoft.com/office/drawing/2014/main" id="{9616E6B1-F6A0-DD75-73D5-F48A3D3AA64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0607" y="2626800"/>
            <a:ext cx="7870785" cy="2748987"/>
          </a:xfrm>
          <a:prstGeom prst="rect">
            <a:avLst/>
          </a:prstGeom>
          <a:noFill/>
          <a:ln>
            <a:noFill/>
          </a:ln>
        </p:spPr>
      </p:pic>
    </p:spTree>
    <p:extLst>
      <p:ext uri="{BB962C8B-B14F-4D97-AF65-F5344CB8AC3E}">
        <p14:creationId xmlns:p14="http://schemas.microsoft.com/office/powerpoint/2010/main" val="2470062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9FC1BF7-C9C4-2DAD-351B-6EBF505932C7}"/>
              </a:ext>
            </a:extLst>
          </p:cNvPr>
          <p:cNvPicPr>
            <a:picLocks noChangeAspect="1"/>
          </p:cNvPicPr>
          <p:nvPr/>
        </p:nvPicPr>
        <p:blipFill>
          <a:blip r:embed="rId2"/>
          <a:stretch>
            <a:fillRect/>
          </a:stretch>
        </p:blipFill>
        <p:spPr>
          <a:xfrm>
            <a:off x="0" y="879713"/>
            <a:ext cx="12192000" cy="5098574"/>
          </a:xfrm>
          <a:prstGeom prst="rect">
            <a:avLst/>
          </a:prstGeom>
        </p:spPr>
      </p:pic>
    </p:spTree>
    <p:extLst>
      <p:ext uri="{BB962C8B-B14F-4D97-AF65-F5344CB8AC3E}">
        <p14:creationId xmlns:p14="http://schemas.microsoft.com/office/powerpoint/2010/main" val="557395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544F83-238B-4668-C875-4467AA4AF664}"/>
              </a:ext>
            </a:extLst>
          </p:cNvPr>
          <p:cNvPicPr>
            <a:picLocks noChangeAspect="1"/>
          </p:cNvPicPr>
          <p:nvPr/>
        </p:nvPicPr>
        <p:blipFill>
          <a:blip r:embed="rId2"/>
          <a:stretch>
            <a:fillRect/>
          </a:stretch>
        </p:blipFill>
        <p:spPr>
          <a:xfrm>
            <a:off x="308008" y="1006375"/>
            <a:ext cx="11598443" cy="4845249"/>
          </a:xfrm>
          <a:prstGeom prst="rect">
            <a:avLst/>
          </a:prstGeom>
        </p:spPr>
      </p:pic>
    </p:spTree>
    <p:extLst>
      <p:ext uri="{BB962C8B-B14F-4D97-AF65-F5344CB8AC3E}">
        <p14:creationId xmlns:p14="http://schemas.microsoft.com/office/powerpoint/2010/main" val="3596581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83963-BBB8-99B5-F5EC-87E95FCD2FF0}"/>
              </a:ext>
            </a:extLst>
          </p:cNvPr>
          <p:cNvSpPr>
            <a:spLocks noGrp="1"/>
          </p:cNvSpPr>
          <p:nvPr>
            <p:ph type="title"/>
          </p:nvPr>
        </p:nvSpPr>
        <p:spPr/>
        <p:txBody>
          <a:bodyPr>
            <a:normAutofit/>
          </a:bodyPr>
          <a:lstStyle/>
          <a:p>
            <a:r>
              <a:rPr lang="en-US" b="1" i="0" dirty="0">
                <a:solidFill>
                  <a:srgbClr val="444444"/>
                </a:solidFill>
                <a:effectLst/>
                <a:latin typeface="Lato" panose="020B0604020202020204" pitchFamily="34" charset="0"/>
              </a:rPr>
              <a:t>Assumptions for one sample sign test</a:t>
            </a:r>
            <a:endParaRPr lang="en-IN" dirty="0"/>
          </a:p>
        </p:txBody>
      </p:sp>
      <p:pic>
        <p:nvPicPr>
          <p:cNvPr id="5" name="Content Placeholder 4">
            <a:extLst>
              <a:ext uri="{FF2B5EF4-FFF2-40B4-BE49-F238E27FC236}">
                <a16:creationId xmlns:a16="http://schemas.microsoft.com/office/drawing/2014/main" id="{C1FB70DA-AAC3-1C60-F187-6716D2C21B77}"/>
              </a:ext>
            </a:extLst>
          </p:cNvPr>
          <p:cNvPicPr>
            <a:picLocks noGrp="1" noChangeAspect="1"/>
          </p:cNvPicPr>
          <p:nvPr>
            <p:ph idx="1"/>
          </p:nvPr>
        </p:nvPicPr>
        <p:blipFill>
          <a:blip r:embed="rId2"/>
          <a:stretch>
            <a:fillRect/>
          </a:stretch>
        </p:blipFill>
        <p:spPr>
          <a:xfrm>
            <a:off x="2739342" y="3029020"/>
            <a:ext cx="6713316" cy="1944547"/>
          </a:xfrm>
        </p:spPr>
      </p:pic>
    </p:spTree>
    <p:extLst>
      <p:ext uri="{BB962C8B-B14F-4D97-AF65-F5344CB8AC3E}">
        <p14:creationId xmlns:p14="http://schemas.microsoft.com/office/powerpoint/2010/main" val="3948151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91CA8-7370-A94D-5E0A-18E471A41529}"/>
              </a:ext>
            </a:extLst>
          </p:cNvPr>
          <p:cNvSpPr>
            <a:spLocks noGrp="1"/>
          </p:cNvSpPr>
          <p:nvPr>
            <p:ph type="title"/>
          </p:nvPr>
        </p:nvSpPr>
        <p:spPr/>
        <p:txBody>
          <a:bodyPr>
            <a:normAutofit/>
          </a:bodyPr>
          <a:lstStyle/>
          <a:p>
            <a:r>
              <a:rPr lang="en-US" i="0" dirty="0">
                <a:solidFill>
                  <a:srgbClr val="444444"/>
                </a:solidFill>
                <a:effectLst/>
                <a:latin typeface="+mn-lt"/>
              </a:rPr>
              <a:t>Procedure to execute One Sample Sign Non Parametric Hypothesis Test</a:t>
            </a:r>
            <a:endParaRPr lang="en-IN" dirty="0">
              <a:latin typeface="+mn-lt"/>
            </a:endParaRPr>
          </a:p>
        </p:txBody>
      </p:sp>
      <p:pic>
        <p:nvPicPr>
          <p:cNvPr id="7" name="Picture 6">
            <a:extLst>
              <a:ext uri="{FF2B5EF4-FFF2-40B4-BE49-F238E27FC236}">
                <a16:creationId xmlns:a16="http://schemas.microsoft.com/office/drawing/2014/main" id="{075E36DA-9166-FF66-C0D8-A7D3453585EF}"/>
              </a:ext>
            </a:extLst>
          </p:cNvPr>
          <p:cNvPicPr>
            <a:picLocks noChangeAspect="1"/>
          </p:cNvPicPr>
          <p:nvPr/>
        </p:nvPicPr>
        <p:blipFill>
          <a:blip r:embed="rId2"/>
          <a:stretch>
            <a:fillRect/>
          </a:stretch>
        </p:blipFill>
        <p:spPr>
          <a:xfrm>
            <a:off x="1778643" y="1660450"/>
            <a:ext cx="8634714" cy="4942390"/>
          </a:xfrm>
          <a:prstGeom prst="rect">
            <a:avLst/>
          </a:prstGeom>
        </p:spPr>
      </p:pic>
    </p:spTree>
    <p:extLst>
      <p:ext uri="{BB962C8B-B14F-4D97-AF65-F5344CB8AC3E}">
        <p14:creationId xmlns:p14="http://schemas.microsoft.com/office/powerpoint/2010/main" val="2199029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FF92-3832-C1A9-0D02-3DC5CD34C6F0}"/>
              </a:ext>
            </a:extLst>
          </p:cNvPr>
          <p:cNvSpPr>
            <a:spLocks noGrp="1"/>
          </p:cNvSpPr>
          <p:nvPr>
            <p:ph type="title"/>
          </p:nvPr>
        </p:nvSpPr>
        <p:spPr/>
        <p:txBody>
          <a:bodyPr/>
          <a:lstStyle/>
          <a:p>
            <a:r>
              <a:rPr lang="en-IN" dirty="0"/>
              <a:t>Example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640A5C-5B60-3526-A45E-2E9F346ED24A}"/>
                  </a:ext>
                </a:extLst>
              </p:cNvPr>
              <p:cNvSpPr>
                <a:spLocks noGrp="1"/>
              </p:cNvSpPr>
              <p:nvPr>
                <p:ph idx="1"/>
              </p:nvPr>
            </p:nvSpPr>
            <p:spPr/>
            <p:txBody>
              <a:bodyPr>
                <a:normAutofit/>
              </a:bodyPr>
              <a:lstStyle/>
              <a:p>
                <a:pPr algn="l"/>
                <a:r>
                  <a:rPr lang="en-US" sz="1800" b="0" i="0" u="none" strike="noStrike" baseline="0" dirty="0">
                    <a:latin typeface="Times New Roman" panose="02020603050405020304" pitchFamily="18" charset="0"/>
                  </a:rPr>
                  <a:t>The breaking strength (in pounds) of a random sample of 10 ropes made by a manufacturer is given by</a:t>
                </a:r>
              </a:p>
              <a:p>
                <a:pPr algn="l"/>
                <a:r>
                  <a:rPr lang="en-IN" sz="1800" b="0" i="0" u="none" strike="noStrike" baseline="0" dirty="0">
                    <a:latin typeface="Times New Roman" panose="02020603050405020304" pitchFamily="18" charset="0"/>
                  </a:rPr>
                  <a:t>163 165 165 160 171 158 151 162 169 172</a:t>
                </a:r>
              </a:p>
              <a:p>
                <a:pPr marL="0" indent="0" algn="l">
                  <a:buNone/>
                </a:pPr>
                <a:r>
                  <a:rPr lang="en-US" sz="1800" b="0" i="0" u="none" strike="noStrike" baseline="0" dirty="0">
                    <a:latin typeface="Times New Roman" panose="02020603050405020304" pitchFamily="18" charset="0"/>
                  </a:rPr>
                  <a:t>Use the sign test to test the manufacturer’s claim that the average breaking strength of a rope is greater than 160 pounds at 5% level of significance.</a:t>
                </a:r>
              </a:p>
              <a:p>
                <a:pPr marL="0" indent="0" algn="l">
                  <a:buNone/>
                </a:pPr>
                <a:endParaRPr lang="en-US" sz="1800" dirty="0">
                  <a:latin typeface="Times New Roman" panose="02020603050405020304" pitchFamily="18" charset="0"/>
                </a:endParaRPr>
              </a:p>
              <a:p>
                <a:pPr algn="l"/>
                <a:r>
                  <a:rPr lang="en-US" sz="1800" dirty="0">
                    <a:latin typeface="Times New Roman" panose="02020603050405020304" pitchFamily="18" charset="0"/>
                  </a:rPr>
                  <a:t>Solution:  </a:t>
                </a:r>
                <a:r>
                  <a:rPr lang="en-US" sz="1800" b="0" i="0" u="none" strike="noStrike" baseline="0" dirty="0">
                    <a:latin typeface="Times New Roman" panose="02020603050405020304" pitchFamily="18" charset="0"/>
                  </a:rPr>
                  <a:t>Here, distribution of the population of the breaking strengths of the ropes is not given. So the assumption of normality for t-test is not fulfilled. Also sample size is small so we can not use Z-test. So we go for sign test.</a:t>
                </a:r>
              </a:p>
              <a:p>
                <a:r>
                  <a:rPr lang="en-US" sz="1800" b="0" i="0" u="none" strike="noStrike" baseline="0" dirty="0">
                    <a:latin typeface="Times New Roman" panose="02020603050405020304" pitchFamily="18" charset="0"/>
                  </a:rPr>
                  <a:t>Here, we want to test the manufacturer’s claim that the average (median) breaking strength (</a:t>
                </a:r>
                <a14:m>
                  <m:oMath xmlns:m="http://schemas.openxmlformats.org/officeDocument/2006/math">
                    <m:acc>
                      <m:accPr>
                        <m:chr m:val="̃"/>
                        <m:ctrlPr>
                          <a:rPr lang="en-US" sz="1800" b="0" i="1" u="none" strike="noStrike" baseline="0" smtClean="0">
                            <a:latin typeface="Cambria Math" panose="02040503050406030204" pitchFamily="18" charset="0"/>
                          </a:rPr>
                        </m:ctrlPr>
                      </m:accPr>
                      <m:e>
                        <m:r>
                          <m:rPr>
                            <m:sty m:val="p"/>
                          </m:rPr>
                          <a:rPr lang="el-GR" sz="1800" b="0" i="1" u="none" strike="noStrike" baseline="0" smtClean="0">
                            <a:latin typeface="Cambria Math" panose="02040503050406030204" pitchFamily="18" charset="0"/>
                          </a:rPr>
                          <m:t>μ</m:t>
                        </m:r>
                      </m:e>
                    </m:acc>
                  </m:oMath>
                </a14:m>
                <a:r>
                  <a:rPr lang="en-US" sz="1800" b="0" i="0" u="none" strike="noStrike" baseline="0" dirty="0">
                    <a:latin typeface="Times New Roman" panose="02020603050405020304" pitchFamily="18" charset="0"/>
                  </a:rPr>
                  <a:t>) of a rope is greater than 160 pounds. So the claim is </a:t>
                </a:r>
                <a14:m>
                  <m:oMath xmlns:m="http://schemas.openxmlformats.org/officeDocument/2006/math">
                    <m:acc>
                      <m:accPr>
                        <m:chr m:val="̃"/>
                        <m:ctrlPr>
                          <a:rPr lang="en-US" sz="1800" i="1">
                            <a:latin typeface="Cambria Math" panose="02040503050406030204" pitchFamily="18" charset="0"/>
                          </a:rPr>
                        </m:ctrlPr>
                      </m:accPr>
                      <m:e>
                        <m:r>
                          <m:rPr>
                            <m:sty m:val="p"/>
                          </m:rPr>
                          <a:rPr lang="el-GR" sz="1800" i="1">
                            <a:latin typeface="Cambria Math" panose="02040503050406030204" pitchFamily="18" charset="0"/>
                          </a:rPr>
                          <m:t>μ</m:t>
                        </m:r>
                      </m:e>
                    </m:acc>
                  </m:oMath>
                </a14:m>
                <a:r>
                  <a:rPr lang="en-US" sz="1800" b="0" i="0" u="none" strike="noStrike" baseline="0" dirty="0">
                    <a:latin typeface="SymbolMT"/>
                  </a:rPr>
                  <a:t> &gt;  </a:t>
                </a:r>
                <a:r>
                  <a:rPr lang="en-US" sz="1800" b="0" i="0" u="none" strike="noStrike" baseline="0" dirty="0">
                    <a:latin typeface="Times New Roman" panose="02020603050405020304" pitchFamily="18" charset="0"/>
                  </a:rPr>
                  <a:t>160 and its complement is </a:t>
                </a:r>
                <a14:m>
                  <m:oMath xmlns:m="http://schemas.openxmlformats.org/officeDocument/2006/math">
                    <m:acc>
                      <m:accPr>
                        <m:chr m:val="̃"/>
                        <m:ctrlPr>
                          <a:rPr lang="en-US" sz="1800" i="1">
                            <a:latin typeface="Cambria Math" panose="02040503050406030204" pitchFamily="18" charset="0"/>
                          </a:rPr>
                        </m:ctrlPr>
                      </m:accPr>
                      <m:e>
                        <m:r>
                          <m:rPr>
                            <m:sty m:val="p"/>
                          </m:rPr>
                          <a:rPr lang="el-GR" sz="1800" i="1">
                            <a:latin typeface="Cambria Math" panose="02040503050406030204" pitchFamily="18" charset="0"/>
                          </a:rPr>
                          <m:t>μ</m:t>
                        </m:r>
                      </m:e>
                    </m:acc>
                  </m:oMath>
                </a14:m>
                <a:r>
                  <a:rPr lang="en-US" sz="1800" b="0" i="0" u="none" strike="noStrike" baseline="0" dirty="0">
                    <a:latin typeface="SymbolMT"/>
                  </a:rPr>
                  <a:t> ≤ </a:t>
                </a:r>
                <a:r>
                  <a:rPr lang="en-US" sz="1800" b="0" i="0" u="none" strike="noStrike" baseline="0" dirty="0">
                    <a:latin typeface="Times New Roman" panose="02020603050405020304" pitchFamily="18" charset="0"/>
                  </a:rPr>
                  <a:t>160. Since complement contains the equality sign so we can take the complement as the null hypothesis and the claim as the alternative hypothesis. Thus,</a:t>
                </a:r>
              </a:p>
              <a:p>
                <a:pPr marL="0" indent="0">
                  <a:buNone/>
                </a:pPr>
                <a:r>
                  <a:rPr lang="en-US" sz="2800" b="0" u="none" strike="noStrike" baseline="0" dirty="0"/>
                  <a:t>H</a:t>
                </a:r>
                <a:r>
                  <a:rPr lang="en-US" sz="2800" b="0" u="none" strike="noStrike" baseline="-25000" dirty="0"/>
                  <a:t>0</a:t>
                </a:r>
                <a:r>
                  <a:rPr lang="en-US" sz="2800" b="0" u="none" strike="noStrike" baseline="0" dirty="0"/>
                  <a:t>:</a:t>
                </a:r>
                <a:r>
                  <a:rPr lang="en-US" sz="2800" b="0" u="none" strike="noStrike" dirty="0"/>
                  <a:t> </a:t>
                </a:r>
                <a14:m>
                  <m:oMath xmlns:m="http://schemas.openxmlformats.org/officeDocument/2006/math">
                    <m:acc>
                      <m:accPr>
                        <m:chr m:val="̃"/>
                        <m:ctrlPr>
                          <a:rPr lang="en-US" sz="2800" b="0" i="1" u="none" strike="noStrike" baseline="0" smtClean="0">
                            <a:latin typeface="Cambria Math" panose="02040503050406030204" pitchFamily="18" charset="0"/>
                          </a:rPr>
                        </m:ctrlPr>
                      </m:accPr>
                      <m:e>
                        <m:r>
                          <m:rPr>
                            <m:sty m:val="p"/>
                          </m:rPr>
                          <a:rPr lang="el-GR" sz="2800" b="0" i="1" u="none" strike="noStrike" baseline="0" smtClean="0">
                            <a:latin typeface="Cambria Math" panose="02040503050406030204" pitchFamily="18" charset="0"/>
                          </a:rPr>
                          <m:t>μ</m:t>
                        </m:r>
                      </m:e>
                    </m:acc>
                  </m:oMath>
                </a14:m>
                <a:r>
                  <a:rPr lang="en-US" sz="1800" dirty="0">
                    <a:latin typeface="Times New Roman" panose="02020603050405020304" pitchFamily="18" charset="0"/>
                  </a:rPr>
                  <a:t> </a:t>
                </a:r>
                <a:r>
                  <a:rPr lang="en-US" dirty="0">
                    <a:latin typeface="SymbolMT"/>
                  </a:rPr>
                  <a:t>≤ </a:t>
                </a:r>
                <a14:m>
                  <m:oMath xmlns:m="http://schemas.openxmlformats.org/officeDocument/2006/math">
                    <m:acc>
                      <m:accPr>
                        <m:chr m:val="̃"/>
                        <m:ctrlPr>
                          <a:rPr lang="en-US" i="1">
                            <a:latin typeface="Cambria Math" panose="02040503050406030204" pitchFamily="18" charset="0"/>
                          </a:rPr>
                        </m:ctrlPr>
                      </m:accPr>
                      <m:e>
                        <m:r>
                          <m:rPr>
                            <m:sty m:val="p"/>
                          </m:rPr>
                          <a:rPr lang="el-GR" i="1">
                            <a:latin typeface="Cambria Math" panose="02040503050406030204" pitchFamily="18" charset="0"/>
                          </a:rPr>
                          <m:t>μ</m:t>
                        </m:r>
                      </m:e>
                    </m:acc>
                  </m:oMath>
                </a14:m>
                <a:r>
                  <a:rPr lang="en-US" baseline="-25000" dirty="0">
                    <a:latin typeface="SymbolMT"/>
                  </a:rPr>
                  <a:t>0</a:t>
                </a:r>
                <a:r>
                  <a:rPr lang="en-US" dirty="0">
                    <a:latin typeface="SymbolMT"/>
                  </a:rPr>
                  <a:t> = 160 against H</a:t>
                </a:r>
                <a:r>
                  <a:rPr lang="en-US" baseline="-25000" dirty="0">
                    <a:latin typeface="SymbolMT"/>
                  </a:rPr>
                  <a:t>1</a:t>
                </a:r>
                <a:r>
                  <a:rPr lang="en-US" dirty="0">
                    <a:latin typeface="SymbolMT"/>
                  </a:rPr>
                  <a:t>: </a:t>
                </a:r>
                <a14:m>
                  <m:oMath xmlns:m="http://schemas.openxmlformats.org/officeDocument/2006/math">
                    <m:acc>
                      <m:accPr>
                        <m:chr m:val="̃"/>
                        <m:ctrlPr>
                          <a:rPr lang="en-US" i="1">
                            <a:latin typeface="Cambria Math" panose="02040503050406030204" pitchFamily="18" charset="0"/>
                          </a:rPr>
                        </m:ctrlPr>
                      </m:accPr>
                      <m:e>
                        <m:r>
                          <m:rPr>
                            <m:sty m:val="p"/>
                          </m:rPr>
                          <a:rPr lang="el-GR" i="1">
                            <a:latin typeface="Cambria Math" panose="02040503050406030204" pitchFamily="18" charset="0"/>
                          </a:rPr>
                          <m:t>μ</m:t>
                        </m:r>
                      </m:e>
                    </m:acc>
                    <m:r>
                      <a:rPr lang="en-IN" b="0" i="0" smtClean="0">
                        <a:latin typeface="Cambria Math" panose="02040503050406030204" pitchFamily="18" charset="0"/>
                      </a:rPr>
                      <m:t>&gt;160</m:t>
                    </m:r>
                  </m:oMath>
                </a14:m>
                <a:endParaRPr lang="en-IN" baseline="-25000" dirty="0"/>
              </a:p>
            </p:txBody>
          </p:sp>
        </mc:Choice>
        <mc:Fallback xmlns="">
          <p:sp>
            <p:nvSpPr>
              <p:cNvPr id="3" name="Content Placeholder 2">
                <a:extLst>
                  <a:ext uri="{FF2B5EF4-FFF2-40B4-BE49-F238E27FC236}">
                    <a16:creationId xmlns:a16="http://schemas.microsoft.com/office/drawing/2014/main" id="{5C640A5C-5B60-3526-A45E-2E9F346ED24A}"/>
                  </a:ext>
                </a:extLst>
              </p:cNvPr>
              <p:cNvSpPr>
                <a:spLocks noGrp="1" noRot="1" noChangeAspect="1" noMove="1" noResize="1" noEditPoints="1" noAdjustHandles="1" noChangeArrowheads="1" noChangeShapeType="1" noTextEdit="1"/>
              </p:cNvSpPr>
              <p:nvPr>
                <p:ph idx="1"/>
              </p:nvPr>
            </p:nvSpPr>
            <p:spPr>
              <a:blipFill>
                <a:blip r:embed="rId2"/>
                <a:stretch>
                  <a:fillRect l="-1217" t="-1261" r="-638" b="-560"/>
                </a:stretch>
              </a:blipFill>
            </p:spPr>
            <p:txBody>
              <a:bodyPr/>
              <a:lstStyle/>
              <a:p>
                <a:r>
                  <a:rPr lang="en-IN">
                    <a:noFill/>
                  </a:rPr>
                  <a:t> </a:t>
                </a:r>
              </a:p>
            </p:txBody>
          </p:sp>
        </mc:Fallback>
      </mc:AlternateContent>
    </p:spTree>
    <p:extLst>
      <p:ext uri="{BB962C8B-B14F-4D97-AF65-F5344CB8AC3E}">
        <p14:creationId xmlns:p14="http://schemas.microsoft.com/office/powerpoint/2010/main" val="2492758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563917-15F0-DBE6-F9B4-34D414F8B585}"/>
                  </a:ext>
                </a:extLst>
              </p:cNvPr>
              <p:cNvSpPr>
                <a:spLocks noGrp="1"/>
              </p:cNvSpPr>
              <p:nvPr>
                <p:ph idx="1"/>
              </p:nvPr>
            </p:nvSpPr>
            <p:spPr>
              <a:xfrm>
                <a:off x="838200" y="768743"/>
                <a:ext cx="10515600" cy="5408220"/>
              </a:xfrm>
            </p:spPr>
            <p:txBody>
              <a:bodyPr>
                <a:normAutofit/>
              </a:bodyPr>
              <a:lstStyle/>
              <a:p>
                <a:pPr algn="l"/>
                <a:r>
                  <a:rPr lang="en-US" sz="1800" b="0" i="0" u="none" strike="noStrike" baseline="0" dirty="0">
                    <a:latin typeface="Times New Roman" panose="02020603050405020304" pitchFamily="18" charset="0"/>
                  </a:rPr>
                  <a:t>Since the alternative hypothesis is right-tailed so the test is right-tailed test. For applying sign test, we compare each observation with </a:t>
                </a:r>
                <a14:m>
                  <m:oMath xmlns:m="http://schemas.openxmlformats.org/officeDocument/2006/math">
                    <m:acc>
                      <m:accPr>
                        <m:chr m:val="̃"/>
                        <m:ctrlPr>
                          <a:rPr lang="en-US" sz="1800" i="1" smtClean="0">
                            <a:latin typeface="Cambria Math" panose="02040503050406030204" pitchFamily="18" charset="0"/>
                          </a:rPr>
                        </m:ctrlPr>
                      </m:accPr>
                      <m:e>
                        <m:r>
                          <m:rPr>
                            <m:sty m:val="p"/>
                          </m:rPr>
                          <a:rPr lang="el-GR" sz="1800" i="1">
                            <a:latin typeface="Cambria Math" panose="02040503050406030204" pitchFamily="18" charset="0"/>
                          </a:rPr>
                          <m:t>μ</m:t>
                        </m:r>
                      </m:e>
                    </m:acc>
                  </m:oMath>
                </a14:m>
                <a:r>
                  <a:rPr lang="en-US" sz="1800" b="0" i="0" u="none" strike="noStrike" baseline="0" dirty="0">
                    <a:latin typeface="Times New Roman" panose="02020603050405020304" pitchFamily="18" charset="0"/>
                  </a:rPr>
                  <a:t> (</a:t>
                </a:r>
                <a:r>
                  <a:rPr lang="en-US" sz="1800" b="0" i="0" u="none" strike="noStrike" baseline="0" dirty="0">
                    <a:latin typeface="SymbolMT"/>
                  </a:rPr>
                  <a:t>=</a:t>
                </a:r>
                <a:r>
                  <a:rPr lang="en-US" sz="1800" b="0" i="0" u="none" strike="noStrike" baseline="0" dirty="0">
                    <a:latin typeface="Times New Roman" panose="02020603050405020304" pitchFamily="18" charset="0"/>
                  </a:rPr>
                  <a:t>160) and  replacing each observation greater than 160 with a plus sign and each observation less than 160 with a minus sign and discarding the one observation which equals to 160, we get </a:t>
                </a:r>
              </a:p>
              <a:p>
                <a:pPr algn="l"/>
                <a:r>
                  <a:rPr lang="en-IN" sz="1800" b="0" i="0" u="none" strike="noStrike" baseline="0" dirty="0">
                    <a:latin typeface="Times New Roman" panose="02020603050405020304" pitchFamily="18" charset="0"/>
                  </a:rPr>
                  <a:t>+   +   +   +   </a:t>
                </a:r>
                <a:r>
                  <a:rPr lang="en-IN" sz="1800" b="0" i="0" u="none" strike="noStrike" baseline="0" dirty="0">
                    <a:latin typeface="TimesNewRomanPSMT"/>
                  </a:rPr>
                  <a:t>−   −   </a:t>
                </a:r>
                <a:r>
                  <a:rPr lang="en-IN" sz="1800" b="0" i="0" u="none" strike="noStrike" baseline="0" dirty="0">
                    <a:latin typeface="Times New Roman" panose="02020603050405020304" pitchFamily="18" charset="0"/>
                  </a:rPr>
                  <a:t>+   +   +</a:t>
                </a:r>
              </a:p>
              <a:p>
                <a:pPr algn="l"/>
                <a:r>
                  <a:rPr lang="en-IN" sz="1800" b="0" i="0" u="none" strike="noStrike" baseline="0" dirty="0">
                    <a:latin typeface="Times New Roman" panose="02020603050405020304" pitchFamily="18" charset="0"/>
                  </a:rPr>
                  <a:t>By counting, we have</a:t>
                </a:r>
              </a:p>
              <a:p>
                <a:pPr algn="l"/>
                <a:r>
                  <a:rPr lang="en-US" sz="1800" dirty="0">
                    <a:latin typeface="Times New Roman" panose="02020603050405020304" pitchFamily="18" charset="0"/>
                  </a:rPr>
                  <a:t>r</a:t>
                </a:r>
                <a:r>
                  <a:rPr lang="en-US" sz="1800" b="0" i="0" u="none" strike="noStrike" baseline="30000" dirty="0">
                    <a:latin typeface="SymbolMT"/>
                  </a:rPr>
                  <a:t>+</a:t>
                </a:r>
                <a:r>
                  <a:rPr lang="en-US" sz="1800" b="0" i="0" u="none" strike="noStrike" baseline="0" dirty="0">
                    <a:latin typeface="SymbolMT"/>
                  </a:rPr>
                  <a:t> </a:t>
                </a:r>
                <a:r>
                  <a:rPr lang="en-US" sz="1800" b="0" i="0" u="none" strike="noStrike" baseline="0" dirty="0">
                    <a:latin typeface="Times New Roman" panose="02020603050405020304" pitchFamily="18" charset="0"/>
                  </a:rPr>
                  <a:t>number of plus signs </a:t>
                </a:r>
                <a:r>
                  <a:rPr lang="en-US" sz="1800" dirty="0">
                    <a:latin typeface="SymbolMT"/>
                  </a:rPr>
                  <a:t>=</a:t>
                </a:r>
                <a:r>
                  <a:rPr lang="en-US" sz="1800" b="0" i="0" u="none" strike="noStrike" baseline="0" dirty="0">
                    <a:latin typeface="SymbolMT"/>
                  </a:rPr>
                  <a:t> </a:t>
                </a:r>
                <a:r>
                  <a:rPr lang="en-US" sz="1800" b="0" i="0" u="none" strike="noStrike" baseline="0" dirty="0">
                    <a:latin typeface="Times New Roman" panose="02020603050405020304" pitchFamily="18" charset="0"/>
                  </a:rPr>
                  <a:t>7</a:t>
                </a:r>
              </a:p>
              <a:p>
                <a:pPr algn="l"/>
                <a:r>
                  <a:rPr lang="en-US" sz="1800" dirty="0">
                    <a:latin typeface="Times New Roman" panose="02020603050405020304" pitchFamily="18" charset="0"/>
                  </a:rPr>
                  <a:t>r</a:t>
                </a:r>
                <a:r>
                  <a:rPr lang="en-US" sz="1800" b="0" i="0" u="none" strike="noStrike" baseline="30000" dirty="0">
                    <a:latin typeface="Times New Roman" panose="02020603050405020304" pitchFamily="18" charset="0"/>
                  </a:rPr>
                  <a:t>-</a:t>
                </a:r>
                <a:r>
                  <a:rPr lang="en-US" sz="1800" b="0" i="0" u="none" strike="noStrike" baseline="0" dirty="0">
                    <a:latin typeface="SymbolMT"/>
                  </a:rPr>
                  <a:t> </a:t>
                </a:r>
                <a:r>
                  <a:rPr lang="en-US" sz="1800" b="0" i="0" u="none" strike="noStrike" baseline="0" dirty="0">
                    <a:latin typeface="Times New Roman" panose="02020603050405020304" pitchFamily="18" charset="0"/>
                  </a:rPr>
                  <a:t>number of minus signs </a:t>
                </a:r>
                <a:r>
                  <a:rPr lang="en-US" sz="1800" dirty="0">
                    <a:latin typeface="SymbolMT"/>
                  </a:rPr>
                  <a:t>=</a:t>
                </a:r>
                <a:r>
                  <a:rPr lang="en-US" sz="1800" b="0" i="0" u="none" strike="noStrike" baseline="0" dirty="0">
                    <a:latin typeface="SymbolMT"/>
                  </a:rPr>
                  <a:t> </a:t>
                </a:r>
                <a:r>
                  <a:rPr lang="en-US" sz="1800" b="0" i="0" u="none" strike="noStrike" baseline="0" dirty="0">
                    <a:latin typeface="Times New Roman" panose="02020603050405020304" pitchFamily="18" charset="0"/>
                  </a:rPr>
                  <a:t>2</a:t>
                </a:r>
              </a:p>
              <a:p>
                <a:pPr algn="l"/>
                <a:r>
                  <a:rPr lang="en-US" sz="1800" b="0" i="0" u="none" strike="noStrike" baseline="0" dirty="0">
                    <a:latin typeface="Times New Roman" panose="02020603050405020304" pitchFamily="18" charset="0"/>
                  </a:rPr>
                  <a:t>n = total number of plus and minus signs = 9</a:t>
                </a:r>
              </a:p>
              <a:p>
                <a:pPr algn="l"/>
                <a:r>
                  <a:rPr lang="en-US" sz="1800" b="0" i="0" u="none" strike="noStrike" baseline="0" dirty="0">
                    <a:latin typeface="Times New Roman" panose="02020603050405020304" pitchFamily="18" charset="0"/>
                  </a:rPr>
                  <a:t>Since alternative hypothesis is right-tailed so the test statistic (r) is the number</a:t>
                </a:r>
              </a:p>
              <a:p>
                <a:pPr algn="l"/>
                <a:r>
                  <a:rPr lang="en-US" sz="1800" b="0" i="0" u="none" strike="noStrike" baseline="0" dirty="0">
                    <a:latin typeface="Times New Roman" panose="02020603050405020304" pitchFamily="18" charset="0"/>
                  </a:rPr>
                  <a:t>of minus signs (r</a:t>
                </a:r>
                <a:r>
                  <a:rPr lang="en-US" sz="1800" b="0" i="0" u="none" strike="noStrike" baseline="0" dirty="0">
                    <a:latin typeface="TimesNewRomanPSMT"/>
                  </a:rPr>
                  <a:t>−</a:t>
                </a:r>
                <a:r>
                  <a:rPr lang="en-US" sz="1800" b="0" i="0" u="none" strike="noStrike" baseline="0" dirty="0">
                    <a:latin typeface="Times New Roman" panose="02020603050405020304" pitchFamily="18" charset="0"/>
                  </a:rPr>
                  <a:t>), that is,</a:t>
                </a:r>
              </a:p>
              <a:p>
                <a:pPr algn="l"/>
                <a:r>
                  <a:rPr lang="en-US" sz="1800" dirty="0">
                    <a:latin typeface="Times New Roman" panose="02020603050405020304" pitchFamily="18" charset="0"/>
                  </a:rPr>
                  <a:t>r</a:t>
                </a:r>
                <a:r>
                  <a:rPr lang="en-US" sz="1800" b="0" i="0" u="none" strike="noStrike" baseline="0" dirty="0">
                    <a:latin typeface="Times New Roman" panose="02020603050405020304" pitchFamily="18" charset="0"/>
                  </a:rPr>
                  <a:t> = number of minus signs (r</a:t>
                </a:r>
                <a:r>
                  <a:rPr lang="en-US" sz="1800" b="0" i="0" u="none" strike="noStrike" baseline="0" dirty="0">
                    <a:latin typeface="TimesNewRomanPSMT"/>
                  </a:rPr>
                  <a:t>−</a:t>
                </a:r>
                <a:r>
                  <a:rPr lang="en-US" sz="1800" b="0" i="0" u="none" strike="noStrike" baseline="0" dirty="0">
                    <a:latin typeface="Times New Roman" panose="02020603050405020304" pitchFamily="18" charset="0"/>
                  </a:rPr>
                  <a:t>) = 2</a:t>
                </a:r>
              </a:p>
              <a:p>
                <a:pPr algn="l"/>
                <a:r>
                  <a:rPr lang="en-US" sz="1800" b="0" i="0" u="none" strike="noStrike" baseline="0" dirty="0">
                    <a:latin typeface="Times New Roman" panose="02020603050405020304" pitchFamily="18" charset="0"/>
                  </a:rPr>
                  <a:t>Here, n = 9(&lt; 20) so it is a case of small sample. Thus, to take the decision about the null hypothesis, we determine p-value with the help of Statistical Table.</a:t>
                </a:r>
              </a:p>
              <a:p>
                <a:pPr algn="l"/>
                <a:r>
                  <a:rPr lang="en-US" sz="1800" b="0" i="0" u="none" strike="noStrike" baseline="0" dirty="0">
                    <a:latin typeface="Times New Roman" panose="02020603050405020304" pitchFamily="18" charset="0"/>
                  </a:rPr>
                  <a:t>Here, n = 9, p = 0.5 and r = 2. Thus, we </a:t>
                </a:r>
                <a:r>
                  <a:rPr lang="en-IN" sz="1800" b="0" i="0" u="none" strike="noStrike" baseline="0" dirty="0">
                    <a:latin typeface="Times New Roman" panose="02020603050405020304" pitchFamily="18" charset="0"/>
                  </a:rPr>
                  <a:t>have</a:t>
                </a:r>
                <a:endParaRPr lang="en-IN" dirty="0"/>
              </a:p>
            </p:txBody>
          </p:sp>
        </mc:Choice>
        <mc:Fallback xmlns="">
          <p:sp>
            <p:nvSpPr>
              <p:cNvPr id="3" name="Content Placeholder 2">
                <a:extLst>
                  <a:ext uri="{FF2B5EF4-FFF2-40B4-BE49-F238E27FC236}">
                    <a16:creationId xmlns:a16="http://schemas.microsoft.com/office/drawing/2014/main" id="{29563917-15F0-DBE6-F9B4-34D414F8B585}"/>
                  </a:ext>
                </a:extLst>
              </p:cNvPr>
              <p:cNvSpPr>
                <a:spLocks noGrp="1" noRot="1" noChangeAspect="1" noMove="1" noResize="1" noEditPoints="1" noAdjustHandles="1" noChangeArrowheads="1" noChangeShapeType="1" noTextEdit="1"/>
              </p:cNvSpPr>
              <p:nvPr>
                <p:ph idx="1"/>
              </p:nvPr>
            </p:nvSpPr>
            <p:spPr>
              <a:xfrm>
                <a:off x="838200" y="768743"/>
                <a:ext cx="10515600" cy="5408220"/>
              </a:xfrm>
              <a:blipFill>
                <a:blip r:embed="rId2"/>
                <a:stretch>
                  <a:fillRect l="-406" t="-1015" r="-870"/>
                </a:stretch>
              </a:blipFill>
            </p:spPr>
            <p:txBody>
              <a:bodyPr/>
              <a:lstStyle/>
              <a:p>
                <a:r>
                  <a:rPr lang="en-IN">
                    <a:noFill/>
                  </a:rPr>
                  <a:t> </a:t>
                </a:r>
              </a:p>
            </p:txBody>
          </p:sp>
        </mc:Fallback>
      </mc:AlternateContent>
    </p:spTree>
    <p:extLst>
      <p:ext uri="{BB962C8B-B14F-4D97-AF65-F5344CB8AC3E}">
        <p14:creationId xmlns:p14="http://schemas.microsoft.com/office/powerpoint/2010/main" val="3003942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0A94E0-CEB6-F578-DCE7-E450D2612F65}"/>
              </a:ext>
            </a:extLst>
          </p:cNvPr>
          <p:cNvSpPr>
            <a:spLocks noGrp="1"/>
          </p:cNvSpPr>
          <p:nvPr>
            <p:ph idx="1"/>
          </p:nvPr>
        </p:nvSpPr>
        <p:spPr/>
        <p:txBody>
          <a:bodyPr/>
          <a:lstStyle/>
          <a:p>
            <a:pPr algn="l"/>
            <a:r>
              <a:rPr lang="en-US" sz="1800" b="0" i="0" u="none" strike="noStrike" baseline="0" dirty="0">
                <a:latin typeface="Times New Roman" panose="02020603050405020304" pitchFamily="18" charset="0"/>
              </a:rPr>
              <a:t>p-value = P</a:t>
            </a:r>
            <a:r>
              <a:rPr lang="en-US" sz="1800" b="0" i="0" u="none" strike="noStrike" baseline="0" dirty="0">
                <a:latin typeface="SymbolMT"/>
              </a:rPr>
              <a:t>[</a:t>
            </a:r>
            <a:r>
              <a:rPr lang="en-US" sz="1800" dirty="0">
                <a:latin typeface="Times New Roman" panose="02020603050405020304" pitchFamily="18" charset="0"/>
              </a:rPr>
              <a:t>r</a:t>
            </a:r>
            <a:r>
              <a:rPr lang="en-US" sz="1800" b="0" i="0" u="none" strike="noStrike" baseline="0" dirty="0">
                <a:latin typeface="Times New Roman" panose="02020603050405020304" pitchFamily="18" charset="0"/>
              </a:rPr>
              <a:t>  ≤ 2</a:t>
            </a:r>
            <a:r>
              <a:rPr lang="en-US" sz="1800" dirty="0">
                <a:latin typeface="SymbolMT"/>
              </a:rPr>
              <a:t>]</a:t>
            </a:r>
            <a:r>
              <a:rPr lang="en-US" sz="1800" b="0" i="0" u="none" strike="noStrike" baseline="0" dirty="0">
                <a:latin typeface="SymbolMT"/>
              </a:rPr>
              <a:t> </a:t>
            </a:r>
            <a:r>
              <a:rPr lang="en-IN" sz="1800" dirty="0">
                <a:latin typeface="SymbolMT"/>
              </a:rPr>
              <a:t>=</a:t>
            </a:r>
            <a:r>
              <a:rPr lang="en-IN" sz="1800" b="0" i="0" u="none" strike="noStrike" baseline="0" dirty="0">
                <a:latin typeface="SymbolMT"/>
              </a:rPr>
              <a:t> </a:t>
            </a:r>
            <a:r>
              <a:rPr lang="en-IN" sz="1800" b="0" i="0" u="none" strike="noStrike" baseline="0" dirty="0">
                <a:latin typeface="Times New Roman" panose="02020603050405020304" pitchFamily="18" charset="0"/>
              </a:rPr>
              <a:t>0.090</a:t>
            </a:r>
          </a:p>
          <a:p>
            <a:pPr algn="l"/>
            <a:r>
              <a:rPr lang="en-US" sz="1800" b="0" i="0" u="none" strike="noStrike" baseline="0" dirty="0">
                <a:latin typeface="Times New Roman" panose="02020603050405020304" pitchFamily="18" charset="0"/>
              </a:rPr>
              <a:t>Since p-value = 0.0899 &gt; 0.05, So we do not reject the null hypothesis and reject the alternative hypothesis i.e. we reject the manufacturer’s claim at </a:t>
            </a:r>
            <a:r>
              <a:rPr lang="en-IN" sz="1800" b="0" i="0" u="none" strike="noStrike" baseline="0" dirty="0">
                <a:latin typeface="Times New Roman" panose="02020603050405020304" pitchFamily="18" charset="0"/>
              </a:rPr>
              <a:t>5% level of significance.</a:t>
            </a:r>
          </a:p>
          <a:p>
            <a:pPr algn="l"/>
            <a:r>
              <a:rPr lang="en-US" sz="1800" b="0" i="0" u="none" strike="noStrike" baseline="0" dirty="0">
                <a:latin typeface="Times New Roman" panose="02020603050405020304" pitchFamily="18" charset="0"/>
              </a:rPr>
              <a:t>Thus, we conclude that the sample provide us sufficient evidence against the claim so manufacturer’s claim that the breaking strength of a rope is greater than 160 pounds is not true.</a:t>
            </a:r>
            <a:endParaRPr lang="en-IN" dirty="0"/>
          </a:p>
        </p:txBody>
      </p:sp>
    </p:spTree>
    <p:extLst>
      <p:ext uri="{BB962C8B-B14F-4D97-AF65-F5344CB8AC3E}">
        <p14:creationId xmlns:p14="http://schemas.microsoft.com/office/powerpoint/2010/main" val="2716094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041B7-DBB5-ABBA-3DE7-4AD5FDF6EA47}"/>
              </a:ext>
            </a:extLst>
          </p:cNvPr>
          <p:cNvSpPr>
            <a:spLocks noGrp="1"/>
          </p:cNvSpPr>
          <p:nvPr>
            <p:ph type="title"/>
          </p:nvPr>
        </p:nvSpPr>
        <p:spPr/>
        <p:txBody>
          <a:bodyPr/>
          <a:lstStyle/>
          <a:p>
            <a:r>
              <a:rPr lang="en-IN" dirty="0"/>
              <a:t>Example 2</a:t>
            </a:r>
          </a:p>
        </p:txBody>
      </p:sp>
      <p:sp>
        <p:nvSpPr>
          <p:cNvPr id="3" name="Content Placeholder 2">
            <a:extLst>
              <a:ext uri="{FF2B5EF4-FFF2-40B4-BE49-F238E27FC236}">
                <a16:creationId xmlns:a16="http://schemas.microsoft.com/office/drawing/2014/main" id="{88347810-43C2-FAE4-ED65-34CD4EBA8346}"/>
              </a:ext>
            </a:extLst>
          </p:cNvPr>
          <p:cNvSpPr>
            <a:spLocks noGrp="1"/>
          </p:cNvSpPr>
          <p:nvPr>
            <p:ph idx="1"/>
          </p:nvPr>
        </p:nvSpPr>
        <p:spPr/>
        <p:txBody>
          <a:bodyPr/>
          <a:lstStyle/>
          <a:p>
            <a:r>
              <a:rPr lang="en-US" b="0" i="0" dirty="0">
                <a:solidFill>
                  <a:srgbClr val="444444"/>
                </a:solidFill>
                <a:effectLst/>
                <a:latin typeface="Lato" panose="020F0502020204030203" pitchFamily="34" charset="0"/>
              </a:rPr>
              <a:t>Bank of America West Palm Beach, FL branch manager indicates that the median number of savings account customers per day is 64. A clerk from the same branch claims that it was more than 64. Clerk collected the number of savings account customers per day data for 10 random days. Can we reject the branch manager’s claim at 0.05 significance level?</a:t>
            </a:r>
            <a:endParaRPr lang="en-IN" dirty="0"/>
          </a:p>
        </p:txBody>
      </p:sp>
      <p:pic>
        <p:nvPicPr>
          <p:cNvPr id="4" name="Picture 3">
            <a:extLst>
              <a:ext uri="{FF2B5EF4-FFF2-40B4-BE49-F238E27FC236}">
                <a16:creationId xmlns:a16="http://schemas.microsoft.com/office/drawing/2014/main" id="{8FEB43ED-45F4-A2DA-6B48-DA134162138D}"/>
              </a:ext>
            </a:extLst>
          </p:cNvPr>
          <p:cNvPicPr>
            <a:picLocks noChangeAspect="1"/>
          </p:cNvPicPr>
          <p:nvPr/>
        </p:nvPicPr>
        <p:blipFill>
          <a:blip r:embed="rId2"/>
          <a:stretch>
            <a:fillRect/>
          </a:stretch>
        </p:blipFill>
        <p:spPr>
          <a:xfrm>
            <a:off x="2403676" y="4454757"/>
            <a:ext cx="7384648" cy="2106592"/>
          </a:xfrm>
          <a:prstGeom prst="rect">
            <a:avLst/>
          </a:prstGeom>
        </p:spPr>
      </p:pic>
    </p:spTree>
    <p:extLst>
      <p:ext uri="{BB962C8B-B14F-4D97-AF65-F5344CB8AC3E}">
        <p14:creationId xmlns:p14="http://schemas.microsoft.com/office/powerpoint/2010/main" val="1903139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56781CB-8597-6674-57A3-1F8EBB9679DC}"/>
              </a:ext>
            </a:extLst>
          </p:cNvPr>
          <p:cNvPicPr>
            <a:picLocks noChangeAspect="1"/>
          </p:cNvPicPr>
          <p:nvPr/>
        </p:nvPicPr>
        <p:blipFill>
          <a:blip r:embed="rId2"/>
          <a:stretch>
            <a:fillRect/>
          </a:stretch>
        </p:blipFill>
        <p:spPr>
          <a:xfrm>
            <a:off x="2426825" y="951682"/>
            <a:ext cx="7338349" cy="4357868"/>
          </a:xfrm>
          <a:prstGeom prst="rect">
            <a:avLst/>
          </a:prstGeom>
        </p:spPr>
      </p:pic>
      <p:pic>
        <p:nvPicPr>
          <p:cNvPr id="9" name="Picture 8">
            <a:extLst>
              <a:ext uri="{FF2B5EF4-FFF2-40B4-BE49-F238E27FC236}">
                <a16:creationId xmlns:a16="http://schemas.microsoft.com/office/drawing/2014/main" id="{FD4196A5-CD6A-55FE-457E-71196EC17F45}"/>
              </a:ext>
            </a:extLst>
          </p:cNvPr>
          <p:cNvPicPr>
            <a:picLocks noChangeAspect="1"/>
          </p:cNvPicPr>
          <p:nvPr/>
        </p:nvPicPr>
        <p:blipFill>
          <a:blip r:embed="rId3"/>
          <a:stretch>
            <a:fillRect/>
          </a:stretch>
        </p:blipFill>
        <p:spPr>
          <a:xfrm>
            <a:off x="2426825" y="5432152"/>
            <a:ext cx="5787342" cy="515073"/>
          </a:xfrm>
          <a:prstGeom prst="rect">
            <a:avLst/>
          </a:prstGeom>
        </p:spPr>
      </p:pic>
    </p:spTree>
    <p:extLst>
      <p:ext uri="{BB962C8B-B14F-4D97-AF65-F5344CB8AC3E}">
        <p14:creationId xmlns:p14="http://schemas.microsoft.com/office/powerpoint/2010/main" val="3968707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6556</TotalTime>
  <Words>1775</Words>
  <Application>Microsoft Office PowerPoint</Application>
  <PresentationFormat>Widescreen</PresentationFormat>
  <Paragraphs>248</Paragraphs>
  <Slides>26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vt:lpstr>
      <vt:lpstr>Calibri</vt:lpstr>
      <vt:lpstr>Calibri Light</vt:lpstr>
      <vt:lpstr>Cambria Math</vt:lpstr>
      <vt:lpstr>Georgia</vt:lpstr>
      <vt:lpstr>Lato</vt:lpstr>
      <vt:lpstr>open-sans</vt:lpstr>
      <vt:lpstr>SymbolMT</vt:lpstr>
      <vt:lpstr>Times New Roman</vt:lpstr>
      <vt:lpstr>TimesNewRomanPSMT</vt:lpstr>
      <vt:lpstr>Office Theme</vt:lpstr>
      <vt:lpstr>Nonparametric Tests </vt:lpstr>
      <vt:lpstr>Sign Test (Non-parametric Test for Location)</vt:lpstr>
      <vt:lpstr>Assumptions for one sample sign test</vt:lpstr>
      <vt:lpstr>Procedure to execute One Sample Sign Non Parametric Hypothesis Test</vt:lpstr>
      <vt:lpstr>Example 1</vt:lpstr>
      <vt:lpstr>PowerPoint Presentation</vt:lpstr>
      <vt:lpstr>PowerPoint Presentation</vt:lpstr>
      <vt:lpstr>Example 2</vt:lpstr>
      <vt:lpstr>PowerPoint Presentation</vt:lpstr>
      <vt:lpstr>PowerPoint Presentation</vt:lpstr>
      <vt:lpstr>Example 3</vt:lpstr>
      <vt:lpstr>PowerPoint Presentation</vt:lpstr>
      <vt:lpstr>PowerPoint Presentation</vt:lpstr>
      <vt:lpstr>Decision according to p-value</vt:lpstr>
      <vt:lpstr>Wilcoxon signed rank test</vt:lpstr>
      <vt:lpstr>Wilcoxon signed rank test (Dependent Samples)</vt:lpstr>
      <vt:lpstr>Carrying out the Wilcoxon signed rank sum test</vt:lpstr>
      <vt:lpstr>PowerPoint Presentation</vt:lpstr>
      <vt:lpstr>Numerical Example</vt:lpstr>
      <vt:lpstr>PowerPoint Presentation</vt:lpstr>
      <vt:lpstr>PowerPoint Presentation</vt:lpstr>
      <vt:lpstr>PowerPoint Presentation</vt:lpstr>
      <vt:lpstr>PowerPoint Presentation</vt:lpstr>
      <vt:lpstr>Example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Nonparametric Tests </dc:title>
  <dc:creator>Soumen Adhikary</dc:creator>
  <cp:lastModifiedBy>Soumen Adhikary</cp:lastModifiedBy>
  <cp:revision>11</cp:revision>
  <dcterms:created xsi:type="dcterms:W3CDTF">2023-03-26T17:14:21Z</dcterms:created>
  <dcterms:modified xsi:type="dcterms:W3CDTF">2023-04-29T18:11:44Z</dcterms:modified>
</cp:coreProperties>
</file>