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50EB45-FF56-4894-AED0-C81D77F196F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A0169F-8807-498A-A019-B7C4F60A42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BA255A-259C-42A4-82E0-251117FFE66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82E489-C6ED-4EE2-B333-CB9EA4F4C33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EFB4E7-13F8-4EFB-A009-A7417B7EF9B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375295-A263-44D1-AA4D-EF086C231AF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9AF0DB-8498-483E-A3BD-39C27272FCA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50C28B-73EE-4515-95CF-F4E152E8CA5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7425DCC-768A-4495-BE40-4FB9C9EDEE4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6DE3D0-EFF5-48A9-A4D8-B28AAE0B73F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AA368D-303B-4101-9E61-89C92517C07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0E28D6-5520-4C2B-8DEB-692AFFD483D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7C2689-F692-4B98-9D00-38400769BF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88FFBFA-F2DF-496D-A95A-8B605E36D3B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C9097B-C047-4DD8-A434-2411B19383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37EE15-53AF-4D48-AB6C-DC5DA16BC89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14B247-60BD-4049-92FE-2148AA83A75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D8F33B-86C7-4994-8FB8-740F28E2B30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76ED138-4FFB-4E55-97FF-1FEF4CDA9D7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35CB68-CAF0-4B7C-B1C5-05183E981D7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A1CD12-8DA6-4D52-BEBC-7B81CEA9B4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35F150-FE66-429C-84F0-321D8B1742F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6FA87A-9133-4079-8E90-FD1E77A4D3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84F2125-E21C-41CF-BB38-7C43BD0001B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18C928F-ADBC-4380-B9D5-AD13A9D5267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BD789C1-1E83-43D8-BCBB-CAA2F3E2ED63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IN" sz="6000" b="0" strike="noStrike" spc="-1">
                <a:solidFill>
                  <a:srgbClr val="000000"/>
                </a:solidFill>
                <a:latin typeface="Calibri Light"/>
              </a:rPr>
              <a:t>Non-Parametric Tests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Part 3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017000" y="639000"/>
            <a:ext cx="10186920" cy="5583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583560" y="360000"/>
            <a:ext cx="11054160" cy="649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1683720" y="365040"/>
            <a:ext cx="8853480" cy="629496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145"/>
          <p:cNvPicPr/>
          <p:nvPr/>
        </p:nvPicPr>
        <p:blipFill>
          <a:blip r:embed="rId3"/>
          <a:stretch/>
        </p:blipFill>
        <p:spPr>
          <a:xfrm>
            <a:off x="6660000" y="6120000"/>
            <a:ext cx="2244960" cy="41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1810800" y="540000"/>
            <a:ext cx="8629200" cy="563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Example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Content Placeholder 4"/>
          <p:cNvPicPr/>
          <p:nvPr/>
        </p:nvPicPr>
        <p:blipFill>
          <a:blip r:embed="rId2"/>
          <a:stretch/>
        </p:blipFill>
        <p:spPr>
          <a:xfrm>
            <a:off x="838080" y="2604960"/>
            <a:ext cx="10515240" cy="279252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6"/>
          <p:cNvPicPr/>
          <p:nvPr/>
        </p:nvPicPr>
        <p:blipFill>
          <a:blip r:embed="rId3"/>
          <a:stretch/>
        </p:blipFill>
        <p:spPr>
          <a:xfrm>
            <a:off x="2357280" y="5763600"/>
            <a:ext cx="7476840" cy="56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Picture 4"/>
          <p:cNvPicPr/>
          <p:nvPr/>
        </p:nvPicPr>
        <p:blipFill>
          <a:blip r:embed="rId2"/>
          <a:stretch/>
        </p:blipFill>
        <p:spPr>
          <a:xfrm>
            <a:off x="0" y="784440"/>
            <a:ext cx="12191760" cy="528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82080" y="263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Mann-Whitney Test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 this when two different groups of participants perform both conditions of your study: i.e., it is appropriate for analyzing the data from an independent-measures design with two conditions. 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 it when the data do not meet the requirements for a parametric test (i.e. if the data are not normally distributed; if the variances for the two conditions are markedly different; or if the data are measurements on an ordinal scale). Otherwise, if the data meet the requirements for a parametric test, it is better to use an independent-measures t-test (also known as a "two-sample" t-test).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6"/>
          <p:cNvPicPr/>
          <p:nvPr/>
        </p:nvPicPr>
        <p:blipFill>
          <a:blip r:embed="rId2"/>
          <a:stretch/>
        </p:blipFill>
        <p:spPr>
          <a:xfrm>
            <a:off x="412920" y="772560"/>
            <a:ext cx="11365920" cy="5312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4"/>
          <p:cNvPicPr/>
          <p:nvPr/>
        </p:nvPicPr>
        <p:blipFill>
          <a:blip r:embed="rId2"/>
          <a:stretch/>
        </p:blipFill>
        <p:spPr>
          <a:xfrm>
            <a:off x="259920" y="268560"/>
            <a:ext cx="11781000" cy="632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Content Placeholder 4"/>
          <p:cNvPicPr/>
          <p:nvPr/>
        </p:nvPicPr>
        <p:blipFill>
          <a:blip r:embed="rId2"/>
          <a:stretch/>
        </p:blipFill>
        <p:spPr>
          <a:xfrm>
            <a:off x="408600" y="466560"/>
            <a:ext cx="7986240" cy="149868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6"/>
          <p:cNvPicPr/>
          <p:nvPr/>
        </p:nvPicPr>
        <p:blipFill>
          <a:blip r:embed="rId3"/>
          <a:stretch/>
        </p:blipFill>
        <p:spPr>
          <a:xfrm>
            <a:off x="497160" y="1943640"/>
            <a:ext cx="8194680" cy="4837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Assumptions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Content Placeholder 4"/>
          <p:cNvPicPr/>
          <p:nvPr/>
        </p:nvPicPr>
        <p:blipFill>
          <a:blip r:embed="rId2"/>
          <a:stretch/>
        </p:blipFill>
        <p:spPr>
          <a:xfrm>
            <a:off x="1720800" y="2383560"/>
            <a:ext cx="8750160" cy="323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Uses of Mann-Whitney</a:t>
            </a: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Mann-Whitney U test is can be used for every industry. 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But is more frequently used in healthcare, nursing, business, and also many other disciplines. 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In medicine, it is a more efficient method to know the effect of two medicines and whether they are equal or not. It is also used to know whether or not a particular medicine cures an ailment or not.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Procedure to conduct Mann-Whitney test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Combine two samples of data together, and sort the data in ascending order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Convert data to ranks 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Separate ranks back into two samples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Compute the test statistic, U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Determine the critical value of U from the Mann-Whitney table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Finally, Formulate a decision and 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38760"/>
            <a:ext cx="10515240" cy="13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br>
              <a:rPr sz="1800" dirty="0"/>
            </a:b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Calculation of Mann-Whitney Test</a:t>
            </a: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2009160" y="2160000"/>
            <a:ext cx="8202960" cy="41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261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Non-Parametric Tests</vt:lpstr>
      <vt:lpstr>Mann-Whitney Test</vt:lpstr>
      <vt:lpstr>PowerPoint Presentation</vt:lpstr>
      <vt:lpstr>PowerPoint Presentation</vt:lpstr>
      <vt:lpstr>PowerPoint Presentation</vt:lpstr>
      <vt:lpstr>Assumptions</vt:lpstr>
      <vt:lpstr>    Uses of Mann-Whitney</vt:lpstr>
      <vt:lpstr>    Procedure to conduct Mann-Whitney test</vt:lpstr>
      <vt:lpstr> Calculation of Mann-Whitney Test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Tests</dc:title>
  <dc:subject/>
  <dc:creator>Soumen Adhikary</dc:creator>
  <dc:description/>
  <cp:lastModifiedBy>Soumen Adhikary</cp:lastModifiedBy>
  <cp:revision>11</cp:revision>
  <dcterms:created xsi:type="dcterms:W3CDTF">2023-04-26T12:39:27Z</dcterms:created>
  <dcterms:modified xsi:type="dcterms:W3CDTF">2023-05-03T14:23:32Z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