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media/image1.wmf" ContentType="image/x-wmf"/>
  <Override PartName="/ppt/media/image2.wmf" ContentType="image/x-wmf"/>
  <Override PartName="/ppt/media/image3.wmf" ContentType="image/x-wmf"/>
  <Override PartName="/ppt/media/image4.wmf" ContentType="image/x-wmf"/>
  <Override PartName="/ppt/media/image5.wmf" ContentType="image/x-wmf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985324-0CF9-47EB-B759-215321A4E42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624F58-6F99-4DD9-8548-85437B1768C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DAE45C-A7B5-4101-BFFD-E28B658AC03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1699EE-FCBC-4E99-95B6-7AF71DBA28F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23555D3-28A2-4CDA-93C7-94B8F561A35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2769E5-6782-4572-A76A-2C98B09458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3A96903-FC30-4BBB-8098-E56DA5A49A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E50A515-4BC9-4B7D-A8B0-E8B8B1F83E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7301656-C655-406D-B9A9-716B83D7FC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6B7A233-12B7-495D-A2A1-B21D6567AF4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7E2AA0B-D1D9-4488-8CB0-B180F9DF58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E54A99-7F84-4DA9-BC15-6772D723622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AFD7B02-05A2-42AD-97FD-EDFED73C15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7729B3C-6C30-45D1-9BFD-30F4599373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80BE26B-9439-49C4-B8EA-C2BEF4DBE0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4C70B96-77AA-448E-893F-38FDC98BF8C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459889C-70FB-42AF-8889-F17E77BA365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5C0F35-2EA9-4DDB-81CD-1FC0140E8B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857955-7DBF-4E68-9354-A427A852B1A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3B63C2-EF97-4393-9644-44B2A7B34E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473666-4D49-4E5A-939B-C1BBBBA079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233D9F-C755-45D4-98A5-1C4D9001CC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ABE462-7BFA-449E-B2DB-5D0D8FB88E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F7E7BF-0D25-4327-BB14-0DD25B4157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55B90C4-2D71-4BB3-825F-186C5665AD6D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6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7C5D6AF-C13F-4CF7-9BEB-B130EE2EAEF2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image" Target="../media/image3.wmf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Numerical problems on Chi-square Testing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The (in)famous debate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4" name="Picture 6" descr=""/>
          <p:cNvPicPr/>
          <p:nvPr/>
        </p:nvPicPr>
        <p:blipFill>
          <a:blip r:embed="rId1"/>
          <a:stretch/>
        </p:blipFill>
        <p:spPr>
          <a:xfrm>
            <a:off x="475560" y="1459800"/>
            <a:ext cx="10278000" cy="2725560"/>
          </a:xfrm>
          <a:prstGeom prst="rect">
            <a:avLst/>
          </a:prstGeom>
          <a:ln w="0">
            <a:noFill/>
          </a:ln>
        </p:spPr>
      </p:pic>
      <p:pic>
        <p:nvPicPr>
          <p:cNvPr id="85" name="Picture 9" descr=""/>
          <p:cNvPicPr/>
          <p:nvPr/>
        </p:nvPicPr>
        <p:blipFill>
          <a:blip r:embed="rId2"/>
          <a:stretch/>
        </p:blipFill>
        <p:spPr>
          <a:xfrm>
            <a:off x="976320" y="4455360"/>
            <a:ext cx="6504480" cy="1527480"/>
          </a:xfrm>
          <a:prstGeom prst="rect">
            <a:avLst/>
          </a:prstGeom>
          <a:ln w="0">
            <a:noFill/>
          </a:ln>
        </p:spPr>
      </p:pic>
      <p:pic>
        <p:nvPicPr>
          <p:cNvPr id="86" name="Picture 11" descr=""/>
          <p:cNvPicPr/>
          <p:nvPr/>
        </p:nvPicPr>
        <p:blipFill>
          <a:blip r:embed="rId3"/>
          <a:stretch/>
        </p:blipFill>
        <p:spPr>
          <a:xfrm>
            <a:off x="7142040" y="4633560"/>
            <a:ext cx="4479480" cy="144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Example 1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8" name="Picture 10" descr=""/>
          <p:cNvPicPr/>
          <p:nvPr/>
        </p:nvPicPr>
        <p:blipFill>
          <a:blip r:embed="rId1"/>
          <a:stretch/>
        </p:blipFill>
        <p:spPr>
          <a:xfrm>
            <a:off x="535320" y="1585080"/>
            <a:ext cx="8310240" cy="160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3" descr=""/>
          <p:cNvPicPr/>
          <p:nvPr/>
        </p:nvPicPr>
        <p:blipFill>
          <a:blip r:embed="rId1"/>
          <a:stretch/>
        </p:blipFill>
        <p:spPr>
          <a:xfrm>
            <a:off x="1801800" y="373320"/>
            <a:ext cx="8588160" cy="605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50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Using 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414800"/>
            <a:ext cx="10515240" cy="4966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Obs&lt;-c(120,48,36,13)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mice_breed&lt;-chisq.test(Obs, p = c(9/16, 3/16, 3/16, 1/16))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mice_breed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        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Chi-squared test for given probabilities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data:  Obs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X-squared = 1.9124, df = 3, p-value = 0.5908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c00000"/>
                </a:solidFill>
                <a:latin typeface="Calibri"/>
              </a:rPr>
              <a:t>mice_breed$expected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c00000"/>
                </a:solidFill>
                <a:latin typeface="Calibri"/>
              </a:rPr>
              <a:t>122.0625  40.6875  40.6875  13.5625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91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Example 2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540080"/>
            <a:ext cx="10515240" cy="5052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7000"/>
          </a:bodyPr>
          <a:p>
            <a:pPr marL="214560" indent="-214560">
              <a:lnSpc>
                <a:spcPct val="90000"/>
              </a:lnSpc>
              <a:spcBef>
                <a:spcPts val="1001"/>
              </a:spcBef>
              <a:buClr>
                <a:srgbClr val="021b34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21b34"/>
                </a:solidFill>
                <a:latin typeface="Open Sans"/>
              </a:rPr>
              <a:t>We collected wild tulips and found that 81 were red, 50 were yellow and 27 were white. </a:t>
            </a:r>
            <a:r>
              <a:rPr b="0" lang="en-US" sz="2800" spc="-1" strike="noStrike">
                <a:solidFill>
                  <a:srgbClr val="3b88ae"/>
                </a:solidFill>
                <a:latin typeface="Open Sans"/>
              </a:rPr>
              <a:t>Are these colors equally common?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14560" indent="-214560">
              <a:lnSpc>
                <a:spcPct val="90000"/>
              </a:lnSpc>
              <a:spcBef>
                <a:spcPts val="1001"/>
              </a:spcBef>
              <a:buClr>
                <a:srgbClr val="021b34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21b34"/>
                </a:solidFill>
                <a:latin typeface="Open Sans"/>
              </a:rPr>
              <a:t>If these colors were equally distributed, the expected proportion would be 1/3 for each of the color.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14560" indent="-21456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70c0"/>
                </a:solidFill>
                <a:latin typeface="Calibri"/>
              </a:rPr>
              <a:t> </a:t>
            </a:r>
            <a:r>
              <a:rPr b="0" lang="en-IN" sz="2800" spc="-1" strike="noStrike">
                <a:solidFill>
                  <a:srgbClr val="0070c0"/>
                </a:solidFill>
                <a:latin typeface="Calibri"/>
              </a:rPr>
              <a:t>tulip &lt;- c(81, 50, 27)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70c0"/>
                </a:solidFill>
                <a:latin typeface="Calibri"/>
              </a:rPr>
              <a:t>res &lt;- chisq.test(tulip, p = c(1/3, 1/3, 1/3))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70c0"/>
                </a:solidFill>
                <a:latin typeface="Calibri"/>
              </a:rPr>
              <a:t>res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70c0"/>
                </a:solidFill>
                <a:latin typeface="Calibri"/>
              </a:rPr>
              <a:t>       </a:t>
            </a:r>
            <a:r>
              <a:rPr b="0" lang="en-IN" sz="2800" spc="-1" strike="noStrike">
                <a:solidFill>
                  <a:srgbClr val="0070c0"/>
                </a:solidFill>
                <a:latin typeface="Calibri"/>
              </a:rPr>
              <a:t>Chi-squared test for given probabilities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70c0"/>
                </a:solidFill>
                <a:latin typeface="Calibri"/>
              </a:rPr>
              <a:t>data:  tulip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70c0"/>
                </a:solidFill>
                <a:latin typeface="Calibri"/>
              </a:rPr>
              <a:t>X-squared = 27.886, df = 2, p-value = 8.803e-07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res$expected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[1] 52.66667 52.66667 52.66667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/>
          </p:nvPr>
        </p:nvSpPr>
        <p:spPr>
          <a:xfrm>
            <a:off x="838080" y="693000"/>
            <a:ext cx="10515240" cy="5842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21b34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21b34"/>
                </a:solidFill>
                <a:latin typeface="Open Sans"/>
              </a:rPr>
              <a:t>Suppose that, in the region where you collected the data, the ratio of red, yellow and white tulip is 3:2:1 (3+2+1 = 6). This means that the expected proportion is: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21b34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21b34"/>
                </a:solidFill>
                <a:latin typeface="Open Sans"/>
              </a:rPr>
              <a:t>3/6 (= 1/2) for red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21b34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21b34"/>
                </a:solidFill>
                <a:latin typeface="Open Sans"/>
              </a:rPr>
              <a:t>2/6 ( = 1/3) for yellow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21b34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21b34"/>
                </a:solidFill>
                <a:latin typeface="Open Sans"/>
              </a:rPr>
              <a:t>1/6 for white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/>
          </p:nvPr>
        </p:nvSpPr>
        <p:spPr>
          <a:xfrm>
            <a:off x="838080" y="952920"/>
            <a:ext cx="10515240" cy="5223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ourier New"/>
              </a:rPr>
              <a:t>tulip</a:t>
            </a:r>
            <a:r>
              <a:rPr b="0" lang="en-IN" sz="2800" spc="-1" strike="noStrike">
                <a:solidFill>
                  <a:srgbClr val="021b34"/>
                </a:solidFill>
                <a:latin typeface="Courier New"/>
              </a:rPr>
              <a:t> </a:t>
            </a:r>
            <a:r>
              <a:rPr b="0" lang="en-IN" sz="2800" spc="-1" strike="noStrike">
                <a:solidFill>
                  <a:srgbClr val="687687"/>
                </a:solidFill>
                <a:latin typeface="Courier New"/>
              </a:rPr>
              <a:t>&lt;-</a:t>
            </a:r>
            <a:r>
              <a:rPr b="0" lang="en-IN" sz="2800" spc="-1" strike="noStrike">
                <a:solidFill>
                  <a:srgbClr val="021b34"/>
                </a:solidFill>
                <a:latin typeface="Courier New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Courier New"/>
              </a:rPr>
              <a:t>c</a:t>
            </a:r>
            <a:r>
              <a:rPr b="0" lang="en-IN" sz="2800" spc="-1" strike="noStrike">
                <a:solidFill>
                  <a:srgbClr val="687687"/>
                </a:solidFill>
                <a:latin typeface="Courier New"/>
              </a:rPr>
              <a:t>(</a:t>
            </a:r>
            <a:r>
              <a:rPr b="0" lang="en-IN" sz="2800" spc="-1" strike="noStrike">
                <a:solidFill>
                  <a:srgbClr val="0000cd"/>
                </a:solidFill>
                <a:latin typeface="Courier New"/>
              </a:rPr>
              <a:t>81</a:t>
            </a:r>
            <a:r>
              <a:rPr b="0" lang="en-IN" sz="2800" spc="-1" strike="noStrike">
                <a:solidFill>
                  <a:srgbClr val="021b34"/>
                </a:solidFill>
                <a:latin typeface="Courier New"/>
              </a:rPr>
              <a:t>, </a:t>
            </a:r>
            <a:r>
              <a:rPr b="0" lang="en-IN" sz="2800" spc="-1" strike="noStrike">
                <a:solidFill>
                  <a:srgbClr val="0000cd"/>
                </a:solidFill>
                <a:latin typeface="Courier New"/>
              </a:rPr>
              <a:t>50</a:t>
            </a:r>
            <a:r>
              <a:rPr b="0" lang="en-IN" sz="2800" spc="-1" strike="noStrike">
                <a:solidFill>
                  <a:srgbClr val="021b34"/>
                </a:solidFill>
                <a:latin typeface="Courier New"/>
              </a:rPr>
              <a:t>, </a:t>
            </a:r>
            <a:r>
              <a:rPr b="0" lang="en-IN" sz="2800" spc="-1" strike="noStrike">
                <a:solidFill>
                  <a:srgbClr val="0000cd"/>
                </a:solidFill>
                <a:latin typeface="Courier New"/>
              </a:rPr>
              <a:t>27</a:t>
            </a:r>
            <a:r>
              <a:rPr b="0" lang="en-IN" sz="2800" spc="-1" strike="noStrike">
                <a:solidFill>
                  <a:srgbClr val="687687"/>
                </a:solidFill>
                <a:latin typeface="Courier New"/>
              </a:rPr>
              <a:t>)</a:t>
            </a:r>
            <a:r>
              <a:rPr b="0" lang="en-IN" sz="2800" spc="-1" strike="noStrike">
                <a:solidFill>
                  <a:srgbClr val="021b34"/>
                </a:solidFill>
                <a:latin typeface="Courier New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ourier New"/>
              </a:rPr>
              <a:t>res</a:t>
            </a:r>
            <a:r>
              <a:rPr b="0" lang="en-IN" sz="2800" spc="-1" strike="noStrike">
                <a:solidFill>
                  <a:srgbClr val="021b34"/>
                </a:solidFill>
                <a:latin typeface="Courier New"/>
              </a:rPr>
              <a:t> </a:t>
            </a:r>
            <a:r>
              <a:rPr b="0" lang="en-IN" sz="2800" spc="-1" strike="noStrike">
                <a:solidFill>
                  <a:srgbClr val="687687"/>
                </a:solidFill>
                <a:latin typeface="Courier New"/>
              </a:rPr>
              <a:t>&lt;-</a:t>
            </a:r>
            <a:r>
              <a:rPr b="0" lang="en-IN" sz="2800" spc="-1" strike="noStrike">
                <a:solidFill>
                  <a:srgbClr val="021b34"/>
                </a:solidFill>
                <a:latin typeface="Courier New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Courier New"/>
              </a:rPr>
              <a:t>chisq.test</a:t>
            </a:r>
            <a:r>
              <a:rPr b="0" lang="en-IN" sz="2800" spc="-1" strike="noStrike">
                <a:solidFill>
                  <a:srgbClr val="687687"/>
                </a:solidFill>
                <a:latin typeface="Courier New"/>
              </a:rPr>
              <a:t>(</a:t>
            </a:r>
            <a:r>
              <a:rPr b="0" lang="en-IN" sz="2800" spc="-1" strike="noStrike">
                <a:solidFill>
                  <a:srgbClr val="000000"/>
                </a:solidFill>
                <a:latin typeface="Courier New"/>
              </a:rPr>
              <a:t>tulip</a:t>
            </a:r>
            <a:r>
              <a:rPr b="0" lang="en-IN" sz="2800" spc="-1" strike="noStrike">
                <a:solidFill>
                  <a:srgbClr val="021b34"/>
                </a:solidFill>
                <a:latin typeface="Courier New"/>
              </a:rPr>
              <a:t>, </a:t>
            </a:r>
            <a:r>
              <a:rPr b="0" lang="en-IN" sz="2800" spc="-1" strike="noStrike">
                <a:solidFill>
                  <a:srgbClr val="000000"/>
                </a:solidFill>
                <a:latin typeface="Courier New"/>
              </a:rPr>
              <a:t>p</a:t>
            </a:r>
            <a:r>
              <a:rPr b="0" lang="en-IN" sz="2800" spc="-1" strike="noStrike">
                <a:solidFill>
                  <a:srgbClr val="021b34"/>
                </a:solidFill>
                <a:latin typeface="Courier New"/>
              </a:rPr>
              <a:t> </a:t>
            </a:r>
            <a:r>
              <a:rPr b="0" lang="en-IN" sz="2800" spc="-1" strike="noStrike">
                <a:solidFill>
                  <a:srgbClr val="687687"/>
                </a:solidFill>
                <a:latin typeface="Courier New"/>
              </a:rPr>
              <a:t>=</a:t>
            </a:r>
            <a:r>
              <a:rPr b="0" lang="en-IN" sz="2800" spc="-1" strike="noStrike">
                <a:solidFill>
                  <a:srgbClr val="021b34"/>
                </a:solidFill>
                <a:latin typeface="Courier New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Courier New"/>
              </a:rPr>
              <a:t>c</a:t>
            </a:r>
            <a:r>
              <a:rPr b="0" lang="en-IN" sz="2800" spc="-1" strike="noStrike">
                <a:solidFill>
                  <a:srgbClr val="687687"/>
                </a:solidFill>
                <a:latin typeface="Courier New"/>
              </a:rPr>
              <a:t>(</a:t>
            </a:r>
            <a:r>
              <a:rPr b="0" lang="en-IN" sz="2800" spc="-1" strike="noStrike">
                <a:solidFill>
                  <a:srgbClr val="0000cd"/>
                </a:solidFill>
                <a:latin typeface="Courier New"/>
              </a:rPr>
              <a:t>1</a:t>
            </a:r>
            <a:r>
              <a:rPr b="0" lang="en-IN" sz="2800" spc="-1" strike="noStrike">
                <a:solidFill>
                  <a:srgbClr val="687687"/>
                </a:solidFill>
                <a:latin typeface="Courier New"/>
              </a:rPr>
              <a:t>/</a:t>
            </a:r>
            <a:r>
              <a:rPr b="0" lang="en-IN" sz="2800" spc="-1" strike="noStrike">
                <a:solidFill>
                  <a:srgbClr val="0000cd"/>
                </a:solidFill>
                <a:latin typeface="Courier New"/>
              </a:rPr>
              <a:t>2</a:t>
            </a:r>
            <a:r>
              <a:rPr b="0" lang="en-IN" sz="2800" spc="-1" strike="noStrike">
                <a:solidFill>
                  <a:srgbClr val="021b34"/>
                </a:solidFill>
                <a:latin typeface="Courier New"/>
              </a:rPr>
              <a:t>, </a:t>
            </a:r>
            <a:r>
              <a:rPr b="0" lang="en-IN" sz="2800" spc="-1" strike="noStrike">
                <a:solidFill>
                  <a:srgbClr val="0000cd"/>
                </a:solidFill>
                <a:latin typeface="Courier New"/>
              </a:rPr>
              <a:t>1</a:t>
            </a:r>
            <a:r>
              <a:rPr b="0" lang="en-IN" sz="2800" spc="-1" strike="noStrike">
                <a:solidFill>
                  <a:srgbClr val="687687"/>
                </a:solidFill>
                <a:latin typeface="Courier New"/>
              </a:rPr>
              <a:t>/</a:t>
            </a:r>
            <a:r>
              <a:rPr b="0" lang="en-IN" sz="2800" spc="-1" strike="noStrike">
                <a:solidFill>
                  <a:srgbClr val="0000cd"/>
                </a:solidFill>
                <a:latin typeface="Courier New"/>
              </a:rPr>
              <a:t>3</a:t>
            </a:r>
            <a:r>
              <a:rPr b="0" lang="en-IN" sz="2800" spc="-1" strike="noStrike">
                <a:solidFill>
                  <a:srgbClr val="021b34"/>
                </a:solidFill>
                <a:latin typeface="Courier New"/>
              </a:rPr>
              <a:t>, </a:t>
            </a:r>
            <a:r>
              <a:rPr b="0" lang="en-IN" sz="2800" spc="-1" strike="noStrike">
                <a:solidFill>
                  <a:srgbClr val="0000cd"/>
                </a:solidFill>
                <a:latin typeface="Courier New"/>
              </a:rPr>
              <a:t>1</a:t>
            </a:r>
            <a:r>
              <a:rPr b="0" lang="en-IN" sz="2800" spc="-1" strike="noStrike">
                <a:solidFill>
                  <a:srgbClr val="687687"/>
                </a:solidFill>
                <a:latin typeface="Courier New"/>
              </a:rPr>
              <a:t>/</a:t>
            </a:r>
            <a:r>
              <a:rPr b="0" lang="en-IN" sz="2800" spc="-1" strike="noStrike">
                <a:solidFill>
                  <a:srgbClr val="0000cd"/>
                </a:solidFill>
                <a:latin typeface="Courier New"/>
              </a:rPr>
              <a:t>6</a:t>
            </a:r>
            <a:r>
              <a:rPr b="0" lang="en-IN" sz="2800" spc="-1" strike="noStrike">
                <a:solidFill>
                  <a:srgbClr val="687687"/>
                </a:solidFill>
                <a:latin typeface="Courier New"/>
              </a:rPr>
              <a:t>))</a:t>
            </a:r>
            <a:r>
              <a:rPr b="0" lang="en-IN" sz="2800" spc="-1" strike="noStrike">
                <a:solidFill>
                  <a:srgbClr val="021b34"/>
                </a:solidFill>
                <a:latin typeface="Courier New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Courier New"/>
              </a:rPr>
              <a:t>res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Chi-squared test for given probabilities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data:  tulip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X-squared = 0.20253, df = 2, p-value = 0.9037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res$expected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[1] 79.00000 52.66667 26.33333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9063</TotalTime>
  <Application>LibreOffice/7.5.2.2$Windows_X86_64 LibreOffice_project/53bb9681a964705cf672590721dbc85eb4d0c3a2</Application>
  <AppVersion>15.0000</AppVersion>
  <Words>293</Words>
  <Paragraphs>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2022-05-24T02:38:01Z</dcterms:created>
  <dc:creator>Soumen Adhikary</dc:creator>
  <dc:description/>
  <dc:language>en-IN</dc:language>
  <cp:lastModifiedBy/>
  <dcterms:modified xsi:type="dcterms:W3CDTF">2023-05-29T11:12:50Z</dcterms:modified>
  <cp:revision>9</cp:revision>
  <dc:subject/>
  <dc:title>Numerical problems on Chi-square Testing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10</vt:i4>
  </property>
</Properties>
</file>