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1.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8.wmf" ContentType="image/x-wmf"/>
  <Override PartName="/ppt/embeddings/oleObject1.bin" ContentType="application/vnd.openxmlformats-officedocument.oleObject"/>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4213D13-1EAA-4E7B-A85D-69896028574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55E370F-06C0-4D15-B9E4-60A6EFE8171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6D1D67D-A8D7-4077-B52E-169AA06EDF8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8C534A5-F70C-4BB7-ABDD-DD1520330EB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F988870-9C98-4003-ABC4-0304DE73BD6C}"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B178B9-737D-4067-8476-D4DE00083B6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3EBA71C-7C2C-426B-A708-2B8FDC01F47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8163AAB-014C-40F6-A896-66EDD8E2B6BE}"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A3B9278-0C6C-4C0F-BAAB-F88D95502C24}"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031407C-6162-47DD-BCEB-86B8FC8ED07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96E0BAD-804A-4967-AD3E-C32C6E7894A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1FF537-DB3C-4D68-845B-4DB5FF316D6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773987D-97D0-41DE-AB1D-23D4DB27CA9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48F3882-FEE5-4293-A88E-7DBB71951D6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8F66D57-AF3D-4BB5-B397-A755AD18BB2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A6E1DE4-ACE3-415C-9D03-9D050806A4C8}"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C3F2E3E-21AD-42CA-B301-F0534A7BC39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B9064DD-D3C3-43F4-855E-89216E9938F3}"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F992B42-F4CD-439E-AF1A-6AFFD0DCD41C}"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9D36ED1-E58A-4905-886A-38EE7945F3C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A7AB773-BE48-4761-8AB9-27E8DF0F069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221E9DE-09D5-40B7-9087-FE109A2498F3}"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FB6F4F-5DB1-4F92-99F2-7DD1DB585A3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E950274-2BF2-4DA9-BB17-C11F4F37405F}"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DF401C-9B60-47A0-B788-32CE1BE1510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EDCE301-857E-4AA2-9B15-4123CE28D8A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27A32C2-AB78-4BA2-987C-E848A0DEEA5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3020AC0-FD72-4D41-8BE3-71516430DB4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7D10EF5-4DF1-4D24-8866-0FC66D554E7F}"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A0217ED-4587-434D-B256-0F2C0C325733}"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8700DE3-B2B0-4719-BC2C-01F44411127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F4E072-DFFF-427F-A306-BD4CFCFB958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B83C7DE-9D81-4D7F-A105-60EF6BBCC2C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62C63B1-184A-4FE2-B55A-7B973213BB1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C98431-EACE-4F7B-BAE4-0672B292D97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7151FBD-4126-4455-A1D6-3027B7E4FF86}"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3506F869-DB56-40B9-8051-9BAF8F9C5822}" type="slidenum">
              <a:rPr b="0" lang="en-IN" sz="1200" spc="-1" strike="noStrike">
                <a:solidFill>
                  <a:srgbClr val="8b8b8b"/>
                </a:solidFill>
                <a:latin typeface="Calibri"/>
              </a:rPr>
              <a:t>2</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0C95D7EC-A3C7-43BD-9199-8E0C62CFF126}"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3"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4" name="PlaceHolder 3"/>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5" name="PlaceHolder 4"/>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2B15A848-3D6D-4C4F-9BE7-7F0A4C634CD7}"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6" name="PlaceHolder 5"/>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wmf"/><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523880" y="1122480"/>
            <a:ext cx="9143280" cy="2386800"/>
          </a:xfrm>
          <a:prstGeom prst="rect">
            <a:avLst/>
          </a:prstGeom>
          <a:noFill/>
          <a:ln w="0">
            <a:noFill/>
          </a:ln>
        </p:spPr>
        <p:txBody>
          <a:bodyPr lIns="0" rIns="0" tIns="0" bIns="0" anchor="b">
            <a:noAutofit/>
          </a:bodyPr>
          <a:p>
            <a:pPr indent="0" algn="ctr">
              <a:lnSpc>
                <a:spcPct val="90000"/>
              </a:lnSpc>
              <a:buNone/>
              <a:tabLst>
                <a:tab algn="l" pos="0"/>
              </a:tabLst>
            </a:pPr>
            <a:r>
              <a:rPr b="0" lang="en-IN" sz="6000" spc="-1" strike="noStrike">
                <a:solidFill>
                  <a:srgbClr val="000000"/>
                </a:solidFill>
                <a:latin typeface="Calibri Light"/>
              </a:rPr>
              <a:t>Non-Parametric Tests Using R</a:t>
            </a:r>
            <a:endParaRPr b="0" lang="en-IN" sz="6000" spc="-1" strike="noStrike">
              <a:solidFill>
                <a:srgbClr val="000000"/>
              </a:solidFill>
              <a:latin typeface="Arial"/>
            </a:endParaRPr>
          </a:p>
        </p:txBody>
      </p:sp>
      <p:sp>
        <p:nvSpPr>
          <p:cNvPr id="124" name="PlaceHolder 2"/>
          <p:cNvSpPr>
            <a:spLocks noGrp="1"/>
          </p:cNvSpPr>
          <p:nvPr>
            <p:ph type="subTitle"/>
          </p:nvPr>
        </p:nvSpPr>
        <p:spPr>
          <a:xfrm>
            <a:off x="1523880" y="3602160"/>
            <a:ext cx="9143280" cy="1654920"/>
          </a:xfrm>
          <a:prstGeom prst="rect">
            <a:avLst/>
          </a:prstGeom>
          <a:noFill/>
          <a:ln w="0">
            <a:noFill/>
          </a:ln>
        </p:spPr>
        <p:txBody>
          <a:bodyPr lIns="0" rIns="0" tIns="0" bIns="0" anchor="t">
            <a:noAutofit/>
          </a:bodyPr>
          <a:p>
            <a:pPr indent="0" algn="ctr">
              <a:lnSpc>
                <a:spcPct val="100000"/>
              </a:lnSpc>
              <a:buNone/>
              <a:tabLst>
                <a:tab algn="l" pos="0"/>
              </a:tabLst>
            </a:pPr>
            <a:r>
              <a:rPr b="0" lang="en-IN" sz="3200" spc="-1" strike="noStrike">
                <a:solidFill>
                  <a:srgbClr val="000000"/>
                </a:solidFill>
                <a:latin typeface="Arial"/>
              </a:rPr>
              <a:t>Dr. Moutushi Chatterjee</a:t>
            </a:r>
            <a:endParaRPr b="0" lang="en-IN" sz="3200" spc="-1" strike="noStrike">
              <a:solidFill>
                <a:srgbClr val="000000"/>
              </a:solidFill>
              <a:latin typeface="Arial"/>
            </a:endParaRPr>
          </a:p>
          <a:p>
            <a:pPr indent="0" algn="ctr">
              <a:lnSpc>
                <a:spcPct val="100000"/>
              </a:lnSpc>
              <a:buNone/>
              <a:tabLst>
                <a:tab algn="l" pos="0"/>
              </a:tabLst>
            </a:pPr>
            <a:r>
              <a:rPr b="0" lang="en-IN" sz="3200" spc="-1" strike="noStrike">
                <a:solidFill>
                  <a:srgbClr val="000000"/>
                </a:solidFill>
                <a:latin typeface="Arial"/>
              </a:rPr>
              <a:t>Indian Statistical Institute, Bangalore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2000"/>
          </a:bodyPr>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binom.test(2,10)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        </a:t>
            </a:r>
            <a:r>
              <a:rPr b="0" lang="en-US" sz="2800" spc="-1" strike="noStrike">
                <a:solidFill>
                  <a:srgbClr val="0070c0"/>
                </a:solidFill>
                <a:latin typeface="Calibri"/>
              </a:rPr>
              <a:t>Exact binomial test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data:  2 and 10</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number of successes = 2, number of trials = 10, p-value = 0.1094</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alternative hypothesis: true probability of success is not equal to 0.5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95 percent confidence interval:</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 </a:t>
            </a:r>
            <a:r>
              <a:rPr b="0" lang="en-US" sz="2800" spc="-1" strike="noStrike">
                <a:solidFill>
                  <a:srgbClr val="0070c0"/>
                </a:solidFill>
                <a:latin typeface="Calibri"/>
              </a:rPr>
              <a:t>0.02521073 0.55609546</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sample estimates:</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probability of success </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                   </a:t>
            </a:r>
            <a:r>
              <a:rPr b="0" lang="en-US" sz="2800" spc="-1" strike="noStrike">
                <a:solidFill>
                  <a:srgbClr val="0070c0"/>
                </a:solidFill>
                <a:latin typeface="Calibri"/>
              </a:rPr>
              <a:t>0.2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7000"/>
          </a:bodyPr>
          <a:p>
            <a:pPr indent="0">
              <a:lnSpc>
                <a:spcPct val="90000"/>
              </a:lnSpc>
              <a:spcBef>
                <a:spcPts val="1001"/>
              </a:spcBef>
              <a:buNone/>
              <a:tabLst>
                <a:tab algn="l" pos="0"/>
              </a:tabLst>
            </a:pPr>
            <a:r>
              <a:rPr b="0" lang="en-US" sz="2800" spc="-1" strike="noStrike">
                <a:solidFill>
                  <a:srgbClr val="000000"/>
                </a:solidFill>
                <a:latin typeface="Calibri"/>
              </a:rPr>
              <a:t>binom.test(8,10)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70c0"/>
                </a:solidFill>
                <a:latin typeface="Calibri"/>
              </a:rPr>
              <a:t>Exact binomial test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data:  8 and 10</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number of successes = 8, number of trials = 10, p-value = 0.1094</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alternative hypothesis: true probability of success is not equal to 0.5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95 percent confidence interval:</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 </a:t>
            </a:r>
            <a:r>
              <a:rPr b="0" lang="en-US" sz="2800" spc="-1" strike="noStrike">
                <a:solidFill>
                  <a:srgbClr val="0070c0"/>
                </a:solidFill>
                <a:latin typeface="Calibri"/>
              </a:rPr>
              <a:t>0.4439045 0.9747893</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a:rPr>
              <a:t>Wilcoxon signed rank test</a:t>
            </a:r>
            <a:endParaRPr b="0" lang="en-IN" sz="4400" spc="-1" strike="noStrike">
              <a:solidFill>
                <a:srgbClr val="000000"/>
              </a:solidFill>
              <a:latin typeface="Arial"/>
            </a:endParaRPr>
          </a:p>
        </p:txBody>
      </p:sp>
      <p:pic>
        <p:nvPicPr>
          <p:cNvPr id="143" name="Content Placeholder 3" descr=""/>
          <p:cNvPicPr/>
          <p:nvPr/>
        </p:nvPicPr>
        <p:blipFill>
          <a:blip r:embed="rId1"/>
          <a:stretch/>
        </p:blipFill>
        <p:spPr>
          <a:xfrm>
            <a:off x="2160720" y="2626920"/>
            <a:ext cx="7869960" cy="2748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Solution using R</a:t>
            </a:r>
            <a:endParaRPr b="0" lang="en-IN" sz="4400" spc="-1" strike="noStrike">
              <a:solidFill>
                <a:srgbClr val="000000"/>
              </a:solidFill>
              <a:latin typeface="Arial"/>
            </a:endParaRPr>
          </a:p>
        </p:txBody>
      </p:sp>
      <p:sp>
        <p:nvSpPr>
          <p:cNvPr id="145" name="PlaceHolder 2"/>
          <p:cNvSpPr>
            <a:spLocks noGrp="1"/>
          </p:cNvSpPr>
          <p:nvPr>
            <p:ph/>
          </p:nvPr>
        </p:nvSpPr>
        <p:spPr>
          <a:xfrm>
            <a:off x="838080" y="1854360"/>
            <a:ext cx="10514880" cy="4350600"/>
          </a:xfrm>
          <a:prstGeom prst="rect">
            <a:avLst/>
          </a:prstGeom>
          <a:noFill/>
          <a:ln w="0">
            <a:noFill/>
          </a:ln>
        </p:spPr>
        <p:txBody>
          <a:bodyPr lIns="90000" rIns="90000" tIns="45000" bIns="45000" anchor="t">
            <a:normAutofit fontScale="73000"/>
          </a:bodyPr>
          <a:p>
            <a:pPr indent="0">
              <a:lnSpc>
                <a:spcPct val="90000"/>
              </a:lnSpc>
              <a:spcBef>
                <a:spcPts val="1001"/>
              </a:spcBef>
              <a:buNone/>
              <a:tabLst>
                <a:tab algn="l" pos="0"/>
              </a:tabLst>
            </a:pPr>
            <a:r>
              <a:rPr b="0" lang="en-US" sz="2800" spc="-1" strike="noStrike">
                <a:solidFill>
                  <a:srgbClr val="000000"/>
                </a:solidFill>
                <a:latin typeface="Calibri"/>
              </a:rPr>
              <a:t>D_A&lt;-c(2.0,3.6,2.6,2.6,7.3,3.4,14.9,6.6,2.3,2.0,6.8,8.5)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D_B&lt;-c(3.5,5.7,2.9,2.4,9.9,3.3,16.7,6.0,3.8,4.0,9.1,20.9)</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wilcox.test(D_A,D_B,paired=TRUE)</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        </a:t>
            </a:r>
            <a:r>
              <a:rPr b="0" lang="en-US" sz="2800" spc="-1" strike="noStrike">
                <a:solidFill>
                  <a:srgbClr val="0070c0"/>
                </a:solidFill>
                <a:latin typeface="Calibri"/>
              </a:rPr>
              <a:t>Wilcoxon signed rank test with continuity correction</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data:  D_A and D_B</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V = 7, p-value = 0.01344</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alternative hypothesis: true location shift is not equal to 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Warning message:</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In wilcox.test.default(D_A, D_B, paired = TRUE) :cannot compute exact p-value with ties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p:nvPr>
        </p:nvSpPr>
        <p:spPr>
          <a:xfrm>
            <a:off x="838080" y="1825560"/>
            <a:ext cx="10514880" cy="4350600"/>
          </a:xfrm>
          <a:prstGeom prst="rect">
            <a:avLst/>
          </a:prstGeom>
          <a:noFill/>
          <a:ln w="0">
            <a:noFill/>
          </a:ln>
        </p:spPr>
        <p:txBody>
          <a:bodyPr lIns="0" rIns="0" tIns="0" bIns="0" anchor="t">
            <a:normAutofit fontScale="74000"/>
          </a:bodyPr>
          <a:p>
            <a:pPr marL="31968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wilcox.test(D_A,D_B,paired=TRUE,alternative="greater")</a:t>
            </a:r>
            <a:endParaRPr b="0" lang="en-IN" sz="2800" spc="-1" strike="noStrike">
              <a:solidFill>
                <a:srgbClr val="000000"/>
              </a:solidFill>
              <a:latin typeface="Arial"/>
            </a:endParaRPr>
          </a:p>
          <a:p>
            <a:pPr marL="319680" indent="0">
              <a:lnSpc>
                <a:spcPct val="90000"/>
              </a:lnSpc>
              <a:spcBef>
                <a:spcPts val="1417"/>
              </a:spcBef>
              <a:buNone/>
              <a:tabLst>
                <a:tab algn="l" pos="0"/>
              </a:tabLst>
            </a:pP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Wilcoxon signed rank test with continuity correction</a:t>
            </a:r>
            <a:endParaRPr b="0" lang="en-IN" sz="2800" spc="-1" strike="noStrike">
              <a:solidFill>
                <a:srgbClr val="000000"/>
              </a:solidFill>
              <a:latin typeface="Arial"/>
            </a:endParaRPr>
          </a:p>
          <a:p>
            <a:pPr marL="319680" indent="0">
              <a:lnSpc>
                <a:spcPct val="90000"/>
              </a:lnSpc>
              <a:spcBef>
                <a:spcPts val="1417"/>
              </a:spcBef>
              <a:buNone/>
              <a:tabLst>
                <a:tab algn="l" pos="0"/>
              </a:tabLst>
            </a:pP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data:  D_A and D_B</a:t>
            </a: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V = 7, p-value = 0.9946</a:t>
            </a: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alternative hypothesis: true location shift is greater than 0</a:t>
            </a:r>
            <a:endParaRPr b="0" lang="en-IN" sz="2800" spc="-1" strike="noStrike">
              <a:solidFill>
                <a:srgbClr val="000000"/>
              </a:solidFill>
              <a:latin typeface="Arial"/>
            </a:endParaRPr>
          </a:p>
          <a:p>
            <a:pPr marL="319680" indent="0">
              <a:lnSpc>
                <a:spcPct val="90000"/>
              </a:lnSpc>
              <a:spcBef>
                <a:spcPts val="1417"/>
              </a:spcBef>
              <a:buNone/>
              <a:tabLst>
                <a:tab algn="l" pos="0"/>
              </a:tabLst>
            </a:pP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Warning message:</a:t>
            </a: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In wilcox.test.default(D_A, D_B, paired = TRUE, alternative = "greater") :</a:t>
            </a:r>
            <a:endParaRPr b="0" lang="en-IN" sz="2800" spc="-1" strike="noStrike">
              <a:solidFill>
                <a:srgbClr val="000000"/>
              </a:solidFill>
              <a:latin typeface="Arial"/>
            </a:endParaRPr>
          </a:p>
          <a:p>
            <a:pPr marL="31968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cannot compute exact p-value with ties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p:nvPr>
        </p:nvSpPr>
        <p:spPr>
          <a:xfrm>
            <a:off x="838080" y="1825560"/>
            <a:ext cx="10514880" cy="4350600"/>
          </a:xfrm>
          <a:prstGeom prst="rect">
            <a:avLst/>
          </a:prstGeom>
          <a:noFill/>
          <a:ln w="0">
            <a:noFill/>
          </a:ln>
        </p:spPr>
        <p:txBody>
          <a:bodyPr lIns="0" rIns="0" tIns="0" bIns="0" anchor="t">
            <a:normAutofit fontScale="75000"/>
          </a:bodyPr>
          <a:p>
            <a:pPr marL="324000" indent="-243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wilcox.test(D_A,D_B,paired=TRUE,alternative="less")</a:t>
            </a:r>
            <a:endParaRPr b="0" lang="en-IN" sz="2800" spc="-1" strike="noStrike">
              <a:solidFill>
                <a:srgbClr val="000000"/>
              </a:solidFill>
              <a:latin typeface="Arial"/>
            </a:endParaRPr>
          </a:p>
          <a:p>
            <a:pPr marL="324000" indent="0">
              <a:lnSpc>
                <a:spcPct val="90000"/>
              </a:lnSpc>
              <a:spcBef>
                <a:spcPts val="1417"/>
              </a:spcBef>
              <a:buNone/>
              <a:tabLst>
                <a:tab algn="l" pos="0"/>
              </a:tabLst>
            </a:pP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Wilcoxon signed rank test with continuity correction</a:t>
            </a:r>
            <a:endParaRPr b="0" lang="en-IN" sz="2800" spc="-1" strike="noStrike">
              <a:solidFill>
                <a:srgbClr val="000000"/>
              </a:solidFill>
              <a:latin typeface="Arial"/>
            </a:endParaRPr>
          </a:p>
          <a:p>
            <a:pPr marL="324000" indent="0">
              <a:lnSpc>
                <a:spcPct val="90000"/>
              </a:lnSpc>
              <a:spcBef>
                <a:spcPts val="1417"/>
              </a:spcBef>
              <a:buNone/>
              <a:tabLst>
                <a:tab algn="l" pos="0"/>
              </a:tabLst>
            </a:pP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data:  D_A and D_B</a:t>
            </a: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V = 7, p-value = 0.006718</a:t>
            </a: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alternative hypothesis: true location shift is less than 0</a:t>
            </a:r>
            <a:endParaRPr b="0" lang="en-IN" sz="2800" spc="-1" strike="noStrike">
              <a:solidFill>
                <a:srgbClr val="000000"/>
              </a:solidFill>
              <a:latin typeface="Arial"/>
            </a:endParaRPr>
          </a:p>
          <a:p>
            <a:pPr marL="324000" indent="0">
              <a:lnSpc>
                <a:spcPct val="90000"/>
              </a:lnSpc>
              <a:spcBef>
                <a:spcPts val="1417"/>
              </a:spcBef>
              <a:buNone/>
              <a:tabLst>
                <a:tab algn="l" pos="0"/>
              </a:tabLst>
            </a:pP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Warning message:</a:t>
            </a: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In wilcox.test.default(D_A, D_B, paired = TRUE, alternative = "less") :</a:t>
            </a:r>
            <a:endParaRPr b="0" lang="en-IN" sz="2800" spc="-1" strike="noStrike">
              <a:solidFill>
                <a:srgbClr val="000000"/>
              </a:solidFill>
              <a:latin typeface="Arial"/>
            </a:endParaRPr>
          </a:p>
          <a:p>
            <a:pPr marL="32400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cannot compute exact p-value with ties</a:t>
            </a:r>
            <a:endParaRPr b="0" lang="en-IN" sz="2800" spc="-1" strike="noStrike">
              <a:solidFill>
                <a:srgbClr val="000000"/>
              </a:solidFill>
              <a:latin typeface="Arial"/>
            </a:endParaRPr>
          </a:p>
          <a:p>
            <a:pPr marL="324000" indent="0">
              <a:lnSpc>
                <a:spcPct val="90000"/>
              </a:lnSpc>
              <a:spcBef>
                <a:spcPts val="1417"/>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Example</a:t>
            </a:r>
            <a:endParaRPr b="0" lang="en-IN" sz="4400" spc="-1" strike="noStrike">
              <a:solidFill>
                <a:srgbClr val="000000"/>
              </a:solidFill>
              <a:latin typeface="Arial"/>
            </a:endParaRPr>
          </a:p>
        </p:txBody>
      </p:sp>
      <p:pic>
        <p:nvPicPr>
          <p:cNvPr id="149" name="Content Placeholder 6" descr=""/>
          <p:cNvPicPr/>
          <p:nvPr/>
        </p:nvPicPr>
        <p:blipFill>
          <a:blip r:embed="rId1"/>
          <a:stretch/>
        </p:blipFill>
        <p:spPr>
          <a:xfrm>
            <a:off x="355680" y="1371600"/>
            <a:ext cx="7013520" cy="2794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89000"/>
          </a:bodyPr>
          <a:p>
            <a:pPr indent="0">
              <a:lnSpc>
                <a:spcPct val="90000"/>
              </a:lnSpc>
              <a:spcBef>
                <a:spcPts val="1001"/>
              </a:spcBef>
              <a:buNone/>
              <a:tabLst>
                <a:tab algn="l" pos="0"/>
              </a:tabLst>
            </a:pPr>
            <a:r>
              <a:rPr b="0" lang="en-US" sz="2800" spc="-1" strike="noStrike">
                <a:solidFill>
                  <a:srgbClr val="000000"/>
                </a:solidFill>
                <a:latin typeface="Calibri"/>
              </a:rPr>
              <a:t>A&lt;-c(106,145,312,60,49)</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B&lt;-c(190,500,1293,161,225)</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70c0"/>
                </a:solidFill>
                <a:latin typeface="Calibri"/>
              </a:rPr>
              <a:t>wilcox.test(A,B,paired=TRUE)</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Wilcoxon signed rank exact test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data:  A and B</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V = 0, p-value = 0.0625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alternative hypothesis: true location shift is not equal to 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Using R</a:t>
            </a:r>
            <a:endParaRPr b="0" lang="en-IN" sz="4400" spc="-1" strike="noStrike">
              <a:solidFill>
                <a:srgbClr val="000000"/>
              </a:solidFill>
              <a:latin typeface="Arial"/>
            </a:endParaRPr>
          </a:p>
        </p:txBody>
      </p:sp>
      <p:sp>
        <p:nvSpPr>
          <p:cNvPr id="15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US" sz="2800" spc="-1" strike="noStrike">
                <a:solidFill>
                  <a:srgbClr val="00b050"/>
                </a:solidFill>
                <a:latin typeface="Calibri"/>
              </a:rPr>
              <a:t>wilcox.test(A,B)   # By default, pair = FALSE</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b050"/>
                </a:solidFill>
                <a:latin typeface="Calibri"/>
              </a:rPr>
              <a:t>        </a:t>
            </a:r>
            <a:r>
              <a:rPr b="0" lang="en-US" sz="2800" spc="-1" strike="noStrike">
                <a:solidFill>
                  <a:srgbClr val="00b050"/>
                </a:solidFill>
                <a:latin typeface="Calibri"/>
              </a:rPr>
              <a:t>Wilcoxon rank sum exact test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b050"/>
                </a:solidFill>
                <a:latin typeface="Calibri"/>
              </a:rPr>
              <a:t>data:  A and B</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b050"/>
                </a:solidFill>
                <a:latin typeface="Calibri"/>
              </a:rPr>
              <a:t>W = 3, p-value = 0.05556</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b050"/>
                </a:solidFill>
                <a:latin typeface="Calibri"/>
              </a:rPr>
              <a:t>alternative hypothesis: true location shift is not equal to 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Mann-Whitney Test</a:t>
            </a:r>
            <a:endParaRPr b="0" lang="en-IN" sz="4400" spc="-1" strike="noStrike">
              <a:solidFill>
                <a:srgbClr val="000000"/>
              </a:solidFill>
              <a:latin typeface="Arial"/>
            </a:endParaRPr>
          </a:p>
        </p:txBody>
      </p:sp>
      <p:pic>
        <p:nvPicPr>
          <p:cNvPr id="154" name="Content Placeholder 4" descr=""/>
          <p:cNvPicPr/>
          <p:nvPr/>
        </p:nvPicPr>
        <p:blipFill>
          <a:blip r:embed="rId1"/>
          <a:stretch/>
        </p:blipFill>
        <p:spPr>
          <a:xfrm>
            <a:off x="838080" y="2604960"/>
            <a:ext cx="10514880" cy="2792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Wald–Wolfowitz Runs test </a:t>
            </a:r>
            <a:r>
              <a:rPr b="1" lang="en-IN" sz="4400" spc="-1" strike="noStrike">
                <a:solidFill>
                  <a:srgbClr val="000000"/>
                </a:solidFill>
                <a:latin typeface="Calibri Light"/>
              </a:rPr>
              <a:t>Using R</a:t>
            </a:r>
            <a:endParaRPr b="0" lang="en-IN" sz="4400" spc="-1" strike="noStrike">
              <a:solidFill>
                <a:srgbClr val="000000"/>
              </a:solidFill>
              <a:latin typeface="Arial"/>
            </a:endParaRPr>
          </a:p>
        </p:txBody>
      </p:sp>
      <p:sp>
        <p:nvSpPr>
          <p:cNvPr id="12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open sans"/>
              </a:rPr>
              <a:t>We will assume that we are dealing with numbers obtained from an </a:t>
            </a:r>
            <a:r>
              <a:rPr b="1" lang="en-US" sz="2800" spc="-1" strike="noStrike">
                <a:solidFill>
                  <a:srgbClr val="000000"/>
                </a:solidFill>
                <a:latin typeface="open sans"/>
              </a:rPr>
              <a:t>unbiased casino roulette</a:t>
            </a:r>
            <a:r>
              <a:rPr b="0" lang="en-US" sz="2800" spc="-1" strike="noStrike">
                <a:solidFill>
                  <a:srgbClr val="000000"/>
                </a:solidFill>
                <a:latin typeface="open sans"/>
              </a:rPr>
              <a:t> with numbers from </a:t>
            </a:r>
            <a:r>
              <a:rPr b="1" lang="en-US" sz="2800" spc="-1" strike="noStrike">
                <a:solidFill>
                  <a:srgbClr val="000000"/>
                </a:solidFill>
                <a:latin typeface="open sans"/>
              </a:rPr>
              <a:t>0 to 36</a:t>
            </a:r>
            <a:r>
              <a:rPr b="0" lang="en-US" sz="2800" spc="-1" strike="noStrike">
                <a:solidFill>
                  <a:srgbClr val="000000"/>
                </a:solidFill>
                <a:latin typeface="open sans"/>
              </a:rPr>
              <a:t>. Let’s create our sample in R.</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28600" indent="0">
              <a:lnSpc>
                <a:spcPct val="90000"/>
              </a:lnSpc>
              <a:spcBef>
                <a:spcPts val="1001"/>
              </a:spcBef>
              <a:buNone/>
              <a:tabLst>
                <a:tab algn="l" pos="0"/>
              </a:tabLst>
            </a:pPr>
            <a:r>
              <a:rPr b="0" lang="en-US" sz="2800" spc="-1" strike="noStrike">
                <a:solidFill>
                  <a:srgbClr val="000000"/>
                </a:solidFill>
                <a:latin typeface="inherit"/>
              </a:rPr>
              <a:t> </a:t>
            </a:r>
            <a:endParaRPr b="0" lang="en-IN" sz="2800" spc="-1" strike="noStrike">
              <a:solidFill>
                <a:srgbClr val="000000"/>
              </a:solidFill>
              <a:latin typeface="Arial"/>
            </a:endParaRPr>
          </a:p>
          <a:p>
            <a:pPr marL="228600" indent="-228600">
              <a:lnSpc>
                <a:spcPct val="90000"/>
              </a:lnSpc>
              <a:spcBef>
                <a:spcPts val="1001"/>
              </a:spcBef>
              <a:buClr>
                <a:srgbClr val="9999aa"/>
              </a:buClr>
              <a:buFont typeface="Arial"/>
              <a:buChar char="•"/>
              <a:tabLst>
                <a:tab algn="l" pos="0"/>
              </a:tabLst>
            </a:pPr>
            <a:r>
              <a:rPr b="0" lang="en-US" sz="2800" spc="-1" strike="noStrike">
                <a:solidFill>
                  <a:srgbClr val="9999aa"/>
                </a:solidFill>
                <a:latin typeface="inherit"/>
              </a:rPr>
              <a:t># Generate 10K random numbers from 0 to 36</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inherit"/>
              </a:rPr>
              <a:t>casino</a:t>
            </a:r>
            <a:r>
              <a:rPr b="0" lang="en-US" sz="2800" spc="-1" strike="noStrike">
                <a:solidFill>
                  <a:srgbClr val="777777"/>
                </a:solidFill>
                <a:latin typeface="inherit"/>
              </a:rPr>
              <a:t>&lt;</a:t>
            </a:r>
            <a:r>
              <a:rPr b="0" lang="en-US" sz="2800" spc="-1" strike="noStrike">
                <a:solidFill>
                  <a:srgbClr val="000000"/>
                </a:solidFill>
                <a:latin typeface="inherit"/>
              </a:rPr>
              <a:t>-</a:t>
            </a:r>
            <a:r>
              <a:rPr b="0" lang="en-US" sz="2800" spc="-1" strike="noStrike">
                <a:solidFill>
                  <a:srgbClr val="0086b3"/>
                </a:solidFill>
                <a:latin typeface="inherit"/>
              </a:rPr>
              <a:t>sample</a:t>
            </a:r>
            <a:r>
              <a:rPr b="0" lang="en-US" sz="2800" spc="-1" strike="noStrike">
                <a:solidFill>
                  <a:srgbClr val="777777"/>
                </a:solidFill>
                <a:latin typeface="inherit"/>
              </a:rPr>
              <a:t>(</a:t>
            </a:r>
            <a:r>
              <a:rPr b="0" lang="en-US" sz="2800" spc="-1" strike="noStrike">
                <a:solidFill>
                  <a:srgbClr val="0086b3"/>
                </a:solidFill>
                <a:latin typeface="inherit"/>
              </a:rPr>
              <a:t>c</a:t>
            </a:r>
            <a:r>
              <a:rPr b="0" lang="en-US" sz="2800" spc="-1" strike="noStrike">
                <a:solidFill>
                  <a:srgbClr val="777777"/>
                </a:solidFill>
                <a:latin typeface="inherit"/>
              </a:rPr>
              <a:t>(</a:t>
            </a:r>
            <a:r>
              <a:rPr b="0" lang="en-US" sz="2800" spc="-1" strike="noStrike">
                <a:solidFill>
                  <a:srgbClr val="009999"/>
                </a:solidFill>
                <a:latin typeface="inherit"/>
              </a:rPr>
              <a:t>0</a:t>
            </a:r>
            <a:r>
              <a:rPr b="0" lang="en-US" sz="2800" spc="-1" strike="noStrike">
                <a:solidFill>
                  <a:srgbClr val="000000"/>
                </a:solidFill>
                <a:latin typeface="inherit"/>
              </a:rPr>
              <a:t>:</a:t>
            </a:r>
            <a:r>
              <a:rPr b="0" lang="en-US" sz="2800" spc="-1" strike="noStrike">
                <a:solidFill>
                  <a:srgbClr val="009999"/>
                </a:solidFill>
                <a:latin typeface="inherit"/>
              </a:rPr>
              <a:t>36</a:t>
            </a:r>
            <a:r>
              <a:rPr b="0" lang="en-US" sz="2800" spc="-1" strike="noStrike">
                <a:solidFill>
                  <a:srgbClr val="777777"/>
                </a:solidFill>
                <a:latin typeface="inherit"/>
              </a:rPr>
              <a:t>)</a:t>
            </a:r>
            <a:r>
              <a:rPr b="0" lang="en-US" sz="2800" spc="-1" strike="noStrike">
                <a:solidFill>
                  <a:srgbClr val="000000"/>
                </a:solidFill>
                <a:latin typeface="inherit"/>
              </a:rPr>
              <a:t>, </a:t>
            </a:r>
            <a:r>
              <a:rPr b="0" lang="en-US" sz="2800" spc="-1" strike="noStrike">
                <a:solidFill>
                  <a:srgbClr val="009999"/>
                </a:solidFill>
                <a:latin typeface="inherit"/>
              </a:rPr>
              <a:t>100000</a:t>
            </a:r>
            <a:r>
              <a:rPr b="0" lang="en-US" sz="2800" spc="-1" strike="noStrike">
                <a:solidFill>
                  <a:srgbClr val="000000"/>
                </a:solidFill>
                <a:latin typeface="inherit"/>
              </a:rPr>
              <a:t>, replace = </a:t>
            </a:r>
            <a:r>
              <a:rPr b="1" lang="en-US" sz="2800" spc="-1" strike="noStrike">
                <a:solidFill>
                  <a:srgbClr val="286491"/>
                </a:solidFill>
                <a:latin typeface="inherit"/>
              </a:rPr>
              <a:t>TRUE</a:t>
            </a:r>
            <a:r>
              <a:rPr b="0" lang="en-US" sz="2800" spc="-1" strike="noStrike">
                <a:solidFill>
                  <a:srgbClr val="777777"/>
                </a:solidFill>
                <a:latin typeface="inherit"/>
              </a:rPr>
              <a: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2000"/>
          </a:bodyPr>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x&lt;-c(55,57,72,90,58,74)</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y&lt;-c(80,76,63,58,56,34,75)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wilcox.test(y,x)</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Wilcoxon rank sum test with continuity correction</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data:  y and x</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W = 21.5, p-value = 1</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alternative hypothesis: true location shift is not equal to 0</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Warning message:</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In wilcox.test.default(y, x) : cannot compute exact p-value with ties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838080" y="391320"/>
            <a:ext cx="10514880" cy="5893200"/>
          </a:xfrm>
          <a:prstGeom prst="rect">
            <a:avLst/>
          </a:prstGeom>
          <a:noFill/>
          <a:ln w="0">
            <a:noFill/>
          </a:ln>
        </p:spPr>
        <p:txBody>
          <a:bodyPr lIns="90000" rIns="90000" tIns="45000" bIns="45000" anchor="t">
            <a:normAutofit fontScale="65000"/>
          </a:bodyPr>
          <a:p>
            <a:pPr marL="237240" indent="-237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Here, </a:t>
            </a:r>
            <a:r>
              <a:rPr b="0" lang="en-US" sz="2800" spc="-1" strike="noStrike">
                <a:solidFill>
                  <a:srgbClr val="000000"/>
                </a:solidFill>
                <a:latin typeface="open sans"/>
              </a:rPr>
              <a:t>the runs tests can be used to test the randomness of a distribution, by taking the data in the given order and marking with + the data greater than the median, and with – the data less than the</a:t>
            </a:r>
            <a:endParaRPr b="0" lang="en-IN" sz="2800" spc="-1" strike="noStrike">
              <a:solidFill>
                <a:srgbClr val="000000"/>
              </a:solidFill>
              <a:latin typeface="Arial"/>
            </a:endParaRPr>
          </a:p>
          <a:p>
            <a:pPr marL="237240" indent="-237240">
              <a:lnSpc>
                <a:spcPct val="90000"/>
              </a:lnSpc>
              <a:spcBef>
                <a:spcPts val="1001"/>
              </a:spcBef>
              <a:buClr>
                <a:srgbClr val="000000"/>
              </a:buClr>
              <a:buFont typeface="Arial"/>
              <a:buChar char="•"/>
            </a:pPr>
            <a:r>
              <a:rPr b="0" lang="en-US" sz="2800" spc="-1" strike="noStrike">
                <a:solidFill>
                  <a:srgbClr val="000000"/>
                </a:solidFill>
                <a:latin typeface="open sans"/>
              </a:rPr>
              <a:t>install.packages("randtests")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37240" indent="-237240">
              <a:lnSpc>
                <a:spcPct val="90000"/>
              </a:lnSpc>
              <a:spcBef>
                <a:spcPts val="1001"/>
              </a:spcBef>
              <a:buClr>
                <a:srgbClr val="0086b3"/>
              </a:buClr>
              <a:buFont typeface="Arial"/>
              <a:buChar char="•"/>
              <a:tabLst>
                <a:tab algn="l" pos="0"/>
              </a:tabLst>
            </a:pPr>
            <a:r>
              <a:rPr b="0" lang="en-US" sz="2800" spc="-1" strike="noStrike">
                <a:solidFill>
                  <a:srgbClr val="0086b3"/>
                </a:solidFill>
                <a:latin typeface="inherit"/>
              </a:rPr>
              <a:t>library</a:t>
            </a:r>
            <a:r>
              <a:rPr b="0" lang="en-US" sz="2800" spc="-1" strike="noStrike">
                <a:solidFill>
                  <a:srgbClr val="777777"/>
                </a:solidFill>
                <a:latin typeface="inherit"/>
              </a:rPr>
              <a:t>(</a:t>
            </a:r>
            <a:r>
              <a:rPr b="0" lang="en-US" sz="2800" spc="-1" strike="noStrike">
                <a:solidFill>
                  <a:srgbClr val="000000"/>
                </a:solidFill>
                <a:latin typeface="inherit"/>
              </a:rPr>
              <a:t>randtests</a:t>
            </a:r>
            <a:r>
              <a:rPr b="0" lang="en-US" sz="2800" spc="-1" strike="noStrike">
                <a:solidFill>
                  <a:srgbClr val="777777"/>
                </a:solidFill>
                <a:latin typeface="inherit"/>
              </a:rPr>
              <a:t>)</a:t>
            </a:r>
            <a:endParaRPr b="0" lang="en-IN" sz="2800" spc="-1" strike="noStrike">
              <a:solidFill>
                <a:srgbClr val="000000"/>
              </a:solidFill>
              <a:latin typeface="Arial"/>
            </a:endParaRPr>
          </a:p>
          <a:p>
            <a:pPr marL="237240" indent="-237240">
              <a:lnSpc>
                <a:spcPct val="90000"/>
              </a:lnSpc>
              <a:spcBef>
                <a:spcPts val="1001"/>
              </a:spcBef>
              <a:buClr>
                <a:srgbClr val="000000"/>
              </a:buClr>
              <a:buFont typeface="Arial"/>
              <a:buChar char="•"/>
              <a:tabLst>
                <a:tab algn="l" pos="0"/>
              </a:tabLst>
            </a:pPr>
            <a:r>
              <a:rPr b="0" lang="en-US" sz="2800" spc="-1" strike="noStrike">
                <a:solidFill>
                  <a:srgbClr val="000000"/>
                </a:solidFill>
                <a:latin typeface="inherit"/>
              </a:rPr>
              <a:t>runs.</a:t>
            </a:r>
            <a:r>
              <a:rPr b="0" lang="en-US" sz="2800" spc="-1" strike="noStrike">
                <a:solidFill>
                  <a:srgbClr val="0086b3"/>
                </a:solidFill>
                <a:latin typeface="inherit"/>
              </a:rPr>
              <a:t>test</a:t>
            </a:r>
            <a:r>
              <a:rPr b="0" lang="en-US" sz="2800" spc="-1" strike="noStrike">
                <a:solidFill>
                  <a:srgbClr val="777777"/>
                </a:solidFill>
                <a:latin typeface="inherit"/>
              </a:rPr>
              <a:t>(</a:t>
            </a:r>
            <a:r>
              <a:rPr b="0" lang="en-US" sz="2800" spc="-1" strike="noStrike">
                <a:solidFill>
                  <a:srgbClr val="000000"/>
                </a:solidFill>
                <a:latin typeface="inherit"/>
              </a:rPr>
              <a:t>casino</a:t>
            </a:r>
            <a:r>
              <a:rPr b="0" lang="en-US" sz="2800" spc="-1" strike="noStrike">
                <a:solidFill>
                  <a:srgbClr val="777777"/>
                </a:solidFill>
                <a:latin typeface="inherit"/>
              </a:rPr>
              <a:t>)</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runs.test(casino)</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Runs Test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data:  casino</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statistic = -0.2308, runs = 48598, n1 = 48476, n2 = 48791, n = 97267,</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p-value = 0.8175</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alternative hypothesis: nonrandomness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br>
              <a:rPr sz="2800"/>
            </a:br>
            <a:r>
              <a:rPr b="1" lang="en-US" sz="2800" spc="-1" strike="noStrike">
                <a:solidFill>
                  <a:srgbClr val="000000"/>
                </a:solidFill>
                <a:latin typeface="open sans"/>
              </a:rPr>
              <a:t> </a:t>
            </a:r>
            <a:r>
              <a:rPr b="1" lang="en-US" sz="2800" spc="-1" strike="noStrike">
                <a:solidFill>
                  <a:srgbClr val="000000"/>
                </a:solidFill>
                <a:latin typeface="open sans"/>
              </a:rPr>
              <a:t>We accept the null hypothesis that was that the sequence of the numbers is random.</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838080" y="1825560"/>
            <a:ext cx="10514880" cy="4350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runs.test(casino,alternative="left.sided")</a:t>
            </a:r>
            <a:endParaRPr b="0" lang="en-IN" sz="2800" spc="-1" strike="noStrike">
              <a:solidFill>
                <a:srgbClr val="000000"/>
              </a:solidFill>
              <a:latin typeface="Arial"/>
            </a:endParaRPr>
          </a:p>
          <a:p>
            <a:pPr marL="432000" indent="0">
              <a:lnSpc>
                <a:spcPct val="90000"/>
              </a:lnSpc>
              <a:spcBef>
                <a:spcPts val="1417"/>
              </a:spcBef>
              <a:buNone/>
              <a:tabLst>
                <a:tab algn="l" pos="0"/>
              </a:tabLst>
            </a:pP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Runs Test</a:t>
            </a:r>
            <a:endParaRPr b="0" lang="en-IN" sz="2800" spc="-1" strike="noStrike">
              <a:solidFill>
                <a:srgbClr val="000000"/>
              </a:solidFill>
              <a:latin typeface="Arial"/>
            </a:endParaRPr>
          </a:p>
          <a:p>
            <a:pPr marL="432000" indent="0">
              <a:lnSpc>
                <a:spcPct val="90000"/>
              </a:lnSpc>
              <a:spcBef>
                <a:spcPts val="1417"/>
              </a:spcBef>
              <a:buNone/>
              <a:tabLst>
                <a:tab algn="l" pos="0"/>
              </a:tabLst>
            </a:pP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data:  casino</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statistic = 0.5707, runs = 48747, n1 = 48193, n2 = 49130, n = 97323,</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p-value = 0.7159</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alternative hypothesis: trend</a:t>
            </a:r>
            <a:endParaRPr b="0" lang="en-IN" sz="2800" spc="-1" strike="noStrike">
              <a:solidFill>
                <a:srgbClr val="000000"/>
              </a:solidFill>
              <a:latin typeface="Arial"/>
            </a:endParaRPr>
          </a:p>
          <a:p>
            <a:pPr marL="432000" indent="0">
              <a:lnSpc>
                <a:spcPct val="90000"/>
              </a:lnSpc>
              <a:spcBef>
                <a:spcPts val="1417"/>
              </a:spcBef>
              <a:buNone/>
              <a:tabLst>
                <a:tab algn="l" pos="0"/>
              </a:tabLst>
            </a:pPr>
            <a:endParaRPr b="0" lang="en-IN" sz="2800" spc="-1" strike="noStrike">
              <a:solidFill>
                <a:srgbClr val="000000"/>
              </a:solidFill>
              <a:latin typeface="Arial"/>
            </a:endParaRPr>
          </a:p>
        </p:txBody>
      </p:sp>
      <p:cxnSp>
        <p:nvCxnSpPr>
          <p:cNvPr id="129" name=""/>
          <p:cNvCxnSpPr>
            <a:stCxn id="128" idx="-1"/>
            <a:endCxn id="128" idx="-1"/>
          </p:cNvCxnSpPr>
          <p:nvPr/>
        </p:nvCxnSpPr>
        <p:spPr>
          <a:xfrm rot="16200000">
            <a:off x="11352960" y="4000680"/>
            <a:ext cx="360" cy="360"/>
          </a:xfrm>
          <a:prstGeom prst="curvedConnector2">
            <a:avLst/>
          </a:prstGeom>
          <a:ln w="0">
            <a:solidFill>
              <a:srgbClr val="3465a4"/>
            </a:solidFill>
            <a:tailEnd len="med" type="triangle" w="me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838080" y="1825560"/>
            <a:ext cx="10514880" cy="4350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runs.test(casino,alternative="right.sided")</a:t>
            </a:r>
            <a:endParaRPr b="0" lang="en-IN" sz="2800" spc="-1" strike="noStrike">
              <a:solidFill>
                <a:srgbClr val="000000"/>
              </a:solidFill>
              <a:latin typeface="Arial"/>
            </a:endParaRPr>
          </a:p>
          <a:p>
            <a:pPr marL="432000" indent="0">
              <a:lnSpc>
                <a:spcPct val="90000"/>
              </a:lnSpc>
              <a:spcBef>
                <a:spcPts val="1417"/>
              </a:spcBef>
              <a:buNone/>
              <a:tabLst>
                <a:tab algn="l" pos="0"/>
              </a:tabLst>
            </a:pP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Runs Test</a:t>
            </a:r>
            <a:endParaRPr b="0" lang="en-IN" sz="2800" spc="-1" strike="noStrike">
              <a:solidFill>
                <a:srgbClr val="000000"/>
              </a:solidFill>
              <a:latin typeface="Arial"/>
            </a:endParaRPr>
          </a:p>
          <a:p>
            <a:pPr marL="432000" indent="0">
              <a:lnSpc>
                <a:spcPct val="90000"/>
              </a:lnSpc>
              <a:spcBef>
                <a:spcPts val="1417"/>
              </a:spcBef>
              <a:buNone/>
              <a:tabLst>
                <a:tab algn="l" pos="0"/>
              </a:tabLst>
            </a:pP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data:  casino</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statistic = 0.5707, runs = 48747, n1 = 48193, n2 = 49130, n = 97323,</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p-value = 0.2841</a:t>
            </a:r>
            <a:endParaRPr b="0" lang="en-IN" sz="2800" spc="-1" strike="noStrike">
              <a:solidFill>
                <a:srgbClr val="000000"/>
              </a:solidFill>
              <a:latin typeface="Arial"/>
            </a:endParaRPr>
          </a:p>
          <a:p>
            <a:pPr marL="432000" indent="0">
              <a:lnSpc>
                <a:spcPct val="90000"/>
              </a:lnSpc>
              <a:spcBef>
                <a:spcPts val="1417"/>
              </a:spcBef>
              <a:buNone/>
              <a:tabLst>
                <a:tab algn="l" pos="0"/>
              </a:tabLst>
            </a:pPr>
            <a:r>
              <a:rPr b="0" lang="en-US" sz="2800" spc="-1" strike="noStrike">
                <a:solidFill>
                  <a:srgbClr val="000000"/>
                </a:solidFill>
                <a:latin typeface="Calibri"/>
              </a:rPr>
              <a:t>alternative hypothesis: first-order negative autocorrelation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Sign Test (Non-parametric Test for Location)</a:t>
            </a:r>
            <a:endParaRPr b="0" lang="en-IN" sz="4400" spc="-1" strike="noStrike">
              <a:solidFill>
                <a:srgbClr val="000000"/>
              </a:solidFill>
              <a:latin typeface="Arial"/>
            </a:endParaRPr>
          </a:p>
        </p:txBody>
      </p:sp>
      <p:sp>
        <p:nvSpPr>
          <p:cNvPr id="13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444444"/>
              </a:buClr>
              <a:buFont typeface="Arial"/>
              <a:buChar char="•"/>
            </a:pPr>
            <a:r>
              <a:rPr b="0" lang="en-US" sz="2800" spc="-1" strike="noStrike">
                <a:solidFill>
                  <a:srgbClr val="444444"/>
                </a:solidFill>
                <a:latin typeface="Lato"/>
              </a:rPr>
              <a:t>Bank of America West Palm Beach, FL branch manager indicates that the median number of savings account customers per day is 64. A clerk from the same branch claims that it was more than 64. Clerk collected the number of savings account customers per day data for 10 random days. Can we reject the branch manager’s claim at 0.05 significance level?</a:t>
            </a:r>
            <a:endParaRPr b="0" lang="en-IN" sz="2800" spc="-1" strike="noStrike">
              <a:solidFill>
                <a:srgbClr val="000000"/>
              </a:solidFill>
              <a:latin typeface="Arial"/>
            </a:endParaRPr>
          </a:p>
        </p:txBody>
      </p:sp>
      <p:pic>
        <p:nvPicPr>
          <p:cNvPr id="133" name="Picture 3" descr=""/>
          <p:cNvPicPr/>
          <p:nvPr/>
        </p:nvPicPr>
        <p:blipFill>
          <a:blip r:embed="rId1"/>
          <a:stretch/>
        </p:blipFill>
        <p:spPr>
          <a:xfrm>
            <a:off x="2403720" y="4454640"/>
            <a:ext cx="7383960" cy="2106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6" descr=""/>
          <p:cNvPicPr/>
          <p:nvPr/>
        </p:nvPicPr>
        <p:blipFill>
          <a:blip r:embed="rId1"/>
          <a:stretch/>
        </p:blipFill>
        <p:spPr>
          <a:xfrm>
            <a:off x="2426760" y="951840"/>
            <a:ext cx="7337520" cy="4357080"/>
          </a:xfrm>
          <a:prstGeom prst="rect">
            <a:avLst/>
          </a:prstGeom>
          <a:ln w="0">
            <a:noFill/>
          </a:ln>
        </p:spPr>
      </p:pic>
      <p:pic>
        <p:nvPicPr>
          <p:cNvPr id="135" name="Picture 8" descr=""/>
          <p:cNvPicPr/>
          <p:nvPr/>
        </p:nvPicPr>
        <p:blipFill>
          <a:blip r:embed="rId2"/>
          <a:stretch/>
        </p:blipFill>
        <p:spPr>
          <a:xfrm>
            <a:off x="2426760" y="5432040"/>
            <a:ext cx="5786640" cy="514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4" descr=""/>
          <p:cNvPicPr/>
          <p:nvPr/>
        </p:nvPicPr>
        <p:blipFill>
          <a:blip r:embed="rId1"/>
          <a:stretch/>
        </p:blipFill>
        <p:spPr>
          <a:xfrm>
            <a:off x="1703520" y="365040"/>
            <a:ext cx="8094600" cy="6208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Solution Using R</a:t>
            </a:r>
            <a:endParaRPr b="0" lang="en-IN" sz="4400" spc="-1" strike="noStrike">
              <a:solidFill>
                <a:srgbClr val="000000"/>
              </a:solidFill>
              <a:latin typeface="Arial"/>
            </a:endParaRPr>
          </a:p>
        </p:txBody>
      </p:sp>
      <p:graphicFrame>
        <p:nvGraphicFramePr>
          <p:cNvPr id="138" name="Object 5"/>
          <p:cNvGraphicFramePr/>
          <p:nvPr/>
        </p:nvGraphicFramePr>
        <p:xfrm>
          <a:off x="491400" y="1826280"/>
          <a:ext cx="7435080" cy="3663360"/>
        </p:xfrm>
        <a:graphic>
          <a:graphicData uri="http://schemas.openxmlformats.org/presentationml/2006/ole">
            <p:oleObj progId="Paint.Picture" r:id="rId1" spid="">
              <p:embed/>
              <p:pic>
                <p:nvPicPr>
                  <p:cNvPr id="139" name="Object 5" descr=""/>
                  <p:cNvPicPr/>
                  <p:nvPr/>
                </p:nvPicPr>
                <p:blipFill>
                  <a:blip r:embed="rId2"/>
                  <a:stretch/>
                </p:blipFill>
                <p:spPr>
                  <a:xfrm>
                    <a:off x="491400" y="1826280"/>
                    <a:ext cx="7435080" cy="366336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TotalTime>
  <Application>LibreOffice/7.5.2.2$Windows_X86_64 LibreOffice_project/53bb9681a964705cf672590721dbc85eb4d0c3a2</Application>
  <AppVersion>15.0000</AppVersion>
  <Words>644</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2023-04-19T01:06:45Z</dcterms:created>
  <dc:creator>Soumen Adhikary</dc:creator>
  <dc:description/>
  <dc:language>en-IN</dc:language>
  <cp:lastModifiedBy/>
  <dcterms:modified xsi:type="dcterms:W3CDTF">2023-05-30T12:04:22Z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