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F1QH8DgsJpxhpqpdJYgM5gR8Z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9a4148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29a4148e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9a4148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29a4148e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1108610" y="2205766"/>
            <a:ext cx="4036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hu-HU" sz="3800"/>
              <a:t>Breast Cancer Diagnosis Using Support Vector Machine</a:t>
            </a:r>
            <a:endParaRPr/>
          </a:p>
        </p:txBody>
      </p:sp>
      <p:grpSp>
        <p:nvGrpSpPr>
          <p:cNvPr id="92" name="Google Shape;92;p1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93" name="Google Shape;93;p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-2" l="21458" r="18023" t="0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hu-HU" sz="3700"/>
              <a:t>Support Vector Machine (SVM)</a:t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hu-HU" sz="2000"/>
              <a:t>Support Vector Machines (SVM) are supervised learning models used for classification and regression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hu-HU" sz="2000"/>
              <a:t>Find the optimal hyperplane that separates data points into different classes, </a:t>
            </a:r>
            <a:r>
              <a:rPr b="1" i="0" lang="hu-HU" sz="2000"/>
              <a:t>maximizing</a:t>
            </a:r>
            <a:r>
              <a:rPr b="0" i="0" lang="hu-HU" sz="2000"/>
              <a:t> the margin between them (</a:t>
            </a:r>
            <a:r>
              <a:rPr b="1" i="0" lang="hu-HU" sz="2000"/>
              <a:t>minimizing</a:t>
            </a:r>
            <a:r>
              <a:rPr b="0" i="0" lang="hu-HU" sz="2000"/>
              <a:t> the inverse of 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hu-HU" sz="2000"/>
              <a:t>"</a:t>
            </a:r>
            <a:r>
              <a:rPr lang="hu-HU" sz="2000"/>
              <a:t>H</a:t>
            </a:r>
            <a:r>
              <a:rPr b="0" i="0" lang="hu-HU" sz="2000"/>
              <a:t>ard margin" when data is linearly separable, "soft margin" allows for some misclassifications by introducing a penalty parameter (C)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849675" y="1246899"/>
            <a:ext cx="4845600" cy="203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486" y="1569260"/>
            <a:ext cx="4397432" cy="159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5462" y="3707894"/>
            <a:ext cx="3731490" cy="251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462629" y="-2174875"/>
            <a:ext cx="11447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100"/>
              <a:t>How do we minimize the function?</a:t>
            </a:r>
            <a:endParaRPr sz="4100"/>
          </a:p>
        </p:txBody>
      </p:sp>
      <p:sp>
        <p:nvSpPr>
          <p:cNvPr id="121" name="Google Shape;121;p3"/>
          <p:cNvSpPr/>
          <p:nvPr/>
        </p:nvSpPr>
        <p:spPr>
          <a:xfrm flipH="1">
            <a:off x="629684" y="1132025"/>
            <a:ext cx="9263558" cy="26609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59025" y="656276"/>
            <a:ext cx="6224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We don’t know b!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hu-HU"/>
              <a:t>We construct the Lagrangian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486" y="1569260"/>
            <a:ext cx="4397432" cy="159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820" r="-819" t="0"/>
          <a:stretch/>
        </p:blipFill>
        <p:spPr>
          <a:xfrm>
            <a:off x="374688" y="3473125"/>
            <a:ext cx="119348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29a4148ec_0_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a29a4148ec_0_4"/>
          <p:cNvSpPr txBox="1"/>
          <p:nvPr>
            <p:ph type="title"/>
          </p:nvPr>
        </p:nvSpPr>
        <p:spPr>
          <a:xfrm>
            <a:off x="462629" y="-2174875"/>
            <a:ext cx="11447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100"/>
              <a:t>Dual problem</a:t>
            </a:r>
            <a:endParaRPr sz="4100"/>
          </a:p>
        </p:txBody>
      </p:sp>
      <p:sp>
        <p:nvSpPr>
          <p:cNvPr id="131" name="Google Shape;131;g2a29a4148ec_0_4"/>
          <p:cNvSpPr/>
          <p:nvPr/>
        </p:nvSpPr>
        <p:spPr>
          <a:xfrm rot="10800000">
            <a:off x="628915" y="1158671"/>
            <a:ext cx="3718865" cy="5545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2a29a4148e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1602225"/>
            <a:ext cx="54930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a29a4148ec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150" y="1602225"/>
            <a:ext cx="4976700" cy="10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29a4148ec_0_4"/>
          <p:cNvSpPr/>
          <p:nvPr/>
        </p:nvSpPr>
        <p:spPr>
          <a:xfrm rot="-5400000">
            <a:off x="5361582" y="2532940"/>
            <a:ext cx="1657807" cy="6264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a29a4148ec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398" y="2720223"/>
            <a:ext cx="4516650" cy="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a29a4148ec_0_4"/>
          <p:cNvSpPr txBox="1"/>
          <p:nvPr>
            <p:ph idx="1" type="body"/>
          </p:nvPr>
        </p:nvSpPr>
        <p:spPr>
          <a:xfrm>
            <a:off x="290900" y="3256625"/>
            <a:ext cx="93009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Inserting these in the Lagrangian, after some algebra:</a:t>
            </a:r>
            <a:endParaRPr/>
          </a:p>
        </p:txBody>
      </p:sp>
      <p:pic>
        <p:nvPicPr>
          <p:cNvPr id="137" name="Google Shape;137;g2a29a4148ec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7100" y="4553988"/>
            <a:ext cx="63055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a29a4148ec_0_4"/>
          <p:cNvSpPr txBox="1"/>
          <p:nvPr>
            <p:ph idx="1" type="body"/>
          </p:nvPr>
        </p:nvSpPr>
        <p:spPr>
          <a:xfrm>
            <a:off x="7529625" y="4627713"/>
            <a:ext cx="45168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Only depends on alpha!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9a4148ec_0_20"/>
          <p:cNvSpPr txBox="1"/>
          <p:nvPr>
            <p:ph type="title"/>
          </p:nvPr>
        </p:nvSpPr>
        <p:spPr>
          <a:xfrm>
            <a:off x="462629" y="-2174875"/>
            <a:ext cx="11447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100"/>
              <a:t>Dual problem: Quadratic programming</a:t>
            </a:r>
            <a:endParaRPr sz="4100"/>
          </a:p>
        </p:txBody>
      </p:sp>
      <p:sp>
        <p:nvSpPr>
          <p:cNvPr id="144" name="Google Shape;144;g2a29a4148ec_0_20"/>
          <p:cNvSpPr/>
          <p:nvPr/>
        </p:nvSpPr>
        <p:spPr>
          <a:xfrm rot="10800000">
            <a:off x="629848" y="1158664"/>
            <a:ext cx="10148468" cy="4448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a29a4148ec_0_20"/>
          <p:cNvSpPr txBox="1"/>
          <p:nvPr>
            <p:ph idx="1" type="body"/>
          </p:nvPr>
        </p:nvSpPr>
        <p:spPr>
          <a:xfrm>
            <a:off x="462625" y="4865200"/>
            <a:ext cx="52524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Equivalent to primal problem</a:t>
            </a:r>
            <a:endParaRPr/>
          </a:p>
        </p:txBody>
      </p:sp>
      <p:pic>
        <p:nvPicPr>
          <p:cNvPr id="146" name="Google Shape;146;g2a29a4148e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2392475"/>
            <a:ext cx="5937499" cy="24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a29a4148ec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750" y="2392475"/>
            <a:ext cx="3528865" cy="247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2a29a4148ec_0_20"/>
          <p:cNvCxnSpPr/>
          <p:nvPr/>
        </p:nvCxnSpPr>
        <p:spPr>
          <a:xfrm flipH="1" rot="10800000">
            <a:off x="5531175" y="3843325"/>
            <a:ext cx="1654500" cy="1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2a29a4148ec_0_20"/>
          <p:cNvSpPr txBox="1"/>
          <p:nvPr>
            <p:ph idx="1" type="body"/>
          </p:nvPr>
        </p:nvSpPr>
        <p:spPr>
          <a:xfrm>
            <a:off x="7603034" y="4865200"/>
            <a:ext cx="36003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Easy to implement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hu-HU" sz="4800"/>
              <a:t>Matlab Code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559711" y="1998859"/>
            <a:ext cx="45309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/>
              <a:t>Dividing the dataset to training and testing sets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/>
              <a:t>Creating the necessary variables for </a:t>
            </a:r>
            <a:r>
              <a:rPr i="1" lang="hu-HU" sz="2000"/>
              <a:t>quadprog </a:t>
            </a:r>
            <a:r>
              <a:rPr lang="hu-HU" sz="2000"/>
              <a:t>solver function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/>
              <a:t>Evaluating the results such as: Accuracy, specificity, sensitivity</a:t>
            </a:r>
            <a:endParaRPr sz="2000"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-3" l="0" r="4667" t="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>
            <p:ph type="title"/>
          </p:nvPr>
        </p:nvSpPr>
        <p:spPr>
          <a:xfrm>
            <a:off x="1174273" y="214415"/>
            <a:ext cx="36009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flipH="1" rot="-5400000">
            <a:off x="2935154" y="2885842"/>
            <a:ext cx="3752469" cy="35936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179193" y="301441"/>
            <a:ext cx="6224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/>
              <a:t>With C = 1000: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Accuracy: 0.956522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Sensitivity: 0.882353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Specificity: 0.980769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/>
              <a:t>Best result with C = 10: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Accuracy: 0.971014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Sensitivity: 0.941176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/>
              <a:t>Specificity: 0.980769</a:t>
            </a:r>
            <a:endParaRPr sz="2200"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-208195" y="5380800"/>
            <a:ext cx="12791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hu-HU" sz="2200"/>
              <a:t>Accuracy: Correctness rate		Sensitivity: True positive ratio		Specificity: True negative rate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2023-12-05T13:23:43Z</dcterms:created>
  <dc:creator>Márton Bidlek</dc:creator>
</cp:coreProperties>
</file>