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14AA-F5A4-B84D-FB0B-BAA6789D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EC7BA-22C6-8AC1-B0E0-95BF65B2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EC9D-C3FD-1F4B-3DAB-03E3288B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FA49-B881-4952-AD3F-6F2A3F400E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40B56-0409-7C5C-6BE5-802639A1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1C05-AE6E-ABA4-964B-4BD0C77F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FE7-9400-4A19-AB67-BB7758A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BD2F-7A16-5279-B519-F27FEC0F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BECDF-872C-67FB-EA73-4C315E08C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17DA-283A-EF94-3BA0-6D463AEF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FA49-B881-4952-AD3F-6F2A3F400E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9016B-BBD8-B551-5D60-2F7B2F6D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52CFC-556A-E0D1-987F-FBC75F94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FE7-9400-4A19-AB67-BB7758A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BFEEF-A430-2B74-F6D3-B08EBFCC7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3259D-E225-605A-3705-B50ECA3DC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E616-31E5-AAC2-4149-FDC109AE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FA49-B881-4952-AD3F-6F2A3F400E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FD75-9FC0-5A4F-F7DF-3784796E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42D5F-23CB-ACBD-B89F-E006D1E6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FE7-9400-4A19-AB67-BB7758A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9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E3F5-D2AD-5CB3-31D0-47528D7C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1C3FB-8E86-AE3B-C569-9620558E2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FEC9-C7B9-D0C0-DE65-04FEEC97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FA49-B881-4952-AD3F-6F2A3F400E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A64A-A69F-00A0-080B-36C84FA2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E14C-EDFD-6D00-C9C4-4ABF12E8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FE7-9400-4A19-AB67-BB7758A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549F-1B87-34F3-1AAF-D70A1750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2D83-DA76-511D-E6C2-B8595395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FD19-7963-338B-7EFE-3F3D0326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FA49-B881-4952-AD3F-6F2A3F400E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7F32-4BDA-DCA1-E016-F6E3302A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FCF3F-D980-D66B-11AA-F4C1FA25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FE7-9400-4A19-AB67-BB7758A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ACEB-C9E9-CE27-7F41-8541E6CD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9C46D-48DF-6C23-BEB9-09096805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F1E2-035A-3E36-9C3C-84936273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FA49-B881-4952-AD3F-6F2A3F400E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CB5D-45BF-A4D3-A270-6FDB3DA4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EC69-995C-6266-B3D1-C63347E4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FE7-9400-4A19-AB67-BB7758A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48AA-24BE-BD9B-5D60-D6E5CBBF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E228-8F69-F6B6-2EF0-EE4BB5B60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3E76A-FF01-EA70-42BF-09F24DF29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FDB2C-D235-B101-F20E-D21FD270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FA49-B881-4952-AD3F-6F2A3F400E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D43A-2A29-A389-A95D-F6C728CD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21E1-A76C-D40D-8050-F1FB13B3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FE7-9400-4A19-AB67-BB7758A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5DDC-15EC-99FB-9591-6AAA9898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448C4-0F91-E6D5-0DC8-70A4E0EF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DB1EA-C512-C435-706A-5A2E7E6BB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47AF1-E7F3-18F8-3DD1-C700752FE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7BB43-4E30-E0CF-AC1A-2E72955A9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1F5EA-8314-CDC7-E552-43150DE3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FA49-B881-4952-AD3F-6F2A3F400E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0781B-832A-4CA7-C1D2-A5508025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F72EA-8966-0D59-77BF-7AFBF85B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FE7-9400-4A19-AB67-BB7758A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E09C-30DF-C232-FFE8-51A9FF5C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ADDFA-C790-1CC3-2F3E-67043B3E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FA49-B881-4952-AD3F-6F2A3F400E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1AE21-3D7A-5F39-C5D6-2A121845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459CC-8A83-1E9B-1393-99786314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FE7-9400-4A19-AB67-BB7758A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49C92-A88F-DA87-F309-A742D617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FA49-B881-4952-AD3F-6F2A3F400E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88D1F-0672-CEBC-102B-E6CC5DA7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01D0A-D237-A6B3-E9C2-8F65E070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FE7-9400-4A19-AB67-BB7758A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9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FA16-1F8E-9174-A0AF-4A04B9CA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FA69-311B-DBB8-0255-7EC61430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34CC8-D444-3A87-C42C-ADA6B7E39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C7521-FFBF-3D66-9794-6633269A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FA49-B881-4952-AD3F-6F2A3F400E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E8C60-72AF-73FD-FC7E-E3378B04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B2F6F-D0D0-ADB4-6F3C-B2FB8D85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FE7-9400-4A19-AB67-BB7758A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2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7A64-C44E-DB50-D11E-ECCA10C1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1E6B7-5A32-43DA-3483-DA2284D7F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A659-2C62-45B3-FE59-AA48DF413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115C9-96BF-372D-27F8-A016A2EA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FA49-B881-4952-AD3F-6F2A3F400E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B506C-477B-14A5-0A0B-A0103D60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8F197-F5E8-40C2-1868-DA27833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FE7-9400-4A19-AB67-BB7758A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5B3E9-5DF7-3113-0E78-DD8179BD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0E736-CFA6-B965-48A7-B0D1EAA6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4BC14-8790-B3A9-AB2F-1B9C1FFE7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BFA49-B881-4952-AD3F-6F2A3F400E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BB09-9D85-E2D3-4014-9F56E3433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0F23-8C1F-2F35-61AC-51BED306C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FE7-9400-4A19-AB67-BB7758A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6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72E37-D230-3BEB-E327-9960DB8B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130041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800"/>
              <a:t>Breast Cancer Diagnosis Using Support Vector Machine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B8986-03F1-236D-0D1F-70D1FDF29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8" r="18023" b="-2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C2F66-307C-1AD1-3F8C-712C8891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Support Vector Machine (SVM)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2F67-4770-6690-8C92-1B9824032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>
                <a:effectLst/>
              </a:rPr>
              <a:t>Support Vector Machines (SVM) are supervised learning models used for classification and regression tasks</a:t>
            </a:r>
          </a:p>
          <a:p>
            <a:r>
              <a:rPr lang="en-US" sz="2000" b="0" i="0">
                <a:effectLst/>
              </a:rPr>
              <a:t>Find the optimal hyperplane that separates data points into different classes, </a:t>
            </a:r>
            <a:r>
              <a:rPr lang="en-US" sz="2000" b="1" i="0">
                <a:effectLst/>
              </a:rPr>
              <a:t>maximizing</a:t>
            </a:r>
            <a:r>
              <a:rPr lang="en-US" sz="2000" b="0" i="0">
                <a:effectLst/>
              </a:rPr>
              <a:t> the margin between them (</a:t>
            </a:r>
            <a:r>
              <a:rPr lang="en-US" sz="2000" b="1" i="0">
                <a:effectLst/>
              </a:rPr>
              <a:t>minimizing</a:t>
            </a:r>
            <a:r>
              <a:rPr lang="en-US" sz="2000" b="0" i="0">
                <a:effectLst/>
              </a:rPr>
              <a:t> the inverse of it)</a:t>
            </a:r>
          </a:p>
          <a:p>
            <a:r>
              <a:rPr lang="en-US" sz="2000" b="0" i="0">
                <a:effectLst/>
              </a:rPr>
              <a:t>"</a:t>
            </a:r>
            <a:r>
              <a:rPr lang="en-US" sz="2000"/>
              <a:t>H</a:t>
            </a:r>
            <a:r>
              <a:rPr lang="en-US" sz="2000" b="0" i="0">
                <a:effectLst/>
              </a:rPr>
              <a:t>ard margin" when data is linearly separable, "soft margin" allows for some misclassifications by introducing a penalty parameter (C)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C4BD7B-1BFA-F2AD-103D-F3A809C2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044235"/>
            <a:ext cx="4397433" cy="1594069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35D227-75CA-9A8A-CA83-6AEE59EA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462" y="3707894"/>
            <a:ext cx="3731490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7D67D-6400-D9F0-03DC-C2F80449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Forming Langrangian Dual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08F19-3683-203E-C055-7712E40DD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200"/>
              <a:t>Mathematical Explanation of the Langrangian Dual Formulation</a:t>
            </a:r>
          </a:p>
        </p:txBody>
      </p:sp>
    </p:spTree>
    <p:extLst>
      <p:ext uri="{BB962C8B-B14F-4D97-AF65-F5344CB8AC3E}">
        <p14:creationId xmlns:p14="http://schemas.microsoft.com/office/powerpoint/2010/main" val="214641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61243-E7E9-E8C7-AF2A-ECE23689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Matlab Code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444DCB-667B-BEA7-9AE5-CBA73C7A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 dirty="0" err="1"/>
              <a:t>Dividing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dataset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training</a:t>
            </a:r>
            <a:r>
              <a:rPr lang="hu-HU" sz="2000" dirty="0"/>
              <a:t> and testing </a:t>
            </a:r>
            <a:r>
              <a:rPr lang="hu-HU" sz="2000" dirty="0" err="1"/>
              <a:t>sets</a:t>
            </a:r>
            <a:endParaRPr lang="hu-HU" sz="2000" dirty="0"/>
          </a:p>
          <a:p>
            <a:r>
              <a:rPr lang="hu-HU" sz="2000" dirty="0" err="1"/>
              <a:t>Creating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necessary</a:t>
            </a:r>
            <a:r>
              <a:rPr lang="hu-HU" sz="2000" dirty="0"/>
              <a:t> </a:t>
            </a:r>
            <a:r>
              <a:rPr lang="hu-HU" sz="2000" dirty="0" err="1"/>
              <a:t>variables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i="1" dirty="0" err="1"/>
              <a:t>quadprog</a:t>
            </a:r>
            <a:r>
              <a:rPr lang="hu-HU" sz="2000" i="1" dirty="0"/>
              <a:t> </a:t>
            </a:r>
            <a:r>
              <a:rPr lang="hu-HU" sz="2000" dirty="0" err="1"/>
              <a:t>solver</a:t>
            </a:r>
            <a:r>
              <a:rPr lang="hu-HU" sz="2000" dirty="0"/>
              <a:t> </a:t>
            </a:r>
            <a:r>
              <a:rPr lang="hu-HU" sz="2000" dirty="0" err="1"/>
              <a:t>function</a:t>
            </a:r>
            <a:endParaRPr lang="hu-HU" sz="2000" dirty="0"/>
          </a:p>
          <a:p>
            <a:r>
              <a:rPr lang="hu-HU" sz="2000" dirty="0" err="1"/>
              <a:t>Evaluating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results</a:t>
            </a:r>
            <a:r>
              <a:rPr lang="hu-HU" sz="2000" dirty="0"/>
              <a:t> </a:t>
            </a:r>
            <a:r>
              <a:rPr lang="hu-HU" sz="2000" dirty="0" err="1"/>
              <a:t>such</a:t>
            </a:r>
            <a:r>
              <a:rPr lang="hu-HU" sz="2000" dirty="0"/>
              <a:t> </a:t>
            </a:r>
            <a:r>
              <a:rPr lang="hu-HU" sz="2000" dirty="0" err="1"/>
              <a:t>as</a:t>
            </a:r>
            <a:r>
              <a:rPr lang="hu-HU" sz="2000" dirty="0"/>
              <a:t>: </a:t>
            </a:r>
            <a:r>
              <a:rPr lang="hu-HU" sz="2000" dirty="0" err="1"/>
              <a:t>Accuracy</a:t>
            </a:r>
            <a:r>
              <a:rPr lang="hu-HU" sz="2000" dirty="0"/>
              <a:t>, </a:t>
            </a:r>
            <a:r>
              <a:rPr lang="hu-HU" sz="2000" dirty="0" err="1"/>
              <a:t>specificity</a:t>
            </a:r>
            <a:r>
              <a:rPr lang="hu-HU" sz="2000" dirty="0"/>
              <a:t>, </a:t>
            </a:r>
            <a:r>
              <a:rPr lang="hu-HU" sz="2000" dirty="0" err="1"/>
              <a:t>sensitivity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E6B64B-B695-BEEF-F0E6-0F3F43BD9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7" b="-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6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D558F-BBA3-A1AC-99B3-83988C0F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9772-BF72-AA37-3E02-280B4FF49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With C = 1000:</a:t>
            </a:r>
          </a:p>
          <a:p>
            <a:pPr lvl="1"/>
            <a:r>
              <a:rPr lang="en-US" sz="2200" dirty="0"/>
              <a:t>Accuracy: 0.956522</a:t>
            </a:r>
          </a:p>
          <a:p>
            <a:pPr lvl="1"/>
            <a:r>
              <a:rPr lang="en-US" sz="2200" dirty="0"/>
              <a:t>Sensitivity: 0.882353</a:t>
            </a:r>
          </a:p>
          <a:p>
            <a:pPr lvl="1"/>
            <a:r>
              <a:rPr lang="en-US" sz="2200" dirty="0"/>
              <a:t>Specificity: 0.980769</a:t>
            </a:r>
            <a:endParaRPr lang="hu-HU" sz="2200" dirty="0"/>
          </a:p>
          <a:p>
            <a:pPr marL="0" indent="0">
              <a:buNone/>
            </a:pPr>
            <a:r>
              <a:rPr lang="hu-HU" sz="2600" dirty="0"/>
              <a:t>Best </a:t>
            </a:r>
            <a:r>
              <a:rPr lang="hu-HU" sz="2600" dirty="0" err="1"/>
              <a:t>result</a:t>
            </a:r>
            <a:r>
              <a:rPr lang="hu-HU" sz="2600" dirty="0"/>
              <a:t> </a:t>
            </a:r>
            <a:r>
              <a:rPr lang="hu-HU" sz="2600" dirty="0" err="1"/>
              <a:t>with</a:t>
            </a:r>
            <a:r>
              <a:rPr lang="hu-HU" sz="2600" dirty="0"/>
              <a:t> C = 10:</a:t>
            </a:r>
          </a:p>
          <a:p>
            <a:pPr lvl="1"/>
            <a:r>
              <a:rPr lang="en-US" sz="2200" dirty="0"/>
              <a:t>Accuracy: 0.971014</a:t>
            </a:r>
          </a:p>
          <a:p>
            <a:pPr lvl="1"/>
            <a:r>
              <a:rPr lang="en-US" sz="2200" dirty="0"/>
              <a:t>Sensitivity: 0.941176</a:t>
            </a:r>
          </a:p>
          <a:p>
            <a:pPr lvl="1"/>
            <a:r>
              <a:rPr lang="en-US" sz="2200" dirty="0"/>
              <a:t>Specificity: 0.980769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295438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Breast Cancer Diagnosis Using Support Vector Machine</vt:lpstr>
      <vt:lpstr>Support Vector Machine (SVM)</vt:lpstr>
      <vt:lpstr>Problem Forming Langrangian Dual</vt:lpstr>
      <vt:lpstr>Matlab Code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Diagnosis Using Support Vector Machine</dc:title>
  <dc:creator>Márton Bidlek</dc:creator>
  <cp:lastModifiedBy>Márton Bidlek</cp:lastModifiedBy>
  <cp:revision>1</cp:revision>
  <dcterms:created xsi:type="dcterms:W3CDTF">2023-12-05T13:23:43Z</dcterms:created>
  <dcterms:modified xsi:type="dcterms:W3CDTF">2023-12-05T15:13:59Z</dcterms:modified>
</cp:coreProperties>
</file>