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7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A4B4DD-5266-A618-56CF-DFE3DD9C6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295AE43-9DAC-7320-1081-A92A71BAB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9C88E05-BCAC-F965-D48E-FE069E05D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D4D6-A1E4-4A8F-BD49-CC603E896113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7B061AC-87A8-37BC-EFD4-91F9F16BF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B5DDFE8-23CC-B86E-0301-330416E71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8742-5E9B-44EA-B5FA-F4CA6CDF6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02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5562BC-7BF1-8436-05E5-8575C1F01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EEB0C82-2E43-4AE7-C2A7-EB27E6FD3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F48BE16-A8AC-08FB-E599-C8C2FB796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D4D6-A1E4-4A8F-BD49-CC603E896113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D9CFD19-F201-0BD1-F125-3253F6D12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D8E2457-D81F-DC95-F458-CEA352A15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8742-5E9B-44EA-B5FA-F4CA6CDF6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7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499F4002-9417-ACC4-982F-9618CEBCB8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0404808-FB73-E462-8986-57311EF29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E0FFBE6-27FA-90B5-A542-A53443EA4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D4D6-A1E4-4A8F-BD49-CC603E896113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8BD01E0-671E-49D7-9ECA-380344B8F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19B593D-C070-B964-0584-2EDFABB1F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8742-5E9B-44EA-B5FA-F4CA6CDF6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45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4BA760-9282-379A-9C23-F48BA4FB4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308D177-2B01-C810-D228-627A7CF52D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835BF2C-5FF1-F267-FAB3-F958E1D52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D4D6-A1E4-4A8F-BD49-CC603E896113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D423355-DE94-DB0C-0212-44BCA8387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A5F759F-F64B-173B-2088-74E70E5A9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8742-5E9B-44EA-B5FA-F4CA6CDF6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20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902863-EA03-A5D6-2F7E-68C3793D4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FCE1890-BDB5-28C9-001B-7525DF8D3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CBA1CDD-87D2-EB02-7CFE-92EC6620E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D4D6-A1E4-4A8F-BD49-CC603E896113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DBBB32D-E523-8763-3E69-DB67B4E96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1FED6A9-D12C-4A32-C810-CA8F66989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8742-5E9B-44EA-B5FA-F4CA6CDF6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4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CEDF23-D758-AF6A-68A3-D7F7B5148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80C5AA4-96AE-9E0A-253C-4CCDEC83A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47E7B0A-BC7F-A982-29B3-EDFEE2CD9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D4D6-A1E4-4A8F-BD49-CC603E896113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4AA8E90-7B65-C269-8CFD-4A976BD68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033DED-80AE-1F09-3A20-94F9D65AA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8742-5E9B-44EA-B5FA-F4CA6CDF6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3DD9D55-73D6-5FD8-CA16-A4AC73A08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D6528ED-AE22-CFC2-D475-B17C898610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CE67CB4-B68F-AFF0-15FA-2D2C542D8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F619C39-C6A6-4F8E-B951-AA6529E28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D4D6-A1E4-4A8F-BD49-CC603E896113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9D51F03-34A2-3A83-A940-B3082D279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9AB131A-3B6C-7A44-E478-F7C48AB37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8742-5E9B-44EA-B5FA-F4CA6CDF6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5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2AC0BD4-6AD7-5E56-8241-B47A41D3D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6325733-6F32-142F-9417-351D2369E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439CB5B-E00D-E63B-8893-4EF8EDB1D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350212D8-94AC-BB79-2A42-718AA8B331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879BADFF-67A5-32A3-A158-B3C52F6F35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E9D854AB-9D0D-BA5C-81A1-BE0D20EB5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D4D6-A1E4-4A8F-BD49-CC603E896113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4AA8BC4D-4EA6-AB3C-74B5-8FCEEE8A1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6E3D29F6-D26A-F4AA-9F1C-D7F2D8474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8742-5E9B-44EA-B5FA-F4CA6CDF6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82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D1B75F-31EE-3AB2-492C-E62015CFA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A1276FD6-050B-C3E2-D481-88F84906C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D4D6-A1E4-4A8F-BD49-CC603E896113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92D95D9D-B097-ABA8-62F6-451108761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F4C019D-17B1-9171-A80A-54381825C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8742-5E9B-44EA-B5FA-F4CA6CDF6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11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C28813CA-E761-E3EA-2BB7-BBD76CF9A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D4D6-A1E4-4A8F-BD49-CC603E896113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DED20636-EDFF-C785-267B-E697F5932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C914C42-F0B9-FE20-4C78-A6790B0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8742-5E9B-44EA-B5FA-F4CA6CDF6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81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0CB1D8-8AE0-6F62-2260-CCB51647C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42AC61-395E-94AA-6E79-2E4E4D31B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08455E6-5B3E-F9B1-7040-955E46B26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4E9A426-C08E-F8F9-C354-7A540AAFB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D4D6-A1E4-4A8F-BD49-CC603E896113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B1CEA79-5804-E8EC-AF28-A0E3B4F42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BCFC0CB-8031-B211-10F0-AF3A8117F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8742-5E9B-44EA-B5FA-F4CA6CDF6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7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42EFB94-A442-6FAD-8AFE-B48DB03CE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084917C0-C5CE-86AC-8CFA-BE64CC58C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0CD4A9A-FB38-5DD3-4C7A-764FD5F7A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983A17C-7B5E-B528-A51F-EECFDFEF1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0D4D6-A1E4-4A8F-BD49-CC603E896113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CBEFA02-07DE-F64D-AFCA-5AC9AB47C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4E2C910-0FF0-D330-744F-E1C54D42E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48742-5E9B-44EA-B5FA-F4CA6CDF6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4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9CBAA207-207A-3F61-8AA3-52F3BF7CC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2D53168-8E71-783E-E33C-7DB8C8665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F2B73F3-CEB6-1CA9-C3C8-3E359245B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0D4D6-A1E4-4A8F-BD49-CC603E896113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6C3CA55-6962-F4E5-819C-50B603A677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C71E329-B6E8-05D7-B0F6-FC62D745C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48742-5E9B-44EA-B5FA-F4CA6CDF6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04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lacier at night">
            <a:extLst>
              <a:ext uri="{FF2B5EF4-FFF2-40B4-BE49-F238E27FC236}">
                <a16:creationId xmlns:a16="http://schemas.microsoft.com/office/drawing/2014/main" id="{009F97F5-5AC2-E56C-F444-C07DDC4C2D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88FC3CE-B9A4-173F-CC25-6BE0F143A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Ice Sheet Modeling and Optimization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BC36F1F-A5DB-CE86-1ACA-216ABE842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Brief introduction to the problem and objectives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858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ze">
            <a:extLst>
              <a:ext uri="{FF2B5EF4-FFF2-40B4-BE49-F238E27FC236}">
                <a16:creationId xmlns:a16="http://schemas.microsoft.com/office/drawing/2014/main" id="{1B66B9F1-A9CE-0711-4917-9FA6297639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C6266207-F9B1-F917-611A-8BC8D8930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Task 6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4D221F3-C694-F082-935E-7DC4417CD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Explain the possibility of iteratively solving Task 1 and Task 2 to find optimal solutions for both 'A' and 'n'.</a:t>
            </a:r>
          </a:p>
        </p:txBody>
      </p:sp>
    </p:spTree>
    <p:extLst>
      <p:ext uri="{BB962C8B-B14F-4D97-AF65-F5344CB8AC3E}">
        <p14:creationId xmlns:p14="http://schemas.microsoft.com/office/powerpoint/2010/main" val="141489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9EF701E6-556A-C49C-B8BC-5BEAE0BBB3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7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B785B2D9-5923-93A8-6592-88AE7D816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Task 7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E1336AB-2313-8B44-1696-8FC4603D2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Define the problem as a nonlinear least square (NSL) problem.</a:t>
            </a:r>
          </a:p>
        </p:txBody>
      </p:sp>
    </p:spTree>
    <p:extLst>
      <p:ext uri="{BB962C8B-B14F-4D97-AF65-F5344CB8AC3E}">
        <p14:creationId xmlns:p14="http://schemas.microsoft.com/office/powerpoint/2010/main" val="2296668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lue arrows pointing at a red button">
            <a:extLst>
              <a:ext uri="{FF2B5EF4-FFF2-40B4-BE49-F238E27FC236}">
                <a16:creationId xmlns:a16="http://schemas.microsoft.com/office/drawing/2014/main" id="{504C02F5-07D9-DD23-943C-49549C5DA1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3054ECF-2F3B-F2D4-E72A-7C3185DC1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DF71B6D-1DA7-2D07-15FA-4EF50E21B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Summarize findings and highlight optimal solutions obtained.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531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alculus formula">
            <a:extLst>
              <a:ext uri="{FF2B5EF4-FFF2-40B4-BE49-F238E27FC236}">
                <a16:creationId xmlns:a16="http://schemas.microsoft.com/office/drawing/2014/main" id="{EC94D8F9-DEC6-1BF0-F08E-90D4DCAEFE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6203" b="952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8855223F-F625-B0BE-F482-341D07E10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Background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FA482A4-6C76-48D2-2FA4-6308F882D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Explain Full Stokes equations, Shallow Ice Approximation, and the nonlinear relationship between thickness (H) and mass balance function (a(x)).</a:t>
            </a:r>
          </a:p>
        </p:txBody>
      </p:sp>
    </p:spTree>
    <p:extLst>
      <p:ext uri="{BB962C8B-B14F-4D97-AF65-F5344CB8AC3E}">
        <p14:creationId xmlns:p14="http://schemas.microsoft.com/office/powerpoint/2010/main" val="4151958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90BAA514-AA46-FAAB-5F3B-7E8D5D703A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7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97CBFD9B-71D8-D02B-CE3E-3188B9C05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Task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zöveg helye 2">
                <a:extLst>
                  <a:ext uri="{FF2B5EF4-FFF2-40B4-BE49-F238E27FC236}">
                    <a16:creationId xmlns:a16="http://schemas.microsoft.com/office/drawing/2014/main" id="{743D2905-78E7-7FC0-9E80-77A18766DDE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hu-HU" b="0" dirty="0" err="1">
                    <a:solidFill>
                      <a:srgbClr val="FFFFFF"/>
                    </a:solidFill>
                  </a:rPr>
                  <a:t>Objective</a:t>
                </a:r>
                <a:r>
                  <a:rPr lang="hu-HU" b="0" dirty="0">
                    <a:solidFill>
                      <a:srgbClr val="FFFFFF"/>
                    </a:solidFill>
                  </a:rPr>
                  <a:t> </a:t>
                </a:r>
                <a:r>
                  <a:rPr lang="hu-HU" b="0" dirty="0" err="1">
                    <a:solidFill>
                      <a:srgbClr val="FFFFFF"/>
                    </a:solidFill>
                  </a:rPr>
                  <a:t>function</a:t>
                </a:r>
                <a:r>
                  <a:rPr lang="hu-HU" b="0" dirty="0">
                    <a:solidFill>
                      <a:srgbClr val="FFFFFF"/>
                    </a:solidFill>
                  </a:rPr>
                  <a:t> </a:t>
                </a:r>
                <a:r>
                  <a:rPr lang="hu-HU" b="0" dirty="0" err="1">
                    <a:solidFill>
                      <a:srgbClr val="FFFFFF"/>
                    </a:solidFill>
                  </a:rPr>
                  <a:t>to</a:t>
                </a:r>
                <a:r>
                  <a:rPr lang="hu-HU" b="0" dirty="0">
                    <a:solidFill>
                      <a:srgbClr val="FFFFFF"/>
                    </a:solidFill>
                  </a:rPr>
                  <a:t> </a:t>
                </a:r>
                <a:r>
                  <a:rPr lang="hu-HU" b="0" dirty="0" err="1">
                    <a:solidFill>
                      <a:srgbClr val="FFFFFF"/>
                    </a:solidFill>
                  </a:rPr>
                  <a:t>minimize</a:t>
                </a:r>
                <a:r>
                  <a:rPr lang="hu-HU" b="0" dirty="0">
                    <a:solidFill>
                      <a:srgbClr val="FFFFFF"/>
                    </a:solidFill>
                  </a:rPr>
                  <a:t>:</a:t>
                </a:r>
                <a:br>
                  <a:rPr lang="hu-HU" b="0" dirty="0">
                    <a:solidFill>
                      <a:srgbClr val="FFFFFF"/>
                    </a:solidFill>
                  </a:rPr>
                </a:br>
                <a14:m>
                  <m:oMath xmlns:m="http://schemas.openxmlformats.org/officeDocument/2006/math">
                    <m:r>
                      <a:rPr lang="hu-HU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hu-HU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u-HU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u-HU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hu-HU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hu-HU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hu-HU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hu-HU" b="0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u-HU" b="0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hu-HU" b="0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num>
                                  <m:den>
                                    <m:r>
                                      <a:rPr lang="hu-HU" b="0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hu-HU" b="0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den>
                                </m:f>
                              </m:e>
                            </m:d>
                            <m:sSup>
                              <m:sSupPr>
                                <m:ctrlPr>
                                  <a:rPr lang="hu-HU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hu-HU" b="0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b="0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hu-HU" b="0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hu-HU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hu-HU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hu-HU" b="0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hu-HU" b="0" i="1" smtClean="0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hu-HU" b="0" i="1" smtClean="0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ⅆ</m:t>
                                        </m:r>
                                        <m:r>
                                          <a:rPr lang="hu-HU" b="0" i="1" smtClean="0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num>
                                      <m:den>
                                        <m:r>
                                          <a:rPr lang="hu-HU" b="0" i="1" smtClean="0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ⅆ</m:t>
                                        </m:r>
                                        <m:r>
                                          <a:rPr lang="hu-HU" b="0" i="1" smtClean="0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hu-HU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hu-HU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hu-HU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hu-HU" b="0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hu-HU" b="0" i="1" smtClean="0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hu-HU" b="0" i="1" smtClean="0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ⅆ</m:t>
                                        </m:r>
                                        <m:r>
                                          <a:rPr lang="hu-HU" b="0" i="1" smtClean="0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num>
                                      <m:den>
                                        <m:r>
                                          <a:rPr lang="hu-HU" b="0" i="1" smtClean="0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ⅆ</m:t>
                                        </m:r>
                                        <m:r>
                                          <a:rPr lang="hu-HU" b="0" i="1" smtClean="0">
                                            <a:solidFill>
                                              <a:srgbClr val="FFFF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hu-HU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f>
                          <m:fPr>
                            <m:ctrlPr>
                              <a:rPr lang="hu-HU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hu-HU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hu-HU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hu-HU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hu-HU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</m:sup>
                    </m:sSup>
                  </m:oMath>
                </a14:m>
                <a:endParaRPr lang="hu-HU" b="0" i="1" dirty="0">
                  <a:solidFill>
                    <a:srgbClr val="FFFFFF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hu-HU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𝐸𝑟𝑟𝑜𝑟</m:t>
                    </m:r>
                    <m:r>
                      <a:rPr lang="hu-HU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𝑓𝑢𝑛𝑡𝑖𝑜𝑛</m:t>
                    </m:r>
                    <m:r>
                      <a:rPr lang="hu-HU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hu-HU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𝑏𝑠</m:t>
                                </m:r>
                              </m:sub>
                            </m:sSub>
                            <m:r>
                              <a:rPr lang="hu-HU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hu-HU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hu-HU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) </m:t>
                            </m:r>
                          </m:e>
                        </m:d>
                      </m:e>
                      <m:sub>
                        <m:r>
                          <a:rPr lang="en-US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hu-HU" dirty="0">
                  <a:solidFill>
                    <a:srgbClr val="FFFFFF"/>
                  </a:solidFill>
                </a:endParaRPr>
              </a:p>
              <a:p>
                <a:r>
                  <a:rPr lang="hu-HU" dirty="0" err="1">
                    <a:solidFill>
                      <a:srgbClr val="FFFFFF"/>
                    </a:solidFill>
                  </a:rPr>
                  <a:t>Provided</a:t>
                </a:r>
                <a:r>
                  <a:rPr lang="hu-HU" dirty="0">
                    <a:solidFill>
                      <a:srgbClr val="FFFFFF"/>
                    </a:solidFill>
                  </a:rPr>
                  <a:t> </a:t>
                </a:r>
                <a:r>
                  <a:rPr lang="hu-HU" dirty="0" err="1">
                    <a:solidFill>
                      <a:srgbClr val="FFFFFF"/>
                    </a:solidFill>
                  </a:rPr>
                  <a:t>rate</a:t>
                </a:r>
                <a:r>
                  <a:rPr lang="hu-HU" dirty="0">
                    <a:solidFill>
                      <a:srgbClr val="FFFFFF"/>
                    </a:solidFill>
                  </a:rPr>
                  <a:t> </a:t>
                </a:r>
                <a:r>
                  <a:rPr lang="hu-HU" dirty="0" err="1">
                    <a:solidFill>
                      <a:srgbClr val="FFFFFF"/>
                    </a:solidFill>
                  </a:rPr>
                  <a:t>factor</a:t>
                </a:r>
                <a:r>
                  <a:rPr lang="hu-HU" dirty="0">
                    <a:solidFill>
                      <a:srgbClr val="FFFFFF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hu-HU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hu-HU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u-HU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hu-HU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−25</m:t>
                        </m:r>
                      </m:sup>
                    </m:sSup>
                  </m:oMath>
                </a14:m>
                <a:endParaRPr lang="hu-HU" dirty="0">
                  <a:solidFill>
                    <a:srgbClr val="FFFFFF"/>
                  </a:solidFill>
                </a:endParaRPr>
              </a:p>
              <a:p>
                <a:r>
                  <a:rPr lang="hu-HU" dirty="0">
                    <a:solidFill>
                      <a:srgbClr val="FFFFFF"/>
                    </a:solidFill>
                  </a:rPr>
                  <a:t>N </a:t>
                </a:r>
                <a:r>
                  <a:rPr lang="hu-HU" dirty="0" err="1">
                    <a:solidFill>
                      <a:srgbClr val="FFFFFF"/>
                    </a:solidFill>
                  </a:rPr>
                  <a:t>that</a:t>
                </a:r>
                <a:r>
                  <a:rPr lang="hu-HU" dirty="0">
                    <a:solidFill>
                      <a:srgbClr val="FFFFFF"/>
                    </a:solidFill>
                  </a:rPr>
                  <a:t> </a:t>
                </a:r>
                <a:r>
                  <a:rPr lang="hu-HU" dirty="0" err="1">
                    <a:solidFill>
                      <a:srgbClr val="FFFFFF"/>
                    </a:solidFill>
                  </a:rPr>
                  <a:t>minimizes</a:t>
                </a:r>
                <a:r>
                  <a:rPr lang="hu-HU" dirty="0">
                    <a:solidFill>
                      <a:srgbClr val="FFFFFF"/>
                    </a:solidFill>
                  </a:rPr>
                  <a:t> </a:t>
                </a:r>
                <a:r>
                  <a:rPr lang="hu-HU" dirty="0" err="1">
                    <a:solidFill>
                      <a:srgbClr val="FFFFFF"/>
                    </a:solidFill>
                  </a:rPr>
                  <a:t>the</a:t>
                </a:r>
                <a:r>
                  <a:rPr lang="hu-HU" dirty="0">
                    <a:solidFill>
                      <a:srgbClr val="FFFFFF"/>
                    </a:solidFill>
                  </a:rPr>
                  <a:t> </a:t>
                </a:r>
                <a:r>
                  <a:rPr lang="hu-HU" dirty="0" err="1">
                    <a:solidFill>
                      <a:srgbClr val="FFFFFF"/>
                    </a:solidFill>
                  </a:rPr>
                  <a:t>objective</a:t>
                </a:r>
                <a:r>
                  <a:rPr lang="hu-HU" dirty="0">
                    <a:solidFill>
                      <a:srgbClr val="FFFFFF"/>
                    </a:solidFill>
                  </a:rPr>
                  <a:t> </a:t>
                </a:r>
                <a:r>
                  <a:rPr lang="hu-HU" dirty="0" err="1">
                    <a:solidFill>
                      <a:srgbClr val="FFFFFF"/>
                    </a:solidFill>
                  </a:rPr>
                  <a:t>function</a:t>
                </a:r>
                <a:r>
                  <a:rPr lang="hu-HU" dirty="0">
                    <a:solidFill>
                      <a:srgbClr val="FFFFFF"/>
                    </a:solidFill>
                  </a:rPr>
                  <a:t>, </a:t>
                </a:r>
                <a:r>
                  <a:rPr lang="hu-HU" dirty="0" err="1">
                    <a:solidFill>
                      <a:srgbClr val="FFFFFF"/>
                    </a:solidFill>
                  </a:rPr>
                  <a:t>using</a:t>
                </a:r>
                <a:r>
                  <a:rPr lang="hu-HU" dirty="0">
                    <a:solidFill>
                      <a:srgbClr val="FFFFFF"/>
                    </a:solidFill>
                  </a:rPr>
                  <a:t> </a:t>
                </a:r>
                <a:r>
                  <a:rPr lang="en-US" dirty="0" err="1"/>
                  <a:t>fminunc</a:t>
                </a:r>
                <a:r>
                  <a:rPr lang="hu-HU" dirty="0"/>
                  <a:t>: </a:t>
                </a:r>
                <a:br>
                  <a:rPr lang="hu-HU" dirty="0"/>
                </a:br>
                <a:r>
                  <a:rPr lang="hu-HU" dirty="0"/>
                  <a:t>n</a:t>
                </a:r>
                <a:r>
                  <a:rPr lang="hu-HU" dirty="0">
                    <a:solidFill>
                      <a:srgbClr val="FFFFFF"/>
                    </a:solidFill>
                  </a:rPr>
                  <a:t>= 2.7633</a:t>
                </a:r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>
          <p:sp>
            <p:nvSpPr>
              <p:cNvPr id="3" name="Szöveg helye 2">
                <a:extLst>
                  <a:ext uri="{FF2B5EF4-FFF2-40B4-BE49-F238E27FC236}">
                    <a16:creationId xmlns:a16="http://schemas.microsoft.com/office/drawing/2014/main" id="{743D2905-78E7-7FC0-9E80-77A18766DD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6871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1AA82040-5998-FE20-0DE1-CE6279E2F1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7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5B9635C2-A02A-BFC0-A239-F713889CD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Task 2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8EA570E-640E-C1CC-9964-9D9F8EF96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Use the value of n you find in Task 1, try to find A to minimize f. Did you get</a:t>
            </a:r>
            <a:r>
              <a:rPr lang="hu-HU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a different A value than 10−25?</a:t>
            </a:r>
            <a:endParaRPr lang="hu-HU" dirty="0">
              <a:solidFill>
                <a:srgbClr val="FFFFFF"/>
              </a:solidFill>
            </a:endParaRPr>
          </a:p>
          <a:p>
            <a:endParaRPr lang="hu-HU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A = 1.0064e-26</a:t>
            </a:r>
          </a:p>
        </p:txBody>
      </p:sp>
    </p:spTree>
    <p:extLst>
      <p:ext uri="{BB962C8B-B14F-4D97-AF65-F5344CB8AC3E}">
        <p14:creationId xmlns:p14="http://schemas.microsoft.com/office/powerpoint/2010/main" val="4132723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1AD0B3-EB03-293D-DFD5-B2DC58F1C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Visualization of the objective functions</a:t>
            </a:r>
            <a:endParaRPr lang="en-US" dirty="0"/>
          </a:p>
        </p:txBody>
      </p:sp>
      <p:pic>
        <p:nvPicPr>
          <p:cNvPr id="5" name="Kép 4" descr="A képen szöveg, sor, Diagram, diagram látható&#10;&#10;Automatikusan generált leírás">
            <a:extLst>
              <a:ext uri="{FF2B5EF4-FFF2-40B4-BE49-F238E27FC236}">
                <a16:creationId xmlns:a16="http://schemas.microsoft.com/office/drawing/2014/main" id="{8889B8F7-0613-AD09-4BF3-05856FF2B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333" y="1429000"/>
            <a:ext cx="5333333" cy="4000000"/>
          </a:xfrm>
          <a:prstGeom prst="rect">
            <a:avLst/>
          </a:prstGeom>
        </p:spPr>
      </p:pic>
      <p:pic>
        <p:nvPicPr>
          <p:cNvPr id="7" name="Kép 6" descr="A képen sor, Diagram, diagram, szöveg látható&#10;&#10;Automatikusan generált leírás">
            <a:extLst>
              <a:ext uri="{FF2B5EF4-FFF2-40B4-BE49-F238E27FC236}">
                <a16:creationId xmlns:a16="http://schemas.microsoft.com/office/drawing/2014/main" id="{9FEA415C-DA17-BA24-322C-44C80E620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11" y="3276461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143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Yellow paper aeroplane flying the opposite way as many grey paper aeroplanes">
            <a:extLst>
              <a:ext uri="{FF2B5EF4-FFF2-40B4-BE49-F238E27FC236}">
                <a16:creationId xmlns:a16="http://schemas.microsoft.com/office/drawing/2014/main" id="{5247D626-1DE6-682D-AADB-17F99C3891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8497" b="72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0C8C1D24-DD44-1C7F-EDC2-10D2E290C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277785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Task 3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362D744-113E-6F76-0ADC-2537124F5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036740"/>
            <a:ext cx="9144000" cy="122105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Change the initial guess in Task 1 and 2, redo the tasks. Do you get different</a:t>
            </a:r>
            <a:r>
              <a:rPr lang="hu-HU" sz="2400" dirty="0"/>
              <a:t> </a:t>
            </a:r>
            <a:r>
              <a:rPr lang="en-US" sz="2400" dirty="0"/>
              <a:t>optimal solutions?</a:t>
            </a:r>
          </a:p>
        </p:txBody>
      </p:sp>
    </p:spTree>
    <p:extLst>
      <p:ext uri="{BB962C8B-B14F-4D97-AF65-F5344CB8AC3E}">
        <p14:creationId xmlns:p14="http://schemas.microsoft.com/office/powerpoint/2010/main" val="3829560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Complex maths formulae on a blackboard">
            <a:extLst>
              <a:ext uri="{FF2B5EF4-FFF2-40B4-BE49-F238E27FC236}">
                <a16:creationId xmlns:a16="http://schemas.microsoft.com/office/drawing/2014/main" id="{A58E50DF-4F85-BE4D-2A36-8044564788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18208" b="47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B83FE73A-74E5-E2E5-AB53-B3F43A4F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Task 4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627448D-4DE8-06D8-40E9-0D13CB6AD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It is also possible to find A and n with the given data at the same time. Try to</a:t>
            </a:r>
            <a:r>
              <a:rPr lang="hu-HU" dirty="0"/>
              <a:t> </a:t>
            </a:r>
            <a:r>
              <a:rPr lang="en-US" dirty="0"/>
              <a:t>modify your code to find the optimal values for A and n. Take A = 10−25 and</a:t>
            </a:r>
            <a:r>
              <a:rPr lang="hu-HU" dirty="0"/>
              <a:t> </a:t>
            </a:r>
            <a:r>
              <a:rPr lang="en-US" dirty="0"/>
              <a:t>n = 1.1 as an initial guess.</a:t>
            </a:r>
          </a:p>
        </p:txBody>
      </p:sp>
    </p:spTree>
    <p:extLst>
      <p:ext uri="{BB962C8B-B14F-4D97-AF65-F5344CB8AC3E}">
        <p14:creationId xmlns:p14="http://schemas.microsoft.com/office/powerpoint/2010/main" val="1645600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7B1AB9FE-36F5-4FD1-9850-DB5C5AD48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4" descr="A képen képernyőkép, szöveg, Téglalap, sor látható&#10;&#10;Automatikusan generált leírás">
            <a:extLst>
              <a:ext uri="{FF2B5EF4-FFF2-40B4-BE49-F238E27FC236}">
                <a16:creationId xmlns:a16="http://schemas.microsoft.com/office/drawing/2014/main" id="{79F6791A-0278-B682-E137-66A7D6CF31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48"/>
          <a:stretch/>
        </p:blipFill>
        <p:spPr>
          <a:xfrm>
            <a:off x="20" y="10"/>
            <a:ext cx="12191979" cy="5486390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2"/>
            <a:ext cx="12192000" cy="1371598"/>
          </a:xfrm>
          <a:prstGeom prst="rect">
            <a:avLst/>
          </a:prstGeom>
          <a:ln>
            <a:noFill/>
          </a:ln>
          <a:effectLst>
            <a:outerShdw blurRad="254000" dist="114300" dir="20340000" sx="89000" sy="89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A0BA6A4-563F-61D9-4E4D-429690FC1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56" y="5746071"/>
            <a:ext cx="7015499" cy="8522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/>
              <a:t>Surface graph of the objective function</a:t>
            </a:r>
          </a:p>
        </p:txBody>
      </p:sp>
    </p:spTree>
    <p:extLst>
      <p:ext uri="{BB962C8B-B14F-4D97-AF65-F5344CB8AC3E}">
        <p14:creationId xmlns:p14="http://schemas.microsoft.com/office/powerpoint/2010/main" val="2283882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Maze">
            <a:extLst>
              <a:ext uri="{FF2B5EF4-FFF2-40B4-BE49-F238E27FC236}">
                <a16:creationId xmlns:a16="http://schemas.microsoft.com/office/drawing/2014/main" id="{C5FDE06D-6F88-C6EC-0355-76393CDF15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8AC26128-95AC-3589-BF59-5E9653BEA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2362"/>
            <a:ext cx="105156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Task 5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DEB5478-7307-15FE-8178-0ED8A5227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159404"/>
            <a:ext cx="105156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rgbClr val="FFFFFF"/>
                </a:solidFill>
              </a:rPr>
              <a:t>Redo Task 4 with some other initial guess. What can you say about your result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rgbClr val="FFFFFF"/>
                </a:solidFill>
              </a:rPr>
              <a:t>in Task 4? Which result from all these tasks is the optimal solution?</a:t>
            </a:r>
          </a:p>
        </p:txBody>
      </p:sp>
    </p:spTree>
    <p:extLst>
      <p:ext uri="{BB962C8B-B14F-4D97-AF65-F5344CB8AC3E}">
        <p14:creationId xmlns:p14="http://schemas.microsoft.com/office/powerpoint/2010/main" val="1893917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280</Words>
  <Application>Microsoft Office PowerPoint</Application>
  <PresentationFormat>Szélesvásznú</PresentationFormat>
  <Paragraphs>28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Office-téma</vt:lpstr>
      <vt:lpstr>Ice Sheet Modeling and Optimization</vt:lpstr>
      <vt:lpstr>Background</vt:lpstr>
      <vt:lpstr>Task 1</vt:lpstr>
      <vt:lpstr>Task 2</vt:lpstr>
      <vt:lpstr>Visualization of the objective functions</vt:lpstr>
      <vt:lpstr>Task 3</vt:lpstr>
      <vt:lpstr>Task 4</vt:lpstr>
      <vt:lpstr>Surface graph of the objective function</vt:lpstr>
      <vt:lpstr>Task 5</vt:lpstr>
      <vt:lpstr>Task 6</vt:lpstr>
      <vt:lpstr>Task 7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Ice Sheet Modeling and Optimization</dc:title>
  <dc:creator>Márton Bidlek</dc:creator>
  <cp:lastModifiedBy>Márton Bidlek</cp:lastModifiedBy>
  <cp:revision>4</cp:revision>
  <dcterms:created xsi:type="dcterms:W3CDTF">2023-11-23T15:35:58Z</dcterms:created>
  <dcterms:modified xsi:type="dcterms:W3CDTF">2023-11-24T08:57:39Z</dcterms:modified>
</cp:coreProperties>
</file>