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4B4DD-5266-A618-56CF-DFE3DD9C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95AE43-9DAC-7320-1081-A92A71BA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C88E05-BCAC-F965-D48E-FE069E0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B061AC-87A8-37BC-EFD4-91F9F16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5DDFE8-23CC-B86E-0301-330416E7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562BC-7BF1-8436-05E5-8575C1F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EB0C82-2E43-4AE7-C2A7-EB27E6FD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48BE16-A8AC-08FB-E599-C8C2FB7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CFD19-F201-0BD1-F125-3253F6D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8E2457-D81F-DC95-F458-CEA352A1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9F4002-9417-ACC4-982F-9618CEBC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404808-FB73-E462-8986-57311EF2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0FFBE6-27FA-90B5-A542-A53443EA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BD01E0-671E-49D7-9ECA-380344B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B593D-C070-B964-0584-2EDFABB1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A760-9282-379A-9C23-F48BA4F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08D177-2B01-C810-D228-627A7CF52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35BF2C-5FF1-F267-FAB3-F958E1D5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23355-DE94-DB0C-0212-44BCA838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F759F-F64B-173B-2088-74E70E5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02863-EA03-A5D6-2F7E-68C3793D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E1890-BDB5-28C9-001B-7525DF8D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BA1CDD-87D2-EB02-7CFE-92EC6620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BBB32D-E523-8763-3E69-DB67B4E9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FED6A9-D12C-4A32-C810-CA8F6698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EDF23-D758-AF6A-68A3-D7F7B514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0C5AA4-96AE-9E0A-253C-4CCDEC83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E7B0A-BC7F-A982-29B3-EDFEE2CD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A8E90-7B65-C269-8CFD-4A976BD6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33DED-80AE-1F09-3A20-94F9D65A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D9D55-73D6-5FD8-CA16-A4AC73A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528ED-AE22-CFC2-D475-B17C8986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E67CB4-B68F-AFF0-15FA-2D2C542D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619C39-C6A6-4F8E-B951-AA6529E2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D51F03-34A2-3A83-A940-B3082D2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AB131A-3B6C-7A44-E478-F7C48AB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C0BD4-6AD7-5E56-8241-B47A41D3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325733-6F32-142F-9417-351D2369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39CB5B-E00D-E63B-8893-4EF8EDB1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0212D8-94AC-BB79-2A42-718AA8B33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9BADFF-67A5-32A3-A158-B3C52F6F3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D854AB-9D0D-BA5C-81A1-BE0D20EB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A8BC4D-4EA6-AB3C-74B5-8FCEEE8A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E3D29F6-D26A-F4AA-9F1C-D7F2D84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1B75F-31EE-3AB2-492C-E62015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276FD6-050B-C3E2-D481-88F84906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2D95D9D-B097-ABA8-62F6-4511087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C019D-17B1-9171-A80A-5438182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28813CA-E761-E3EA-2BB7-BBD76CF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ED20636-EDFF-C785-267B-E697F593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914C42-F0B9-FE20-4C78-A6790B0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0CB1D8-8AE0-6F62-2260-CCB51647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2AC61-395E-94AA-6E79-2E4E4D31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8455E6-5B3E-F9B1-7040-955E46B2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E9A426-C08E-F8F9-C354-7A540AA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1CEA79-5804-E8EC-AF28-A0E3B4F4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CFC0CB-8031-B211-10F0-AF3A8117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EFB94-A442-6FAD-8AFE-B48DB03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84917C0-C5CE-86AC-8CFA-BE64CC58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D4A9A-FB38-5DD3-4C7A-764FD5F7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83A17C-7B5E-B528-A51F-EECFDFE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BEFA02-07DE-F64D-AFCA-5AC9AB4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E2C910-0FF0-D330-744F-E1C54D4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BAA207-207A-3F61-8AA3-52F3B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D53168-8E71-783E-E33C-7DB8C866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2B73F3-CEB6-1CA9-C3C8-3E359245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3CA55-6962-F4E5-819C-50B603A67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71E329-B6E8-05D7-B0F6-FC62D745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cier at night">
            <a:extLst>
              <a:ext uri="{FF2B5EF4-FFF2-40B4-BE49-F238E27FC236}">
                <a16:creationId xmlns:a16="http://schemas.microsoft.com/office/drawing/2014/main" id="{009F97F5-5AC2-E56C-F444-C07DDC4C2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8FC3CE-B9A4-173F-CC25-6BE0F14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Ice Sheet Modeling and Optimization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C36F1F-A5DB-CE86-1ACA-216ABE84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Brief introduction to the problem and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B66B9F1-A9CE-0711-4917-9FA62976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6266207-F9B1-F917-611A-8BC8D893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6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D221F3-C694-F082-935E-7DC4417C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Is it possible to do task 1 and task 2 iteratively to find the optimal solution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for both A and n?</a:t>
            </a:r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  <a:p>
            <a:r>
              <a:rPr lang="hu-HU" dirty="0" err="1">
                <a:solidFill>
                  <a:srgbClr val="FFFFFF"/>
                </a:solidFill>
              </a:rPr>
              <a:t>Possible</a:t>
            </a:r>
            <a:r>
              <a:rPr lang="hu-HU" dirty="0">
                <a:solidFill>
                  <a:srgbClr val="FFFFFF"/>
                </a:solidFill>
              </a:rPr>
              <a:t>, </a:t>
            </a:r>
            <a:r>
              <a:rPr lang="hu-HU" dirty="0" err="1">
                <a:solidFill>
                  <a:srgbClr val="FFFFFF"/>
                </a:solidFill>
              </a:rPr>
              <a:t>solution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using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lsqnonlin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after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forming</a:t>
            </a:r>
            <a:r>
              <a:rPr lang="hu-HU" dirty="0">
                <a:solidFill>
                  <a:srgbClr val="FFFFFF"/>
                </a:solidFill>
              </a:rPr>
              <a:t> non-</a:t>
            </a:r>
            <a:r>
              <a:rPr lang="hu-HU" dirty="0" err="1">
                <a:solidFill>
                  <a:srgbClr val="FFFFFF"/>
                </a:solidFill>
              </a:rPr>
              <a:t>linear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least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squares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problem</a:t>
            </a:r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  <a:p>
            <a:r>
              <a:rPr lang="hu-HU" dirty="0" err="1">
                <a:solidFill>
                  <a:srgbClr val="FFFFFF"/>
                </a:solidFill>
              </a:rPr>
              <a:t>Lsqnonlin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using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hu-HU" dirty="0" err="1">
                <a:solidFill>
                  <a:srgbClr val="FFFFFF"/>
                </a:solidFill>
              </a:rPr>
              <a:t>Levenberg-Marquardt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EF701E6-556A-C49C-B8BC-5BEAE0BBB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85B2D9-5923-93A8-6592-88AE7D8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E1336AB-2313-8B44-1696-8FC4603D262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hu-HU" b="0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Error</a:t>
                </a:r>
                <a:r>
                  <a:rPr lang="hu-HU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 dirty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hu-HU" i="1" dirty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i="1" dirty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p>
                            </m:sSubSup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Same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results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as</a:t>
                </a:r>
                <a:r>
                  <a:rPr lang="hu-HU" dirty="0">
                    <a:solidFill>
                      <a:srgbClr val="FFFFFF"/>
                    </a:solidFill>
                  </a:rPr>
                  <a:t> in </a:t>
                </a:r>
                <a:r>
                  <a:rPr lang="hu-HU" dirty="0" err="1">
                    <a:solidFill>
                      <a:srgbClr val="FFFFFF"/>
                    </a:solidFill>
                  </a:rPr>
                  <a:t>Task</a:t>
                </a:r>
                <a:r>
                  <a:rPr lang="hu-HU" dirty="0">
                    <a:solidFill>
                      <a:srgbClr val="FFFFFF"/>
                    </a:solidFill>
                  </a:rPr>
                  <a:t> 4.</a:t>
                </a:r>
              </a:p>
              <a:p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BE1336AB-2313-8B44-1696-8FC4603D2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6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504C02F5-07D9-DD23-943C-49549C5DA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054ECF-2F3B-F2D4-E72A-7C3185D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F71B6D-1DA7-2D07-15FA-4EF50E21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Summarize findings and highlight optimal solutions obtained.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3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EC94D8F9-DEC6-1BF0-F08E-90D4DCAE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03" b="95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855223F-F625-B0BE-F482-341D07E1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A482A4-6C76-48D2-2FA4-6308F882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Explain Full Stokes equations, Shallow Ice Approximation, and the nonlinear relationship between thickness (H) and mass balance function (a(x)).</a:t>
            </a:r>
          </a:p>
        </p:txBody>
      </p:sp>
    </p:spTree>
    <p:extLst>
      <p:ext uri="{BB962C8B-B14F-4D97-AF65-F5344CB8AC3E}">
        <p14:creationId xmlns:p14="http://schemas.microsoft.com/office/powerpoint/2010/main" val="415195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0BAA514-AA46-FAAB-5F3B-7E8D5D703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7CBFD9B-71D8-D02B-CE3E-3188B9C0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hu-HU" b="0" dirty="0">
                    <a:solidFill>
                      <a:srgbClr val="FFFFFF"/>
                    </a:solidFill>
                  </a:rPr>
                  <a:t>Objective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function</a:t>
                </a:r>
                <a:r>
                  <a:rPr lang="hu-HU" b="0" dirty="0">
                    <a:solidFill>
                      <a:srgbClr val="FFFFFF"/>
                    </a:solidFill>
                  </a:rPr>
                  <a:t>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to</a:t>
                </a:r>
                <a:r>
                  <a:rPr lang="hu-HU" b="0" dirty="0">
                    <a:solidFill>
                      <a:srgbClr val="FFFFFF"/>
                    </a:solidFill>
                  </a:rPr>
                  <a:t>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minimize</a:t>
                </a:r>
                <a:r>
                  <a:rPr lang="hu-HU" b="0" dirty="0">
                    <a:solidFill>
                      <a:srgbClr val="FFFFFF"/>
                    </a:solidFill>
                  </a:rPr>
                  <a:t>:</a:t>
                </a:r>
                <a:br>
                  <a:rPr lang="hu-HU" b="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hu-HU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𝑓𝑢𝑛𝑡𝑖𝑜𝑛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𝑏𝑠</m:t>
                                </m:r>
                              </m:sub>
                            </m:sSub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Provided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rate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factor</a:t>
                </a:r>
                <a:r>
                  <a:rPr lang="hu-HU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>
                    <a:solidFill>
                      <a:srgbClr val="FFFFFF"/>
                    </a:solidFill>
                  </a:rPr>
                  <a:t>N </a:t>
                </a:r>
                <a:r>
                  <a:rPr lang="hu-HU" dirty="0" err="1">
                    <a:solidFill>
                      <a:srgbClr val="FFFFFF"/>
                    </a:solidFill>
                  </a:rPr>
                  <a:t>that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minimizes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the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objective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function</a:t>
                </a:r>
                <a:r>
                  <a:rPr lang="hu-HU" dirty="0">
                    <a:solidFill>
                      <a:srgbClr val="FFFFFF"/>
                    </a:solidFill>
                  </a:rPr>
                  <a:t>, </a:t>
                </a:r>
                <a:r>
                  <a:rPr lang="hu-HU" dirty="0" err="1">
                    <a:solidFill>
                      <a:srgbClr val="FFFFFF"/>
                    </a:solidFill>
                  </a:rPr>
                  <a:t>using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 err="1"/>
                  <a:t>fminunc</a:t>
                </a:r>
                <a:r>
                  <a:rPr lang="hu-HU" dirty="0"/>
                  <a:t>: </a:t>
                </a:r>
                <a:br>
                  <a:rPr lang="hu-HU" dirty="0"/>
                </a:br>
                <a:r>
                  <a:rPr lang="hu-HU" dirty="0"/>
                  <a:t>n</a:t>
                </a:r>
                <a:r>
                  <a:rPr lang="hu-HU" dirty="0">
                    <a:solidFill>
                      <a:srgbClr val="FFFFFF"/>
                    </a:solidFill>
                  </a:rPr>
                  <a:t>= 2.7633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7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AA82040-5998-FE20-0DE1-CE6279E2F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9635C2-A02A-BFC0-A239-F713889C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2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A570E-640E-C1CC-9964-9D9F8EF9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the value of n you find in Task 1, try to find A to minimize f. Did you get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 different A value than 10−25?</a:t>
            </a:r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 = 1.0064e-26</a:t>
            </a:r>
          </a:p>
        </p:txBody>
      </p:sp>
    </p:spTree>
    <p:extLst>
      <p:ext uri="{BB962C8B-B14F-4D97-AF65-F5344CB8AC3E}">
        <p14:creationId xmlns:p14="http://schemas.microsoft.com/office/powerpoint/2010/main" val="413272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AD0B3-EB03-293D-DFD5-B2DC58F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2341"/>
            <a:ext cx="7061616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the objective functions</a:t>
            </a:r>
          </a:p>
        </p:txBody>
      </p:sp>
      <p:pic>
        <p:nvPicPr>
          <p:cNvPr id="4" name="Kép 3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08234F17-5F9E-6B6A-512F-23E23FFE7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r="9138" b="1"/>
          <a:stretch/>
        </p:blipFill>
        <p:spPr>
          <a:xfrm>
            <a:off x="-9" y="10"/>
            <a:ext cx="6096000" cy="5279933"/>
          </a:xfrm>
          <a:prstGeom prst="rect">
            <a:avLst/>
          </a:prstGeom>
        </p:spPr>
      </p:pic>
      <p:pic>
        <p:nvPicPr>
          <p:cNvPr id="8" name="Kép 7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F3B459A1-775C-0725-7EEE-246905CC18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r="5521" b="1"/>
          <a:stretch/>
        </p:blipFill>
        <p:spPr>
          <a:xfrm>
            <a:off x="6096008" y="10"/>
            <a:ext cx="6095999" cy="52799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AA5DCB-E796-5631-BEDF-C3538DF18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86489"/>
            <a:ext cx="12192000" cy="123364"/>
            <a:chOff x="1" y="6737460"/>
            <a:chExt cx="12192000" cy="1233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E53FB-E9D7-2C90-1C0C-D8E0FA5DB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AE1BA7-C690-2F30-65D6-3759194F2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5247D626-1DE6-682D-AADB-17F99C38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497" b="7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C8C1D24-DD44-1C7F-EDC2-10D2E29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Task 3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62D744-113E-6F76-0ADC-2537124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Change the initial guess in Task 1 and 2, redo the tasks. Do you get different</a:t>
            </a:r>
            <a:r>
              <a:rPr lang="hu-HU" sz="2400" dirty="0"/>
              <a:t> </a:t>
            </a:r>
            <a:r>
              <a:rPr lang="en-US" sz="2400" dirty="0"/>
              <a:t>optimal solutions?</a:t>
            </a:r>
          </a:p>
        </p:txBody>
      </p:sp>
    </p:spTree>
    <p:extLst>
      <p:ext uri="{BB962C8B-B14F-4D97-AF65-F5344CB8AC3E}">
        <p14:creationId xmlns:p14="http://schemas.microsoft.com/office/powerpoint/2010/main" val="382956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omplex maths formulae on a blackboard">
            <a:extLst>
              <a:ext uri="{FF2B5EF4-FFF2-40B4-BE49-F238E27FC236}">
                <a16:creationId xmlns:a16="http://schemas.microsoft.com/office/drawing/2014/main" id="{A58E50DF-4F85-BE4D-2A36-804456478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3FE73A-74E5-E2E5-AB53-B3F43A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Task 4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27448D-4DE8-06D8-40E9-0D13CB6A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 is also possible to find A and n with the given data at the same time. Try to</a:t>
            </a:r>
            <a:r>
              <a:rPr lang="hu-HU" dirty="0"/>
              <a:t> </a:t>
            </a:r>
            <a:r>
              <a:rPr lang="en-US" dirty="0"/>
              <a:t>modify your code to find the optimal values for A and n. Take A = 10−25 and</a:t>
            </a:r>
            <a:r>
              <a:rPr lang="hu-HU" dirty="0"/>
              <a:t> </a:t>
            </a:r>
            <a:r>
              <a:rPr lang="en-US" dirty="0"/>
              <a:t>n = 1.1 as an initial guess.</a:t>
            </a:r>
            <a:endParaRPr lang="hu-HU" dirty="0"/>
          </a:p>
          <a:p>
            <a:r>
              <a:rPr lang="hu-HU" dirty="0"/>
              <a:t>n = 62.9049</a:t>
            </a:r>
          </a:p>
          <a:p>
            <a:r>
              <a:rPr lang="hu-HU" dirty="0"/>
              <a:t>A = 1e-306.740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0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épernyőkép, szöveg, Téglalap, sor látható&#10;&#10;Automatikusan generált leírás">
            <a:extLst>
              <a:ext uri="{FF2B5EF4-FFF2-40B4-BE49-F238E27FC236}">
                <a16:creationId xmlns:a16="http://schemas.microsoft.com/office/drawing/2014/main" id="{79F6791A-0278-B682-E137-66A7D6CF3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0BA6A4-563F-61D9-4E4D-429690FC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Surface graph of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8388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C5FDE06D-6F88-C6EC-0355-76393CDF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C26128-95AC-3589-BF59-5E9653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Task 5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B5478-7307-15FE-8178-0ED8A522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Redo Task 4 with some other initial guess. What can you say about your result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in Task 4? Which result from all these tasks is the optimal solution?</a:t>
            </a:r>
          </a:p>
        </p:txBody>
      </p:sp>
    </p:spTree>
    <p:extLst>
      <p:ext uri="{BB962C8B-B14F-4D97-AF65-F5344CB8AC3E}">
        <p14:creationId xmlns:p14="http://schemas.microsoft.com/office/powerpoint/2010/main" val="18939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310</Words>
  <Application>Microsoft Office PowerPoint</Application>
  <PresentationFormat>Szélesvásznú</PresentationFormat>
  <Paragraphs>37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Office-téma</vt:lpstr>
      <vt:lpstr>Ice Sheet Modeling and Optimization</vt:lpstr>
      <vt:lpstr>Background</vt:lpstr>
      <vt:lpstr>Task 1</vt:lpstr>
      <vt:lpstr>Task 2</vt:lpstr>
      <vt:lpstr>Visualization of the objective functions</vt:lpstr>
      <vt:lpstr>Task 3</vt:lpstr>
      <vt:lpstr>Task 4</vt:lpstr>
      <vt:lpstr>Surface graph of the objective function</vt:lpstr>
      <vt:lpstr>Task 5</vt:lpstr>
      <vt:lpstr>Task 6</vt:lpstr>
      <vt:lpstr>Task 7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Sheet Modeling and Optimization</dc:title>
  <dc:creator>Márton Bidlek</dc:creator>
  <cp:lastModifiedBy>Márton Bidlek</cp:lastModifiedBy>
  <cp:revision>6</cp:revision>
  <dcterms:created xsi:type="dcterms:W3CDTF">2023-11-23T15:35:58Z</dcterms:created>
  <dcterms:modified xsi:type="dcterms:W3CDTF">2023-11-24T09:17:48Z</dcterms:modified>
</cp:coreProperties>
</file>