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4.xml" ContentType="application/vnd.openxmlformats-officedocument.presentationml.comments+xml"/>
  <Override PartName="/ppt/notesSlides/notesSlide21.xml" ContentType="application/vnd.openxmlformats-officedocument.presentationml.notesSlide+xml"/>
  <Override PartName="/ppt/comments/comment5.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6.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B0604020202020204" charset="0"/>
      <p:regular r:id="rId42"/>
      <p:bold r:id="rId43"/>
      <p:italic r:id="rId44"/>
      <p:boldItalic r:id="rId45"/>
    </p:embeddedFont>
    <p:embeddedFont>
      <p:font typeface="Raleway"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Roboto Black" panose="020B0604020202020204" charset="0"/>
      <p:bold r:id="rId54"/>
      <p:boldItalic r:id="rId55"/>
    </p:embeddedFont>
    <p:embeddedFont>
      <p:font typeface="Roboto Mono Light" panose="020B0604020202020204" charset="0"/>
      <p:regular r:id="rId56"/>
      <p:bold r:id="rId57"/>
      <p:italic r:id="rId58"/>
      <p:boldItalic r:id="rId59"/>
    </p:embeddedFont>
    <p:embeddedFont>
      <p:font typeface="Ubuntu" panose="020B0604020202020204" charset="0"/>
      <p:regular r:id="rId60"/>
      <p:bold r:id="rId61"/>
      <p:italic r:id="rId62"/>
      <p:boldItalic r:id="rId63"/>
    </p:embeddedFont>
    <p:embeddedFont>
      <p:font typeface="Ubuntu Light"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Skerritt" initials="" lastIdx="5" clrIdx="0"/>
  <p:cmAuthor id="1" name="Steffan Jone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6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font" Target="fonts/font22.fntdata"/><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19T00:17:56.035" idx="1">
    <p:pos x="1320" y="688"/>
    <p:text>TODO:
spell check
make sure all comments are ok
print out the design document for marker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3-19T11:28:18.923" idx="2">
    <p:pos x="1798" y="543"/>
    <p:text>someone claim this slide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3-19T11:28:34.956" idx="3">
    <p:pos x="337" y="448"/>
    <p:text>someone claim this one and the next 2</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9-03-19T11:32:12.872" idx="4">
    <p:pos x="383" y="852"/>
    <p:text>+gengwenong@gmail.com</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19T15:16:48.738" idx="1">
    <p:pos x="6000" y="0"/>
    <p:text>Professor: https://www.figma.com/proto/0l7rHwP5jm5Ww2tj0KjtWeXM/ExGen-Professor?node-id=1%3A29&amp;scaling=min-zoom
Course Rep: https://www.figma.com/proto/BggxfFF0mHsQUIWP16Q5XhBP/ExGen-Course-Rep?node-id=0%3A1&amp;scaling=min-zoom
Student: https://www.figma.com/proto/gD7GD9E2xvF4eRZeAlFqg3sz/ExGen?node-id=0%3A1&amp;scaling=min-zoom</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9-03-19T11:33:46.255" idx="5">
    <p:pos x="118" y="0"/>
    <p:text>brandon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figma.com/proto/gD7GD9E2xvF4eRZeAlFqg3sz/ExGen?node-id=0%3A1&amp;scaling=min-zo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Brandon</a:t>
            </a:r>
            <a:endParaRPr/>
          </a:p>
          <a:p>
            <a:pPr marL="0" lvl="0" indent="0" algn="l" rtl="0">
              <a:spcBef>
                <a:spcPts val="0"/>
              </a:spcBef>
              <a:spcAft>
                <a:spcPts val="0"/>
              </a:spcAft>
              <a:buNone/>
            </a:pPr>
            <a:r>
              <a:rPr lang="en"/>
              <a:t>Hello I’, brandon, yales, claire, luke, steffan. And Geng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4da21763c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4da21763c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Their program let’s people choose from a range of questions:</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4da21763c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4da21763c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While our ideas are similar, their code requires the programmer to have preemptively developed the questions and the format of the questions. This is very time consuming for the programmer. This project has existed for 2 years and it only has 1 type of question. It is not possible to add your own questions and add your own code from their interface. ExGen is designed to give freedom to the professor, not to take it away. While we are toying with the idea of having a similar solution where professors can choose questions which have already been made, it will not be the only thing the system will do. While the competitor MathTestMaker doesn’t let professors write their own questions or code, ExGen will.</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4da21763c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4da21763c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While our ideas are similar, their code requires the programmer to have preemptively developed the questions and the format of the questions. This is very time consuming for the programmer. This project has existed for 2 years and it only has 1 type of question. It is not possible to add your own questions and add your own code from their interface. ExGen is designed to give freedom to the professor, not to take it away. While we are toying with the idea of having a similar solution where professors can choose questions which have already been made, it will not be the only thing the system will do. While the competitor MathTestMaker doesn’t let professors write their own questions or code, ExGen will.</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Algorithmic exam says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“Given a class of students and a pool of questions, what subset will constitute a “good” exam?”</a:t>
            </a:r>
            <a:endParaRPr>
              <a:solidFill>
                <a:schemeClr val="dk2"/>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4da21763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da21763c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MathGen doesn't do what we do, they’re a joke. As you can see, there isn’t really any competitors to ExGen.</a:t>
            </a:r>
            <a:endParaRPr>
              <a:solidFill>
                <a:schemeClr val="dk2"/>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a21763c_2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a21763c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Yales</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Version 2.0 of ExGen!</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We’ve allowed the user to seet paramemters for their questions, this is explained later.</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at the end talk about how you can see thid in ab example later oj wyeb we demo exgen</a:t>
            </a:r>
            <a:endParaRPr>
              <a:solidFill>
                <a:schemeClr val="dk2"/>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a21763c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a21763c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Steffan</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&lt;point at luke&gt;</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LUKE AND I</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Created an interactable interface using an online program called figma. Figma is a drag and drop design/interface maker. The reason we went with figma is that you can download the functioning code for the interface and implement it in our final system system. We have a working demo for students, course reps and profoessors later on.</a:t>
            </a:r>
            <a:endParaRPr>
              <a:solidFill>
                <a:schemeClr val="dk2"/>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4da21763c_2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4da21763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da21763c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da21763c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507db05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507db05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geng</a:t>
            </a:r>
            <a:endParaRPr>
              <a:solidFill>
                <a:schemeClr val="dk2"/>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da21763c_2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da21763c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Geng</a:t>
            </a:r>
            <a:endParaRPr>
              <a:solidFill>
                <a:schemeClr val="dk2"/>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4da21763c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4da21763c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Geng</a:t>
            </a:r>
            <a:endParaRPr>
              <a:solidFill>
                <a:schemeClr val="dk2"/>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4507db05b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4507db05b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Professor: https://www.figma.com/proto/0l7rHwP5jm5Ww2tj0KjtWeXM/ExGen-Professor?node-id=1%3A29&amp;scaling=min-zoom</a:t>
            </a:r>
            <a:br>
              <a:rPr lang="en"/>
            </a:br>
            <a:br>
              <a:rPr lang="en"/>
            </a:br>
            <a:r>
              <a:rPr lang="en"/>
              <a:t>Course Rep: https://www.figma.com/proto/BggxfFF0mHsQUIWP16Q5XhBP/ExGen-Course-Rep?node-id=0%3A1&amp;scaling=min-zoom</a:t>
            </a:r>
            <a:br>
              <a:rPr lang="en"/>
            </a:br>
            <a:br>
              <a:rPr lang="en"/>
            </a:br>
            <a:r>
              <a:rPr lang="en"/>
              <a:t>Student: </a:t>
            </a:r>
            <a:r>
              <a:rPr lang="en" u="sng">
                <a:solidFill>
                  <a:schemeClr val="hlink"/>
                </a:solidFill>
                <a:hlinkClick r:id="rId3"/>
              </a:rPr>
              <a:t>https://www.figma.com/proto/gD7GD9E2xvF4eRZeAlFqg3sz/ExGen?node-id=0%3A1&amp;scaling=min-zoom</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Register</a:t>
            </a:r>
            <a:endParaRPr/>
          </a:p>
          <a:p>
            <a:pPr marL="0" lvl="0" indent="0" algn="l" rtl="0">
              <a:spcBef>
                <a:spcPts val="0"/>
              </a:spcBef>
              <a:spcAft>
                <a:spcPts val="0"/>
              </a:spcAft>
              <a:buNone/>
            </a:pPr>
            <a:r>
              <a:rPr lang="en"/>
              <a:t>   Password like we mentioned before needs to be secure GBA</a:t>
            </a:r>
            <a:endParaRPr/>
          </a:p>
          <a:p>
            <a:pPr marL="0" lvl="0" indent="0" algn="l" rtl="0">
              <a:spcBef>
                <a:spcPts val="0"/>
              </a:spcBef>
              <a:spcAft>
                <a:spcPts val="0"/>
              </a:spcAft>
              <a:buNone/>
            </a:pPr>
            <a:endParaRPr/>
          </a:p>
          <a:p>
            <a:pPr marL="0" lvl="0" indent="0" algn="l" rtl="0">
              <a:spcBef>
                <a:spcPts val="0"/>
              </a:spcBef>
              <a:spcAft>
                <a:spcPts val="0"/>
              </a:spcAft>
              <a:buNone/>
            </a:pPr>
            <a:r>
              <a:rPr lang="en"/>
              <a:t>Skip question has not been implemented yet but will be added</a:t>
            </a:r>
            <a:endParaRPr/>
          </a:p>
          <a:p>
            <a:pPr marL="0" lvl="0" indent="0" algn="l" rtl="0">
              <a:spcBef>
                <a:spcPts val="0"/>
              </a:spcBef>
              <a:spcAft>
                <a:spcPts val="0"/>
              </a:spcAft>
              <a:buNone/>
            </a:pPr>
            <a:endParaRPr/>
          </a:p>
          <a:p>
            <a:pPr marL="0" lvl="0" indent="0" algn="l" rtl="0">
              <a:spcBef>
                <a:spcPts val="0"/>
              </a:spcBef>
              <a:spcAft>
                <a:spcPts val="0"/>
              </a:spcAft>
              <a:buNone/>
            </a:pPr>
            <a:r>
              <a:rPr lang="en"/>
              <a:t>You will see average of all exams as well as each individual in a further breakdown</a:t>
            </a:r>
            <a:endParaRPr/>
          </a:p>
          <a:p>
            <a:pPr marL="0" lvl="0" indent="0" algn="l" rtl="0">
              <a:spcBef>
                <a:spcPts val="0"/>
              </a:spcBef>
              <a:spcAft>
                <a:spcPts val="0"/>
              </a:spcAft>
              <a:buNone/>
            </a:pPr>
            <a:endParaRPr/>
          </a:p>
          <a:p>
            <a:pPr marL="0" lvl="0" indent="0" algn="l" rtl="0">
              <a:spcBef>
                <a:spcPts val="0"/>
              </a:spcBef>
              <a:spcAft>
                <a:spcPts val="0"/>
              </a:spcAft>
              <a:buNone/>
            </a:pPr>
            <a:r>
              <a:rPr lang="en"/>
              <a:t>Added timestamp and search code</a:t>
            </a:r>
            <a:endParaRPr/>
          </a:p>
          <a:p>
            <a:pPr marL="0" lvl="0" indent="0" algn="l" rtl="0">
              <a:spcBef>
                <a:spcPts val="0"/>
              </a:spcBef>
              <a:spcAft>
                <a:spcPts val="0"/>
              </a:spcAft>
              <a:buNone/>
            </a:pPr>
            <a:endParaRPr/>
          </a:p>
          <a:p>
            <a:pPr marL="0" lvl="0" indent="0" algn="l" rtl="0">
              <a:spcBef>
                <a:spcPts val="0"/>
              </a:spcBef>
              <a:spcAft>
                <a:spcPts val="0"/>
              </a:spcAft>
              <a:buNone/>
            </a:pPr>
            <a:r>
              <a:rPr lang="en"/>
              <a:t>Whole values will be changed </a:t>
            </a:r>
            <a:endParaRPr/>
          </a:p>
          <a:p>
            <a:pPr marL="0" lvl="0" indent="0" algn="l" rtl="0">
              <a:spcBef>
                <a:spcPts val="0"/>
              </a:spcBef>
              <a:spcAft>
                <a:spcPts val="0"/>
              </a:spcAft>
              <a:buNone/>
            </a:pPr>
            <a:endParaRPr/>
          </a:p>
          <a:p>
            <a:pPr marL="0" lvl="0" indent="0" algn="l" rtl="0">
              <a:spcBef>
                <a:spcPts val="0"/>
              </a:spcBef>
              <a:spcAft>
                <a:spcPts val="0"/>
              </a:spcAft>
              <a:buNone/>
            </a:pPr>
            <a:r>
              <a:rPr lang="en"/>
              <a:t>Question preferences will be gone from students</a:t>
            </a:r>
            <a:endParaRPr/>
          </a:p>
          <a:p>
            <a:pPr marL="0" lvl="0" indent="0" algn="l" rtl="0">
              <a:spcBef>
                <a:spcPts val="0"/>
              </a:spcBef>
              <a:spcAft>
                <a:spcPts val="0"/>
              </a:spcAft>
              <a:buNone/>
            </a:pPr>
            <a:endParaRPr/>
          </a:p>
          <a:p>
            <a:pPr marL="0" lvl="0" indent="0" algn="l" rtl="0">
              <a:spcBef>
                <a:spcPts val="0"/>
              </a:spcBef>
              <a:spcAft>
                <a:spcPts val="0"/>
              </a:spcAft>
              <a:buNone/>
            </a:pPr>
            <a:r>
              <a:rPr lang="en"/>
              <a:t>Rep goes to pro, pro goes to admin</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4da21763c_2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4da21763c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steffan</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Explain each of these 6 factors</a:t>
            </a:r>
            <a:endParaRPr>
              <a:solidFill>
                <a:schemeClr val="dk2"/>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507db05b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507db05b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Luke</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The group consisted of Friends from other course, roommates, family and online friends.</a:t>
            </a:r>
            <a:endParaRPr>
              <a:solidFill>
                <a:schemeClr val="dk2"/>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4507db05b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4507db05b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Luke</a:t>
            </a:r>
            <a:endParaRPr>
              <a:solidFill>
                <a:schemeClr val="dk2"/>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a21763c_2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a21763c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frontend will have 3 main subsystems. Display question, the website itself and an input form so the professor can input questions.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When a professor writes a question, it gets sent to the database through a pre-configured SQL Transaction. When a student loads an exam, the questions to that exam will be quired to the database using a pre-configured SQL transaction. If the database does not have the question for that exam, it asks ExGen to generate the question.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ExGen will then send back the generated question to the database. The database then sends it to the frontend for the user. No user in our system has direct access to the database apart from the administrators, who maintain the system.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server has 3 robots to help maintain it. The security bot was talked about in our requirements document. It maintains the security of the system. If the professors code takes too long to execute, it ends that thread and informs the professor of an error.</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monitor bot is only partly hosted on our system. It has a sister monitor bot on another server. If these two bots do not talk to each other, then the server is presumed to be down. It checks every minute to make sure the system is operational.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Clr>
                <a:schemeClr val="dk2"/>
              </a:buClr>
              <a:buSzPts val="1100"/>
              <a:buFont typeface="Arial"/>
              <a:buNone/>
            </a:pPr>
            <a:r>
              <a:rPr lang="en">
                <a:solidFill>
                  <a:schemeClr val="dk2"/>
                </a:solidFill>
                <a:latin typeface="Roboto"/>
                <a:ea typeface="Roboto"/>
                <a:cs typeface="Roboto"/>
                <a:sym typeface="Roboto"/>
              </a:rPr>
              <a:t>The backup bot backs up the database locally, and then again to an overseas server.</a:t>
            </a:r>
            <a:endParaRPr>
              <a:solidFill>
                <a:schemeClr val="dk2"/>
              </a:solidFill>
              <a:latin typeface="Roboto"/>
              <a:ea typeface="Roboto"/>
              <a:cs typeface="Roboto"/>
              <a:sym typeface="Roboto"/>
            </a:endParaRPr>
          </a:p>
          <a:p>
            <a:pPr marL="0" lvl="0" indent="0" algn="l" rtl="0">
              <a:spcBef>
                <a:spcPts val="120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4507db05b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4507db05b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4da21763c_2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4da21763c_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4da21763c_2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4da21763c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As you can see from pages 42 and up, these are the logical table structure.</a:t>
            </a:r>
            <a:endParaRPr>
              <a:solidFill>
                <a:schemeClr val="dk2"/>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a21763c_2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a21763c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Claire</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frontend will have 3 main subsystems. Display question, the website itself and an input form so the professor can input questions.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When a professor writes a question, it gets sent to the database through a pre-configured SQL Transaction. When a student loads an exam, the questions to that exam will be quired to the database using a pre-configured SQL transaction. If the database does not have the question for that exam, it asks ExGen to generate the question.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ExGen will then send back the generated question to the database. The database then sends it to the frontend for the user. No user in our system has direct access to the database apart from the administrators, who maintain the system.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server has 3 robots to help maintain it. The security bot was talked about in our requirements document. It maintains the security of the system. If the professors code takes too long to execute, it ends that thread and informs the professor of an error.</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monitor bot is only partly hosted on our system. It has a sister monitor bot on another server. If these two bots do not talk to each other, then the server is presumed to be down. It checks every minute to make sure the system is operational. </a:t>
            </a:r>
            <a:endParaRPr>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r>
              <a:rPr lang="en">
                <a:solidFill>
                  <a:schemeClr val="dk2"/>
                </a:solidFill>
                <a:latin typeface="Roboto"/>
                <a:ea typeface="Roboto"/>
                <a:cs typeface="Roboto"/>
                <a:sym typeface="Roboto"/>
              </a:rPr>
              <a:t>The backup bot backs up the database locally, and then again to an overseas server.</a:t>
            </a:r>
            <a:endParaRPr>
              <a:solidFill>
                <a:schemeClr val="dk2"/>
              </a:solidFill>
              <a:latin typeface="Roboto"/>
              <a:ea typeface="Roboto"/>
              <a:cs typeface="Roboto"/>
              <a:sym typeface="Roboto"/>
            </a:endParaRPr>
          </a:p>
          <a:p>
            <a:pPr marL="0" lvl="0" indent="0" algn="l" rtl="0">
              <a:spcBef>
                <a:spcPts val="120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4507db05b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4507db05b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4da21763c_2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da21763c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First one</a:t>
            </a: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The first sequence diagram is a typical converstation in our program.</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Second one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Above is a professor:</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Registering for the system</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Confirming they are a professor</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Making a module</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Assigning a professor to that module</a:t>
            </a:r>
            <a:endParaRPr>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a:solidFill>
                  <a:schemeClr val="dk2"/>
                </a:solidFill>
                <a:latin typeface="Roboto"/>
                <a:ea typeface="Roboto"/>
                <a:cs typeface="Roboto"/>
                <a:sym typeface="Roboto"/>
              </a:rPr>
              <a:t>Assigning a course rep to that module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If the student has been verified as course rep (by a professor) then any modules they are assigned to they will automatically become course reps.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Third one: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a:solidFill>
                  <a:schemeClr val="dk2"/>
                </a:solidFill>
                <a:latin typeface="Roboto"/>
                <a:ea typeface="Roboto"/>
                <a:cs typeface="Roboto"/>
                <a:sym typeface="Roboto"/>
              </a:rPr>
              <a:t>Here are course reps requesting to see the global report of a module. A professor can do the same. Course reps are normally assigned by professors, as talked about in the requirements document.</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8ce641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8ce641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8ce641c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8ce641c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Psuedocode in the document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8ce641c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8ce641c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4507db05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4507db05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4507db05b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4507db05b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507db05b_2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507db05b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507db05b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507db05b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507db05b_2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507db05b_2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4507db05b_2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507db05b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CLAIRE:</a:t>
            </a:r>
            <a:endParaRPr/>
          </a:p>
          <a:p>
            <a:pPr marL="0" lvl="0" indent="0" algn="l" rtl="0">
              <a:spcBef>
                <a:spcPts val="0"/>
              </a:spcBef>
              <a:spcAft>
                <a:spcPts val="0"/>
              </a:spcAft>
              <a:buNone/>
            </a:pPr>
            <a:endParaRPr/>
          </a:p>
          <a:p>
            <a:pPr marL="0" lvl="0" indent="0" algn="l" rtl="0">
              <a:spcBef>
                <a:spcPts val="0"/>
              </a:spcBef>
              <a:spcAft>
                <a:spcPts val="0"/>
              </a:spcAft>
              <a:buNone/>
            </a:pPr>
            <a:r>
              <a:rPr lang="en"/>
              <a:t>Talk about each one, make it very clear that admins are us and why we need to define them! :)</a:t>
            </a:r>
            <a:endParaRPr/>
          </a:p>
          <a:p>
            <a:pPr marL="0" lvl="0" indent="0" algn="l" rtl="0">
              <a:spcBef>
                <a:spcPts val="0"/>
              </a:spcBef>
              <a:spcAft>
                <a:spcPts val="0"/>
              </a:spcAft>
              <a:buNone/>
            </a:pPr>
            <a:r>
              <a:rPr lang="en"/>
              <a:t>Course reps are able to see statistics for all the modules they are a part of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4da21763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4da21763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geng</a:t>
            </a:r>
            <a:endParaRPr/>
          </a:p>
          <a:p>
            <a:pPr marL="0" lvl="0" indent="0" algn="l" rtl="0">
              <a:spcBef>
                <a:spcPts val="0"/>
              </a:spcBef>
              <a:spcAft>
                <a:spcPts val="0"/>
              </a:spcAft>
              <a:buNone/>
            </a:pPr>
            <a:r>
              <a:rPr lang="en"/>
              <a:t>This is for administrator accounts</a:t>
            </a:r>
            <a:endParaRPr/>
          </a:p>
          <a:p>
            <a:pPr marL="0" lvl="0" indent="0" algn="l" rtl="0">
              <a:spcBef>
                <a:spcPts val="0"/>
              </a:spcBef>
              <a:spcAft>
                <a:spcPts val="0"/>
              </a:spcAft>
              <a:buNone/>
            </a:pPr>
            <a:endParaRPr/>
          </a:p>
          <a:p>
            <a:pPr marL="0" lvl="0" indent="0" algn="l" rtl="0">
              <a:spcBef>
                <a:spcPts val="0"/>
              </a:spcBef>
              <a:spcAft>
                <a:spcPts val="0"/>
              </a:spcAft>
              <a:buNone/>
            </a:pPr>
            <a:r>
              <a:rPr lang="en"/>
              <a:t>Administrator have stricter password requirements because if they are hacked they can delete the entire database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4da21763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4da21763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Geng</a:t>
            </a:r>
            <a:endParaRPr/>
          </a:p>
          <a:p>
            <a:pPr marL="0" lvl="0" indent="0" algn="l" rtl="0">
              <a:spcBef>
                <a:spcPts val="0"/>
              </a:spcBef>
              <a:spcAft>
                <a:spcPts val="0"/>
              </a:spcAft>
              <a:buNone/>
            </a:pPr>
            <a:r>
              <a:rPr lang="en"/>
              <a:t>Everyone else</a:t>
            </a:r>
            <a:endParaRPr/>
          </a:p>
          <a:p>
            <a:pPr marL="0" lvl="0" indent="0" algn="l" rtl="0">
              <a:spcBef>
                <a:spcPts val="0"/>
              </a:spcBef>
              <a:spcAft>
                <a:spcPts val="0"/>
              </a:spcAft>
              <a:buNone/>
            </a:pPr>
            <a:r>
              <a:rPr lang="en"/>
              <a:t>Access to personal info</a:t>
            </a:r>
            <a:endParaRPr/>
          </a:p>
          <a:p>
            <a:pPr marL="0" lvl="0" indent="0" algn="l" rtl="0">
              <a:spcBef>
                <a:spcPts val="0"/>
              </a:spcBef>
              <a:spcAft>
                <a:spcPts val="0"/>
              </a:spcAft>
              <a:buNone/>
            </a:pPr>
            <a:r>
              <a:rPr lang="en"/>
              <a:t>Admins have stricter password requirements </a:t>
            </a:r>
            <a:endParaRPr/>
          </a:p>
          <a:p>
            <a:pPr marL="0" lvl="0" indent="0" algn="l" rtl="0">
              <a:spcBef>
                <a:spcPts val="0"/>
              </a:spcBef>
              <a:spcAft>
                <a:spcPts val="0"/>
              </a:spcAft>
              <a:buNone/>
            </a:pPr>
            <a:r>
              <a:rPr lang="en"/>
              <a:t>Only sending partial hash</a:t>
            </a:r>
            <a:endParaRPr/>
          </a:p>
          <a:p>
            <a:pPr marL="0" lvl="0" indent="0" algn="l" rtl="0">
              <a:spcBef>
                <a:spcPts val="0"/>
              </a:spcBef>
              <a:spcAft>
                <a:spcPts val="0"/>
              </a:spcAft>
              <a:buNone/>
            </a:pPr>
            <a:r>
              <a:rPr lang="en"/>
              <a:t>Using have i been pwned api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4da21763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4da21763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YALES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The backup procedure for the system will be split up into two ways. Firstly, Digital Ocean offers a backup solution on their own servers in Amsterdam. This will be the first backup, as it is physically and logically closet to our server it will be the fastest way to restore the system.</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The second backup would be made by system administrators to another hard drive physically and logically far away from the datacenter in Amsterdam. This is because if an earthquake or some freak force of nature wipes out the datacenter in Amsterdam, it will not affect the United Kingdom. It is important to note that if you implement this system locally (IE not in Digital Ocean) or you live in Amsterdam it is important to backup away from the local hosting server.</a:t>
            </a:r>
            <a:endParaRPr>
              <a:solidFill>
                <a:schemeClr val="dk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4da21763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4da21763c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In our requirements review, we mentioned that Khan Academy uses a similar algorithm to generate numbers for questions. Surprisingly, this isn’t true. Khan Academy relies on a plethora of volunteers to hand-write the numbers and answers for them, according to Khan Academy themselves.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Someone else had the exact same idea as us, MathTestMaker. Their program let’s people choose from a range of questions. Let’s explore it.</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4da21763c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4da21763c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Brandon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Roboto"/>
                <a:ea typeface="Roboto"/>
                <a:cs typeface="Roboto"/>
                <a:sym typeface="Roboto"/>
              </a:rPr>
              <a:t>Their program let’s people choose from a range of questions:</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095500" y="3404100"/>
            <a:ext cx="4953000" cy="613500"/>
          </a:xfrm>
          <a:prstGeom prst="rect">
            <a:avLst/>
          </a:prstGeom>
          <a:noFill/>
          <a:ln w="76200" cap="flat" cmpd="sng">
            <a:solidFill>
              <a:srgbClr val="00A8A5"/>
            </a:solidFill>
            <a:prstDash val="solid"/>
            <a:round/>
            <a:headEnd type="none" w="sm" len="sm"/>
            <a:tailEnd type="none" w="sm" len="sm"/>
          </a:ln>
        </p:spPr>
        <p:txBody>
          <a:bodyPr spcFirstLastPara="1" wrap="square" lIns="91425" tIns="91425" rIns="91425" bIns="91425" anchor="b" anchorCtr="0"/>
          <a:lstStyle>
            <a:lvl1pPr lvl="0" algn="ctr" rtl="0">
              <a:lnSpc>
                <a:spcPct val="100000"/>
              </a:lnSpc>
              <a:spcBef>
                <a:spcPts val="0"/>
              </a:spcBef>
              <a:spcAft>
                <a:spcPts val="0"/>
              </a:spcAft>
              <a:buClr>
                <a:schemeClr val="lt1"/>
              </a:buClr>
              <a:buSzPts val="1800"/>
              <a:buNone/>
              <a:defRPr sz="2400" b="1">
                <a:solidFill>
                  <a:srgbClr val="000000"/>
                </a:solidFill>
                <a:latin typeface="Ubuntu"/>
                <a:ea typeface="Ubuntu"/>
                <a:cs typeface="Ubuntu"/>
                <a:sym typeface="Ubuntu"/>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comments" Target="../comments/comment2.xml"/><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comments" Target="../comments/commen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comments" Target="../comments/commen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subTitle" idx="1"/>
          </p:nvPr>
        </p:nvSpPr>
        <p:spPr>
          <a:xfrm>
            <a:off x="2126700" y="3025625"/>
            <a:ext cx="4890600" cy="613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dirty="0"/>
              <a:t>Group 11 </a:t>
            </a:r>
            <a:endParaRPr dirty="0"/>
          </a:p>
        </p:txBody>
      </p:sp>
      <p:pic>
        <p:nvPicPr>
          <p:cNvPr id="73" name="Google Shape;73;p13"/>
          <p:cNvPicPr preferRelativeResize="0"/>
          <p:nvPr/>
        </p:nvPicPr>
        <p:blipFill>
          <a:blip r:embed="rId3">
            <a:alphaModFix/>
          </a:blip>
          <a:stretch>
            <a:fillRect/>
          </a:stretch>
        </p:blipFill>
        <p:spPr>
          <a:xfrm>
            <a:off x="2095500" y="1092525"/>
            <a:ext cx="4953000" cy="1676400"/>
          </a:xfrm>
          <a:prstGeom prst="rect">
            <a:avLst/>
          </a:prstGeom>
          <a:noFill/>
          <a:ln>
            <a:noFill/>
          </a:ln>
        </p:spPr>
      </p:pic>
      <p:sp>
        <p:nvSpPr>
          <p:cNvPr id="74" name="Google Shape;74;p13"/>
          <p:cNvSpPr/>
          <p:nvPr/>
        </p:nvSpPr>
        <p:spPr>
          <a:xfrm>
            <a:off x="7916750" y="3458100"/>
            <a:ext cx="455400" cy="51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137" name="Google Shape;137;p22"/>
          <p:cNvPicPr preferRelativeResize="0"/>
          <p:nvPr/>
        </p:nvPicPr>
        <p:blipFill>
          <a:blip r:embed="rId4">
            <a:alphaModFix/>
          </a:blip>
          <a:stretch>
            <a:fillRect/>
          </a:stretch>
        </p:blipFill>
        <p:spPr>
          <a:xfrm>
            <a:off x="1201525" y="1025125"/>
            <a:ext cx="5734050"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43" name="Google Shape;143;p23"/>
          <p:cNvSpPr txBox="1"/>
          <p:nvPr/>
        </p:nvSpPr>
        <p:spPr>
          <a:xfrm rot="10800000" flipH="1">
            <a:off x="4572000" y="1682250"/>
            <a:ext cx="2205600" cy="10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44" name="Google Shape;144;p23"/>
          <p:cNvSpPr txBox="1"/>
          <p:nvPr/>
        </p:nvSpPr>
        <p:spPr>
          <a:xfrm>
            <a:off x="1078958" y="1086114"/>
            <a:ext cx="5514900" cy="3769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100" i="1">
                <a:solidFill>
                  <a:schemeClr val="dk2"/>
                </a:solidFill>
                <a:latin typeface="Roboto"/>
                <a:ea typeface="Roboto"/>
                <a:cs typeface="Roboto"/>
                <a:sym typeface="Roboto"/>
              </a:rPr>
              <a:t>“{'problemStatement': 'Find the x intercept of $y = -5x + -25$.', 'correctAnswer': -5, 'correctAnswerIdx': 3, 'wrongAnswers': [-4, -4, -4, -4], 'points': 1, 'solution': [('y = -5x + -25', 'Find the x intercept.'), ('0 = -5x + -25', 'Set y to zero.'), ('0 - -25 = -5x + -25 - -25', 'Subtract b from both sides.'), ('25 = -5x', 'Simplify.'), ('25 / -5 = x', 'Divide both sides by m.'), ('-5', 'Simplify.')]} “</a:t>
            </a:r>
            <a:endParaRPr sz="1100" i="1">
              <a:solidFill>
                <a:schemeClr val="dk2"/>
              </a:solidFill>
              <a:latin typeface="Roboto"/>
              <a:ea typeface="Roboto"/>
              <a:cs typeface="Roboto"/>
              <a:sym typeface="Robo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50" name="Google Shape;150;p24"/>
          <p:cNvSpPr txBox="1"/>
          <p:nvPr/>
        </p:nvSpPr>
        <p:spPr>
          <a:xfrm rot="10800000" flipH="1">
            <a:off x="4572000" y="1682250"/>
            <a:ext cx="2205600" cy="10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51" name="Google Shape;151;p24"/>
          <p:cNvPicPr preferRelativeResize="0"/>
          <p:nvPr/>
        </p:nvPicPr>
        <p:blipFill>
          <a:blip r:embed="rId4">
            <a:alphaModFix/>
          </a:blip>
          <a:stretch>
            <a:fillRect/>
          </a:stretch>
        </p:blipFill>
        <p:spPr>
          <a:xfrm>
            <a:off x="412375" y="350800"/>
            <a:ext cx="4267200" cy="4281600"/>
          </a:xfrm>
          <a:prstGeom prst="rect">
            <a:avLst/>
          </a:prstGeom>
          <a:noFill/>
          <a:ln>
            <a:noFill/>
          </a:ln>
        </p:spPr>
      </p:pic>
      <p:pic>
        <p:nvPicPr>
          <p:cNvPr id="152" name="Google Shape;152;p24"/>
          <p:cNvPicPr preferRelativeResize="0"/>
          <p:nvPr/>
        </p:nvPicPr>
        <p:blipFill rotWithShape="1">
          <a:blip r:embed="rId5">
            <a:alphaModFix/>
          </a:blip>
          <a:srcRect l="1760" t="-2430" r="-1760" b="2429"/>
          <a:stretch/>
        </p:blipFill>
        <p:spPr>
          <a:xfrm>
            <a:off x="4896975" y="412375"/>
            <a:ext cx="4208351" cy="382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158" name="Google Shape;158;p25"/>
          <p:cNvPicPr preferRelativeResize="0"/>
          <p:nvPr/>
        </p:nvPicPr>
        <p:blipFill>
          <a:blip r:embed="rId4">
            <a:alphaModFix/>
          </a:blip>
          <a:stretch>
            <a:fillRect/>
          </a:stretch>
        </p:blipFill>
        <p:spPr>
          <a:xfrm>
            <a:off x="152400" y="152400"/>
            <a:ext cx="5734050" cy="392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idx="4294967295"/>
          </p:nvPr>
        </p:nvSpPr>
        <p:spPr>
          <a:xfrm>
            <a:off x="535775" y="712150"/>
            <a:ext cx="5874000" cy="54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64" name="Google Shape;164;p26"/>
          <p:cNvPicPr preferRelativeResize="0"/>
          <p:nvPr/>
        </p:nvPicPr>
        <p:blipFill>
          <a:blip r:embed="rId3">
            <a:alphaModFix/>
          </a:blip>
          <a:stretch>
            <a:fillRect/>
          </a:stretch>
        </p:blipFill>
        <p:spPr>
          <a:xfrm>
            <a:off x="7524612" y="4595401"/>
            <a:ext cx="1619381" cy="548100"/>
          </a:xfrm>
          <a:prstGeom prst="rect">
            <a:avLst/>
          </a:prstGeom>
          <a:noFill/>
          <a:ln>
            <a:noFill/>
          </a:ln>
        </p:spPr>
      </p:pic>
      <p:sp>
        <p:nvSpPr>
          <p:cNvPr id="165" name="Google Shape;165;p26"/>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66" name="Google Shape;166;p26"/>
          <p:cNvSpPr txBox="1"/>
          <p:nvPr/>
        </p:nvSpPr>
        <p:spPr>
          <a:xfrm>
            <a:off x="464225" y="1480150"/>
            <a:ext cx="7278900" cy="37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sz="1100">
                <a:solidFill>
                  <a:schemeClr val="dk2"/>
                </a:solidFill>
                <a:latin typeface="Roboto"/>
                <a:ea typeface="Roboto"/>
                <a:cs typeface="Roboto"/>
                <a:sym typeface="Roboto"/>
              </a:rPr>
              <a:t>This featured many changes. From our GitHub pull requests:</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for hidden constants. This allows the user to specify a number between {min = x} and {max = y}.</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Refactoring the code to Object Oriented Design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spaces in the hidden constants definition (bug fix).</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the user to enter any question they want, one of the largest features we shipped. Now the user can enter a question and the program will work no matter the question (as long as its maths / computer science).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Allow multi-character variables. Users can now do things like “What is firstNumber + lastNumber {min = 5, max = 25}”</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Refactor the code to feature PEP8, the Python style guide.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Make constants optional in the program. So users do not have to enter min, max if they want to. These numbers are randomly select.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idx="4294967295"/>
          </p:nvPr>
        </p:nvSpPr>
        <p:spPr>
          <a:xfrm>
            <a:off x="535775" y="712150"/>
            <a:ext cx="5841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72" name="Google Shape;172;p27"/>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73" name="Google Shape;173;p27"/>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74" name="Google Shape;174;p27"/>
          <p:cNvSpPr txBox="1"/>
          <p:nvPr/>
        </p:nvSpPr>
        <p:spPr>
          <a:xfrm>
            <a:off x="535775" y="1777250"/>
            <a:ext cx="7278900" cy="3723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Created a fully fledged design</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100">
                <a:solidFill>
                  <a:schemeClr val="dk2"/>
                </a:solidFill>
                <a:latin typeface="Roboto"/>
                <a:ea typeface="Roboto"/>
                <a:cs typeface="Roboto"/>
                <a:sym typeface="Roboto"/>
              </a:rPr>
              <a:t>Luke and I created and coded a design using Figma, an online design / storyboarding tool. Thanks to their efforts, the design of the website is finished. As you will see in the design presentation.</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endParaRPr sz="11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idx="4294967295"/>
          </p:nvPr>
        </p:nvSpPr>
        <p:spPr>
          <a:xfrm>
            <a:off x="535775" y="712150"/>
            <a:ext cx="5692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80" name="Google Shape;180;p28"/>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81" name="Google Shape;181;p28"/>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82" name="Google Shape;182;p28"/>
          <p:cNvSpPr txBox="1"/>
          <p:nvPr/>
        </p:nvSpPr>
        <p:spPr>
          <a:xfrm>
            <a:off x="535775" y="2092925"/>
            <a:ext cx="7278900" cy="3723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Set up the server with all the software we need, and writing Monitor Bot and backup Bot.</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a:solidFill>
                  <a:schemeClr val="dk2"/>
                </a:solidFill>
                <a:latin typeface="Roboto"/>
                <a:ea typeface="Roboto"/>
                <a:cs typeface="Roboto"/>
                <a:sym typeface="Roboto"/>
              </a:rPr>
              <a:t>Steffan, Geng and Brandon did this. We set the server up as described in the requirements document:</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Ubuntu on Digitalocean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Cloudflare CDN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Apache web server</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Mysql database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Wrote Monitor &amp; Backup bot</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Set up ZSH</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Installing Python</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Setting up PHP</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n"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idx="4294967295"/>
          </p:nvPr>
        </p:nvSpPr>
        <p:spPr>
          <a:xfrm>
            <a:off x="535775" y="712150"/>
            <a:ext cx="5901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88" name="Google Shape;188;p29"/>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89" name="Google Shape;189;p29"/>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0" name="Google Shape;190;p29"/>
          <p:cNvSpPr txBox="1"/>
          <p:nvPr/>
        </p:nvSpPr>
        <p:spPr>
          <a:xfrm>
            <a:off x="535775" y="2092925"/>
            <a:ext cx="7278900" cy="3723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Designed and created the database</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r>
              <a:rPr lang="en" sz="1100">
                <a:solidFill>
                  <a:schemeClr val="dk2"/>
                </a:solidFill>
                <a:latin typeface="Roboto"/>
                <a:ea typeface="Roboto"/>
                <a:cs typeface="Roboto"/>
                <a:sym typeface="Roboto"/>
              </a:rPr>
              <a:t>Claire created the database and designed the tables. Everything related to databases she has done. Some of the notable feats are: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Setting up the database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Creating tables</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Entity Relationship Diagram</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Logical Table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Transaction Matrix</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AutoNum type="arabicPeriod"/>
            </a:pPr>
            <a:r>
              <a:rPr lang="en" sz="1100">
                <a:solidFill>
                  <a:schemeClr val="dk2"/>
                </a:solidFill>
                <a:latin typeface="Roboto"/>
                <a:ea typeface="Roboto"/>
                <a:cs typeface="Roboto"/>
                <a:sym typeface="Roboto"/>
              </a:rPr>
              <a:t>Designing some transactions</a:t>
            </a: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endParaRPr sz="11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2"/>
              </a:buClr>
              <a:buFont typeface="Arial"/>
              <a:buNone/>
            </a:pPr>
            <a:endParaRPr sz="11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idx="4294967295"/>
          </p:nvPr>
        </p:nvSpPr>
        <p:spPr>
          <a:xfrm>
            <a:off x="535775" y="712150"/>
            <a:ext cx="5923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What we’ve done so  far</a:t>
            </a:r>
            <a:endParaRPr sz="3600">
              <a:solidFill>
                <a:srgbClr val="00A8A5"/>
              </a:solidFill>
            </a:endParaRPr>
          </a:p>
        </p:txBody>
      </p:sp>
      <p:pic>
        <p:nvPicPr>
          <p:cNvPr id="196" name="Google Shape;196;p30"/>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97" name="Google Shape;197;p30"/>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8" name="Google Shape;198;p30"/>
          <p:cNvSpPr txBox="1"/>
          <p:nvPr/>
        </p:nvSpPr>
        <p:spPr>
          <a:xfrm>
            <a:off x="535775" y="2092925"/>
            <a:ext cx="7278900" cy="37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Font typeface="Arial"/>
              <a:buNone/>
            </a:pPr>
            <a:r>
              <a:rPr lang="en" sz="1100">
                <a:solidFill>
                  <a:schemeClr val="dk2"/>
                </a:solidFill>
                <a:latin typeface="Roboto"/>
                <a:ea typeface="Roboto"/>
                <a:cs typeface="Roboto"/>
                <a:sym typeface="Roboto"/>
              </a:rPr>
              <a:t>According to our Gantt chart, GitHub issue resolution (on average it takes 4 days for an issue to be fixed) and all the work put in by our team, we are on a good trajectory to finishing this project</a:t>
            </a:r>
            <a:endParaRPr sz="11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idx="4294967295"/>
          </p:nvPr>
        </p:nvSpPr>
        <p:spPr>
          <a:xfrm>
            <a:off x="535775" y="259850"/>
            <a:ext cx="80997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Gantt chart </a:t>
            </a:r>
            <a:r>
              <a:rPr lang="en" sz="1800">
                <a:solidFill>
                  <a:srgbClr val="00A8A5"/>
                </a:solidFill>
              </a:rPr>
              <a:t>(what we are planning to do)</a:t>
            </a:r>
            <a:endParaRPr sz="1800">
              <a:solidFill>
                <a:srgbClr val="00A8A5"/>
              </a:solidFill>
            </a:endParaRPr>
          </a:p>
        </p:txBody>
      </p:sp>
      <p:pic>
        <p:nvPicPr>
          <p:cNvPr id="204" name="Google Shape;204;p31"/>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05" name="Google Shape;205;p31"/>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06" name="Google Shape;206;p31"/>
          <p:cNvPicPr preferRelativeResize="0"/>
          <p:nvPr/>
        </p:nvPicPr>
        <p:blipFill>
          <a:blip r:embed="rId4">
            <a:alphaModFix/>
          </a:blip>
          <a:stretch>
            <a:fillRect/>
          </a:stretch>
        </p:blipFill>
        <p:spPr>
          <a:xfrm>
            <a:off x="1247025" y="952150"/>
            <a:ext cx="6549676" cy="35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0" name="Google Shape;80;p14"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1" name="Google Shape;81;p14"/>
          <p:cNvSpPr txBox="1"/>
          <p:nvPr/>
        </p:nvSpPr>
        <p:spPr>
          <a:xfrm>
            <a:off x="2855550" y="86344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Raleway"/>
                <a:ea typeface="Raleway"/>
                <a:cs typeface="Raleway"/>
                <a:sym typeface="Raleway"/>
              </a:rPr>
              <a:t>1. What is</a:t>
            </a:r>
            <a:r>
              <a:rPr lang="en" sz="3000" b="1">
                <a:solidFill>
                  <a:schemeClr val="lt2"/>
                </a:solidFill>
                <a:latin typeface="Raleway"/>
                <a:ea typeface="Raleway"/>
                <a:cs typeface="Raleway"/>
                <a:sym typeface="Raleway"/>
              </a:rPr>
              <a:t> </a:t>
            </a:r>
            <a:endParaRPr sz="3000" b="1">
              <a:solidFill>
                <a:schemeClr val="lt2"/>
              </a:solidFill>
              <a:latin typeface="Raleway"/>
              <a:ea typeface="Raleway"/>
              <a:cs typeface="Raleway"/>
              <a:sym typeface="Raleway"/>
            </a:endParaRPr>
          </a:p>
        </p:txBody>
      </p:sp>
      <p:sp>
        <p:nvSpPr>
          <p:cNvPr id="82" name="Google Shape;82;p14"/>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00A8A5"/>
              </a:solidFill>
              <a:latin typeface="Raleway"/>
              <a:ea typeface="Raleway"/>
              <a:cs typeface="Raleway"/>
              <a:sym typeface="Raleway"/>
            </a:endParaRPr>
          </a:p>
          <a:p>
            <a:pPr marL="457200" lvl="0" indent="-317500" algn="l" rtl="0">
              <a:spcBef>
                <a:spcPts val="1600"/>
              </a:spcBef>
              <a:spcAft>
                <a:spcPts val="0"/>
              </a:spcAft>
              <a:buClr>
                <a:srgbClr val="00A8A5"/>
              </a:buClr>
              <a:buSzPts val="1400"/>
              <a:buFont typeface="Raleway"/>
              <a:buChar char="➔"/>
            </a:pPr>
            <a:r>
              <a:rPr lang="en" sz="1400" b="1">
                <a:solidFill>
                  <a:srgbClr val="00A8A5"/>
                </a:solidFill>
                <a:latin typeface="Roboto"/>
                <a:ea typeface="Roboto"/>
                <a:cs typeface="Roboto"/>
                <a:sym typeface="Roboto"/>
              </a:rPr>
              <a:t>Procedurally generated exams</a:t>
            </a:r>
            <a:br>
              <a:rPr lang="en" sz="1400">
                <a:latin typeface="Roboto"/>
                <a:ea typeface="Roboto"/>
                <a:cs typeface="Roboto"/>
                <a:sym typeface="Roboto"/>
              </a:rPr>
            </a:br>
            <a:r>
              <a:rPr lang="en" sz="1200">
                <a:latin typeface="Roboto"/>
                <a:ea typeface="Roboto"/>
                <a:cs typeface="Roboto"/>
                <a:sym typeface="Roboto"/>
              </a:rPr>
              <a:t>Means you can practice as much or as little as you want</a:t>
            </a:r>
            <a:endParaRPr sz="1200">
              <a:latin typeface="Roboto"/>
              <a:ea typeface="Roboto"/>
              <a:cs typeface="Roboto"/>
              <a:sym typeface="Roboto"/>
            </a:endParaRPr>
          </a:p>
          <a:p>
            <a:pPr marL="457200" lvl="0" indent="-317500" algn="l" rtl="0">
              <a:spcBef>
                <a:spcPts val="1000"/>
              </a:spcBef>
              <a:spcAft>
                <a:spcPts val="0"/>
              </a:spcAft>
              <a:buClr>
                <a:srgbClr val="00A8A5"/>
              </a:buClr>
              <a:buSzPts val="1400"/>
              <a:buFont typeface="Raleway"/>
              <a:buChar char="➔"/>
            </a:pPr>
            <a:r>
              <a:rPr lang="en" sz="1400" b="1">
                <a:solidFill>
                  <a:srgbClr val="00A8A5"/>
                </a:solidFill>
                <a:latin typeface="Roboto"/>
                <a:ea typeface="Roboto"/>
                <a:cs typeface="Roboto"/>
                <a:sym typeface="Roboto"/>
              </a:rPr>
              <a:t>Simple</a:t>
            </a:r>
            <a:br>
              <a:rPr lang="en" sz="1400">
                <a:latin typeface="Roboto"/>
                <a:ea typeface="Roboto"/>
                <a:cs typeface="Roboto"/>
                <a:sym typeface="Roboto"/>
              </a:rPr>
            </a:br>
            <a:r>
              <a:rPr lang="en" sz="1200">
                <a:latin typeface="Roboto"/>
                <a:ea typeface="Roboto"/>
                <a:cs typeface="Roboto"/>
                <a:sym typeface="Roboto"/>
              </a:rPr>
              <a:t>As easy as any other question / answer website, except we </a:t>
            </a:r>
            <a:r>
              <a:rPr lang="en" sz="1200" b="1">
                <a:latin typeface="Roboto"/>
                <a:ea typeface="Roboto"/>
                <a:cs typeface="Roboto"/>
                <a:sym typeface="Roboto"/>
              </a:rPr>
              <a:t>never </a:t>
            </a:r>
            <a:r>
              <a:rPr lang="en" sz="1200">
                <a:latin typeface="Roboto"/>
                <a:ea typeface="Roboto"/>
                <a:cs typeface="Roboto"/>
                <a:sym typeface="Roboto"/>
              </a:rPr>
              <a:t>run out of questions.</a:t>
            </a:r>
            <a:endParaRPr sz="1200">
              <a:latin typeface="Roboto"/>
              <a:ea typeface="Roboto"/>
              <a:cs typeface="Roboto"/>
              <a:sym typeface="Roboto"/>
            </a:endParaRPr>
          </a:p>
          <a:p>
            <a:pPr marL="457200" lvl="0" indent="-317500" algn="l" rtl="0">
              <a:spcBef>
                <a:spcPts val="1000"/>
              </a:spcBef>
              <a:spcAft>
                <a:spcPts val="1000"/>
              </a:spcAft>
              <a:buClr>
                <a:srgbClr val="00A8A5"/>
              </a:buClr>
              <a:buSzPts val="1400"/>
              <a:buFont typeface="Raleway"/>
              <a:buChar char="➔"/>
            </a:pPr>
            <a:r>
              <a:rPr lang="en" sz="1400" b="1">
                <a:solidFill>
                  <a:srgbClr val="00A8A5"/>
                </a:solidFill>
                <a:latin typeface="Roboto"/>
                <a:ea typeface="Roboto"/>
                <a:cs typeface="Roboto"/>
                <a:sym typeface="Roboto"/>
              </a:rPr>
              <a:t>For everyone</a:t>
            </a:r>
            <a:br>
              <a:rPr lang="en" sz="1400">
                <a:latin typeface="Roboto"/>
                <a:ea typeface="Roboto"/>
                <a:cs typeface="Roboto"/>
                <a:sym typeface="Roboto"/>
              </a:rPr>
            </a:br>
            <a:r>
              <a:rPr lang="en" sz="1200">
                <a:latin typeface="Roboto"/>
                <a:ea typeface="Roboto"/>
                <a:cs typeface="Roboto"/>
                <a:sym typeface="Roboto"/>
              </a:rPr>
              <a:t>Useful for professors, useful for students.</a:t>
            </a:r>
            <a:endParaRPr sz="1200">
              <a:solidFill>
                <a:schemeClr val="dk2"/>
              </a:solidFill>
              <a:latin typeface="Roboto"/>
              <a:ea typeface="Roboto"/>
              <a:cs typeface="Roboto"/>
              <a:sym typeface="Roboto"/>
            </a:endParaRPr>
          </a:p>
        </p:txBody>
      </p:sp>
      <p:pic>
        <p:nvPicPr>
          <p:cNvPr id="83" name="Google Shape;83;p14"/>
          <p:cNvPicPr preferRelativeResize="0"/>
          <p:nvPr/>
        </p:nvPicPr>
        <p:blipFill>
          <a:blip r:embed="rId5">
            <a:alphaModFix/>
          </a:blip>
          <a:stretch>
            <a:fillRect/>
          </a:stretch>
        </p:blipFill>
        <p:spPr>
          <a:xfrm>
            <a:off x="4800525" y="1013438"/>
            <a:ext cx="1366875" cy="462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idx="4294967295"/>
          </p:nvPr>
        </p:nvSpPr>
        <p:spPr>
          <a:xfrm>
            <a:off x="609550" y="5856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Risk Assessment</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12" name="Google Shape;212;p32"/>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13" name="Google Shape;213;p32"/>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14" name="Google Shape;214;p32"/>
          <p:cNvSpPr txBox="1"/>
          <p:nvPr/>
        </p:nvSpPr>
        <p:spPr>
          <a:xfrm>
            <a:off x="609550" y="1353650"/>
            <a:ext cx="7278900" cy="37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Font typeface="Arial"/>
              <a:buNone/>
            </a:pPr>
            <a:r>
              <a:rPr lang="en">
                <a:solidFill>
                  <a:schemeClr val="dk2"/>
                </a:solidFill>
                <a:latin typeface="Roboto"/>
                <a:ea typeface="Roboto"/>
                <a:cs typeface="Roboto"/>
                <a:sym typeface="Roboto"/>
              </a:rPr>
              <a:t>The risks for our system can be broadly categorised into 2 main groups:</a:t>
            </a:r>
            <a:endParaRPr>
              <a:solidFill>
                <a:schemeClr val="dk2"/>
              </a:solidFill>
              <a:latin typeface="Roboto"/>
              <a:ea typeface="Roboto"/>
              <a:cs typeface="Roboto"/>
              <a:sym typeface="Roboto"/>
            </a:endParaRPr>
          </a:p>
        </p:txBody>
      </p:sp>
      <p:sp>
        <p:nvSpPr>
          <p:cNvPr id="215" name="Google Shape;215;p32"/>
          <p:cNvSpPr txBox="1"/>
          <p:nvPr/>
        </p:nvSpPr>
        <p:spPr>
          <a:xfrm>
            <a:off x="629975" y="1927375"/>
            <a:ext cx="3232500" cy="3056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latin typeface="Roboto"/>
                <a:ea typeface="Roboto"/>
                <a:cs typeface="Roboto"/>
                <a:sym typeface="Roboto"/>
              </a:rPr>
              <a:t>Risks for the system:</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Server failure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Server breach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Misuse/cheating by user (low)</a:t>
            </a:r>
            <a:endParaRPr>
              <a:latin typeface="Roboto"/>
              <a:ea typeface="Roboto"/>
              <a:cs typeface="Roboto"/>
              <a:sym typeface="Roboto"/>
            </a:endParaRPr>
          </a:p>
        </p:txBody>
      </p:sp>
      <p:sp>
        <p:nvSpPr>
          <p:cNvPr id="216" name="Google Shape;216;p32"/>
          <p:cNvSpPr txBox="1"/>
          <p:nvPr/>
        </p:nvSpPr>
        <p:spPr>
          <a:xfrm>
            <a:off x="4367525" y="1927375"/>
            <a:ext cx="3379200" cy="3056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latin typeface="Roboto"/>
                <a:ea typeface="Roboto"/>
                <a:cs typeface="Roboto"/>
                <a:sym typeface="Roboto"/>
              </a:rPr>
              <a:t>Risks for the project:</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Running out of resources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Server failure (low)</a:t>
            </a:r>
            <a:endParaRPr>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a:latin typeface="Roboto"/>
                <a:ea typeface="Roboto"/>
                <a:cs typeface="Roboto"/>
                <a:sym typeface="Roboto"/>
              </a:rPr>
              <a:t>Meeting deadlines (low)</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INTERFACE DEMO</a:t>
            </a:r>
            <a:endParaRPr>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idx="4294967295"/>
          </p:nvPr>
        </p:nvSpPr>
        <p:spPr>
          <a:xfrm>
            <a:off x="362200" y="4544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Evaluation Design</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27" name="Google Shape;227;p34"/>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28" name="Google Shape;228;p34"/>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29" name="Google Shape;229;p34"/>
          <p:cNvSpPr txBox="1"/>
          <p:nvPr/>
        </p:nvSpPr>
        <p:spPr>
          <a:xfrm>
            <a:off x="362200" y="1222425"/>
            <a:ext cx="64104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When evaluating our design we are focusing on satisfying 6 specific factors.</a:t>
            </a:r>
            <a:endParaRPr>
              <a:latin typeface="Roboto"/>
              <a:ea typeface="Roboto"/>
              <a:cs typeface="Roboto"/>
              <a:sym typeface="Roboto"/>
            </a:endParaRPr>
          </a:p>
        </p:txBody>
      </p:sp>
      <p:sp>
        <p:nvSpPr>
          <p:cNvPr id="230" name="Google Shape;230;p34"/>
          <p:cNvSpPr txBox="1"/>
          <p:nvPr/>
        </p:nvSpPr>
        <p:spPr>
          <a:xfrm>
            <a:off x="1351075" y="350750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CONSISTENCY</a:t>
            </a:r>
            <a:endParaRPr>
              <a:latin typeface="Roboto Black"/>
              <a:ea typeface="Roboto Black"/>
              <a:cs typeface="Roboto Black"/>
              <a:sym typeface="Roboto Black"/>
            </a:endParaRPr>
          </a:p>
        </p:txBody>
      </p:sp>
      <p:sp>
        <p:nvSpPr>
          <p:cNvPr id="231" name="Google Shape;231;p34"/>
          <p:cNvSpPr txBox="1"/>
          <p:nvPr/>
        </p:nvSpPr>
        <p:spPr>
          <a:xfrm>
            <a:off x="3335425" y="3507500"/>
            <a:ext cx="21549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COMPREHENSIBILITY</a:t>
            </a:r>
            <a:endParaRPr>
              <a:latin typeface="Roboto Black"/>
              <a:ea typeface="Roboto Black"/>
              <a:cs typeface="Roboto Black"/>
              <a:sym typeface="Roboto Black"/>
            </a:endParaRPr>
          </a:p>
        </p:txBody>
      </p:sp>
      <p:sp>
        <p:nvSpPr>
          <p:cNvPr id="232" name="Google Shape;232;p34"/>
          <p:cNvSpPr txBox="1"/>
          <p:nvPr/>
        </p:nvSpPr>
        <p:spPr>
          <a:xfrm>
            <a:off x="1351075" y="208395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CLARITY</a:t>
            </a:r>
            <a:endParaRPr>
              <a:latin typeface="Roboto Black"/>
              <a:ea typeface="Roboto Black"/>
              <a:cs typeface="Roboto Black"/>
              <a:sym typeface="Roboto Black"/>
            </a:endParaRPr>
          </a:p>
        </p:txBody>
      </p:sp>
      <p:sp>
        <p:nvSpPr>
          <p:cNvPr id="233" name="Google Shape;233;p34"/>
          <p:cNvSpPr txBox="1"/>
          <p:nvPr/>
        </p:nvSpPr>
        <p:spPr>
          <a:xfrm>
            <a:off x="3335425" y="2083950"/>
            <a:ext cx="19845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CONSCIOUSNESS</a:t>
            </a:r>
            <a:endParaRPr>
              <a:latin typeface="Roboto Black"/>
              <a:ea typeface="Roboto Black"/>
              <a:cs typeface="Roboto Black"/>
              <a:sym typeface="Roboto Black"/>
            </a:endParaRPr>
          </a:p>
        </p:txBody>
      </p:sp>
      <p:sp>
        <p:nvSpPr>
          <p:cNvPr id="234" name="Google Shape;234;p34"/>
          <p:cNvSpPr txBox="1"/>
          <p:nvPr/>
        </p:nvSpPr>
        <p:spPr>
          <a:xfrm>
            <a:off x="6241800" y="350750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LEGIBILITY</a:t>
            </a:r>
            <a:endParaRPr>
              <a:latin typeface="Roboto Black"/>
              <a:ea typeface="Roboto Black"/>
              <a:cs typeface="Roboto Black"/>
              <a:sym typeface="Roboto Black"/>
            </a:endParaRPr>
          </a:p>
        </p:txBody>
      </p:sp>
      <p:sp>
        <p:nvSpPr>
          <p:cNvPr id="235" name="Google Shape;235;p34"/>
          <p:cNvSpPr txBox="1"/>
          <p:nvPr/>
        </p:nvSpPr>
        <p:spPr>
          <a:xfrm>
            <a:off x="6241800" y="2083950"/>
            <a:ext cx="15354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Black"/>
                <a:ea typeface="Roboto Black"/>
                <a:cs typeface="Roboto Black"/>
                <a:sym typeface="Roboto Black"/>
              </a:rPr>
              <a:t>DETECTABILITY</a:t>
            </a:r>
            <a:endParaRPr>
              <a:latin typeface="Roboto Black"/>
              <a:ea typeface="Roboto Black"/>
              <a:cs typeface="Roboto Black"/>
              <a:sym typeface="Robo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p:cTn id="12" dur="1000"/>
                                        <p:tgtEl>
                                          <p:spTgt spid="2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1000"/>
                                        <p:tgtEl>
                                          <p:spTgt spid="2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gtEl>
                                        <p:attrNameLst>
                                          <p:attrName>style.visibility</p:attrName>
                                        </p:attrNameLst>
                                      </p:cBhvr>
                                      <p:to>
                                        <p:strVal val="visible"/>
                                      </p:to>
                                    </p:set>
                                    <p:animEffect transition="in" filter="fade">
                                      <p:cBhvr>
                                        <p:cTn id="22" dur="1000"/>
                                        <p:tgtEl>
                                          <p:spTgt spid="2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gtEl>
                                        <p:attrNameLst>
                                          <p:attrName>style.visibility</p:attrName>
                                        </p:attrNameLst>
                                      </p:cBhvr>
                                      <p:to>
                                        <p:strVal val="visible"/>
                                      </p:to>
                                    </p:set>
                                    <p:animEffect transition="in" filter="fade">
                                      <p:cBhvr>
                                        <p:cTn id="27" dur="1000"/>
                                        <p:tgtEl>
                                          <p:spTgt spid="2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fade">
                                      <p:cBhvr>
                                        <p:cTn id="32" dur="1000"/>
                                        <p:tgtEl>
                                          <p:spTgt spid="2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fade">
                                      <p:cBhvr>
                                        <p:cTn id="3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idx="4294967295"/>
          </p:nvPr>
        </p:nvSpPr>
        <p:spPr>
          <a:xfrm>
            <a:off x="362200" y="4544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How did we evaluate?</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41" name="Google Shape;241;p35"/>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42" name="Google Shape;242;p35"/>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43" name="Google Shape;243;p35"/>
          <p:cNvSpPr txBox="1"/>
          <p:nvPr/>
        </p:nvSpPr>
        <p:spPr>
          <a:xfrm>
            <a:off x="1366800" y="1163700"/>
            <a:ext cx="6410400" cy="9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We provided our Figma build to a test group consisting of a wide spread of ages with varying technological skills. They were then asked to complete a survey, providing feedback on our interface. With the questions in the survey aiming to provide direct feedback relating to the 6 test factors. </a:t>
            </a:r>
            <a:endParaRPr>
              <a:latin typeface="Roboto"/>
              <a:ea typeface="Roboto"/>
              <a:cs typeface="Roboto"/>
              <a:sym typeface="Roboto"/>
            </a:endParaRPr>
          </a:p>
        </p:txBody>
      </p:sp>
      <p:pic>
        <p:nvPicPr>
          <p:cNvPr id="244" name="Google Shape;244;p35"/>
          <p:cNvPicPr preferRelativeResize="0"/>
          <p:nvPr/>
        </p:nvPicPr>
        <p:blipFill>
          <a:blip r:embed="rId4">
            <a:alphaModFix/>
          </a:blip>
          <a:stretch>
            <a:fillRect/>
          </a:stretch>
        </p:blipFill>
        <p:spPr>
          <a:xfrm>
            <a:off x="2648872" y="2260222"/>
            <a:ext cx="3535250" cy="2555350"/>
          </a:xfrm>
          <a:prstGeom prst="rect">
            <a:avLst/>
          </a:prstGeom>
          <a:noFill/>
          <a:ln w="19050" cap="flat" cmpd="sng">
            <a:solidFill>
              <a:srgbClr val="00A8A5"/>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gtEl>
                                        <p:attrNameLst>
                                          <p:attrName>style.visibility</p:attrName>
                                        </p:attrNameLst>
                                      </p:cBhvr>
                                      <p:to>
                                        <p:strVal val="visible"/>
                                      </p:to>
                                    </p:set>
                                    <p:animEffect transition="in" filter="fade">
                                      <p:cBhvr>
                                        <p:cTn id="12"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idx="4294967295"/>
          </p:nvPr>
        </p:nvSpPr>
        <p:spPr>
          <a:xfrm>
            <a:off x="362200" y="4544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Findings of our survey</a:t>
            </a:r>
            <a:endParaRPr sz="3600">
              <a:solidFill>
                <a:srgbClr val="00A8A5"/>
              </a:solidFill>
            </a:endParaRPr>
          </a:p>
          <a:p>
            <a:pPr marL="0" lvl="0" indent="0" algn="l" rtl="0">
              <a:spcBef>
                <a:spcPts val="1600"/>
              </a:spcBef>
              <a:spcAft>
                <a:spcPts val="0"/>
              </a:spcAft>
              <a:buNone/>
            </a:pP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250" name="Google Shape;250;p36"/>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51" name="Google Shape;251;p36"/>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52" name="Google Shape;252;p36"/>
          <p:cNvSpPr txBox="1"/>
          <p:nvPr/>
        </p:nvSpPr>
        <p:spPr>
          <a:xfrm>
            <a:off x="471275" y="1222425"/>
            <a:ext cx="3246000" cy="31152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Positives</a:t>
            </a: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Accessible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 one felt lost within our system</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Information easy to find</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Easy to use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Technological experience not necessary</a:t>
            </a:r>
            <a:endParaRPr>
              <a:latin typeface="Roboto"/>
              <a:ea typeface="Roboto"/>
              <a:cs typeface="Roboto"/>
              <a:sym typeface="Roboto"/>
            </a:endParaRPr>
          </a:p>
          <a:p>
            <a:pPr marL="0" lvl="0" indent="0" algn="l" rtl="0">
              <a:spcBef>
                <a:spcPts val="0"/>
              </a:spcBef>
              <a:spcAft>
                <a:spcPts val="0"/>
              </a:spcAft>
              <a:buNone/>
            </a:pPr>
            <a:endParaRPr>
              <a:latin typeface="Lato"/>
              <a:ea typeface="Lato"/>
              <a:cs typeface="Lato"/>
              <a:sym typeface="Lato"/>
            </a:endParaRPr>
          </a:p>
        </p:txBody>
      </p:sp>
      <p:sp>
        <p:nvSpPr>
          <p:cNvPr id="253" name="Google Shape;253;p36"/>
          <p:cNvSpPr txBox="1"/>
          <p:nvPr/>
        </p:nvSpPr>
        <p:spPr>
          <a:xfrm>
            <a:off x="4682175" y="1222425"/>
            <a:ext cx="3592500" cy="3115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Constructive Criticism</a:t>
            </a: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Lacks a little originality in terms of the interface design</a:t>
            </a: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(time constraints)</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idx="4294967295"/>
          </p:nvPr>
        </p:nvSpPr>
        <p:spPr>
          <a:xfrm>
            <a:off x="5061825" y="117950"/>
            <a:ext cx="4082100" cy="280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a:solidFill>
                  <a:srgbClr val="00A8A5"/>
                </a:solidFill>
              </a:rPr>
              <a:t>Subsystem Design</a:t>
            </a:r>
            <a:endParaRPr sz="3600">
              <a:solidFill>
                <a:srgbClr val="00A8A5"/>
              </a:solidFill>
            </a:endParaRPr>
          </a:p>
          <a:p>
            <a:pPr marL="0" lvl="0" indent="0" algn="l" rtl="0">
              <a:spcBef>
                <a:spcPts val="1600"/>
              </a:spcBef>
              <a:spcAft>
                <a:spcPts val="1600"/>
              </a:spcAft>
              <a:buNone/>
            </a:pPr>
            <a:endParaRPr sz="3600">
              <a:solidFill>
                <a:schemeClr val="dk1"/>
              </a:solidFill>
            </a:endParaRPr>
          </a:p>
        </p:txBody>
      </p:sp>
      <p:pic>
        <p:nvPicPr>
          <p:cNvPr id="259" name="Google Shape;259;p37"/>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60" name="Google Shape;260;p37"/>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61" name="Google Shape;261;p37"/>
          <p:cNvPicPr preferRelativeResize="0"/>
          <p:nvPr/>
        </p:nvPicPr>
        <p:blipFill rotWithShape="1">
          <a:blip r:embed="rId4">
            <a:alphaModFix/>
          </a:blip>
          <a:srcRect l="2283" r="977" b="19497"/>
          <a:stretch/>
        </p:blipFill>
        <p:spPr>
          <a:xfrm>
            <a:off x="188825" y="0"/>
            <a:ext cx="5572351" cy="50915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USE-CASE DIAGRAM</a:t>
            </a:r>
            <a:endParaRPr>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Entity-relationship diagram</a:t>
            </a:r>
            <a:endParaRPr sz="3600">
              <a:solidFill>
                <a:srgbClr val="00A8A5"/>
              </a:solidFill>
            </a:endParaRPr>
          </a:p>
          <a:p>
            <a:pPr marL="0" lvl="0" indent="0" algn="l" rtl="0">
              <a:spcBef>
                <a:spcPts val="1600"/>
              </a:spcBef>
              <a:spcAft>
                <a:spcPts val="1600"/>
              </a:spcAft>
              <a:buNone/>
            </a:pPr>
            <a:endParaRPr sz="3600">
              <a:solidFill>
                <a:srgbClr val="00A8A5"/>
              </a:solidFill>
            </a:endParaRPr>
          </a:p>
        </p:txBody>
      </p:sp>
      <p:pic>
        <p:nvPicPr>
          <p:cNvPr id="272" name="Google Shape;272;p39"/>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73" name="Google Shape;273;p39"/>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74" name="Google Shape;274;p39"/>
          <p:cNvPicPr preferRelativeResize="0"/>
          <p:nvPr/>
        </p:nvPicPr>
        <p:blipFill>
          <a:blip r:embed="rId4">
            <a:alphaModFix/>
          </a:blip>
          <a:stretch>
            <a:fillRect/>
          </a:stretch>
        </p:blipFill>
        <p:spPr>
          <a:xfrm>
            <a:off x="1119225" y="1295000"/>
            <a:ext cx="6404950" cy="3628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Logical table structure</a:t>
            </a:r>
            <a:endParaRPr sz="3600">
              <a:solidFill>
                <a:srgbClr val="00A8A5"/>
              </a:solidFill>
            </a:endParaRPr>
          </a:p>
        </p:txBody>
      </p:sp>
      <p:pic>
        <p:nvPicPr>
          <p:cNvPr id="280" name="Google Shape;280;p40"/>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81" name="Google Shape;281;p40"/>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82" name="Google Shape;282;p40"/>
          <p:cNvPicPr preferRelativeResize="0"/>
          <p:nvPr/>
        </p:nvPicPr>
        <p:blipFill>
          <a:blip r:embed="rId4">
            <a:alphaModFix/>
          </a:blip>
          <a:stretch>
            <a:fillRect/>
          </a:stretch>
        </p:blipFill>
        <p:spPr>
          <a:xfrm>
            <a:off x="362200" y="864425"/>
            <a:ext cx="4863288" cy="2032175"/>
          </a:xfrm>
          <a:prstGeom prst="rect">
            <a:avLst/>
          </a:prstGeom>
          <a:noFill/>
          <a:ln>
            <a:noFill/>
          </a:ln>
        </p:spPr>
      </p:pic>
      <p:pic>
        <p:nvPicPr>
          <p:cNvPr id="283" name="Google Shape;283;p40"/>
          <p:cNvPicPr preferRelativeResize="0"/>
          <p:nvPr/>
        </p:nvPicPr>
        <p:blipFill>
          <a:blip r:embed="rId5">
            <a:alphaModFix/>
          </a:blip>
          <a:stretch>
            <a:fillRect/>
          </a:stretch>
        </p:blipFill>
        <p:spPr>
          <a:xfrm>
            <a:off x="425588" y="2896600"/>
            <a:ext cx="4736520" cy="20321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Transaction matrix</a:t>
            </a:r>
            <a:endParaRPr sz="3600">
              <a:solidFill>
                <a:srgbClr val="00A8A5"/>
              </a:solidFill>
            </a:endParaRPr>
          </a:p>
          <a:p>
            <a:pPr marL="457200" lvl="0" indent="-304800" algn="l" rtl="0">
              <a:lnSpc>
                <a:spcPct val="100000"/>
              </a:lnSpc>
              <a:spcBef>
                <a:spcPts val="1600"/>
              </a:spcBef>
              <a:spcAft>
                <a:spcPts val="0"/>
              </a:spcAft>
              <a:buClr>
                <a:srgbClr val="000000"/>
              </a:buClr>
              <a:buSzPts val="1200"/>
              <a:buAutoNum type="alphaLcParenR"/>
            </a:pPr>
            <a:r>
              <a:rPr lang="en" sz="1200">
                <a:solidFill>
                  <a:srgbClr val="000000"/>
                </a:solidFill>
              </a:rPr>
              <a:t>Creation of a student account</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Creation of new questions, once the pre rendered ones have been exhausted by a student</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deletes their account</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completes a question</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requests their own statistics for a module</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student queries for a new exam question to complete</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Course Representative requests an overview of the statistics of an exam </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lphaLcParenR"/>
            </a:pPr>
            <a:r>
              <a:rPr lang="en" sz="1200">
                <a:solidFill>
                  <a:srgbClr val="000000"/>
                </a:solidFill>
              </a:rPr>
              <a:t>A professor adds new questions to an exam</a:t>
            </a:r>
            <a:endParaRPr sz="1200">
              <a:solidFill>
                <a:srgbClr val="000000"/>
              </a:solidFill>
            </a:endParaRPr>
          </a:p>
          <a:p>
            <a:pPr marL="0" lvl="0" indent="0" algn="l" rtl="0">
              <a:spcBef>
                <a:spcPts val="0"/>
              </a:spcBef>
              <a:spcAft>
                <a:spcPts val="0"/>
              </a:spcAft>
              <a:buClr>
                <a:schemeClr val="dk2"/>
              </a:buClr>
              <a:buSzPts val="1100"/>
              <a:buFont typeface="Arial"/>
              <a:buNone/>
            </a:pPr>
            <a:endParaRPr sz="1200">
              <a:solidFill>
                <a:srgbClr val="00A8A5"/>
              </a:solidFill>
            </a:endParaRPr>
          </a:p>
          <a:p>
            <a:pPr marL="0" lvl="0" indent="0" algn="l" rtl="0">
              <a:spcBef>
                <a:spcPts val="1600"/>
              </a:spcBef>
              <a:spcAft>
                <a:spcPts val="1600"/>
              </a:spcAft>
              <a:buNone/>
            </a:pPr>
            <a:endParaRPr sz="1200">
              <a:solidFill>
                <a:srgbClr val="00A8A5"/>
              </a:solidFill>
            </a:endParaRPr>
          </a:p>
        </p:txBody>
      </p:sp>
      <p:pic>
        <p:nvPicPr>
          <p:cNvPr id="289" name="Google Shape;289;p41"/>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90" name="Google Shape;290;p41"/>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91" name="Google Shape;291;p41"/>
          <p:cNvPicPr preferRelativeResize="0"/>
          <p:nvPr/>
        </p:nvPicPr>
        <p:blipFill>
          <a:blip r:embed="rId4">
            <a:alphaModFix/>
          </a:blip>
          <a:stretch>
            <a:fillRect/>
          </a:stretch>
        </p:blipFill>
        <p:spPr>
          <a:xfrm>
            <a:off x="362200" y="2896600"/>
            <a:ext cx="5267300" cy="198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FRONTEND</a:t>
            </a:r>
            <a:endParaRPr b="0">
              <a:solidFill>
                <a:srgbClr val="000000"/>
              </a:solidFill>
              <a:latin typeface="Roboto Black"/>
              <a:ea typeface="Roboto Black"/>
              <a:cs typeface="Roboto Black"/>
              <a:sym typeface="Roboto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idx="4294967295"/>
          </p:nvPr>
        </p:nvSpPr>
        <p:spPr>
          <a:xfrm>
            <a:off x="204250" y="90100"/>
            <a:ext cx="5188800" cy="280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Sequence Diagrams</a:t>
            </a:r>
            <a:endParaRPr sz="3600">
              <a:solidFill>
                <a:srgbClr val="00A8A5"/>
              </a:solidFill>
            </a:endParaRPr>
          </a:p>
        </p:txBody>
      </p:sp>
      <p:pic>
        <p:nvPicPr>
          <p:cNvPr id="297" name="Google Shape;297;p42"/>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298" name="Google Shape;298;p42"/>
          <p:cNvSpPr txBox="1"/>
          <p:nvPr/>
        </p:nvSpPr>
        <p:spPr>
          <a:xfrm>
            <a:off x="297100" y="1977550"/>
            <a:ext cx="65100" cy="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A8A5"/>
        </a:solidFill>
        <a:effectLst/>
      </p:bgPr>
    </p:bg>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47675" y="1800750"/>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BACKEND</a:t>
            </a:r>
            <a:endParaRPr>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141600" y="2327250"/>
            <a:ext cx="88608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$term1 + $term2 equal to? {maxbound = 20}</a:t>
            </a:r>
            <a:endParaRPr/>
          </a:p>
        </p:txBody>
      </p:sp>
      <p:cxnSp>
        <p:nvCxnSpPr>
          <p:cNvPr id="309" name="Google Shape;309;p44"/>
          <p:cNvCxnSpPr/>
          <p:nvPr/>
        </p:nvCxnSpPr>
        <p:spPr>
          <a:xfrm>
            <a:off x="2203375" y="1914175"/>
            <a:ext cx="0" cy="509400"/>
          </a:xfrm>
          <a:prstGeom prst="straightConnector1">
            <a:avLst/>
          </a:prstGeom>
          <a:noFill/>
          <a:ln w="19050" cap="flat" cmpd="sng">
            <a:solidFill>
              <a:srgbClr val="00A8A5"/>
            </a:solidFill>
            <a:prstDash val="solid"/>
            <a:round/>
            <a:headEnd type="none" w="med" len="med"/>
            <a:tailEnd type="stealth" w="med" len="med"/>
          </a:ln>
        </p:spPr>
      </p:cxnSp>
      <p:sp>
        <p:nvSpPr>
          <p:cNvPr id="310" name="Google Shape;310;p44"/>
          <p:cNvSpPr txBox="1"/>
          <p:nvPr/>
        </p:nvSpPr>
        <p:spPr>
          <a:xfrm>
            <a:off x="1680025" y="1507925"/>
            <a:ext cx="10467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accent2"/>
                </a:solidFill>
                <a:latin typeface="Ubuntu Light"/>
                <a:ea typeface="Ubuntu Light"/>
                <a:cs typeface="Ubuntu Light"/>
                <a:sym typeface="Ubuntu Light"/>
              </a:rPr>
              <a:t>variable</a:t>
            </a:r>
            <a:endParaRPr sz="1800" i="1">
              <a:solidFill>
                <a:schemeClr val="accent2"/>
              </a:solidFill>
              <a:latin typeface="Ubuntu Light"/>
              <a:ea typeface="Ubuntu Light"/>
              <a:cs typeface="Ubuntu Light"/>
              <a:sym typeface="Ubuntu Light"/>
            </a:endParaRPr>
          </a:p>
        </p:txBody>
      </p:sp>
      <p:cxnSp>
        <p:nvCxnSpPr>
          <p:cNvPr id="311" name="Google Shape;311;p44"/>
          <p:cNvCxnSpPr/>
          <p:nvPr/>
        </p:nvCxnSpPr>
        <p:spPr>
          <a:xfrm>
            <a:off x="3657150" y="2816250"/>
            <a:ext cx="0" cy="509400"/>
          </a:xfrm>
          <a:prstGeom prst="straightConnector1">
            <a:avLst/>
          </a:prstGeom>
          <a:noFill/>
          <a:ln w="19050" cap="flat" cmpd="sng">
            <a:solidFill>
              <a:srgbClr val="00A8A5"/>
            </a:solidFill>
            <a:prstDash val="solid"/>
            <a:round/>
            <a:headEnd type="stealth" w="med" len="med"/>
            <a:tailEnd type="none" w="med" len="med"/>
          </a:ln>
        </p:spPr>
      </p:cxnSp>
      <p:sp>
        <p:nvSpPr>
          <p:cNvPr id="312" name="Google Shape;312;p44"/>
          <p:cNvSpPr txBox="1"/>
          <p:nvPr/>
        </p:nvSpPr>
        <p:spPr>
          <a:xfrm>
            <a:off x="3196300" y="3263675"/>
            <a:ext cx="976800" cy="3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accent2"/>
                </a:solidFill>
                <a:latin typeface="Ubuntu Light"/>
                <a:ea typeface="Ubuntu Light"/>
                <a:cs typeface="Ubuntu Light"/>
                <a:sym typeface="Ubuntu Light"/>
              </a:rPr>
              <a:t>variable</a:t>
            </a:r>
            <a:endParaRPr sz="1800" i="1">
              <a:solidFill>
                <a:schemeClr val="accent2"/>
              </a:solidFill>
              <a:latin typeface="Ubuntu Light"/>
              <a:ea typeface="Ubuntu Light"/>
              <a:cs typeface="Ubuntu Light"/>
              <a:sym typeface="Ubuntu Light"/>
            </a:endParaRPr>
          </a:p>
        </p:txBody>
      </p:sp>
      <p:sp>
        <p:nvSpPr>
          <p:cNvPr id="313" name="Google Shape;313;p44"/>
          <p:cNvSpPr/>
          <p:nvPr/>
        </p:nvSpPr>
        <p:spPr>
          <a:xfrm>
            <a:off x="5852725" y="2361750"/>
            <a:ext cx="28437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 name="Google Shape;314;p44"/>
          <p:cNvCxnSpPr/>
          <p:nvPr/>
        </p:nvCxnSpPr>
        <p:spPr>
          <a:xfrm>
            <a:off x="7247025" y="2913575"/>
            <a:ext cx="0" cy="509400"/>
          </a:xfrm>
          <a:prstGeom prst="straightConnector1">
            <a:avLst/>
          </a:prstGeom>
          <a:noFill/>
          <a:ln w="19050" cap="flat" cmpd="sng">
            <a:solidFill>
              <a:srgbClr val="00A8A5"/>
            </a:solidFill>
            <a:prstDash val="solid"/>
            <a:round/>
            <a:headEnd type="stealth" w="med" len="med"/>
            <a:tailEnd type="none" w="med" len="med"/>
          </a:ln>
        </p:spPr>
      </p:cxnSp>
      <p:sp>
        <p:nvSpPr>
          <p:cNvPr id="315" name="Google Shape;315;p44"/>
          <p:cNvSpPr txBox="1"/>
          <p:nvPr/>
        </p:nvSpPr>
        <p:spPr>
          <a:xfrm>
            <a:off x="6722275" y="3367875"/>
            <a:ext cx="1104600" cy="3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accent2"/>
                </a:solidFill>
                <a:latin typeface="Ubuntu Light"/>
                <a:ea typeface="Ubuntu Light"/>
                <a:cs typeface="Ubuntu Light"/>
                <a:sym typeface="Ubuntu Light"/>
              </a:rPr>
              <a:t>constant</a:t>
            </a:r>
            <a:endParaRPr sz="1800" i="1">
              <a:solidFill>
                <a:schemeClr val="accent2"/>
              </a:solidFill>
              <a:latin typeface="Ubuntu Light"/>
              <a:ea typeface="Ubuntu Light"/>
              <a:cs typeface="Ubuntu Light"/>
              <a:sym typeface="Ubuntu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a:spLocks noGrp="1"/>
          </p:cNvSpPr>
          <p:nvPr>
            <p:ph type="title"/>
          </p:nvPr>
        </p:nvSpPr>
        <p:spPr>
          <a:xfrm>
            <a:off x="141600" y="523225"/>
            <a:ext cx="88608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$term1 + $term2 equal to? {maxbound = 20}</a:t>
            </a:r>
            <a:endParaRPr/>
          </a:p>
        </p:txBody>
      </p:sp>
      <p:cxnSp>
        <p:nvCxnSpPr>
          <p:cNvPr id="321" name="Google Shape;321;p45"/>
          <p:cNvCxnSpPr/>
          <p:nvPr/>
        </p:nvCxnSpPr>
        <p:spPr>
          <a:xfrm>
            <a:off x="18682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22" name="Google Shape;322;p45"/>
          <p:cNvCxnSpPr/>
          <p:nvPr/>
        </p:nvCxnSpPr>
        <p:spPr>
          <a:xfrm>
            <a:off x="12205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23" name="Google Shape;323;p45"/>
          <p:cNvCxnSpPr/>
          <p:nvPr/>
        </p:nvCxnSpPr>
        <p:spPr>
          <a:xfrm>
            <a:off x="1579550"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24" name="Google Shape;324;p45"/>
          <p:cNvCxnSpPr/>
          <p:nvPr/>
        </p:nvCxnSpPr>
        <p:spPr>
          <a:xfrm>
            <a:off x="3122825" y="1012225"/>
            <a:ext cx="0" cy="509400"/>
          </a:xfrm>
          <a:prstGeom prst="straightConnector1">
            <a:avLst/>
          </a:prstGeom>
          <a:noFill/>
          <a:ln w="19050" cap="flat" cmpd="sng">
            <a:solidFill>
              <a:srgbClr val="00A8A5"/>
            </a:solidFill>
            <a:prstDash val="solid"/>
            <a:round/>
            <a:headEnd type="stealth" w="med" len="med"/>
            <a:tailEnd type="none" w="med" len="med"/>
          </a:ln>
        </p:spPr>
      </p:cxnSp>
      <p:sp>
        <p:nvSpPr>
          <p:cNvPr id="325" name="Google Shape;325;p45"/>
          <p:cNvSpPr/>
          <p:nvPr/>
        </p:nvSpPr>
        <p:spPr>
          <a:xfrm>
            <a:off x="1748925" y="616800"/>
            <a:ext cx="9984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5"/>
          <p:cNvSpPr/>
          <p:nvPr/>
        </p:nvSpPr>
        <p:spPr>
          <a:xfrm>
            <a:off x="3237100" y="616800"/>
            <a:ext cx="9984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45"/>
          <p:cNvGrpSpPr/>
          <p:nvPr/>
        </p:nvGrpSpPr>
        <p:grpSpPr>
          <a:xfrm>
            <a:off x="799650" y="2283100"/>
            <a:ext cx="2332500" cy="537050"/>
            <a:chOff x="799650" y="2283100"/>
            <a:chExt cx="2332500" cy="537050"/>
          </a:xfrm>
        </p:grpSpPr>
        <p:sp>
          <p:nvSpPr>
            <p:cNvPr id="328" name="Google Shape;328;p45"/>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5"/>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330" name="Google Shape;330;p45"/>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45"/>
          <p:cNvSpPr/>
          <p:nvPr/>
        </p:nvSpPr>
        <p:spPr>
          <a:xfrm>
            <a:off x="6053375" y="540475"/>
            <a:ext cx="24498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45"/>
          <p:cNvCxnSpPr/>
          <p:nvPr/>
        </p:nvCxnSpPr>
        <p:spPr>
          <a:xfrm>
            <a:off x="44388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333" name="Google Shape;333;p45"/>
          <p:cNvCxnSpPr/>
          <p:nvPr/>
        </p:nvCxnSpPr>
        <p:spPr>
          <a:xfrm>
            <a:off x="5954625" y="1078925"/>
            <a:ext cx="0" cy="509400"/>
          </a:xfrm>
          <a:prstGeom prst="straightConnector1">
            <a:avLst/>
          </a:prstGeom>
          <a:noFill/>
          <a:ln w="19050" cap="flat" cmpd="sng">
            <a:solidFill>
              <a:srgbClr val="00A8A5"/>
            </a:solidFill>
            <a:prstDash val="solid"/>
            <a:round/>
            <a:headEnd type="stealth" w="med" len="med"/>
            <a:tailEnd type="none" w="med" len="med"/>
          </a:ln>
        </p:spPr>
      </p:cxnSp>
      <p:grpSp>
        <p:nvGrpSpPr>
          <p:cNvPr id="334" name="Google Shape;334;p45"/>
          <p:cNvGrpSpPr/>
          <p:nvPr/>
        </p:nvGrpSpPr>
        <p:grpSpPr>
          <a:xfrm>
            <a:off x="799650" y="2820150"/>
            <a:ext cx="2449800" cy="537050"/>
            <a:chOff x="799650" y="2283100"/>
            <a:chExt cx="2449800" cy="537050"/>
          </a:xfrm>
        </p:grpSpPr>
        <p:sp>
          <p:nvSpPr>
            <p:cNvPr id="335" name="Google Shape;335;p45"/>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5"/>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337" name="Google Shape;337;p45"/>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45"/>
          <p:cNvGrpSpPr/>
          <p:nvPr/>
        </p:nvGrpSpPr>
        <p:grpSpPr>
          <a:xfrm>
            <a:off x="799650" y="3357200"/>
            <a:ext cx="2601900" cy="537050"/>
            <a:chOff x="799650" y="2283100"/>
            <a:chExt cx="2601900" cy="537050"/>
          </a:xfrm>
        </p:grpSpPr>
        <p:sp>
          <p:nvSpPr>
            <p:cNvPr id="339" name="Google Shape;339;p45"/>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5"/>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341" name="Google Shape;341;p45"/>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5"/>
          <p:cNvSpPr txBox="1"/>
          <p:nvPr/>
        </p:nvSpPr>
        <p:spPr>
          <a:xfrm>
            <a:off x="2856750" y="33572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sp>
        <p:nvSpPr>
          <p:cNvPr id="343" name="Google Shape;343;p45"/>
          <p:cNvSpPr/>
          <p:nvPr/>
        </p:nvSpPr>
        <p:spPr>
          <a:xfrm>
            <a:off x="7955525" y="540475"/>
            <a:ext cx="5478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2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2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4"/>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32"/>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46"/>
          <p:cNvGrpSpPr/>
          <p:nvPr/>
        </p:nvGrpSpPr>
        <p:grpSpPr>
          <a:xfrm>
            <a:off x="799650" y="2283100"/>
            <a:ext cx="2332500" cy="537050"/>
            <a:chOff x="799650" y="2283100"/>
            <a:chExt cx="2332500" cy="537050"/>
          </a:xfrm>
        </p:grpSpPr>
        <p:sp>
          <p:nvSpPr>
            <p:cNvPr id="349" name="Google Shape;349;p46"/>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351" name="Google Shape;351;p46"/>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46"/>
          <p:cNvGrpSpPr/>
          <p:nvPr/>
        </p:nvGrpSpPr>
        <p:grpSpPr>
          <a:xfrm>
            <a:off x="799650" y="2820150"/>
            <a:ext cx="2449800" cy="537050"/>
            <a:chOff x="799650" y="2283100"/>
            <a:chExt cx="2449800" cy="537050"/>
          </a:xfrm>
        </p:grpSpPr>
        <p:sp>
          <p:nvSpPr>
            <p:cNvPr id="353" name="Google Shape;353;p46"/>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355" name="Google Shape;355;p46"/>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46"/>
          <p:cNvGrpSpPr/>
          <p:nvPr/>
        </p:nvGrpSpPr>
        <p:grpSpPr>
          <a:xfrm>
            <a:off x="799650" y="3357200"/>
            <a:ext cx="2601900" cy="537050"/>
            <a:chOff x="799650" y="2283100"/>
            <a:chExt cx="2601900" cy="537050"/>
          </a:xfrm>
        </p:grpSpPr>
        <p:sp>
          <p:nvSpPr>
            <p:cNvPr id="357" name="Google Shape;357;p46"/>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359" name="Google Shape;359;p46"/>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46"/>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cxnSp>
        <p:nvCxnSpPr>
          <p:cNvPr id="361" name="Google Shape;361;p46"/>
          <p:cNvCxnSpPr/>
          <p:nvPr/>
        </p:nvCxnSpPr>
        <p:spPr>
          <a:xfrm rot="10800000" flipH="1">
            <a:off x="3426025" y="1610800"/>
            <a:ext cx="4956600" cy="2153400"/>
          </a:xfrm>
          <a:prstGeom prst="curvedConnector3">
            <a:avLst>
              <a:gd name="adj1" fmla="val 97846"/>
            </a:avLst>
          </a:prstGeom>
          <a:noFill/>
          <a:ln w="28575" cap="flat" cmpd="sng">
            <a:solidFill>
              <a:srgbClr val="00A8A5"/>
            </a:solidFill>
            <a:prstDash val="solid"/>
            <a:round/>
            <a:headEnd type="none" w="med" len="med"/>
            <a:tailEnd type="stealth" w="med" len="med"/>
          </a:ln>
        </p:spPr>
      </p:cxnSp>
      <p:cxnSp>
        <p:nvCxnSpPr>
          <p:cNvPr id="362" name="Google Shape;362;p46"/>
          <p:cNvCxnSpPr>
            <a:endCxn id="351" idx="3"/>
          </p:cNvCxnSpPr>
          <p:nvPr/>
        </p:nvCxnSpPr>
        <p:spPr>
          <a:xfrm flipH="1">
            <a:off x="3132150" y="1601850"/>
            <a:ext cx="1486200" cy="1002900"/>
          </a:xfrm>
          <a:prstGeom prst="curvedConnector3">
            <a:avLst>
              <a:gd name="adj1" fmla="val 50000"/>
            </a:avLst>
          </a:prstGeom>
          <a:noFill/>
          <a:ln w="28575" cap="flat" cmpd="sng">
            <a:solidFill>
              <a:srgbClr val="00A8A5"/>
            </a:solidFill>
            <a:prstDash val="solid"/>
            <a:round/>
            <a:headEnd type="none" w="med" len="med"/>
            <a:tailEnd type="stealth" w="med" len="med"/>
          </a:ln>
        </p:spPr>
      </p:cxnSp>
      <p:cxnSp>
        <p:nvCxnSpPr>
          <p:cNvPr id="363" name="Google Shape;363;p46"/>
          <p:cNvCxnSpPr>
            <a:endCxn id="355" idx="3"/>
          </p:cNvCxnSpPr>
          <p:nvPr/>
        </p:nvCxnSpPr>
        <p:spPr>
          <a:xfrm flipH="1">
            <a:off x="3249450" y="1610600"/>
            <a:ext cx="2623800" cy="1531200"/>
          </a:xfrm>
          <a:prstGeom prst="curvedConnector3">
            <a:avLst>
              <a:gd name="adj1" fmla="val 50000"/>
            </a:avLst>
          </a:prstGeom>
          <a:noFill/>
          <a:ln w="28575" cap="flat" cmpd="sng">
            <a:solidFill>
              <a:srgbClr val="00A8A5"/>
            </a:solidFill>
            <a:prstDash val="solid"/>
            <a:round/>
            <a:headEnd type="none" w="med" len="med"/>
            <a:tailEnd type="stealth" w="med" len="med"/>
          </a:ln>
        </p:spPr>
      </p:cxnSp>
      <p:grpSp>
        <p:nvGrpSpPr>
          <p:cNvPr id="364" name="Google Shape;364;p46"/>
          <p:cNvGrpSpPr/>
          <p:nvPr/>
        </p:nvGrpSpPr>
        <p:grpSpPr>
          <a:xfrm>
            <a:off x="3182468" y="636825"/>
            <a:ext cx="6045661" cy="983175"/>
            <a:chOff x="3249450" y="636825"/>
            <a:chExt cx="5978700" cy="983175"/>
          </a:xfrm>
        </p:grpSpPr>
        <p:sp>
          <p:nvSpPr>
            <p:cNvPr id="365" name="Google Shape;365;p46"/>
            <p:cNvSpPr txBox="1"/>
            <p:nvPr/>
          </p:nvSpPr>
          <p:spPr>
            <a:xfrm>
              <a:off x="3249450" y="636825"/>
              <a:ext cx="59787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getRandomInt(min = 1,</a:t>
              </a:r>
              <a:endParaRPr sz="2700">
                <a:solidFill>
                  <a:schemeClr val="lt1"/>
                </a:solidFill>
                <a:latin typeface="Roboto Mono Light"/>
                <a:ea typeface="Roboto Mono Light"/>
                <a:cs typeface="Roboto Mono Light"/>
                <a:sym typeface="Roboto Mono Light"/>
              </a:endParaRPr>
            </a:p>
            <a:p>
              <a:pPr marL="228600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  max = maxbound)</a:t>
              </a:r>
              <a:endParaRPr>
                <a:latin typeface="Roboto Mono Light"/>
                <a:ea typeface="Roboto Mono Light"/>
                <a:cs typeface="Roboto Mono Light"/>
                <a:sym typeface="Roboto Mono Light"/>
              </a:endParaRPr>
            </a:p>
          </p:txBody>
        </p:sp>
        <p:sp>
          <p:nvSpPr>
            <p:cNvPr id="366" name="Google Shape;366;p46"/>
            <p:cNvSpPr/>
            <p:nvPr/>
          </p:nvSpPr>
          <p:spPr>
            <a:xfrm>
              <a:off x="3299400" y="738600"/>
              <a:ext cx="5795100" cy="8814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46"/>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sp>
        <p:nvSpPr>
          <p:cNvPr id="368" name="Google Shape;368;p46"/>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47"/>
          <p:cNvGrpSpPr/>
          <p:nvPr/>
        </p:nvGrpSpPr>
        <p:grpSpPr>
          <a:xfrm>
            <a:off x="799650" y="2820150"/>
            <a:ext cx="2449800" cy="537050"/>
            <a:chOff x="799650" y="2283100"/>
            <a:chExt cx="2449800" cy="537050"/>
          </a:xfrm>
        </p:grpSpPr>
        <p:sp>
          <p:nvSpPr>
            <p:cNvPr id="374" name="Google Shape;374;p47"/>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7"/>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376" name="Google Shape;376;p47"/>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47"/>
          <p:cNvGrpSpPr/>
          <p:nvPr/>
        </p:nvGrpSpPr>
        <p:grpSpPr>
          <a:xfrm>
            <a:off x="799650" y="3357200"/>
            <a:ext cx="2601900" cy="537050"/>
            <a:chOff x="799650" y="2283100"/>
            <a:chExt cx="2601900" cy="537050"/>
          </a:xfrm>
        </p:grpSpPr>
        <p:sp>
          <p:nvSpPr>
            <p:cNvPr id="378" name="Google Shape;378;p47"/>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380" name="Google Shape;380;p47"/>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47"/>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grpSp>
        <p:nvGrpSpPr>
          <p:cNvPr id="382" name="Google Shape;382;p47"/>
          <p:cNvGrpSpPr/>
          <p:nvPr/>
        </p:nvGrpSpPr>
        <p:grpSpPr>
          <a:xfrm>
            <a:off x="4661358" y="636816"/>
            <a:ext cx="3484984" cy="640637"/>
            <a:chOff x="3249450" y="636825"/>
            <a:chExt cx="5978700" cy="983175"/>
          </a:xfrm>
        </p:grpSpPr>
        <p:sp>
          <p:nvSpPr>
            <p:cNvPr id="383" name="Google Shape;383;p47"/>
            <p:cNvSpPr txBox="1"/>
            <p:nvPr/>
          </p:nvSpPr>
          <p:spPr>
            <a:xfrm>
              <a:off x="3249450" y="636825"/>
              <a:ext cx="59787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sum(term1,term2)</a:t>
              </a:r>
              <a:endParaRPr>
                <a:latin typeface="Roboto Mono Light"/>
                <a:ea typeface="Roboto Mono Light"/>
                <a:cs typeface="Roboto Mono Light"/>
                <a:sym typeface="Roboto Mono Light"/>
              </a:endParaRPr>
            </a:p>
          </p:txBody>
        </p:sp>
        <p:sp>
          <p:nvSpPr>
            <p:cNvPr id="384" name="Google Shape;384;p47"/>
            <p:cNvSpPr/>
            <p:nvPr/>
          </p:nvSpPr>
          <p:spPr>
            <a:xfrm>
              <a:off x="3299400" y="738600"/>
              <a:ext cx="5795100" cy="8814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47"/>
          <p:cNvGrpSpPr/>
          <p:nvPr/>
        </p:nvGrpSpPr>
        <p:grpSpPr>
          <a:xfrm>
            <a:off x="799650" y="2283100"/>
            <a:ext cx="2332500" cy="537050"/>
            <a:chOff x="799650" y="2283100"/>
            <a:chExt cx="2332500" cy="537050"/>
          </a:xfrm>
        </p:grpSpPr>
        <p:grpSp>
          <p:nvGrpSpPr>
            <p:cNvPr id="386" name="Google Shape;386;p47"/>
            <p:cNvGrpSpPr/>
            <p:nvPr/>
          </p:nvGrpSpPr>
          <p:grpSpPr>
            <a:xfrm>
              <a:off x="799650" y="2283100"/>
              <a:ext cx="2332500" cy="537050"/>
              <a:chOff x="799650" y="2283100"/>
              <a:chExt cx="2332500" cy="537050"/>
            </a:xfrm>
          </p:grpSpPr>
          <p:sp>
            <p:nvSpPr>
              <p:cNvPr id="387" name="Google Shape;387;p47"/>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7"/>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389" name="Google Shape;389;p47"/>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47"/>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grpSp>
      <p:sp>
        <p:nvSpPr>
          <p:cNvPr id="391" name="Google Shape;391;p47"/>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grpSp>
        <p:nvGrpSpPr>
          <p:cNvPr id="392" name="Google Shape;392;p47"/>
          <p:cNvGrpSpPr/>
          <p:nvPr/>
        </p:nvGrpSpPr>
        <p:grpSpPr>
          <a:xfrm>
            <a:off x="5236698" y="2042991"/>
            <a:ext cx="2192307" cy="575010"/>
            <a:chOff x="799655" y="2283100"/>
            <a:chExt cx="1531796" cy="537041"/>
          </a:xfrm>
        </p:grpSpPr>
        <p:grpSp>
          <p:nvGrpSpPr>
            <p:cNvPr id="393" name="Google Shape;393;p47"/>
            <p:cNvGrpSpPr/>
            <p:nvPr/>
          </p:nvGrpSpPr>
          <p:grpSpPr>
            <a:xfrm>
              <a:off x="799655" y="2283100"/>
              <a:ext cx="1531792" cy="537041"/>
              <a:chOff x="799655" y="2283100"/>
              <a:chExt cx="1531792" cy="537041"/>
            </a:xfrm>
          </p:grpSpPr>
          <p:sp>
            <p:nvSpPr>
              <p:cNvPr id="394" name="Google Shape;394;p47"/>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396" name="Google Shape;396;p47"/>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47"/>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cxnSp>
        <p:nvCxnSpPr>
          <p:cNvPr id="398" name="Google Shape;398;p47"/>
          <p:cNvCxnSpPr>
            <a:stCxn id="389" idx="3"/>
            <a:endCxn id="384" idx="1"/>
          </p:cNvCxnSpPr>
          <p:nvPr/>
        </p:nvCxnSpPr>
        <p:spPr>
          <a:xfrm rot="10800000" flipH="1">
            <a:off x="3132150" y="990150"/>
            <a:ext cx="1558200" cy="1614600"/>
          </a:xfrm>
          <a:prstGeom prst="curvedConnector3">
            <a:avLst>
              <a:gd name="adj1" fmla="val 50004"/>
            </a:avLst>
          </a:prstGeom>
          <a:noFill/>
          <a:ln w="28575" cap="flat" cmpd="sng">
            <a:solidFill>
              <a:srgbClr val="00A8A5"/>
            </a:solidFill>
            <a:prstDash val="solid"/>
            <a:round/>
            <a:headEnd type="none" w="med" len="med"/>
            <a:tailEnd type="stealth" w="med" len="med"/>
          </a:ln>
        </p:spPr>
      </p:cxnSp>
      <p:cxnSp>
        <p:nvCxnSpPr>
          <p:cNvPr id="399" name="Google Shape;399;p47"/>
          <p:cNvCxnSpPr>
            <a:stCxn id="376" idx="3"/>
            <a:endCxn id="384" idx="1"/>
          </p:cNvCxnSpPr>
          <p:nvPr/>
        </p:nvCxnSpPr>
        <p:spPr>
          <a:xfrm rot="10800000" flipH="1">
            <a:off x="3249450" y="990200"/>
            <a:ext cx="1440900" cy="2151600"/>
          </a:xfrm>
          <a:prstGeom prst="curvedConnector3">
            <a:avLst>
              <a:gd name="adj1" fmla="val 50004"/>
            </a:avLst>
          </a:prstGeom>
          <a:noFill/>
          <a:ln w="28575" cap="flat" cmpd="sng">
            <a:solidFill>
              <a:srgbClr val="00A8A5"/>
            </a:solidFill>
            <a:prstDash val="solid"/>
            <a:round/>
            <a:headEnd type="none" w="med" len="med"/>
            <a:tailEnd type="stealth" w="med" len="med"/>
          </a:ln>
        </p:spPr>
      </p:cxnSp>
      <p:cxnSp>
        <p:nvCxnSpPr>
          <p:cNvPr id="400" name="Google Shape;400;p47"/>
          <p:cNvCxnSpPr/>
          <p:nvPr/>
        </p:nvCxnSpPr>
        <p:spPr>
          <a:xfrm flipH="1">
            <a:off x="6331350" y="1277450"/>
            <a:ext cx="1500" cy="896400"/>
          </a:xfrm>
          <a:prstGeom prst="straightConnector1">
            <a:avLst/>
          </a:prstGeom>
          <a:noFill/>
          <a:ln w="28575" cap="flat" cmpd="sng">
            <a:solidFill>
              <a:srgbClr val="00A8A5"/>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48"/>
          <p:cNvGrpSpPr/>
          <p:nvPr/>
        </p:nvGrpSpPr>
        <p:grpSpPr>
          <a:xfrm>
            <a:off x="799650" y="2820150"/>
            <a:ext cx="2449800" cy="537050"/>
            <a:chOff x="799650" y="2283100"/>
            <a:chExt cx="2449800" cy="537050"/>
          </a:xfrm>
        </p:grpSpPr>
        <p:sp>
          <p:nvSpPr>
            <p:cNvPr id="406" name="Google Shape;406;p48"/>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408" name="Google Shape;408;p48"/>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8"/>
          <p:cNvGrpSpPr/>
          <p:nvPr/>
        </p:nvGrpSpPr>
        <p:grpSpPr>
          <a:xfrm>
            <a:off x="799650" y="3357200"/>
            <a:ext cx="2601900" cy="537050"/>
            <a:chOff x="799650" y="2283100"/>
            <a:chExt cx="2601900" cy="537050"/>
          </a:xfrm>
        </p:grpSpPr>
        <p:sp>
          <p:nvSpPr>
            <p:cNvPr id="410" name="Google Shape;410;p48"/>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412" name="Google Shape;412;p48"/>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48"/>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grpSp>
        <p:nvGrpSpPr>
          <p:cNvPr id="414" name="Google Shape;414;p48"/>
          <p:cNvGrpSpPr/>
          <p:nvPr/>
        </p:nvGrpSpPr>
        <p:grpSpPr>
          <a:xfrm>
            <a:off x="779747" y="636816"/>
            <a:ext cx="7367552" cy="640637"/>
            <a:chOff x="3249450" y="636825"/>
            <a:chExt cx="5978700" cy="983175"/>
          </a:xfrm>
        </p:grpSpPr>
        <p:sp>
          <p:nvSpPr>
            <p:cNvPr id="415" name="Google Shape;415;p48"/>
            <p:cNvSpPr txBox="1"/>
            <p:nvPr/>
          </p:nvSpPr>
          <p:spPr>
            <a:xfrm>
              <a:off x="3249450" y="636825"/>
              <a:ext cx="59787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oboto Mono Light"/>
                  <a:ea typeface="Roboto Mono Light"/>
                  <a:cs typeface="Roboto Mono Light"/>
                  <a:sym typeface="Roboto Mono Light"/>
                </a:rPr>
                <a:t>generateWrongAnswers(rightAnswer)</a:t>
              </a:r>
              <a:endParaRPr>
                <a:latin typeface="Roboto Mono Light"/>
                <a:ea typeface="Roboto Mono Light"/>
                <a:cs typeface="Roboto Mono Light"/>
                <a:sym typeface="Roboto Mono Light"/>
              </a:endParaRPr>
            </a:p>
          </p:txBody>
        </p:sp>
        <p:sp>
          <p:nvSpPr>
            <p:cNvPr id="416" name="Google Shape;416;p48"/>
            <p:cNvSpPr/>
            <p:nvPr/>
          </p:nvSpPr>
          <p:spPr>
            <a:xfrm>
              <a:off x="3299400" y="738600"/>
              <a:ext cx="5795100" cy="8814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8"/>
          <p:cNvGrpSpPr/>
          <p:nvPr/>
        </p:nvGrpSpPr>
        <p:grpSpPr>
          <a:xfrm>
            <a:off x="799650" y="2283100"/>
            <a:ext cx="2332500" cy="537050"/>
            <a:chOff x="799650" y="2283100"/>
            <a:chExt cx="2332500" cy="537050"/>
          </a:xfrm>
        </p:grpSpPr>
        <p:grpSp>
          <p:nvGrpSpPr>
            <p:cNvPr id="418" name="Google Shape;418;p48"/>
            <p:cNvGrpSpPr/>
            <p:nvPr/>
          </p:nvGrpSpPr>
          <p:grpSpPr>
            <a:xfrm>
              <a:off x="799650" y="2283100"/>
              <a:ext cx="2332500" cy="537050"/>
              <a:chOff x="799650" y="2283100"/>
              <a:chExt cx="2332500" cy="537050"/>
            </a:xfrm>
          </p:grpSpPr>
          <p:sp>
            <p:nvSpPr>
              <p:cNvPr id="419" name="Google Shape;419;p48"/>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421" name="Google Shape;421;p48"/>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48"/>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grpSp>
      <p:sp>
        <p:nvSpPr>
          <p:cNvPr id="423" name="Google Shape;423;p48"/>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grpSp>
        <p:nvGrpSpPr>
          <p:cNvPr id="424" name="Google Shape;424;p48"/>
          <p:cNvGrpSpPr/>
          <p:nvPr/>
        </p:nvGrpSpPr>
        <p:grpSpPr>
          <a:xfrm>
            <a:off x="5236698" y="2042991"/>
            <a:ext cx="2192307" cy="575010"/>
            <a:chOff x="799655" y="2283100"/>
            <a:chExt cx="1531796" cy="537041"/>
          </a:xfrm>
        </p:grpSpPr>
        <p:grpSp>
          <p:nvGrpSpPr>
            <p:cNvPr id="425" name="Google Shape;425;p48"/>
            <p:cNvGrpSpPr/>
            <p:nvPr/>
          </p:nvGrpSpPr>
          <p:grpSpPr>
            <a:xfrm>
              <a:off x="799655" y="2283100"/>
              <a:ext cx="1531792" cy="537041"/>
              <a:chOff x="799655" y="2283100"/>
              <a:chExt cx="1531792" cy="537041"/>
            </a:xfrm>
          </p:grpSpPr>
          <p:sp>
            <p:nvSpPr>
              <p:cNvPr id="426" name="Google Shape;426;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428" name="Google Shape;428;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grpSp>
        <p:nvGrpSpPr>
          <p:cNvPr id="430" name="Google Shape;430;p48"/>
          <p:cNvGrpSpPr/>
          <p:nvPr/>
        </p:nvGrpSpPr>
        <p:grpSpPr>
          <a:xfrm>
            <a:off x="5236698" y="2617991"/>
            <a:ext cx="2192307" cy="575010"/>
            <a:chOff x="799655" y="2283100"/>
            <a:chExt cx="1531796" cy="537041"/>
          </a:xfrm>
        </p:grpSpPr>
        <p:grpSp>
          <p:nvGrpSpPr>
            <p:cNvPr id="431" name="Google Shape;431;p48"/>
            <p:cNvGrpSpPr/>
            <p:nvPr/>
          </p:nvGrpSpPr>
          <p:grpSpPr>
            <a:xfrm>
              <a:off x="799655" y="2283100"/>
              <a:ext cx="1531792" cy="537041"/>
              <a:chOff x="799655" y="2283100"/>
              <a:chExt cx="1531792" cy="537041"/>
            </a:xfrm>
          </p:grpSpPr>
          <p:sp>
            <p:nvSpPr>
              <p:cNvPr id="432" name="Google Shape;432;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22</a:t>
                </a:r>
                <a:endParaRPr>
                  <a:latin typeface="Lato"/>
                  <a:ea typeface="Lato"/>
                  <a:cs typeface="Lato"/>
                  <a:sym typeface="Lato"/>
                </a:endParaRPr>
              </a:p>
            </p:txBody>
          </p:sp>
          <p:sp>
            <p:nvSpPr>
              <p:cNvPr id="434" name="Google Shape;434;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36" name="Google Shape;436;p48"/>
          <p:cNvGrpSpPr/>
          <p:nvPr/>
        </p:nvGrpSpPr>
        <p:grpSpPr>
          <a:xfrm>
            <a:off x="5236698" y="3184941"/>
            <a:ext cx="2192307" cy="575010"/>
            <a:chOff x="799655" y="2283100"/>
            <a:chExt cx="1531796" cy="537041"/>
          </a:xfrm>
        </p:grpSpPr>
        <p:grpSp>
          <p:nvGrpSpPr>
            <p:cNvPr id="437" name="Google Shape;437;p48"/>
            <p:cNvGrpSpPr/>
            <p:nvPr/>
          </p:nvGrpSpPr>
          <p:grpSpPr>
            <a:xfrm>
              <a:off x="799655" y="2283100"/>
              <a:ext cx="1531792" cy="537041"/>
              <a:chOff x="799655" y="2283100"/>
              <a:chExt cx="1531792" cy="537041"/>
            </a:xfrm>
          </p:grpSpPr>
          <p:sp>
            <p:nvSpPr>
              <p:cNvPr id="438" name="Google Shape;438;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19</a:t>
                </a:r>
                <a:endParaRPr>
                  <a:latin typeface="Lato"/>
                  <a:ea typeface="Lato"/>
                  <a:cs typeface="Lato"/>
                  <a:sym typeface="Lato"/>
                </a:endParaRPr>
              </a:p>
            </p:txBody>
          </p:sp>
          <p:sp>
            <p:nvSpPr>
              <p:cNvPr id="440" name="Google Shape;440;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42" name="Google Shape;442;p48"/>
          <p:cNvGrpSpPr/>
          <p:nvPr/>
        </p:nvGrpSpPr>
        <p:grpSpPr>
          <a:xfrm>
            <a:off x="5236698" y="3759941"/>
            <a:ext cx="2192307" cy="575010"/>
            <a:chOff x="799655" y="2283100"/>
            <a:chExt cx="1531796" cy="537041"/>
          </a:xfrm>
        </p:grpSpPr>
        <p:grpSp>
          <p:nvGrpSpPr>
            <p:cNvPr id="443" name="Google Shape;443;p48"/>
            <p:cNvGrpSpPr/>
            <p:nvPr/>
          </p:nvGrpSpPr>
          <p:grpSpPr>
            <a:xfrm>
              <a:off x="799655" y="2283100"/>
              <a:ext cx="1531792" cy="537041"/>
              <a:chOff x="799655" y="2283100"/>
              <a:chExt cx="1531792" cy="537041"/>
            </a:xfrm>
          </p:grpSpPr>
          <p:sp>
            <p:nvSpPr>
              <p:cNvPr id="444" name="Google Shape;444;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31</a:t>
                </a:r>
                <a:endParaRPr>
                  <a:latin typeface="Lato"/>
                  <a:ea typeface="Lato"/>
                  <a:cs typeface="Lato"/>
                  <a:sym typeface="Lato"/>
                </a:endParaRPr>
              </a:p>
            </p:txBody>
          </p:sp>
          <p:sp>
            <p:nvSpPr>
              <p:cNvPr id="446" name="Google Shape;446;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48" name="Google Shape;448;p48"/>
          <p:cNvGrpSpPr/>
          <p:nvPr/>
        </p:nvGrpSpPr>
        <p:grpSpPr>
          <a:xfrm>
            <a:off x="5236698" y="4326891"/>
            <a:ext cx="2192307" cy="575010"/>
            <a:chOff x="799655" y="2283100"/>
            <a:chExt cx="1531796" cy="537041"/>
          </a:xfrm>
        </p:grpSpPr>
        <p:grpSp>
          <p:nvGrpSpPr>
            <p:cNvPr id="449" name="Google Shape;449;p48"/>
            <p:cNvGrpSpPr/>
            <p:nvPr/>
          </p:nvGrpSpPr>
          <p:grpSpPr>
            <a:xfrm>
              <a:off x="799655" y="2283100"/>
              <a:ext cx="1531792" cy="537041"/>
              <a:chOff x="799655" y="2283100"/>
              <a:chExt cx="1531792" cy="537041"/>
            </a:xfrm>
          </p:grpSpPr>
          <p:sp>
            <p:nvSpPr>
              <p:cNvPr id="450" name="Google Shape;450;p48"/>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8"/>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27</a:t>
                </a:r>
                <a:endParaRPr>
                  <a:latin typeface="Lato"/>
                  <a:ea typeface="Lato"/>
                  <a:cs typeface="Lato"/>
                  <a:sym typeface="Lato"/>
                </a:endParaRPr>
              </a:p>
            </p:txBody>
          </p:sp>
          <p:sp>
            <p:nvSpPr>
              <p:cNvPr id="452" name="Google Shape;452;p48"/>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48"/>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cxnSp>
        <p:nvCxnSpPr>
          <p:cNvPr id="454" name="Google Shape;454;p48"/>
          <p:cNvCxnSpPr>
            <a:stCxn id="427" idx="1"/>
            <a:endCxn id="416" idx="1"/>
          </p:cNvCxnSpPr>
          <p:nvPr/>
        </p:nvCxnSpPr>
        <p:spPr>
          <a:xfrm rot="10800000">
            <a:off x="841229" y="990287"/>
            <a:ext cx="4423800" cy="1248000"/>
          </a:xfrm>
          <a:prstGeom prst="curvedConnector3">
            <a:avLst>
              <a:gd name="adj1" fmla="val 105381"/>
            </a:avLst>
          </a:prstGeom>
          <a:noFill/>
          <a:ln w="28575" cap="flat" cmpd="sng">
            <a:solidFill>
              <a:srgbClr val="00A8A5"/>
            </a:solidFill>
            <a:prstDash val="solid"/>
            <a:round/>
            <a:headEnd type="none" w="med" len="med"/>
            <a:tailEnd type="stealth" w="med" len="med"/>
          </a:ln>
        </p:spPr>
      </p:cxnSp>
      <p:cxnSp>
        <p:nvCxnSpPr>
          <p:cNvPr id="455" name="Google Shape;455;p48"/>
          <p:cNvCxnSpPr>
            <a:stCxn id="435" idx="3"/>
            <a:endCxn id="416" idx="3"/>
          </p:cNvCxnSpPr>
          <p:nvPr/>
        </p:nvCxnSpPr>
        <p:spPr>
          <a:xfrm rot="10800000" flipH="1">
            <a:off x="7429004" y="990176"/>
            <a:ext cx="553500" cy="1870500"/>
          </a:xfrm>
          <a:prstGeom prst="curvedConnector3">
            <a:avLst>
              <a:gd name="adj1" fmla="val 143039"/>
            </a:avLst>
          </a:prstGeom>
          <a:noFill/>
          <a:ln w="28575" cap="flat" cmpd="sng">
            <a:solidFill>
              <a:srgbClr val="00A8A5"/>
            </a:solidFill>
            <a:prstDash val="solid"/>
            <a:round/>
            <a:headEnd type="stealth" w="med" len="med"/>
            <a:tailEnd type="none" w="med" len="med"/>
          </a:ln>
        </p:spPr>
      </p:cxnSp>
      <p:cxnSp>
        <p:nvCxnSpPr>
          <p:cNvPr id="456" name="Google Shape;456;p48"/>
          <p:cNvCxnSpPr>
            <a:stCxn id="441" idx="3"/>
            <a:endCxn id="416" idx="3"/>
          </p:cNvCxnSpPr>
          <p:nvPr/>
        </p:nvCxnSpPr>
        <p:spPr>
          <a:xfrm rot="10800000" flipH="1">
            <a:off x="7429004" y="990426"/>
            <a:ext cx="553500" cy="2437200"/>
          </a:xfrm>
          <a:prstGeom prst="curvedConnector3">
            <a:avLst>
              <a:gd name="adj1" fmla="val 143039"/>
            </a:avLst>
          </a:prstGeom>
          <a:noFill/>
          <a:ln w="28575" cap="flat" cmpd="sng">
            <a:solidFill>
              <a:srgbClr val="00A8A5"/>
            </a:solidFill>
            <a:prstDash val="solid"/>
            <a:round/>
            <a:headEnd type="stealth" w="med" len="med"/>
            <a:tailEnd type="none" w="med" len="med"/>
          </a:ln>
        </p:spPr>
      </p:cxnSp>
      <p:cxnSp>
        <p:nvCxnSpPr>
          <p:cNvPr id="457" name="Google Shape;457;p48"/>
          <p:cNvCxnSpPr>
            <a:stCxn id="447" idx="3"/>
            <a:endCxn id="416" idx="3"/>
          </p:cNvCxnSpPr>
          <p:nvPr/>
        </p:nvCxnSpPr>
        <p:spPr>
          <a:xfrm rot="10800000" flipH="1">
            <a:off x="7429004" y="990326"/>
            <a:ext cx="553500" cy="3012300"/>
          </a:xfrm>
          <a:prstGeom prst="curvedConnector3">
            <a:avLst>
              <a:gd name="adj1" fmla="val 143039"/>
            </a:avLst>
          </a:prstGeom>
          <a:noFill/>
          <a:ln w="28575" cap="flat" cmpd="sng">
            <a:solidFill>
              <a:srgbClr val="00A8A5"/>
            </a:solidFill>
            <a:prstDash val="solid"/>
            <a:round/>
            <a:headEnd type="stealth" w="med" len="med"/>
            <a:tailEnd type="none" w="med" len="med"/>
          </a:ln>
        </p:spPr>
      </p:cxnSp>
      <p:cxnSp>
        <p:nvCxnSpPr>
          <p:cNvPr id="458" name="Google Shape;458;p48"/>
          <p:cNvCxnSpPr>
            <a:stCxn id="453" idx="3"/>
            <a:endCxn id="416" idx="3"/>
          </p:cNvCxnSpPr>
          <p:nvPr/>
        </p:nvCxnSpPr>
        <p:spPr>
          <a:xfrm rot="10800000" flipH="1">
            <a:off x="7429004" y="990276"/>
            <a:ext cx="553500" cy="3579300"/>
          </a:xfrm>
          <a:prstGeom prst="curvedConnector3">
            <a:avLst>
              <a:gd name="adj1" fmla="val 143039"/>
            </a:avLst>
          </a:prstGeom>
          <a:noFill/>
          <a:ln w="28575" cap="flat" cmpd="sng">
            <a:solidFill>
              <a:srgbClr val="00A8A5"/>
            </a:solidFill>
            <a:prstDash val="solid"/>
            <a:round/>
            <a:headEnd type="stealth"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9"/>
          <p:cNvSpPr txBox="1">
            <a:spLocks noGrp="1"/>
          </p:cNvSpPr>
          <p:nvPr>
            <p:ph type="title"/>
          </p:nvPr>
        </p:nvSpPr>
        <p:spPr>
          <a:xfrm>
            <a:off x="141600" y="523225"/>
            <a:ext cx="88608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                equal to?</a:t>
            </a:r>
            <a:endParaRPr/>
          </a:p>
        </p:txBody>
      </p:sp>
      <p:sp>
        <p:nvSpPr>
          <p:cNvPr id="464" name="Google Shape;464;p49"/>
          <p:cNvSpPr txBox="1">
            <a:spLocks noGrp="1"/>
          </p:cNvSpPr>
          <p:nvPr>
            <p:ph type="title"/>
          </p:nvPr>
        </p:nvSpPr>
        <p:spPr>
          <a:xfrm>
            <a:off x="5861075" y="523225"/>
            <a:ext cx="28974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{maxbound = 20}</a:t>
            </a:r>
            <a:endParaRPr/>
          </a:p>
        </p:txBody>
      </p:sp>
      <p:sp>
        <p:nvSpPr>
          <p:cNvPr id="465" name="Google Shape;465;p49"/>
          <p:cNvSpPr/>
          <p:nvPr/>
        </p:nvSpPr>
        <p:spPr>
          <a:xfrm>
            <a:off x="5901275" y="540475"/>
            <a:ext cx="2817000" cy="4545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9"/>
          <p:cNvSpPr txBox="1"/>
          <p:nvPr/>
        </p:nvSpPr>
        <p:spPr>
          <a:xfrm>
            <a:off x="3339900" y="4784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sp>
        <p:nvSpPr>
          <p:cNvPr id="467" name="Google Shape;467;p49"/>
          <p:cNvSpPr txBox="1"/>
          <p:nvPr/>
        </p:nvSpPr>
        <p:spPr>
          <a:xfrm>
            <a:off x="1868300" y="4784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sp>
        <p:nvSpPr>
          <p:cNvPr id="468" name="Google Shape;468;p49"/>
          <p:cNvSpPr txBox="1">
            <a:spLocks noGrp="1"/>
          </p:cNvSpPr>
          <p:nvPr>
            <p:ph type="title"/>
          </p:nvPr>
        </p:nvSpPr>
        <p:spPr>
          <a:xfrm>
            <a:off x="1481450" y="523225"/>
            <a:ext cx="13641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$term1</a:t>
            </a:r>
            <a:endParaRPr/>
          </a:p>
        </p:txBody>
      </p:sp>
      <p:sp>
        <p:nvSpPr>
          <p:cNvPr id="469" name="Google Shape;469;p49"/>
          <p:cNvSpPr txBox="1">
            <a:spLocks noGrp="1"/>
          </p:cNvSpPr>
          <p:nvPr>
            <p:ph type="title"/>
          </p:nvPr>
        </p:nvSpPr>
        <p:spPr>
          <a:xfrm>
            <a:off x="2927350" y="523225"/>
            <a:ext cx="14379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$term2</a:t>
            </a:r>
            <a:endParaRPr/>
          </a:p>
        </p:txBody>
      </p:sp>
      <p:grpSp>
        <p:nvGrpSpPr>
          <p:cNvPr id="470" name="Google Shape;470;p49"/>
          <p:cNvGrpSpPr/>
          <p:nvPr/>
        </p:nvGrpSpPr>
        <p:grpSpPr>
          <a:xfrm>
            <a:off x="799650" y="2820150"/>
            <a:ext cx="2449800" cy="537050"/>
            <a:chOff x="799650" y="2283100"/>
            <a:chExt cx="2449800" cy="537050"/>
          </a:xfrm>
        </p:grpSpPr>
        <p:sp>
          <p:nvSpPr>
            <p:cNvPr id="471" name="Google Shape;471;p49"/>
            <p:cNvSpPr/>
            <p:nvPr/>
          </p:nvSpPr>
          <p:spPr>
            <a:xfrm>
              <a:off x="7996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term2</a:t>
              </a:r>
              <a:endParaRPr>
                <a:latin typeface="Lato"/>
                <a:ea typeface="Lato"/>
                <a:cs typeface="Lato"/>
                <a:sym typeface="Lato"/>
              </a:endParaRPr>
            </a:p>
          </p:txBody>
        </p:sp>
        <p:sp>
          <p:nvSpPr>
            <p:cNvPr id="473" name="Google Shape;473;p49"/>
            <p:cNvSpPr/>
            <p:nvPr/>
          </p:nvSpPr>
          <p:spPr>
            <a:xfrm>
              <a:off x="20245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49"/>
          <p:cNvGrpSpPr/>
          <p:nvPr/>
        </p:nvGrpSpPr>
        <p:grpSpPr>
          <a:xfrm>
            <a:off x="799650" y="3357200"/>
            <a:ext cx="2601900" cy="537050"/>
            <a:chOff x="799650" y="2283100"/>
            <a:chExt cx="2601900" cy="537050"/>
          </a:xfrm>
        </p:grpSpPr>
        <p:sp>
          <p:nvSpPr>
            <p:cNvPr id="475" name="Google Shape;475;p49"/>
            <p:cNvSpPr/>
            <p:nvPr/>
          </p:nvSpPr>
          <p:spPr>
            <a:xfrm>
              <a:off x="799650" y="2389350"/>
              <a:ext cx="20373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9"/>
            <p:cNvSpPr txBox="1"/>
            <p:nvPr/>
          </p:nvSpPr>
          <p:spPr>
            <a:xfrm>
              <a:off x="819450" y="2283100"/>
              <a:ext cx="203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maxbound</a:t>
              </a:r>
              <a:endParaRPr>
                <a:latin typeface="Lato"/>
                <a:ea typeface="Lato"/>
                <a:cs typeface="Lato"/>
                <a:sym typeface="Lato"/>
              </a:endParaRPr>
            </a:p>
          </p:txBody>
        </p:sp>
        <p:sp>
          <p:nvSpPr>
            <p:cNvPr id="477" name="Google Shape;477;p49"/>
            <p:cNvSpPr/>
            <p:nvPr/>
          </p:nvSpPr>
          <p:spPr>
            <a:xfrm>
              <a:off x="2836950" y="2389350"/>
              <a:ext cx="564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49"/>
          <p:cNvSpPr txBox="1"/>
          <p:nvPr/>
        </p:nvSpPr>
        <p:spPr>
          <a:xfrm>
            <a:off x="2856750" y="33572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20</a:t>
            </a:r>
            <a:endParaRPr>
              <a:latin typeface="Lato"/>
              <a:ea typeface="Lato"/>
              <a:cs typeface="Lato"/>
              <a:sym typeface="Lato"/>
            </a:endParaRPr>
          </a:p>
        </p:txBody>
      </p:sp>
      <p:grpSp>
        <p:nvGrpSpPr>
          <p:cNvPr id="479" name="Google Shape;479;p49"/>
          <p:cNvGrpSpPr/>
          <p:nvPr/>
        </p:nvGrpSpPr>
        <p:grpSpPr>
          <a:xfrm>
            <a:off x="799650" y="2283100"/>
            <a:ext cx="2332500" cy="537050"/>
            <a:chOff x="799650" y="2283100"/>
            <a:chExt cx="2332500" cy="537050"/>
          </a:xfrm>
        </p:grpSpPr>
        <p:grpSp>
          <p:nvGrpSpPr>
            <p:cNvPr id="480" name="Google Shape;480;p49"/>
            <p:cNvGrpSpPr/>
            <p:nvPr/>
          </p:nvGrpSpPr>
          <p:grpSpPr>
            <a:xfrm>
              <a:off x="799650" y="2283100"/>
              <a:ext cx="2332500" cy="537050"/>
              <a:chOff x="799650" y="2283100"/>
              <a:chExt cx="2332500" cy="537050"/>
            </a:xfrm>
          </p:grpSpPr>
          <p:sp>
            <p:nvSpPr>
              <p:cNvPr id="481" name="Google Shape;481;p49"/>
              <p:cNvSpPr/>
              <p:nvPr/>
            </p:nvSpPr>
            <p:spPr>
              <a:xfrm>
                <a:off x="799650" y="2389350"/>
                <a:ext cx="1107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term1</a:t>
                </a:r>
                <a:endParaRPr>
                  <a:latin typeface="Lato"/>
                  <a:ea typeface="Lato"/>
                  <a:cs typeface="Lato"/>
                  <a:sym typeface="Lato"/>
                </a:endParaRPr>
              </a:p>
            </p:txBody>
          </p:sp>
          <p:sp>
            <p:nvSpPr>
              <p:cNvPr id="483" name="Google Shape;483;p49"/>
              <p:cNvSpPr/>
              <p:nvPr/>
            </p:nvSpPr>
            <p:spPr>
              <a:xfrm>
                <a:off x="1907250" y="2389350"/>
                <a:ext cx="12249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49"/>
            <p:cNvSpPr txBox="1"/>
            <p:nvPr/>
          </p:nvSpPr>
          <p:spPr>
            <a:xfrm>
              <a:off x="2258350" y="228310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10</a:t>
              </a:r>
              <a:endParaRPr>
                <a:latin typeface="Lato"/>
                <a:ea typeface="Lato"/>
                <a:cs typeface="Lato"/>
                <a:sym typeface="Lato"/>
              </a:endParaRPr>
            </a:p>
          </p:txBody>
        </p:sp>
      </p:grpSp>
      <p:sp>
        <p:nvSpPr>
          <p:cNvPr id="485" name="Google Shape;485;p49"/>
          <p:cNvSpPr txBox="1"/>
          <p:nvPr/>
        </p:nvSpPr>
        <p:spPr>
          <a:xfrm>
            <a:off x="2336800" y="2820150"/>
            <a:ext cx="747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15</a:t>
            </a:r>
            <a:endParaRPr>
              <a:latin typeface="Lato"/>
              <a:ea typeface="Lato"/>
              <a:cs typeface="Lato"/>
              <a:sym typeface="Lato"/>
            </a:endParaRPr>
          </a:p>
        </p:txBody>
      </p:sp>
      <p:grpSp>
        <p:nvGrpSpPr>
          <p:cNvPr id="486" name="Google Shape;486;p49"/>
          <p:cNvGrpSpPr/>
          <p:nvPr/>
        </p:nvGrpSpPr>
        <p:grpSpPr>
          <a:xfrm>
            <a:off x="5236698" y="2042991"/>
            <a:ext cx="2192307" cy="575010"/>
            <a:chOff x="799655" y="2283100"/>
            <a:chExt cx="1531796" cy="537041"/>
          </a:xfrm>
        </p:grpSpPr>
        <p:grpSp>
          <p:nvGrpSpPr>
            <p:cNvPr id="487" name="Google Shape;487;p49"/>
            <p:cNvGrpSpPr/>
            <p:nvPr/>
          </p:nvGrpSpPr>
          <p:grpSpPr>
            <a:xfrm>
              <a:off x="799655" y="2283100"/>
              <a:ext cx="1531792" cy="537041"/>
              <a:chOff x="799655" y="2283100"/>
              <a:chExt cx="1531792" cy="537041"/>
            </a:xfrm>
          </p:grpSpPr>
          <p:sp>
            <p:nvSpPr>
              <p:cNvPr id="488" name="Google Shape;488;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490" name="Google Shape;490;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grpSp>
        <p:nvGrpSpPr>
          <p:cNvPr id="492" name="Google Shape;492;p49"/>
          <p:cNvGrpSpPr/>
          <p:nvPr/>
        </p:nvGrpSpPr>
        <p:grpSpPr>
          <a:xfrm>
            <a:off x="5236698" y="2617991"/>
            <a:ext cx="2192307" cy="575010"/>
            <a:chOff x="799655" y="2283100"/>
            <a:chExt cx="1531796" cy="537041"/>
          </a:xfrm>
        </p:grpSpPr>
        <p:grpSp>
          <p:nvGrpSpPr>
            <p:cNvPr id="493" name="Google Shape;493;p49"/>
            <p:cNvGrpSpPr/>
            <p:nvPr/>
          </p:nvGrpSpPr>
          <p:grpSpPr>
            <a:xfrm>
              <a:off x="799655" y="2283100"/>
              <a:ext cx="1531792" cy="537041"/>
              <a:chOff x="799655" y="2283100"/>
              <a:chExt cx="1531792" cy="537041"/>
            </a:xfrm>
          </p:grpSpPr>
          <p:sp>
            <p:nvSpPr>
              <p:cNvPr id="494" name="Google Shape;494;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22</a:t>
                </a:r>
                <a:endParaRPr>
                  <a:latin typeface="Lato"/>
                  <a:ea typeface="Lato"/>
                  <a:cs typeface="Lato"/>
                  <a:sym typeface="Lato"/>
                </a:endParaRPr>
              </a:p>
            </p:txBody>
          </p:sp>
          <p:sp>
            <p:nvSpPr>
              <p:cNvPr id="496" name="Google Shape;496;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498" name="Google Shape;498;p49"/>
          <p:cNvGrpSpPr/>
          <p:nvPr/>
        </p:nvGrpSpPr>
        <p:grpSpPr>
          <a:xfrm>
            <a:off x="5236698" y="3184941"/>
            <a:ext cx="2192307" cy="575010"/>
            <a:chOff x="799655" y="2283100"/>
            <a:chExt cx="1531796" cy="537041"/>
          </a:xfrm>
        </p:grpSpPr>
        <p:grpSp>
          <p:nvGrpSpPr>
            <p:cNvPr id="499" name="Google Shape;499;p49"/>
            <p:cNvGrpSpPr/>
            <p:nvPr/>
          </p:nvGrpSpPr>
          <p:grpSpPr>
            <a:xfrm>
              <a:off x="799655" y="2283100"/>
              <a:ext cx="1531792" cy="537041"/>
              <a:chOff x="799655" y="2283100"/>
              <a:chExt cx="1531792" cy="537041"/>
            </a:xfrm>
          </p:grpSpPr>
          <p:sp>
            <p:nvSpPr>
              <p:cNvPr id="500" name="Google Shape;500;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19</a:t>
                </a:r>
                <a:endParaRPr>
                  <a:latin typeface="Lato"/>
                  <a:ea typeface="Lato"/>
                  <a:cs typeface="Lato"/>
                  <a:sym typeface="Lato"/>
                </a:endParaRPr>
              </a:p>
            </p:txBody>
          </p:sp>
          <p:sp>
            <p:nvSpPr>
              <p:cNvPr id="502" name="Google Shape;502;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04" name="Google Shape;504;p49"/>
          <p:cNvGrpSpPr/>
          <p:nvPr/>
        </p:nvGrpSpPr>
        <p:grpSpPr>
          <a:xfrm>
            <a:off x="5236698" y="3759941"/>
            <a:ext cx="2192307" cy="575010"/>
            <a:chOff x="799655" y="2283100"/>
            <a:chExt cx="1531796" cy="537041"/>
          </a:xfrm>
        </p:grpSpPr>
        <p:grpSp>
          <p:nvGrpSpPr>
            <p:cNvPr id="505" name="Google Shape;505;p49"/>
            <p:cNvGrpSpPr/>
            <p:nvPr/>
          </p:nvGrpSpPr>
          <p:grpSpPr>
            <a:xfrm>
              <a:off x="799655" y="2283100"/>
              <a:ext cx="1531792" cy="537041"/>
              <a:chOff x="799655" y="2283100"/>
              <a:chExt cx="1531792" cy="537041"/>
            </a:xfrm>
          </p:grpSpPr>
          <p:sp>
            <p:nvSpPr>
              <p:cNvPr id="506" name="Google Shape;506;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31</a:t>
                </a:r>
                <a:endParaRPr>
                  <a:latin typeface="Lato"/>
                  <a:ea typeface="Lato"/>
                  <a:cs typeface="Lato"/>
                  <a:sym typeface="Lato"/>
                </a:endParaRPr>
              </a:p>
            </p:txBody>
          </p:sp>
          <p:sp>
            <p:nvSpPr>
              <p:cNvPr id="508" name="Google Shape;508;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10" name="Google Shape;510;p49"/>
          <p:cNvGrpSpPr/>
          <p:nvPr/>
        </p:nvGrpSpPr>
        <p:grpSpPr>
          <a:xfrm>
            <a:off x="5236698" y="4326891"/>
            <a:ext cx="2192307" cy="575010"/>
            <a:chOff x="799655" y="2283100"/>
            <a:chExt cx="1531796" cy="537041"/>
          </a:xfrm>
        </p:grpSpPr>
        <p:grpSp>
          <p:nvGrpSpPr>
            <p:cNvPr id="511" name="Google Shape;511;p49"/>
            <p:cNvGrpSpPr/>
            <p:nvPr/>
          </p:nvGrpSpPr>
          <p:grpSpPr>
            <a:xfrm>
              <a:off x="799655" y="2283100"/>
              <a:ext cx="1531792" cy="537041"/>
              <a:chOff x="799655" y="2283100"/>
              <a:chExt cx="1531792" cy="537041"/>
            </a:xfrm>
          </p:grpSpPr>
          <p:sp>
            <p:nvSpPr>
              <p:cNvPr id="512" name="Google Shape;512;p49"/>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9"/>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27</a:t>
                </a:r>
                <a:endParaRPr>
                  <a:latin typeface="Lato"/>
                  <a:ea typeface="Lato"/>
                  <a:cs typeface="Lato"/>
                  <a:sym typeface="Lato"/>
                </a:endParaRPr>
              </a:p>
            </p:txBody>
          </p:sp>
          <p:sp>
            <p:nvSpPr>
              <p:cNvPr id="514" name="Google Shape;514;p49"/>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49"/>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cxnSp>
        <p:nvCxnSpPr>
          <p:cNvPr id="516" name="Google Shape;516;p49"/>
          <p:cNvCxnSpPr/>
          <p:nvPr/>
        </p:nvCxnSpPr>
        <p:spPr>
          <a:xfrm>
            <a:off x="12205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17" name="Google Shape;517;p49"/>
          <p:cNvCxnSpPr/>
          <p:nvPr/>
        </p:nvCxnSpPr>
        <p:spPr>
          <a:xfrm>
            <a:off x="1579550"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18" name="Google Shape;518;p49"/>
          <p:cNvCxnSpPr/>
          <p:nvPr/>
        </p:nvCxnSpPr>
        <p:spPr>
          <a:xfrm>
            <a:off x="3122825" y="1012225"/>
            <a:ext cx="0" cy="509400"/>
          </a:xfrm>
          <a:prstGeom prst="straightConnector1">
            <a:avLst/>
          </a:prstGeom>
          <a:noFill/>
          <a:ln w="19050" cap="flat" cmpd="sng">
            <a:solidFill>
              <a:srgbClr val="00A8A5"/>
            </a:solidFill>
            <a:prstDash val="solid"/>
            <a:round/>
            <a:headEnd type="stealth" w="med" len="med"/>
            <a:tailEnd type="none" w="med" len="med"/>
          </a:ln>
        </p:spPr>
      </p:cxnSp>
      <p:sp>
        <p:nvSpPr>
          <p:cNvPr id="519" name="Google Shape;519;p49"/>
          <p:cNvSpPr/>
          <p:nvPr/>
        </p:nvSpPr>
        <p:spPr>
          <a:xfrm>
            <a:off x="1579550" y="616800"/>
            <a:ext cx="11679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a:off x="3003175" y="616800"/>
            <a:ext cx="1232400" cy="364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 name="Google Shape;521;p49"/>
          <p:cNvCxnSpPr/>
          <p:nvPr/>
        </p:nvCxnSpPr>
        <p:spPr>
          <a:xfrm>
            <a:off x="443887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22" name="Google Shape;522;p49"/>
          <p:cNvCxnSpPr/>
          <p:nvPr/>
        </p:nvCxnSpPr>
        <p:spPr>
          <a:xfrm>
            <a:off x="5954625" y="10789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23" name="Google Shape;523;p49"/>
          <p:cNvCxnSpPr/>
          <p:nvPr/>
        </p:nvCxnSpPr>
        <p:spPr>
          <a:xfrm>
            <a:off x="186825" y="1012225"/>
            <a:ext cx="0" cy="509400"/>
          </a:xfrm>
          <a:prstGeom prst="straightConnector1">
            <a:avLst/>
          </a:prstGeom>
          <a:noFill/>
          <a:ln w="19050" cap="flat" cmpd="sng">
            <a:solidFill>
              <a:srgbClr val="00A8A5"/>
            </a:solidFill>
            <a:prstDash val="solid"/>
            <a:round/>
            <a:headEnd type="stealth" w="med" len="med"/>
            <a:tailEnd type="none" w="med" len="med"/>
          </a:ln>
        </p:spPr>
      </p:cxnSp>
      <p:cxnSp>
        <p:nvCxnSpPr>
          <p:cNvPr id="524" name="Google Shape;524;p49"/>
          <p:cNvCxnSpPr>
            <a:stCxn id="483" idx="3"/>
            <a:endCxn id="468" idx="2"/>
          </p:cNvCxnSpPr>
          <p:nvPr/>
        </p:nvCxnSpPr>
        <p:spPr>
          <a:xfrm rot="10800000">
            <a:off x="2163450" y="1012350"/>
            <a:ext cx="968700" cy="1592400"/>
          </a:xfrm>
          <a:prstGeom prst="curvedConnector4">
            <a:avLst>
              <a:gd name="adj1" fmla="val -24582"/>
              <a:gd name="adj2" fmla="val 56767"/>
            </a:avLst>
          </a:prstGeom>
          <a:noFill/>
          <a:ln w="28575" cap="flat" cmpd="sng">
            <a:solidFill>
              <a:srgbClr val="00A8A5"/>
            </a:solidFill>
            <a:prstDash val="solid"/>
            <a:round/>
            <a:headEnd type="none" w="med" len="med"/>
            <a:tailEnd type="stealth" w="med" len="med"/>
          </a:ln>
        </p:spPr>
      </p:cxnSp>
      <p:cxnSp>
        <p:nvCxnSpPr>
          <p:cNvPr id="525" name="Google Shape;525;p49"/>
          <p:cNvCxnSpPr>
            <a:stCxn id="473" idx="3"/>
            <a:endCxn id="520" idx="2"/>
          </p:cNvCxnSpPr>
          <p:nvPr/>
        </p:nvCxnSpPr>
        <p:spPr>
          <a:xfrm rot="10800000" flipH="1">
            <a:off x="3249450" y="981500"/>
            <a:ext cx="369900" cy="2160300"/>
          </a:xfrm>
          <a:prstGeom prst="curvedConnector2">
            <a:avLst/>
          </a:prstGeom>
          <a:noFill/>
          <a:ln w="28575" cap="flat" cmpd="sng">
            <a:solidFill>
              <a:srgbClr val="00A8A5"/>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1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1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18"/>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5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521"/>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5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6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0"/>
          <p:cNvSpPr txBox="1">
            <a:spLocks noGrp="1"/>
          </p:cNvSpPr>
          <p:nvPr>
            <p:ph type="title"/>
          </p:nvPr>
        </p:nvSpPr>
        <p:spPr>
          <a:xfrm>
            <a:off x="2328750" y="2327250"/>
            <a:ext cx="4486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10 + 15 equal to?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1"/>
          <p:cNvSpPr txBox="1">
            <a:spLocks noGrp="1"/>
          </p:cNvSpPr>
          <p:nvPr>
            <p:ph type="title"/>
          </p:nvPr>
        </p:nvSpPr>
        <p:spPr>
          <a:xfrm>
            <a:off x="580625" y="1049775"/>
            <a:ext cx="4486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What is 10 + 15 equal to?</a:t>
            </a:r>
            <a:endParaRPr/>
          </a:p>
        </p:txBody>
      </p:sp>
      <p:grpSp>
        <p:nvGrpSpPr>
          <p:cNvPr id="536" name="Google Shape;536;p51"/>
          <p:cNvGrpSpPr/>
          <p:nvPr/>
        </p:nvGrpSpPr>
        <p:grpSpPr>
          <a:xfrm>
            <a:off x="5236698" y="2042991"/>
            <a:ext cx="2192307" cy="575010"/>
            <a:chOff x="799655" y="2283100"/>
            <a:chExt cx="1531796" cy="537041"/>
          </a:xfrm>
        </p:grpSpPr>
        <p:grpSp>
          <p:nvGrpSpPr>
            <p:cNvPr id="537" name="Google Shape;537;p51"/>
            <p:cNvGrpSpPr/>
            <p:nvPr/>
          </p:nvGrpSpPr>
          <p:grpSpPr>
            <a:xfrm>
              <a:off x="799655" y="2283100"/>
              <a:ext cx="1531792" cy="537041"/>
              <a:chOff x="799655" y="2283100"/>
              <a:chExt cx="1531792" cy="537041"/>
            </a:xfrm>
          </p:grpSpPr>
          <p:sp>
            <p:nvSpPr>
              <p:cNvPr id="538" name="Google Shape;538;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25</a:t>
                </a:r>
                <a:endParaRPr>
                  <a:latin typeface="Lato"/>
                  <a:ea typeface="Lato"/>
                  <a:cs typeface="Lato"/>
                  <a:sym typeface="Lato"/>
                </a:endParaRPr>
              </a:p>
            </p:txBody>
          </p:sp>
          <p:sp>
            <p:nvSpPr>
              <p:cNvPr id="540" name="Google Shape;540;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TRUE</a:t>
              </a:r>
              <a:endParaRPr>
                <a:latin typeface="Lato"/>
                <a:ea typeface="Lato"/>
                <a:cs typeface="Lato"/>
                <a:sym typeface="Lato"/>
              </a:endParaRPr>
            </a:p>
          </p:txBody>
        </p:sp>
      </p:grpSp>
      <p:grpSp>
        <p:nvGrpSpPr>
          <p:cNvPr id="542" name="Google Shape;542;p51"/>
          <p:cNvGrpSpPr/>
          <p:nvPr/>
        </p:nvGrpSpPr>
        <p:grpSpPr>
          <a:xfrm>
            <a:off x="5236698" y="2617991"/>
            <a:ext cx="2192307" cy="575010"/>
            <a:chOff x="799655" y="2283100"/>
            <a:chExt cx="1531796" cy="537041"/>
          </a:xfrm>
        </p:grpSpPr>
        <p:grpSp>
          <p:nvGrpSpPr>
            <p:cNvPr id="543" name="Google Shape;543;p51"/>
            <p:cNvGrpSpPr/>
            <p:nvPr/>
          </p:nvGrpSpPr>
          <p:grpSpPr>
            <a:xfrm>
              <a:off x="799655" y="2283100"/>
              <a:ext cx="1531792" cy="537041"/>
              <a:chOff x="799655" y="2283100"/>
              <a:chExt cx="1531792" cy="537041"/>
            </a:xfrm>
          </p:grpSpPr>
          <p:sp>
            <p:nvSpPr>
              <p:cNvPr id="544" name="Google Shape;544;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22</a:t>
                </a:r>
                <a:endParaRPr>
                  <a:latin typeface="Lato"/>
                  <a:ea typeface="Lato"/>
                  <a:cs typeface="Lato"/>
                  <a:sym typeface="Lato"/>
                </a:endParaRPr>
              </a:p>
            </p:txBody>
          </p:sp>
          <p:sp>
            <p:nvSpPr>
              <p:cNvPr id="546" name="Google Shape;546;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48" name="Google Shape;548;p51"/>
          <p:cNvGrpSpPr/>
          <p:nvPr/>
        </p:nvGrpSpPr>
        <p:grpSpPr>
          <a:xfrm>
            <a:off x="5236698" y="3184941"/>
            <a:ext cx="2192307" cy="575010"/>
            <a:chOff x="799655" y="2283100"/>
            <a:chExt cx="1531796" cy="537041"/>
          </a:xfrm>
        </p:grpSpPr>
        <p:grpSp>
          <p:nvGrpSpPr>
            <p:cNvPr id="549" name="Google Shape;549;p51"/>
            <p:cNvGrpSpPr/>
            <p:nvPr/>
          </p:nvGrpSpPr>
          <p:grpSpPr>
            <a:xfrm>
              <a:off x="799655" y="2283100"/>
              <a:ext cx="1531792" cy="537041"/>
              <a:chOff x="799655" y="2283100"/>
              <a:chExt cx="1531792" cy="537041"/>
            </a:xfrm>
          </p:grpSpPr>
          <p:sp>
            <p:nvSpPr>
              <p:cNvPr id="550" name="Google Shape;550;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19</a:t>
                </a:r>
                <a:endParaRPr>
                  <a:latin typeface="Lato"/>
                  <a:ea typeface="Lato"/>
                  <a:cs typeface="Lato"/>
                  <a:sym typeface="Lato"/>
                </a:endParaRPr>
              </a:p>
            </p:txBody>
          </p:sp>
          <p:sp>
            <p:nvSpPr>
              <p:cNvPr id="552" name="Google Shape;552;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54" name="Google Shape;554;p51"/>
          <p:cNvGrpSpPr/>
          <p:nvPr/>
        </p:nvGrpSpPr>
        <p:grpSpPr>
          <a:xfrm>
            <a:off x="5236698" y="3759941"/>
            <a:ext cx="2192307" cy="575010"/>
            <a:chOff x="799655" y="2283100"/>
            <a:chExt cx="1531796" cy="537041"/>
          </a:xfrm>
        </p:grpSpPr>
        <p:grpSp>
          <p:nvGrpSpPr>
            <p:cNvPr id="555" name="Google Shape;555;p51"/>
            <p:cNvGrpSpPr/>
            <p:nvPr/>
          </p:nvGrpSpPr>
          <p:grpSpPr>
            <a:xfrm>
              <a:off x="799655" y="2283100"/>
              <a:ext cx="1531792" cy="537041"/>
              <a:chOff x="799655" y="2283100"/>
              <a:chExt cx="1531792" cy="537041"/>
            </a:xfrm>
          </p:grpSpPr>
          <p:sp>
            <p:nvSpPr>
              <p:cNvPr id="556" name="Google Shape;556;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31</a:t>
                </a:r>
                <a:endParaRPr>
                  <a:latin typeface="Lato"/>
                  <a:ea typeface="Lato"/>
                  <a:cs typeface="Lato"/>
                  <a:sym typeface="Lato"/>
                </a:endParaRPr>
              </a:p>
            </p:txBody>
          </p:sp>
          <p:sp>
            <p:nvSpPr>
              <p:cNvPr id="558" name="Google Shape;558;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grpSp>
        <p:nvGrpSpPr>
          <p:cNvPr id="560" name="Google Shape;560;p51"/>
          <p:cNvGrpSpPr/>
          <p:nvPr/>
        </p:nvGrpSpPr>
        <p:grpSpPr>
          <a:xfrm>
            <a:off x="5236698" y="4326891"/>
            <a:ext cx="2192307" cy="575010"/>
            <a:chOff x="799655" y="2283100"/>
            <a:chExt cx="1531796" cy="537041"/>
          </a:xfrm>
        </p:grpSpPr>
        <p:grpSp>
          <p:nvGrpSpPr>
            <p:cNvPr id="561" name="Google Shape;561;p51"/>
            <p:cNvGrpSpPr/>
            <p:nvPr/>
          </p:nvGrpSpPr>
          <p:grpSpPr>
            <a:xfrm>
              <a:off x="799655" y="2283100"/>
              <a:ext cx="1531792" cy="537041"/>
              <a:chOff x="799655" y="2283100"/>
              <a:chExt cx="1531792" cy="537041"/>
            </a:xfrm>
          </p:grpSpPr>
          <p:sp>
            <p:nvSpPr>
              <p:cNvPr id="562" name="Google Shape;562;p51"/>
              <p:cNvSpPr/>
              <p:nvPr/>
            </p:nvSpPr>
            <p:spPr>
              <a:xfrm>
                <a:off x="799655" y="2389341"/>
                <a:ext cx="5796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txBox="1"/>
              <p:nvPr/>
            </p:nvSpPr>
            <p:spPr>
              <a:xfrm>
                <a:off x="819450" y="2283100"/>
                <a:ext cx="1205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b="1">
                    <a:solidFill>
                      <a:schemeClr val="lt1"/>
                    </a:solidFill>
                    <a:latin typeface="Raleway"/>
                    <a:ea typeface="Raleway"/>
                    <a:cs typeface="Raleway"/>
                    <a:sym typeface="Raleway"/>
                  </a:rPr>
                  <a:t>27</a:t>
                </a:r>
                <a:endParaRPr>
                  <a:latin typeface="Lato"/>
                  <a:ea typeface="Lato"/>
                  <a:cs typeface="Lato"/>
                  <a:sym typeface="Lato"/>
                </a:endParaRPr>
              </a:p>
            </p:txBody>
          </p:sp>
          <p:sp>
            <p:nvSpPr>
              <p:cNvPr id="564" name="Google Shape;564;p51"/>
              <p:cNvSpPr/>
              <p:nvPr/>
            </p:nvSpPr>
            <p:spPr>
              <a:xfrm>
                <a:off x="1379246" y="2389334"/>
                <a:ext cx="952200" cy="430800"/>
              </a:xfrm>
              <a:prstGeom prst="frame">
                <a:avLst>
                  <a:gd name="adj1" fmla="val 3407"/>
                </a:avLst>
              </a:prstGeom>
              <a:solidFill>
                <a:srgbClr val="00A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51"/>
            <p:cNvSpPr txBox="1"/>
            <p:nvPr/>
          </p:nvSpPr>
          <p:spPr>
            <a:xfrm>
              <a:off x="1379251" y="2327360"/>
              <a:ext cx="952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lt1"/>
                  </a:solidFill>
                  <a:latin typeface="Raleway"/>
                  <a:ea typeface="Raleway"/>
                  <a:cs typeface="Raleway"/>
                  <a:sym typeface="Raleway"/>
                </a:rPr>
                <a:t>FALSE</a:t>
              </a:r>
              <a:endParaRPr>
                <a:latin typeface="Lato"/>
                <a:ea typeface="Lato"/>
                <a:cs typeface="Lato"/>
                <a:sym typeface="Lato"/>
              </a:endParaRPr>
            </a:p>
          </p:txBody>
        </p:sp>
      </p:grpSp>
      <p:sp>
        <p:nvSpPr>
          <p:cNvPr id="566" name="Google Shape;566;p51"/>
          <p:cNvSpPr txBox="1">
            <a:spLocks noGrp="1"/>
          </p:cNvSpPr>
          <p:nvPr>
            <p:ph type="title"/>
          </p:nvPr>
        </p:nvSpPr>
        <p:spPr>
          <a:xfrm>
            <a:off x="625450" y="2175650"/>
            <a:ext cx="9657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a) 25</a:t>
            </a:r>
            <a:endParaRPr/>
          </a:p>
        </p:txBody>
      </p:sp>
      <p:sp>
        <p:nvSpPr>
          <p:cNvPr id="567" name="Google Shape;567;p51"/>
          <p:cNvSpPr txBox="1">
            <a:spLocks noGrp="1"/>
          </p:cNvSpPr>
          <p:nvPr>
            <p:ph type="title"/>
          </p:nvPr>
        </p:nvSpPr>
        <p:spPr>
          <a:xfrm>
            <a:off x="625450" y="270400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b) 22</a:t>
            </a:r>
            <a:endParaRPr/>
          </a:p>
        </p:txBody>
      </p:sp>
      <p:sp>
        <p:nvSpPr>
          <p:cNvPr id="568" name="Google Shape;568;p51"/>
          <p:cNvSpPr txBox="1">
            <a:spLocks noGrp="1"/>
          </p:cNvSpPr>
          <p:nvPr>
            <p:ph type="title"/>
          </p:nvPr>
        </p:nvSpPr>
        <p:spPr>
          <a:xfrm>
            <a:off x="625450" y="323235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c) 19</a:t>
            </a:r>
            <a:endParaRPr/>
          </a:p>
        </p:txBody>
      </p:sp>
      <p:sp>
        <p:nvSpPr>
          <p:cNvPr id="569" name="Google Shape;569;p51"/>
          <p:cNvSpPr txBox="1">
            <a:spLocks noGrp="1"/>
          </p:cNvSpPr>
          <p:nvPr>
            <p:ph type="title"/>
          </p:nvPr>
        </p:nvSpPr>
        <p:spPr>
          <a:xfrm>
            <a:off x="625450" y="372135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d) 31</a:t>
            </a:r>
            <a:endParaRPr/>
          </a:p>
        </p:txBody>
      </p:sp>
      <p:sp>
        <p:nvSpPr>
          <p:cNvPr id="570" name="Google Shape;570;p51"/>
          <p:cNvSpPr txBox="1">
            <a:spLocks noGrp="1"/>
          </p:cNvSpPr>
          <p:nvPr>
            <p:ph type="title"/>
          </p:nvPr>
        </p:nvSpPr>
        <p:spPr>
          <a:xfrm>
            <a:off x="625450" y="4210350"/>
            <a:ext cx="11115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e) 27</a:t>
            </a:r>
            <a:endParaRPr/>
          </a:p>
        </p:txBody>
      </p:sp>
      <p:cxnSp>
        <p:nvCxnSpPr>
          <p:cNvPr id="571" name="Google Shape;571;p51"/>
          <p:cNvCxnSpPr>
            <a:stCxn id="539" idx="1"/>
            <a:endCxn id="566" idx="3"/>
          </p:cNvCxnSpPr>
          <p:nvPr/>
        </p:nvCxnSpPr>
        <p:spPr>
          <a:xfrm flipH="1">
            <a:off x="1591229" y="2238287"/>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2" name="Google Shape;572;p51"/>
          <p:cNvCxnSpPr/>
          <p:nvPr/>
        </p:nvCxnSpPr>
        <p:spPr>
          <a:xfrm flipH="1">
            <a:off x="1591229" y="2833912"/>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3" name="Google Shape;573;p51"/>
          <p:cNvCxnSpPr/>
          <p:nvPr/>
        </p:nvCxnSpPr>
        <p:spPr>
          <a:xfrm flipH="1">
            <a:off x="1562904" y="3366287"/>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4" name="Google Shape;574;p51"/>
          <p:cNvCxnSpPr/>
          <p:nvPr/>
        </p:nvCxnSpPr>
        <p:spPr>
          <a:xfrm flipH="1">
            <a:off x="1591229" y="3894262"/>
            <a:ext cx="3673800" cy="181800"/>
          </a:xfrm>
          <a:prstGeom prst="curvedConnector3">
            <a:avLst>
              <a:gd name="adj1" fmla="val 50001"/>
            </a:avLst>
          </a:prstGeom>
          <a:noFill/>
          <a:ln w="28575" cap="flat" cmpd="sng">
            <a:solidFill>
              <a:srgbClr val="00A8A5"/>
            </a:solidFill>
            <a:prstDash val="solid"/>
            <a:round/>
            <a:headEnd type="none" w="med" len="med"/>
            <a:tailEnd type="stealth" w="med" len="med"/>
          </a:ln>
        </p:spPr>
      </p:cxnSp>
      <p:cxnSp>
        <p:nvCxnSpPr>
          <p:cNvPr id="575" name="Google Shape;575;p51"/>
          <p:cNvCxnSpPr>
            <a:endCxn id="570" idx="3"/>
          </p:cNvCxnSpPr>
          <p:nvPr/>
        </p:nvCxnSpPr>
        <p:spPr>
          <a:xfrm rot="10800000">
            <a:off x="1736950" y="4454850"/>
            <a:ext cx="3499800" cy="39300"/>
          </a:xfrm>
          <a:prstGeom prst="curvedConnector3">
            <a:avLst>
              <a:gd name="adj1" fmla="val 50000"/>
            </a:avLst>
          </a:prstGeom>
          <a:noFill/>
          <a:ln w="28575" cap="flat" cmpd="sng">
            <a:solidFill>
              <a:srgbClr val="00A8A5"/>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idx="4294967295"/>
          </p:nvPr>
        </p:nvSpPr>
        <p:spPr>
          <a:xfrm>
            <a:off x="535775" y="712150"/>
            <a:ext cx="5197200" cy="768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Users</a:t>
            </a:r>
            <a:endParaRPr sz="2400">
              <a:solidFill>
                <a:srgbClr val="00A8A5"/>
              </a:solidFill>
            </a:endParaRPr>
          </a:p>
        </p:txBody>
      </p:sp>
      <p:sp>
        <p:nvSpPr>
          <p:cNvPr id="94" name="Google Shape;94;p16"/>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Students</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Course Reps</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Professor</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Admins</a:t>
            </a:r>
            <a:endParaRPr sz="1700">
              <a:latin typeface="Roboto"/>
              <a:ea typeface="Roboto"/>
              <a:cs typeface="Roboto"/>
              <a:sym typeface="Roboto"/>
            </a:endParaRPr>
          </a:p>
        </p:txBody>
      </p:sp>
      <p:pic>
        <p:nvPicPr>
          <p:cNvPr id="95" name="Google Shape;95;p16"/>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96" name="Google Shape;96;p16"/>
          <p:cNvPicPr preferRelativeResize="0"/>
          <p:nvPr/>
        </p:nvPicPr>
        <p:blipFill>
          <a:blip r:embed="rId4">
            <a:alphaModFix/>
          </a:blip>
          <a:stretch>
            <a:fillRect/>
          </a:stretch>
        </p:blipFill>
        <p:spPr>
          <a:xfrm>
            <a:off x="3616575" y="1204654"/>
            <a:ext cx="4544376" cy="2734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Security and Business rules</a:t>
            </a:r>
            <a:endParaRPr sz="3600">
              <a:solidFill>
                <a:srgbClr val="00A8A5"/>
              </a:solidFill>
            </a:endParaRPr>
          </a:p>
        </p:txBody>
      </p:sp>
      <p:sp>
        <p:nvSpPr>
          <p:cNvPr id="102" name="Google Shape;102;p17"/>
          <p:cNvSpPr txBox="1">
            <a:spLocks noGrp="1"/>
          </p:cNvSpPr>
          <p:nvPr>
            <p:ph type="title" idx="4294967295"/>
          </p:nvPr>
        </p:nvSpPr>
        <p:spPr>
          <a:xfrm>
            <a:off x="471675" y="1894500"/>
            <a:ext cx="5197200" cy="275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Admins</a:t>
            </a:r>
            <a:endParaRPr sz="110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12 characters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 words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None of the top 5000 passwords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special character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number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English letter</a:t>
            </a:r>
            <a:endParaRPr sz="1100" b="0">
              <a:latin typeface="Roboto"/>
              <a:ea typeface="Roboto"/>
              <a:cs typeface="Roboto"/>
              <a:sym typeface="Roboto"/>
            </a:endParaRPr>
          </a:p>
          <a:p>
            <a:pPr marL="0" lvl="0" indent="0" algn="l" rtl="0">
              <a:lnSpc>
                <a:spcPct val="115000"/>
              </a:lnSpc>
              <a:spcBef>
                <a:spcPts val="0"/>
              </a:spcBef>
              <a:spcAft>
                <a:spcPts val="1600"/>
              </a:spcAft>
              <a:buNone/>
            </a:pPr>
            <a:endParaRPr sz="1700">
              <a:latin typeface="Lato"/>
              <a:ea typeface="Lato"/>
              <a:cs typeface="Lato"/>
              <a:sym typeface="Lato"/>
            </a:endParaRPr>
          </a:p>
        </p:txBody>
      </p:sp>
      <p:pic>
        <p:nvPicPr>
          <p:cNvPr id="103" name="Google Shape;103;p17"/>
          <p:cNvPicPr preferRelativeResize="0"/>
          <p:nvPr/>
        </p:nvPicPr>
        <p:blipFill>
          <a:blip r:embed="rId3">
            <a:alphaModFix/>
          </a:blip>
          <a:stretch>
            <a:fillRect/>
          </a:stretch>
        </p:blipFill>
        <p:spPr>
          <a:xfrm>
            <a:off x="7524175" y="4595250"/>
            <a:ext cx="1619825" cy="54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600">
                <a:solidFill>
                  <a:srgbClr val="00A8A5"/>
                </a:solidFill>
              </a:rPr>
              <a:t>Security and Business rules</a:t>
            </a:r>
            <a:endParaRPr sz="2400">
              <a:solidFill>
                <a:srgbClr val="00A8A5"/>
              </a:solidFill>
            </a:endParaRPr>
          </a:p>
          <a:p>
            <a:pPr marL="0" lvl="0" indent="0" algn="l" rtl="0">
              <a:spcBef>
                <a:spcPts val="1600"/>
              </a:spcBef>
              <a:spcAft>
                <a:spcPts val="1600"/>
              </a:spcAft>
              <a:buNone/>
            </a:pPr>
            <a:endParaRPr sz="3600">
              <a:solidFill>
                <a:schemeClr val="dk1"/>
              </a:solidFill>
            </a:endParaRPr>
          </a:p>
        </p:txBody>
      </p:sp>
      <p:sp>
        <p:nvSpPr>
          <p:cNvPr id="109" name="Google Shape;109;p18"/>
          <p:cNvSpPr txBox="1">
            <a:spLocks noGrp="1"/>
          </p:cNvSpPr>
          <p:nvPr>
            <p:ph type="title" idx="4294967295"/>
          </p:nvPr>
        </p:nvSpPr>
        <p:spPr>
          <a:xfrm>
            <a:off x="535775" y="1781000"/>
            <a:ext cx="5197200" cy="2766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Everyone else</a:t>
            </a:r>
            <a:endParaRPr sz="110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Be at least 8 characters long</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Not in the top 5000 passwords</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Not a single word</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Not a sequence</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special character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1 number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Contains at least one English letter</a:t>
            </a:r>
            <a:endParaRPr sz="1700">
              <a:latin typeface="Lato"/>
              <a:ea typeface="Lato"/>
              <a:cs typeface="Lato"/>
              <a:sym typeface="Lato"/>
            </a:endParaRPr>
          </a:p>
        </p:txBody>
      </p:sp>
      <p:pic>
        <p:nvPicPr>
          <p:cNvPr id="110" name="Google Shape;110;p18"/>
          <p:cNvPicPr preferRelativeResize="0"/>
          <p:nvPr/>
        </p:nvPicPr>
        <p:blipFill>
          <a:blip r:embed="rId3">
            <a:alphaModFix/>
          </a:blip>
          <a:stretch>
            <a:fillRect/>
          </a:stretch>
        </p:blipFill>
        <p:spPr>
          <a:xfrm>
            <a:off x="7524175" y="4595250"/>
            <a:ext cx="1619825" cy="5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A8A5"/>
                </a:solidFill>
              </a:rPr>
              <a:t>Backup and recovery</a:t>
            </a:r>
            <a:endParaRPr sz="2400">
              <a:solidFill>
                <a:srgbClr val="00A8A5"/>
              </a:solidFill>
            </a:endParaRPr>
          </a:p>
          <a:p>
            <a:pPr marL="0" lvl="0" indent="0" algn="l" rtl="0">
              <a:spcBef>
                <a:spcPts val="1600"/>
              </a:spcBef>
              <a:spcAft>
                <a:spcPts val="1600"/>
              </a:spcAft>
              <a:buNone/>
            </a:pPr>
            <a:endParaRPr sz="3600">
              <a:solidFill>
                <a:srgbClr val="00A8A5"/>
              </a:solidFill>
            </a:endParaRPr>
          </a:p>
        </p:txBody>
      </p:sp>
      <p:sp>
        <p:nvSpPr>
          <p:cNvPr id="116" name="Google Shape;116;p19"/>
          <p:cNvSpPr txBox="1">
            <a:spLocks noGrp="1"/>
          </p:cNvSpPr>
          <p:nvPr>
            <p:ph type="title" idx="4294967295"/>
          </p:nvPr>
        </p:nvSpPr>
        <p:spPr>
          <a:xfrm>
            <a:off x="535775" y="1748000"/>
            <a:ext cx="5197200" cy="27666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Locally on server</a:t>
            </a:r>
            <a:endParaRPr sz="1100" b="0">
              <a:latin typeface="Roboto"/>
              <a:ea typeface="Roboto"/>
              <a:cs typeface="Roboto"/>
              <a:sym typeface="Roboto"/>
            </a:endParaRPr>
          </a:p>
          <a:p>
            <a:pPr marL="457200" lvl="0" indent="-298450" algn="l" rtl="0">
              <a:lnSpc>
                <a:spcPct val="115000"/>
              </a:lnSpc>
              <a:spcBef>
                <a:spcPts val="0"/>
              </a:spcBef>
              <a:spcAft>
                <a:spcPts val="0"/>
              </a:spcAft>
              <a:buSzPts val="1100"/>
              <a:buFont typeface="Roboto"/>
              <a:buChar char="●"/>
            </a:pPr>
            <a:r>
              <a:rPr lang="en" sz="1100" b="0">
                <a:latin typeface="Roboto"/>
                <a:ea typeface="Roboto"/>
                <a:cs typeface="Roboto"/>
                <a:sym typeface="Roboto"/>
              </a:rPr>
              <a:t>Also backup to an overseas server.</a:t>
            </a:r>
            <a:endParaRPr sz="1100" b="0">
              <a:latin typeface="Roboto"/>
              <a:ea typeface="Roboto"/>
              <a:cs typeface="Roboto"/>
              <a:sym typeface="Roboto"/>
            </a:endParaRPr>
          </a:p>
        </p:txBody>
      </p:sp>
      <p:pic>
        <p:nvPicPr>
          <p:cNvPr id="117" name="Google Shape;117;p19"/>
          <p:cNvPicPr preferRelativeResize="0"/>
          <p:nvPr/>
        </p:nvPicPr>
        <p:blipFill>
          <a:blip r:embed="rId3">
            <a:alphaModFix/>
          </a:blip>
          <a:stretch>
            <a:fillRect/>
          </a:stretch>
        </p:blipFill>
        <p:spPr>
          <a:xfrm>
            <a:off x="7524175" y="4595250"/>
            <a:ext cx="1619825" cy="54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A8A5"/>
                </a:solidFill>
              </a:rPr>
              <a:t>Competitors</a:t>
            </a:r>
            <a:endParaRPr sz="3600">
              <a:solidFill>
                <a:srgbClr val="00A8A5"/>
              </a:solidFill>
            </a:endParaRPr>
          </a:p>
        </p:txBody>
      </p:sp>
      <p:pic>
        <p:nvPicPr>
          <p:cNvPr id="123" name="Google Shape;123;p20"/>
          <p:cNvPicPr preferRelativeResize="0"/>
          <p:nvPr/>
        </p:nvPicPr>
        <p:blipFill>
          <a:blip r:embed="rId3">
            <a:alphaModFix/>
          </a:blip>
          <a:stretch>
            <a:fillRect/>
          </a:stretch>
        </p:blipFill>
        <p:spPr>
          <a:xfrm>
            <a:off x="7524175" y="4595250"/>
            <a:ext cx="1619825" cy="548250"/>
          </a:xfrm>
          <a:prstGeom prst="rect">
            <a:avLst/>
          </a:prstGeom>
          <a:noFill/>
          <a:ln>
            <a:noFill/>
          </a:ln>
        </p:spPr>
      </p:pic>
      <p:sp>
        <p:nvSpPr>
          <p:cNvPr id="124" name="Google Shape;124;p20"/>
          <p:cNvSpPr txBox="1"/>
          <p:nvPr/>
        </p:nvSpPr>
        <p:spPr>
          <a:xfrm>
            <a:off x="733775" y="1453300"/>
            <a:ext cx="2999100" cy="129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sz="1800">
                <a:latin typeface="Roboto"/>
                <a:ea typeface="Roboto"/>
                <a:cs typeface="Roboto"/>
                <a:sym typeface="Roboto"/>
              </a:rPr>
              <a:t>MathGenMake</a:t>
            </a:r>
            <a:r>
              <a:rPr lang="en">
                <a:latin typeface="Roboto"/>
                <a:ea typeface="Roboto"/>
                <a:cs typeface="Roboto"/>
                <a:sym typeface="Roboto"/>
              </a:rPr>
              <a:t>r</a:t>
            </a:r>
            <a:endParaRPr>
              <a:latin typeface="Roboto"/>
              <a:ea typeface="Roboto"/>
              <a:cs typeface="Roboto"/>
              <a:sym typeface="Roboto"/>
            </a:endParaRPr>
          </a:p>
        </p:txBody>
      </p:sp>
      <p:pic>
        <p:nvPicPr>
          <p:cNvPr id="125" name="Google Shape;125;p20"/>
          <p:cNvPicPr preferRelativeResize="0"/>
          <p:nvPr/>
        </p:nvPicPr>
        <p:blipFill>
          <a:blip r:embed="rId4">
            <a:alphaModFix/>
          </a:blip>
          <a:stretch>
            <a:fillRect/>
          </a:stretch>
        </p:blipFill>
        <p:spPr>
          <a:xfrm>
            <a:off x="733775" y="1973650"/>
            <a:ext cx="5106325" cy="24945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7524175" y="4595250"/>
            <a:ext cx="1619825" cy="548250"/>
          </a:xfrm>
          <a:prstGeom prst="rect">
            <a:avLst/>
          </a:prstGeom>
          <a:noFill/>
          <a:ln>
            <a:noFill/>
          </a:ln>
        </p:spPr>
      </p:pic>
      <p:pic>
        <p:nvPicPr>
          <p:cNvPr id="131" name="Google Shape;131;p21"/>
          <p:cNvPicPr preferRelativeResize="0"/>
          <p:nvPr/>
        </p:nvPicPr>
        <p:blipFill>
          <a:blip r:embed="rId4">
            <a:alphaModFix/>
          </a:blip>
          <a:stretch>
            <a:fillRect/>
          </a:stretch>
        </p:blipFill>
        <p:spPr>
          <a:xfrm>
            <a:off x="1415650" y="1377950"/>
            <a:ext cx="5734050" cy="140017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2534</Words>
  <Application>Microsoft Office PowerPoint</Application>
  <PresentationFormat>On-screen Show (16:9)</PresentationFormat>
  <Paragraphs>317</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Raleway</vt:lpstr>
      <vt:lpstr>Arial</vt:lpstr>
      <vt:lpstr>Lato</vt:lpstr>
      <vt:lpstr>Roboto</vt:lpstr>
      <vt:lpstr>Ubuntu Light</vt:lpstr>
      <vt:lpstr>Ubuntu</vt:lpstr>
      <vt:lpstr>Roboto Mono Light</vt:lpstr>
      <vt:lpstr>Roboto Black</vt:lpstr>
      <vt:lpstr>Swiss</vt:lpstr>
      <vt:lpstr>PowerPoint Presentation</vt:lpstr>
      <vt:lpstr>PowerPoint Presentation</vt:lpstr>
      <vt:lpstr>FRONTEND</vt:lpstr>
      <vt:lpstr>Users</vt:lpstr>
      <vt:lpstr>Security and Business rules</vt:lpstr>
      <vt:lpstr>Security and Business rules </vt:lpstr>
      <vt:lpstr>Backup and recovery </vt:lpstr>
      <vt:lpstr>Competitors</vt:lpstr>
      <vt:lpstr>PowerPoint Presentation</vt:lpstr>
      <vt:lpstr>PowerPoint Presentation</vt:lpstr>
      <vt:lpstr>PowerPoint Presentation</vt:lpstr>
      <vt:lpstr>PowerPoint Presentation</vt:lpstr>
      <vt:lpstr>PowerPoint Presentation</vt:lpstr>
      <vt:lpstr>What we’ve done so far</vt:lpstr>
      <vt:lpstr>What we’ve done so  far</vt:lpstr>
      <vt:lpstr>What we’ve done so  far</vt:lpstr>
      <vt:lpstr>What we’ve done so  far</vt:lpstr>
      <vt:lpstr>What we’ve done so  far</vt:lpstr>
      <vt:lpstr>Gantt chart (what we are planning to do)</vt:lpstr>
      <vt:lpstr>Risk Assessment  </vt:lpstr>
      <vt:lpstr>INTERFACE DEMO</vt:lpstr>
      <vt:lpstr>Evaluation Design  </vt:lpstr>
      <vt:lpstr>How did we evaluate?  </vt:lpstr>
      <vt:lpstr>Findings of our survey  </vt:lpstr>
      <vt:lpstr>Subsystem Design </vt:lpstr>
      <vt:lpstr>USE-CASE DIAGRAM</vt:lpstr>
      <vt:lpstr>Entity-relationship diagram </vt:lpstr>
      <vt:lpstr>Logical table structure</vt:lpstr>
      <vt:lpstr>Transaction matrix Creation of a student account Creation of new questions, once the pre rendered ones have been exhausted by a student A student deletes their account A student completes a question A student requests their own statistics for a module A student queries for a new exam question to complete A Course Representative requests an overview of the statistics of an exam  A professor adds new questions to an exam  </vt:lpstr>
      <vt:lpstr>Sequence Diagrams</vt:lpstr>
      <vt:lpstr>BACKEND</vt:lpstr>
      <vt:lpstr>What is $term1 + $term2 equal to? {maxbound = 20}</vt:lpstr>
      <vt:lpstr>What is $term1 + $term2 equal to? {maxbound = 20}</vt:lpstr>
      <vt:lpstr>PowerPoint Presentation</vt:lpstr>
      <vt:lpstr>PowerPoint Presentation</vt:lpstr>
      <vt:lpstr>PowerPoint Presentation</vt:lpstr>
      <vt:lpstr>What is                 +                equal to?</vt:lpstr>
      <vt:lpstr>What is 10 + 15 equal to?</vt:lpstr>
      <vt:lpstr>What is 10 + 15 equal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Aldersley</dc:creator>
  <cp:lastModifiedBy>Luke Aldersley</cp:lastModifiedBy>
  <cp:revision>1</cp:revision>
  <dcterms:modified xsi:type="dcterms:W3CDTF">2019-05-01T17:20:42Z</dcterms:modified>
</cp:coreProperties>
</file>