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45" r:id="rId2"/>
    <p:sldId id="675" r:id="rId3"/>
    <p:sldId id="647" r:id="rId4"/>
    <p:sldId id="574" r:id="rId5"/>
    <p:sldId id="676" r:id="rId6"/>
    <p:sldId id="677" r:id="rId7"/>
  </p:sldIdLst>
  <p:sldSz cx="9144000" cy="6858000" type="screen4x3"/>
  <p:notesSz cx="6858000" cy="9296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창희[ 교수 / 컴퓨터학과 ]" initials="주교/컴]" lastIdx="1" clrIdx="0">
    <p:extLst>
      <p:ext uri="{19B8F6BF-5375-455C-9EA6-DF929625EA0E}">
        <p15:presenceInfo xmlns:p15="http://schemas.microsoft.com/office/powerpoint/2012/main" userId="S::changhee@korea.edu::8d7efb13-b05a-4d12-9f7e-b94cb6fb0dc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2CED2"/>
    <a:srgbClr val="D9EAD5"/>
    <a:srgbClr val="FF97B5"/>
    <a:srgbClr val="8B0029"/>
    <a:srgbClr val="1B2853"/>
    <a:srgbClr val="0000FF"/>
    <a:srgbClr val="FF6600"/>
    <a:srgbClr val="00CC66"/>
    <a:srgbClr val="25C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5" autoAdjust="0"/>
    <p:restoredTop sz="94682" autoAdjust="0"/>
  </p:normalViewPr>
  <p:slideViewPr>
    <p:cSldViewPr>
      <p:cViewPr varScale="1">
        <p:scale>
          <a:sx n="152" d="100"/>
          <a:sy n="152" d="100"/>
        </p:scale>
        <p:origin x="1100" y="84"/>
      </p:cViewPr>
      <p:guideLst>
        <p:guide orient="horz" pos="2160"/>
        <p:guide pos="2880"/>
        <p:guide orient="horz"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06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굴림" pitchFamily="50" charset="-127"/>
              </a:defRPr>
            </a:lvl1pPr>
          </a:lstStyle>
          <a:p>
            <a:pPr>
              <a:defRPr/>
            </a:pPr>
            <a:fld id="{B515EC32-B292-4980-9EE0-1082AADBE1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612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B3F2CF6E-A8A9-45C3-B95E-C8B2D0ED5E1D}" type="slidenum">
              <a:rPr lang="en-US" altLang="ko-KR">
                <a:latin typeface="굴림" pitchFamily="50" charset="-127"/>
              </a:rPr>
              <a:pPr eaLnBrk="1" hangingPunct="1"/>
              <a:t>1</a:t>
            </a:fld>
            <a:endParaRPr lang="en-US" altLang="ko-KR" dirty="0">
              <a:latin typeface="굴림" pitchFamily="50" charset="-127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9560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84" y="2103993"/>
            <a:ext cx="7772400" cy="1470025"/>
          </a:xfrm>
        </p:spPr>
        <p:txBody>
          <a:bodyPr/>
          <a:lstStyle>
            <a:lvl1pPr algn="ct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184" y="4126092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103532" y="6425702"/>
            <a:ext cx="936104" cy="416696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06F1DA6-4833-4D04-BD93-7D3814FB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65193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103532" y="6425702"/>
            <a:ext cx="936104" cy="416696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06F1DA6-4833-4D04-BD93-7D3814FB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89254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578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578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103532" y="6425702"/>
            <a:ext cx="936104" cy="416696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06F1DA6-4833-4D04-BD93-7D3814FB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211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21174"/>
            <a:ext cx="8712968" cy="720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184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103532" y="6425702"/>
            <a:ext cx="936104" cy="416696"/>
          </a:xfrm>
          <a:prstGeom prst="rect">
            <a:avLst/>
          </a:prstGeom>
          <a:ln/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006F1DA6-4833-4D04-BD93-7D3814FB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7979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103532" y="6425702"/>
            <a:ext cx="936104" cy="416696"/>
          </a:xfrm>
          <a:prstGeom prst="rect">
            <a:avLst/>
          </a:prstGeom>
          <a:ln/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006F1DA6-4833-4D04-BD93-7D3814FB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942099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60840" y="6393782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F1DA6-4833-4D04-BD93-7D3814FB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989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79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03532" y="6425702"/>
            <a:ext cx="936104" cy="416696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06F1DA6-4833-4D04-BD93-7D3814FB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62733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103532" y="6425702"/>
            <a:ext cx="936104" cy="416696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06F1DA6-4833-4D04-BD93-7D3814FB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29207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103532" y="6425702"/>
            <a:ext cx="936104" cy="416696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06F1DA6-4833-4D04-BD93-7D3814FB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721930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67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562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1825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103532" y="6425702"/>
            <a:ext cx="936104" cy="416696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06F1DA6-4833-4D04-BD93-7D3814FB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71509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103532" y="6425702"/>
            <a:ext cx="936104" cy="416696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06F1DA6-4833-4D04-BD93-7D3814FB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1736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360122"/>
            <a:ext cx="1296144" cy="5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276889"/>
            <a:ext cx="871296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085863"/>
            <a:ext cx="8712968" cy="523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-416" y="6400800"/>
            <a:ext cx="9144000" cy="0"/>
          </a:xfrm>
          <a:prstGeom prst="line">
            <a:avLst/>
          </a:prstGeom>
          <a:noFill/>
          <a:ln w="1908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-416" y="-10653"/>
            <a:ext cx="9144000" cy="199293"/>
          </a:xfrm>
          <a:prstGeom prst="rect">
            <a:avLst/>
          </a:prstGeom>
          <a:solidFill>
            <a:srgbClr val="8B00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103532" y="6425702"/>
            <a:ext cx="936104" cy="416696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8B002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06F1DA6-4833-4D04-BD93-7D3814FBF8E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9454A4A-C7EB-4B1F-BAF7-72BD9CDD14C0}"/>
              </a:ext>
            </a:extLst>
          </p:cNvPr>
          <p:cNvSpPr/>
          <p:nvPr/>
        </p:nvSpPr>
        <p:spPr>
          <a:xfrm>
            <a:off x="18216" y="6438510"/>
            <a:ext cx="1198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8B0029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SLOW Lab.</a:t>
            </a:r>
            <a:endParaRPr lang="ko-KR" altLang="en-US" dirty="0">
              <a:solidFill>
                <a:srgbClr val="8B0029"/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6DB7001-3580-4B3D-B600-6A7EE7BAF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-416" y="6400800"/>
            <a:ext cx="9144000" cy="0"/>
          </a:xfrm>
          <a:prstGeom prst="line">
            <a:avLst/>
          </a:prstGeom>
          <a:noFill/>
          <a:ln w="1908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9F26D0A-6FFD-4873-B182-B3C88D5C595C}"/>
              </a:ext>
            </a:extLst>
          </p:cNvPr>
          <p:cNvSpPr/>
          <p:nvPr/>
        </p:nvSpPr>
        <p:spPr bwMode="auto">
          <a:xfrm>
            <a:off x="-416" y="-10653"/>
            <a:ext cx="9144000" cy="199293"/>
          </a:xfrm>
          <a:prstGeom prst="rect">
            <a:avLst/>
          </a:prstGeom>
          <a:solidFill>
            <a:srgbClr val="8B00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4B3A6FC5-9BA9-4F3F-A8F1-7F315F5D9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-416" y="6400800"/>
            <a:ext cx="9144000" cy="0"/>
          </a:xfrm>
          <a:prstGeom prst="line">
            <a:avLst/>
          </a:prstGeom>
          <a:noFill/>
          <a:ln w="1908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E2CFF455-7406-49E4-A993-5A1F1AC502FE}"/>
              </a:ext>
            </a:extLst>
          </p:cNvPr>
          <p:cNvSpPr/>
          <p:nvPr/>
        </p:nvSpPr>
        <p:spPr bwMode="auto">
          <a:xfrm>
            <a:off x="-416" y="-10653"/>
            <a:ext cx="9144000" cy="199293"/>
          </a:xfrm>
          <a:prstGeom prst="rect">
            <a:avLst/>
          </a:prstGeom>
          <a:solidFill>
            <a:srgbClr val="8B00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7159093E-94EC-4B78-BCDD-2B4AC072B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-416" y="6400800"/>
            <a:ext cx="9144000" cy="0"/>
          </a:xfrm>
          <a:prstGeom prst="line">
            <a:avLst/>
          </a:prstGeom>
          <a:noFill/>
          <a:ln w="1908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2D034123-EEFC-4E60-B9D4-502E3CA6BE49}"/>
              </a:ext>
            </a:extLst>
          </p:cNvPr>
          <p:cNvSpPr/>
          <p:nvPr/>
        </p:nvSpPr>
        <p:spPr bwMode="auto">
          <a:xfrm>
            <a:off x="-416" y="-10653"/>
            <a:ext cx="9144000" cy="199293"/>
          </a:xfrm>
          <a:prstGeom prst="rect">
            <a:avLst/>
          </a:prstGeom>
          <a:solidFill>
            <a:srgbClr val="8B00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7A742D67-D587-409F-A507-106A5D37E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-416" y="6400800"/>
            <a:ext cx="9144000" cy="0"/>
          </a:xfrm>
          <a:prstGeom prst="line">
            <a:avLst/>
          </a:prstGeom>
          <a:noFill/>
          <a:ln w="1908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D026E426-0FFA-4700-8D26-0D88174BE0EF}"/>
              </a:ext>
            </a:extLst>
          </p:cNvPr>
          <p:cNvSpPr/>
          <p:nvPr/>
        </p:nvSpPr>
        <p:spPr bwMode="auto">
          <a:xfrm>
            <a:off x="-416" y="-10653"/>
            <a:ext cx="9144000" cy="199293"/>
          </a:xfrm>
          <a:prstGeom prst="rect">
            <a:avLst/>
          </a:prstGeom>
          <a:solidFill>
            <a:srgbClr val="8B00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E10362DB-342B-4105-9F96-9AF795E22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-416" y="6400800"/>
            <a:ext cx="9144000" cy="0"/>
          </a:xfrm>
          <a:prstGeom prst="line">
            <a:avLst/>
          </a:prstGeom>
          <a:noFill/>
          <a:ln w="1908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5E055B2F-CA4D-4F71-85DA-7A30C40D83B9}"/>
              </a:ext>
            </a:extLst>
          </p:cNvPr>
          <p:cNvSpPr/>
          <p:nvPr/>
        </p:nvSpPr>
        <p:spPr bwMode="auto">
          <a:xfrm>
            <a:off x="-416" y="-10653"/>
            <a:ext cx="9144000" cy="199293"/>
          </a:xfrm>
          <a:prstGeom prst="rect">
            <a:avLst/>
          </a:prstGeom>
          <a:solidFill>
            <a:srgbClr val="8B00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E7D009DE-CCF6-4346-845C-77F532FB6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-416" y="6400800"/>
            <a:ext cx="9144000" cy="0"/>
          </a:xfrm>
          <a:prstGeom prst="line">
            <a:avLst/>
          </a:prstGeom>
          <a:noFill/>
          <a:ln w="1908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A91A2DF7-C6D1-473E-BCE2-4A12BCF15016}"/>
              </a:ext>
            </a:extLst>
          </p:cNvPr>
          <p:cNvSpPr/>
          <p:nvPr/>
        </p:nvSpPr>
        <p:spPr bwMode="auto">
          <a:xfrm>
            <a:off x="-416" y="-10653"/>
            <a:ext cx="9144000" cy="199293"/>
          </a:xfrm>
          <a:prstGeom prst="rect">
            <a:avLst/>
          </a:prstGeom>
          <a:solidFill>
            <a:srgbClr val="8B00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52248F15-EBEE-4712-9AB1-284424EDD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-416" y="6400800"/>
            <a:ext cx="9144000" cy="0"/>
          </a:xfrm>
          <a:prstGeom prst="line">
            <a:avLst/>
          </a:prstGeom>
          <a:noFill/>
          <a:ln w="1908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92797E60-32AE-42A3-8AE6-EA3C5F05DA33}"/>
              </a:ext>
            </a:extLst>
          </p:cNvPr>
          <p:cNvSpPr/>
          <p:nvPr/>
        </p:nvSpPr>
        <p:spPr bwMode="auto">
          <a:xfrm>
            <a:off x="-416" y="-10653"/>
            <a:ext cx="9144000" cy="199293"/>
          </a:xfrm>
          <a:prstGeom prst="rect">
            <a:avLst/>
          </a:prstGeom>
          <a:solidFill>
            <a:srgbClr val="8B00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21C7BDC9-D643-40B5-846F-17A89D226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-416" y="6400800"/>
            <a:ext cx="9144000" cy="0"/>
          </a:xfrm>
          <a:prstGeom prst="line">
            <a:avLst/>
          </a:prstGeom>
          <a:noFill/>
          <a:ln w="1908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0819F90B-7518-4017-9DB5-BF782C2A37B1}"/>
              </a:ext>
            </a:extLst>
          </p:cNvPr>
          <p:cNvSpPr/>
          <p:nvPr/>
        </p:nvSpPr>
        <p:spPr bwMode="auto">
          <a:xfrm>
            <a:off x="-416" y="-10653"/>
            <a:ext cx="9144000" cy="199293"/>
          </a:xfrm>
          <a:prstGeom prst="rect">
            <a:avLst/>
          </a:prstGeom>
          <a:solidFill>
            <a:srgbClr val="8B00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Line 9">
            <a:extLst>
              <a:ext uri="{FF2B5EF4-FFF2-40B4-BE49-F238E27FC236}">
                <a16:creationId xmlns:a16="http://schemas.microsoft.com/office/drawing/2014/main" id="{73DB3F85-345E-486C-82B9-EF9E0E4E719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416" y="6400800"/>
            <a:ext cx="9144000" cy="0"/>
          </a:xfrm>
          <a:prstGeom prst="line">
            <a:avLst/>
          </a:prstGeom>
          <a:noFill/>
          <a:ln w="1908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67370DD5-54DD-4624-B65F-D4ED8C620062}"/>
              </a:ext>
            </a:extLst>
          </p:cNvPr>
          <p:cNvSpPr/>
          <p:nvPr userDrawn="1"/>
        </p:nvSpPr>
        <p:spPr bwMode="auto">
          <a:xfrm>
            <a:off x="-416" y="-10653"/>
            <a:ext cx="9144000" cy="199293"/>
          </a:xfrm>
          <a:prstGeom prst="rect">
            <a:avLst/>
          </a:prstGeom>
          <a:solidFill>
            <a:srgbClr val="8B002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Autofit/>
          </a:bodyPr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52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Calibri" pitchFamily="34" charset="0"/>
          <a:ea typeface="굴림" pitchFamily="50" charset="-127"/>
          <a:cs typeface="Calibri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Calibri" pitchFamily="34" charset="0"/>
          <a:ea typeface="굴림" pitchFamily="50" charset="-127"/>
          <a:cs typeface="Calibri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Calibri" pitchFamily="34" charset="0"/>
          <a:ea typeface="굴림" pitchFamily="50" charset="-127"/>
          <a:cs typeface="Calibri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Calibri" pitchFamily="34" charset="0"/>
          <a:ea typeface="굴림" pitchFamily="50" charset="-127"/>
          <a:cs typeface="Calibri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Times New Roman" pitchFamily="18" charset="0"/>
        <a:buChar char="□"/>
        <a:defRPr kumimoji="1"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8.png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7.png"/><Relationship Id="rId5" Type="http://schemas.openxmlformats.org/officeDocument/2006/relationships/tags" Target="../tags/tag6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swig/fil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4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4400" b="1" dirty="0">
                <a:solidFill>
                  <a:srgbClr val="1B2853"/>
                </a:solidFill>
                <a:latin typeface="Calibri" charset="0"/>
                <a:ea typeface="Calibri" charset="0"/>
                <a:cs typeface="Calibri" charset="0"/>
              </a:rPr>
              <a:t>Lab:</a:t>
            </a:r>
            <a:r>
              <a:rPr lang="ko-KR" altLang="en-US" sz="4400" b="1" dirty="0">
                <a:solidFill>
                  <a:srgbClr val="1B28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ko-KR" sz="4400" b="1" dirty="0">
                <a:solidFill>
                  <a:srgbClr val="1B2853"/>
                </a:solidFill>
                <a:latin typeface="Calibri" charset="0"/>
                <a:ea typeface="Calibri" charset="0"/>
                <a:cs typeface="Calibri" charset="0"/>
              </a:rPr>
              <a:t>Week</a:t>
            </a:r>
            <a:r>
              <a:rPr lang="ko-KR" altLang="en-US" sz="4400" b="1" dirty="0">
                <a:solidFill>
                  <a:srgbClr val="1B2853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ko-KR" sz="4400" b="1" dirty="0">
                <a:solidFill>
                  <a:srgbClr val="1B2853"/>
                </a:solidFill>
                <a:latin typeface="Calibri" charset="0"/>
                <a:ea typeface="Calibri" charset="0"/>
                <a:cs typeface="Calibri" charset="0"/>
              </a:rPr>
              <a:t>12</a:t>
            </a:r>
          </a:p>
        </p:txBody>
      </p:sp>
      <p:sp>
        <p:nvSpPr>
          <p:cNvPr id="2052" name="Subtitle 5"/>
          <p:cNvSpPr>
            <a:spLocks noGrp="1"/>
          </p:cNvSpPr>
          <p:nvPr>
            <p:ph type="subTitle" idx="1"/>
          </p:nvPr>
        </p:nvSpPr>
        <p:spPr>
          <a:xfrm>
            <a:off x="0" y="4077072"/>
            <a:ext cx="9144000" cy="1296144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rgbClr val="002060"/>
                </a:solidFill>
              </a:rPr>
              <a:t>DATA403(00)</a:t>
            </a:r>
          </a:p>
          <a:p>
            <a:pPr eaLnBrk="1" hangingPunct="1"/>
            <a:r>
              <a:rPr lang="en-US" altLang="ko-KR" dirty="0">
                <a:solidFill>
                  <a:srgbClr val="002060"/>
                </a:solidFill>
              </a:rPr>
              <a:t>(Reinforcement Learning)</a:t>
            </a:r>
          </a:p>
        </p:txBody>
      </p:sp>
      <p:sp>
        <p:nvSpPr>
          <p:cNvPr id="205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03948" y="6463104"/>
            <a:ext cx="936104" cy="4166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DFDA31C3-9F50-4F41-AFA3-CA8B35256C7F}" type="slidenum">
              <a:rPr lang="en-US" altLang="ko-KR">
                <a:latin typeface="Calibri" pitchFamily="34" charset="0"/>
              </a:rPr>
              <a:pPr eaLnBrk="1" hangingPunct="1"/>
              <a:t>1</a:t>
            </a:fld>
            <a:endParaRPr lang="en-US" altLang="ko-KR" dirty="0">
              <a:latin typeface="Calibri" pitchFamily="34" charset="0"/>
            </a:endParaRPr>
          </a:p>
        </p:txBody>
      </p:sp>
      <p:pic>
        <p:nvPicPr>
          <p:cNvPr id="3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2068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9D59C-4101-465C-9CA9-930C6F89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Policy-based DRL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63B9D-C2E9-4A53-BB81-74F08FD3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Characteristics:</a:t>
            </a:r>
          </a:p>
          <a:p>
            <a:pPr lvl="1"/>
            <a:r>
              <a:rPr lang="en-US" altLang="ko-KR" dirty="0"/>
              <a:t>Policy = neural network, </a:t>
            </a:r>
            <a:r>
              <a:rPr lang="en-US" altLang="ko-KR" u="sng" dirty="0"/>
              <a:t>policy gradient</a:t>
            </a:r>
            <a:r>
              <a:rPr lang="en-US" altLang="ko-KR" dirty="0"/>
              <a:t> to optimize</a:t>
            </a:r>
          </a:p>
          <a:p>
            <a:pPr lvl="1"/>
            <a:r>
              <a:rPr lang="en-US" altLang="ko-KR" dirty="0"/>
              <a:t>Stochastic policy is admitted</a:t>
            </a:r>
          </a:p>
          <a:p>
            <a:pPr lvl="1"/>
            <a:r>
              <a:rPr lang="en-US" altLang="ko-KR" dirty="0"/>
              <a:t>Basic policy gradient equation: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For today’s lab: REINFORCE and Actor-Critic</a:t>
            </a:r>
          </a:p>
          <a:p>
            <a:pPr lvl="1"/>
            <a:r>
              <a:rPr lang="en-US" altLang="ko-KR" dirty="0"/>
              <a:t>REINFORCE = PG + Monte Carlo prediction</a:t>
            </a:r>
          </a:p>
          <a:p>
            <a:pPr lvl="1"/>
            <a:r>
              <a:rPr lang="en-US" altLang="ko-KR" dirty="0"/>
              <a:t>Actor-Critic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E0CCB6-3E50-4CE2-81D7-B6F02EA581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472961"/>
            <a:ext cx="4041242" cy="6271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94F122-CB92-46F9-A229-E670050540A3}"/>
              </a:ext>
            </a:extLst>
          </p:cNvPr>
          <p:cNvSpPr/>
          <p:nvPr/>
        </p:nvSpPr>
        <p:spPr bwMode="auto">
          <a:xfrm>
            <a:off x="6660232" y="548680"/>
            <a:ext cx="2448272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33059A-1338-418D-80F0-A043FF77A3ED}"/>
                  </a:ext>
                </a:extLst>
              </p:cNvPr>
              <p:cNvSpPr txBox="1"/>
              <p:nvPr/>
            </p:nvSpPr>
            <p:spPr>
              <a:xfrm>
                <a:off x="6660232" y="188640"/>
                <a:ext cx="2232248" cy="360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en-US" altLang="ko-KR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Space of 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endParaRPr lang="ko-KR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33059A-1338-418D-80F0-A043FF77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188640"/>
                <a:ext cx="2232248" cy="360040"/>
              </a:xfrm>
              <a:prstGeom prst="rect">
                <a:avLst/>
              </a:prstGeom>
              <a:blipFill>
                <a:blip r:embed="rId4"/>
                <a:stretch>
                  <a:fillRect l="-2459" t="-10169" b="-28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9C9247B6-BF7E-4CB3-83CC-1E578D88BECC}"/>
              </a:ext>
            </a:extLst>
          </p:cNvPr>
          <p:cNvSpPr/>
          <p:nvPr/>
        </p:nvSpPr>
        <p:spPr bwMode="auto">
          <a:xfrm>
            <a:off x="7380312" y="1412776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1484EF-B835-4E02-8475-462D919494F3}"/>
              </a:ext>
            </a:extLst>
          </p:cNvPr>
          <p:cNvSpPr/>
          <p:nvPr/>
        </p:nvSpPr>
        <p:spPr bwMode="auto">
          <a:xfrm>
            <a:off x="7596336" y="1124744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968D169-9CE1-482A-8768-A0A3D5A5431B}"/>
              </a:ext>
            </a:extLst>
          </p:cNvPr>
          <p:cNvSpPr/>
          <p:nvPr/>
        </p:nvSpPr>
        <p:spPr bwMode="auto">
          <a:xfrm>
            <a:off x="7812360" y="1016732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98F594-0E61-4D13-B555-3C753E122EBE}"/>
              </a:ext>
            </a:extLst>
          </p:cNvPr>
          <p:cNvSpPr/>
          <p:nvPr/>
        </p:nvSpPr>
        <p:spPr bwMode="auto">
          <a:xfrm>
            <a:off x="8136396" y="1124744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B860E8-04AC-4A42-95CA-9C03EFCE7761}"/>
              </a:ext>
            </a:extLst>
          </p:cNvPr>
          <p:cNvSpPr/>
          <p:nvPr/>
        </p:nvSpPr>
        <p:spPr bwMode="auto">
          <a:xfrm>
            <a:off x="8244408" y="836712"/>
            <a:ext cx="72008" cy="7200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11FCB0-2A3A-4F1B-83E9-C3F73429EFDE}"/>
              </a:ext>
            </a:extLst>
          </p:cNvPr>
          <p:cNvCxnSpPr>
            <a:stCxn id="7" idx="7"/>
          </p:cNvCxnSpPr>
          <p:nvPr/>
        </p:nvCxnSpPr>
        <p:spPr bwMode="auto">
          <a:xfrm flipV="1">
            <a:off x="7441775" y="1196752"/>
            <a:ext cx="154561" cy="226569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EB8556-5BF7-439F-97FD-59AE3B2C426B}"/>
              </a:ext>
            </a:extLst>
          </p:cNvPr>
          <p:cNvCxnSpPr>
            <a:cxnSpLocks/>
          </p:cNvCxnSpPr>
          <p:nvPr/>
        </p:nvCxnSpPr>
        <p:spPr bwMode="auto">
          <a:xfrm flipV="1">
            <a:off x="7668344" y="1056215"/>
            <a:ext cx="154561" cy="82553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1E8F8D-6017-4E6B-90BE-50A6FAAD34AE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7898024" y="1052736"/>
            <a:ext cx="248917" cy="82553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92A05-D0B4-4C20-B244-8EF49FCF60E2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4671" y="899928"/>
            <a:ext cx="82553" cy="226569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FA3A5DA-C1EC-2967-3DB9-DFD9D57E736F}"/>
              </a:ext>
            </a:extLst>
          </p:cNvPr>
          <p:cNvSpPr/>
          <p:nvPr/>
        </p:nvSpPr>
        <p:spPr bwMode="auto">
          <a:xfrm>
            <a:off x="3923928" y="4899892"/>
            <a:ext cx="4392488" cy="140942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DDPG</a:t>
            </a:r>
            <a:r>
              <a:rPr kumimoji="1" lang="en-US" altLang="ko-KR" sz="1800" b="0" i="0" u="none" strike="noStrike" cap="none" normalizeH="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(Deep Deterministic Policy Gradient)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TD3</a:t>
            </a:r>
            <a:r>
              <a:rPr kumimoji="1" lang="en-US" altLang="ko-KR" sz="1800" b="0" i="0" u="none" strike="noStrike" cap="none" normalizeH="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(Twin-Delayed </a:t>
            </a:r>
            <a:r>
              <a:rPr kumimoji="1" lang="en-US" altLang="ko-KR" sz="1800" b="0" i="0" u="none" strike="noStrike" cap="none" normalizeH="0" baseline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DDPG</a:t>
            </a:r>
            <a:r>
              <a:rPr kumimoji="1" lang="en-US" altLang="ko-KR" sz="1800" b="0" i="0" u="none" strike="noStrike" cap="none" normalizeH="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SAC (Soft Actor-Critic)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PPO (Proximal Policy Optimization)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F81D72-FD44-E8B8-94F2-6B9ED2AE3C93}"/>
              </a:ext>
            </a:extLst>
          </p:cNvPr>
          <p:cNvSpPr txBox="1"/>
          <p:nvPr/>
        </p:nvSpPr>
        <p:spPr>
          <a:xfrm>
            <a:off x="4211960" y="4601463"/>
            <a:ext cx="3960440" cy="3600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Will be done in following lab sessions…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7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4502C-917A-4AAF-B6E3-50F30BDB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Today’s 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CB01DC7-64A0-436C-B247-EAAC75A6A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Recall Generalized Advantage Estimation (GAE)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Consider a class of gradient: </a:t>
                </a:r>
              </a:p>
              <a:p>
                <a:pPr lvl="1"/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can be…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CB01DC7-64A0-436C-B247-EAAC75A6A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9"/>
                <a:stretch>
                  <a:fillRect l="-1259" t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6A28BAA-77CB-44DB-81BF-AF88BDC647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85" y="1945255"/>
            <a:ext cx="3379808" cy="7588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FA0870-E22A-41C7-BDCD-5D66F9D681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61" y="3381724"/>
            <a:ext cx="1249272" cy="608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52CB7-0FCB-4564-A155-1E55E936A9FA}"/>
              </a:ext>
            </a:extLst>
          </p:cNvPr>
          <p:cNvSpPr txBox="1"/>
          <p:nvPr/>
        </p:nvSpPr>
        <p:spPr>
          <a:xfrm>
            <a:off x="2874354" y="2924944"/>
            <a:ext cx="13465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Total return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98DB14-04D5-4C30-9ECF-7439C26A4DE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45" y="3381724"/>
            <a:ext cx="1554034" cy="612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D63C8D-0F89-4FFF-89BF-18C37E3B8BEB}"/>
              </a:ext>
            </a:extLst>
          </p:cNvPr>
          <p:cNvSpPr txBox="1"/>
          <p:nvPr/>
        </p:nvSpPr>
        <p:spPr>
          <a:xfrm>
            <a:off x="4591744" y="2924944"/>
            <a:ext cx="1554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REINFORCE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8F3B8D-C60B-4FD8-8088-EB594F58027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20" y="3381724"/>
            <a:ext cx="2271862" cy="612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7E5E56-86BE-48AD-9673-973C8D5BAFF8}"/>
              </a:ext>
            </a:extLst>
          </p:cNvPr>
          <p:cNvSpPr txBox="1"/>
          <p:nvPr/>
        </p:nvSpPr>
        <p:spPr>
          <a:xfrm>
            <a:off x="6444208" y="2924944"/>
            <a:ext cx="252027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REINFORCE with baseline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9F7EF76-8331-3F54-7606-8F5ED7A3A7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405772"/>
            <a:ext cx="3390477" cy="2803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B6080CF-1721-8200-4305-46A3BD46966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887095"/>
            <a:ext cx="6797138" cy="28289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2E86FB5-5EF6-DDFB-D170-0D0D553BA449}"/>
              </a:ext>
            </a:extLst>
          </p:cNvPr>
          <p:cNvSpPr/>
          <p:nvPr/>
        </p:nvSpPr>
        <p:spPr bwMode="auto">
          <a:xfrm>
            <a:off x="3698822" y="5044989"/>
            <a:ext cx="360040" cy="36004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7CD194C-8695-EB8C-2C8D-6FFD1B24C5EC}"/>
              </a:ext>
            </a:extLst>
          </p:cNvPr>
          <p:cNvSpPr/>
          <p:nvPr/>
        </p:nvSpPr>
        <p:spPr bwMode="auto">
          <a:xfrm>
            <a:off x="3707904" y="5848522"/>
            <a:ext cx="2232248" cy="36004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내용 개체 틀 3">
            <a:extLst>
              <a:ext uri="{FF2B5EF4-FFF2-40B4-BE49-F238E27FC236}">
                <a16:creationId xmlns:a16="http://schemas.microsoft.com/office/drawing/2014/main" id="{5FAB969B-3679-4BE9-077F-DF8A040D9C4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744" y="5116997"/>
            <a:ext cx="4878381" cy="28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8E07A61-8631-1E96-16F0-DC313D209AE9}"/>
              </a:ext>
            </a:extLst>
          </p:cNvPr>
          <p:cNvSpPr txBox="1"/>
          <p:nvPr/>
        </p:nvSpPr>
        <p:spPr>
          <a:xfrm>
            <a:off x="-442688" y="4288949"/>
            <a:ext cx="26642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400" dirty="0"/>
              <a:t>REINFORCE:</a:t>
            </a:r>
          </a:p>
          <a:p>
            <a:pPr lvl="2" algn="l"/>
            <a:r>
              <a:rPr lang="en-US" altLang="ko-KR" sz="2400" dirty="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400" dirty="0"/>
              <a:t>Vanilla PG: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400" dirty="0"/>
              <a:t>Actor-Critic: </a:t>
            </a:r>
          </a:p>
        </p:txBody>
      </p:sp>
    </p:spTree>
    <p:extLst>
      <p:ext uri="{BB962C8B-B14F-4D97-AF65-F5344CB8AC3E}">
        <p14:creationId xmlns:p14="http://schemas.microsoft.com/office/powerpoint/2010/main" val="275149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1EBD1-D7C4-4EF1-BDD8-3A868401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Installing Box2D in Windows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10036-1088-49BD-96F7-95189A38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Follow the instructions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Download swigwin-*.zip (any version… maybe)</a:t>
            </a:r>
          </a:p>
          <a:p>
            <a:pPr lvl="2"/>
            <a:r>
              <a:rPr lang="en-US" altLang="ko-KR" dirty="0">
                <a:hlinkClick r:id="rId2"/>
              </a:rPr>
              <a:t>https://sourceforge.net/projects/swig/files/</a:t>
            </a:r>
            <a:endParaRPr lang="en-US" altLang="ko-KR" dirty="0"/>
          </a:p>
          <a:p>
            <a:pPr marL="1771650" lvl="3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Unzip &amp; place the folder at any place you want</a:t>
            </a:r>
          </a:p>
          <a:p>
            <a:pPr lvl="3"/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Set system variable</a:t>
            </a:r>
          </a:p>
          <a:p>
            <a:pPr lvl="2"/>
            <a:r>
              <a:rPr lang="en-US" altLang="ko-KR" dirty="0"/>
              <a:t>Setting &gt; system variable (</a:t>
            </a:r>
            <a:r>
              <a:rPr lang="ko-KR" altLang="en-US" dirty="0"/>
              <a:t>설정 </a:t>
            </a:r>
            <a:r>
              <a:rPr lang="en-US" altLang="ko-KR" dirty="0"/>
              <a:t>&gt; </a:t>
            </a:r>
            <a:r>
              <a:rPr lang="ko-KR" altLang="en-US" dirty="0"/>
              <a:t>시스템 환경 변수 편집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System variable &gt; Path &gt; edit (</a:t>
            </a:r>
            <a:r>
              <a:rPr lang="ko-KR" altLang="en-US" dirty="0"/>
              <a:t>시스템 변수 </a:t>
            </a:r>
            <a:r>
              <a:rPr lang="en-US" altLang="ko-KR" dirty="0"/>
              <a:t>&gt; Path &gt; </a:t>
            </a:r>
            <a:r>
              <a:rPr lang="ko-KR" altLang="en-US" dirty="0"/>
              <a:t>편집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en-US" altLang="ko-KR" dirty="0">
                <a:ea typeface="Calibri" panose="020F0502020204030204" pitchFamily="34" charset="0"/>
              </a:rPr>
              <a:t>Make new (</a:t>
            </a:r>
            <a:r>
              <a:rPr lang="ko-KR" altLang="en-US" dirty="0">
                <a:latin typeface="+mj-ea"/>
                <a:ea typeface="+mj-ea"/>
              </a:rPr>
              <a:t>새로 만들기</a:t>
            </a:r>
            <a:r>
              <a:rPr lang="en-US" altLang="ko-KR" dirty="0">
                <a:ea typeface="Calibri" panose="020F0502020204030204" pitchFamily="34" charset="0"/>
              </a:rPr>
              <a:t>) &gt; type </a:t>
            </a:r>
            <a:r>
              <a:rPr lang="en-US" altLang="ko-KR" dirty="0" err="1">
                <a:ea typeface="Calibri" panose="020F0502020204030204" pitchFamily="34" charset="0"/>
              </a:rPr>
              <a:t>swigwin</a:t>
            </a:r>
            <a:r>
              <a:rPr lang="en-US" altLang="ko-KR" dirty="0">
                <a:ea typeface="Calibri" panose="020F0502020204030204" pitchFamily="34" charset="0"/>
              </a:rPr>
              <a:t> folder path (C:/…)</a:t>
            </a:r>
          </a:p>
          <a:p>
            <a:pPr lvl="3"/>
            <a:endParaRPr lang="en-US" altLang="ko-KR" dirty="0">
              <a:ea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ea typeface="Calibri" panose="020F0502020204030204" pitchFamily="34" charset="0"/>
              </a:rPr>
              <a:t>Now this will work…</a:t>
            </a:r>
            <a:endParaRPr lang="ko-KR" altLang="en-US" dirty="0"/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pip install gymnasium[box2d]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EE9E5-7CAD-9A7C-AB11-F276B2DF3FF6}"/>
              </a:ext>
            </a:extLst>
          </p:cNvPr>
          <p:cNvSpPr txBox="1"/>
          <p:nvPr/>
        </p:nvSpPr>
        <p:spPr>
          <a:xfrm>
            <a:off x="4788024" y="6104133"/>
            <a:ext cx="4392488" cy="2880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Helpful blog (KOR): https://mclearninglab.tistory.com/136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2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E9681-DF7C-23D1-16E3-93BE6725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you are facing this error…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87EDC-9B7A-AFA8-137A-DCE64715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Click this link &amp; install</a:t>
            </a:r>
          </a:p>
          <a:p>
            <a:pPr lvl="2"/>
            <a:r>
              <a:rPr lang="en-US" altLang="ko-KR" dirty="0"/>
              <a:t>Take some time…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E32305-22E2-BCA3-3666-413DBC2B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78" y="1124744"/>
            <a:ext cx="8778518" cy="39126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CA2A48-30A6-EAEE-6ABC-33C803F0ACD6}"/>
              </a:ext>
            </a:extLst>
          </p:cNvPr>
          <p:cNvSpPr/>
          <p:nvPr/>
        </p:nvSpPr>
        <p:spPr bwMode="auto">
          <a:xfrm>
            <a:off x="611560" y="4509120"/>
            <a:ext cx="7488832" cy="1440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EEA6519-FA3A-8B9C-6354-3FC92B3C4DD8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718415" y="4714633"/>
            <a:ext cx="699058" cy="576064"/>
          </a:xfrm>
          <a:prstGeom prst="bentConnector3">
            <a:avLst>
              <a:gd name="adj1" fmla="val 506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1605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C8D7E-C98D-EE23-53B1-F79322BF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Notebook Files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3FF73-A009-2444-FB9E-B3FB31CE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REINFORCE first,</a:t>
            </a:r>
          </a:p>
          <a:p>
            <a:r>
              <a:rPr lang="en-US" altLang="ko-KR"/>
              <a:t>Then Actor-Critic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56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406.449"/>
  <p:tag name="LATEXADDIN" val="\documentclass{article}&#10;\usepackage{amsmath}&#10;\usepackage{amssymb}&#10;\pagestyle{empty}&#10;\begin{document}&#10;&#10;\[&#10;\nabla_{\theta} J(\theta)&#10;  = \mathbb{E}_{\tau \sim \pi_{\theta}} &#10;    \left[ G(\tau) \sum_{t=0}^{T-1} \nabla_{\theta} \log \pi_{\theta}(A_t | S_t) &#10;    \right]&#10;\]&#10;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63.292"/>
  <p:tag name="LATEXADDIN" val="\documentclass{article}&#10;\usepackage{amsmath}&#10;\usepackage{amssymb}&#10;\pagestyle{empty}&#10;\begin{document}&#10;&#10;\[&#10;g=\mathbb{E} \left[&#10;  \sum_{t=0}^{\infty} \Psi_t \nabla_\theta \log \pi_\theta (A_t|S_t)&#10;\right]&#10;\]&#10;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743.907"/>
  <p:tag name="LATEXADDIN" val="\documentclass{article}&#10;\usepackage{amsmath}&#10;\usepackage{amssymb}&#10;\pagestyle{empty}&#10;\begin{document}&#10;&#10;\[&#10;\Psi_t = \sum_{t=0}^T \gamma^t R_t&#10;\]&#10;&#10;&#10;\end{document}"/>
  <p:tag name="IGUANATEXSIZE" val="20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925.3843"/>
  <p:tag name="LATEXADDIN" val="\documentclass{article}&#10;\usepackage{amsmath}&#10;\usepackage{amssymb}&#10;\pagestyle{empty}&#10;\begin{document}&#10;&#10;\[&#10;\Psi_t = \sum_{t'=t}^T \gamma^{t'-t} R_{t'}&#10;\]&#10;&#10;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352.831"/>
  <p:tag name="LATEXADDIN" val="\documentclass{article}&#10;\usepackage{amsmath}&#10;\usepackage{amssymb}&#10;\pagestyle{empty}&#10;\begin{document}&#10;&#10;\[&#10;\Psi_t = \sum_{t'=t}^T \gamma^{t'-t} R_{t'} - b(S_t)&#10;\]&#10;&#10;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668.541"/>
  <p:tag name="LATEXADDIN" val="\documentclass{article}&#10;\usepackage{amsmath}&#10;\usepackage{amssymb}&#10;\pagestyle{empty}&#10;\begin{document}&#10;&#10;\[&#10;\theta \leftarrow \theta + \alpha \gamma^t G_t \nabla_\theta \log \pi_\theta (A_t | S_t)&#10;\]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3315.335"/>
  <p:tag name="LATEXADDIN" val="\documentclass{article}&#10;\usepackage{amsmath}&#10;\usepackage{amssymb}&#10;\pagestyle{empty}&#10;\begin{document}&#10;&#10;\[&#10;\theta \leftarrow \theta + \alpha \gamma^t ( R_{t+1}+\gamma V_t(S_{t+1};\phi) - V_t(S_t;\phi)) \nabla_\theta \log \pi_\theta (A_t | S_t)&#10;\]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298.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379.453"/>
  <p:tag name="LATEXADDIN" val="\documentclass{article}&#10;\usepackage{amsmath}&#10;\usepackage{amssymb}&#10;\pagestyle{empty}&#10;\begin{document}&#10;&#10;\[&#10;\theta \leftarrow \theta + \alpha \gamma^t (G_t - V_t(S_t;\phi)) \nabla_\theta \log \pi_\theta (A_t | S_t)&#10;\]&#10;&#10;&#10;\end{document}"/>
  <p:tag name="IGUANATEXSIZE" val="20"/>
  <p:tag name="IGUANATEXCURSOR" val="211"/>
  <p:tag name="TRANSPARENCY" val="True"/>
  <p:tag name="FILENAME" val=""/>
  <p:tag name="LATEXENGINEID" val="0"/>
  <p:tag name="TEMPFOLDER" val="c:\temp\"/>
  <p:tag name="LATEXFORMHEIGHT" val="298.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00.Syllabu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ys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solidFill>
              <a:schemeClr val="tx1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noAutofit/>
      </a:bodyPr>
      <a:lstStyle>
        <a:defPPr algn="l"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10.DRL-3_DQN+</Template>
  <TotalTime>109645</TotalTime>
  <Words>248</Words>
  <Application>Microsoft Office PowerPoint</Application>
  <PresentationFormat>화면 슬라이드 쇼(4:3)</PresentationFormat>
  <Paragraphs>64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Arial</vt:lpstr>
      <vt:lpstr>Calibri</vt:lpstr>
      <vt:lpstr>Cambria Math</vt:lpstr>
      <vt:lpstr>Consolas</vt:lpstr>
      <vt:lpstr>Times New Roman</vt:lpstr>
      <vt:lpstr>Wingdings</vt:lpstr>
      <vt:lpstr>00.Syllabus</vt:lpstr>
      <vt:lpstr>Lab: Week 12</vt:lpstr>
      <vt:lpstr>Policy-based DRL</vt:lpstr>
      <vt:lpstr>Today’s Algorithm</vt:lpstr>
      <vt:lpstr>Installing Box2D in Windows</vt:lpstr>
      <vt:lpstr>If you are facing this error…</vt:lpstr>
      <vt:lpstr>Open Notebook Files</vt:lpstr>
    </vt:vector>
  </TitlesOfParts>
  <Company>ncsu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NCSU Template</dc:title>
  <dc:creator>Kyunghan Lee</dc:creator>
  <cp:lastModifiedBy>안태건[ 대학원석·박사통합과정재학 / 컴퓨터학과 ]</cp:lastModifiedBy>
  <cp:revision>4725</cp:revision>
  <dcterms:created xsi:type="dcterms:W3CDTF">2007-10-16T17:39:37Z</dcterms:created>
  <dcterms:modified xsi:type="dcterms:W3CDTF">2023-05-22T12:55:35Z</dcterms:modified>
</cp:coreProperties>
</file>