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7" autoAdjust="0"/>
    <p:restoredTop sz="94660"/>
  </p:normalViewPr>
  <p:slideViewPr>
    <p:cSldViewPr>
      <p:cViewPr varScale="1">
        <p:scale>
          <a:sx n="88" d="100"/>
          <a:sy n="88" d="100"/>
        </p:scale>
        <p:origin x="-7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2AB2-7C3A-44C7-A1D2-8C14686B97C5}" type="datetimeFigureOut">
              <a:rPr lang="en-US" smtClean="0"/>
              <a:t>7/5/2020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5DE5-DA9C-4129-B5FA-F0E248775A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33" y="2491451"/>
            <a:ext cx="1518735" cy="124234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79254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Human Detection </a:t>
            </a:r>
          </a:p>
          <a:p>
            <a:pPr algn="ctr"/>
            <a:r>
              <a:rPr lang="en-IN" sz="32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From Aerial Images Using Yolo-V5</a:t>
            </a:r>
            <a:endParaRPr lang="en-IN" sz="3200" b="1" dirty="0">
              <a:ln w="17780" cmpd="sng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2529" y="3953470"/>
            <a:ext cx="64389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Presented By – 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Ashutosh Jena                                    Sweta Singh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Bidwan Charan Panda               Priyanka Behera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5325070"/>
            <a:ext cx="3505200" cy="923330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UNDER THE GUIDANCE </a:t>
            </a:r>
          </a:p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Dr. Sourav Ku. Bhoi</a:t>
            </a:r>
          </a:p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Assistant Professor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161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Results :</a:t>
            </a:r>
            <a:endParaRPr lang="en-IN" sz="2800" dirty="0"/>
          </a:p>
        </p:txBody>
      </p:sp>
      <p:pic>
        <p:nvPicPr>
          <p:cNvPr id="5121" name="Picture 1" descr="C:\Users\Asus\Desktop\rec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3569357" cy="2438400"/>
          </a:xfrm>
          <a:prstGeom prst="rect">
            <a:avLst/>
          </a:prstGeom>
          <a:noFill/>
        </p:spPr>
      </p:pic>
      <p:pic>
        <p:nvPicPr>
          <p:cNvPr id="5123" name="Picture 3" descr="C:\Users\Asus\Desktop\precis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3343729" cy="2438400"/>
          </a:xfrm>
          <a:prstGeom prst="rect">
            <a:avLst/>
          </a:prstGeom>
          <a:noFill/>
        </p:spPr>
      </p:pic>
      <p:pic>
        <p:nvPicPr>
          <p:cNvPr id="5125" name="Picture 5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52400"/>
            <a:ext cx="3333750" cy="605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:\BIN\Object Detection Project\MyProject\output\1593286090.0234158s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3886200" cy="3886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" y="457200"/>
            <a:ext cx="2796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Detected Results :</a:t>
            </a:r>
            <a:endParaRPr lang="en-IN" sz="2400" dirty="0"/>
          </a:p>
        </p:txBody>
      </p:sp>
      <p:pic>
        <p:nvPicPr>
          <p:cNvPr id="26628" name="Picture 4" descr="D:\BIN\Object Detection Project\Working Yolo une25\Folderd\yolov5\inference\output\1593960897.787868beach.jpg"/>
          <p:cNvPicPr>
            <a:picLocks noChangeAspect="1" noChangeArrowheads="1"/>
          </p:cNvPicPr>
          <p:nvPr/>
        </p:nvPicPr>
        <p:blipFill>
          <a:blip r:embed="rId3"/>
          <a:srcRect b="9967"/>
          <a:stretch>
            <a:fillRect/>
          </a:stretch>
        </p:blipFill>
        <p:spPr bwMode="auto">
          <a:xfrm>
            <a:off x="3886200" y="1447800"/>
            <a:ext cx="5257800" cy="3944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2289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Conclusion :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Yolo V5 performs very well even in power-constrained GPUs.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use of CSP has reduced computational speed and resulted in more  FPS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There are 4 Models developed, 5s, 5m, 5l and 5x. Depending upon the requirement any of the models can be used.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model used in this project is 5s. It is the smallest among them and the trained model is only ~27 MBs.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model has been trained only on aerial data, and the predictions are phenomenal.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2218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References :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458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err="1" smtClean="0"/>
              <a:t>Redmon</a:t>
            </a:r>
            <a:r>
              <a:rPr lang="en-IN" sz="1600" dirty="0" smtClean="0"/>
              <a:t>, J., </a:t>
            </a:r>
            <a:r>
              <a:rPr lang="en-IN" sz="1600" dirty="0" err="1" smtClean="0"/>
              <a:t>Divvala</a:t>
            </a:r>
            <a:r>
              <a:rPr lang="en-IN" sz="1600" dirty="0" smtClean="0"/>
              <a:t>, S., </a:t>
            </a:r>
            <a:r>
              <a:rPr lang="en-IN" sz="1600" dirty="0" err="1" smtClean="0"/>
              <a:t>Girshick</a:t>
            </a:r>
            <a:r>
              <a:rPr lang="en-IN" sz="1600" dirty="0" smtClean="0"/>
              <a:t>, R., &amp; </a:t>
            </a:r>
            <a:r>
              <a:rPr lang="en-IN" sz="1600" dirty="0" err="1" smtClean="0"/>
              <a:t>Farhadi</a:t>
            </a:r>
            <a:r>
              <a:rPr lang="en-IN" sz="1600" dirty="0" smtClean="0"/>
              <a:t>, A. (2016). You only look once: Unified, </a:t>
            </a:r>
            <a:r>
              <a:rPr lang="en-IN" sz="1600" dirty="0" smtClean="0"/>
              <a:t>real-	time </a:t>
            </a:r>
            <a:r>
              <a:rPr lang="en-IN" sz="1600" dirty="0" smtClean="0"/>
              <a:t>object detection. In </a:t>
            </a:r>
            <a:r>
              <a:rPr lang="en-IN" sz="1600" i="1" dirty="0" smtClean="0"/>
              <a:t>Proceedings of the IEEE conference on computer vision and </a:t>
            </a:r>
            <a:r>
              <a:rPr lang="en-IN" sz="1600" i="1" dirty="0" smtClean="0"/>
              <a:t>	pattern </a:t>
            </a:r>
            <a:r>
              <a:rPr lang="en-IN" sz="1600" i="1" dirty="0" smtClean="0"/>
              <a:t>recognition</a:t>
            </a:r>
            <a:r>
              <a:rPr lang="en-IN" sz="1600" dirty="0" smtClean="0"/>
              <a:t> (pp. 779-788</a:t>
            </a:r>
            <a:r>
              <a:rPr lang="en-IN" sz="1600" dirty="0" smtClean="0"/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err="1" smtClean="0"/>
              <a:t>Redmon</a:t>
            </a:r>
            <a:r>
              <a:rPr lang="en-IN" sz="1600" dirty="0" smtClean="0"/>
              <a:t>, J., &amp; </a:t>
            </a:r>
            <a:r>
              <a:rPr lang="en-IN" sz="1600" dirty="0" err="1" smtClean="0"/>
              <a:t>Farhadi</a:t>
            </a:r>
            <a:r>
              <a:rPr lang="en-IN" sz="1600" dirty="0" smtClean="0"/>
              <a:t>, A. (2017). YOLO9000: better, faster, stronger. In </a:t>
            </a:r>
            <a:r>
              <a:rPr lang="en-IN" sz="1600" i="1" dirty="0" smtClean="0"/>
              <a:t>Proceedings of the </a:t>
            </a:r>
            <a:r>
              <a:rPr lang="en-IN" sz="1600" i="1" dirty="0" smtClean="0"/>
              <a:t>	IEEE </a:t>
            </a:r>
            <a:r>
              <a:rPr lang="en-IN" sz="1600" i="1" dirty="0" smtClean="0"/>
              <a:t>conference on computer vision and pattern recognition</a:t>
            </a:r>
            <a:r>
              <a:rPr lang="en-IN" sz="1600" dirty="0" smtClean="0"/>
              <a:t> (pp. 7263-7271</a:t>
            </a:r>
            <a:r>
              <a:rPr lang="en-IN" sz="1600" dirty="0" smtClean="0"/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err="1" smtClean="0"/>
              <a:t>Redmon</a:t>
            </a:r>
            <a:r>
              <a:rPr lang="en-IN" sz="1600" dirty="0" smtClean="0"/>
              <a:t>, J., &amp; </a:t>
            </a:r>
            <a:r>
              <a:rPr lang="en-IN" sz="1600" dirty="0" err="1" smtClean="0"/>
              <a:t>Farhadi</a:t>
            </a:r>
            <a:r>
              <a:rPr lang="en-IN" sz="1600" dirty="0" smtClean="0"/>
              <a:t>, A. (2018). Yolov3: An incremental improvement. </a:t>
            </a:r>
            <a:r>
              <a:rPr lang="en-IN" sz="1600" i="1" dirty="0" err="1" smtClean="0"/>
              <a:t>arXiv</a:t>
            </a:r>
            <a:r>
              <a:rPr lang="en-IN" sz="1600" i="1" dirty="0" smtClean="0"/>
              <a:t> preprint </a:t>
            </a:r>
            <a:r>
              <a:rPr lang="en-IN" sz="1600" i="1" dirty="0" smtClean="0"/>
              <a:t>	arXiv:1804.02767</a:t>
            </a:r>
            <a:r>
              <a:rPr lang="en-IN" sz="16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 [Medium] YOLO </a:t>
            </a:r>
            <a:r>
              <a:rPr lang="en-IN" sz="1600" dirty="0" smtClean="0"/>
              <a:t>V5 — Explained and </a:t>
            </a:r>
            <a:r>
              <a:rPr lang="en-IN" sz="1600" dirty="0" smtClean="0"/>
              <a:t>Demystified</a:t>
            </a:r>
            <a:endParaRPr lang="en-I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err="1" smtClean="0"/>
              <a:t>Bochkovskiy</a:t>
            </a:r>
            <a:r>
              <a:rPr lang="en-IN" sz="1600" dirty="0" smtClean="0"/>
              <a:t>, A., Wang, C. Y., &amp; Liao, H. Y. M. (2020). YOLOv4: Optimal Speed and Accuracy </a:t>
            </a:r>
            <a:r>
              <a:rPr lang="en-IN" sz="1600" dirty="0" smtClean="0"/>
              <a:t>	of </a:t>
            </a:r>
            <a:r>
              <a:rPr lang="en-IN" sz="1600" dirty="0" smtClean="0"/>
              <a:t>Object Detection. </a:t>
            </a:r>
            <a:r>
              <a:rPr lang="en-IN" sz="1600" i="1" dirty="0" err="1" smtClean="0"/>
              <a:t>arXiv</a:t>
            </a:r>
            <a:r>
              <a:rPr lang="en-IN" sz="1600" i="1" dirty="0" smtClean="0"/>
              <a:t> preprint arXiv:2004.10934</a:t>
            </a:r>
            <a:r>
              <a:rPr lang="en-IN" sz="1600" dirty="0" smtClean="0"/>
              <a:t>.</a:t>
            </a:r>
            <a:r>
              <a:rPr lang="en-IN" sz="1600" dirty="0" smtClean="0"/>
              <a:t>Spatial </a:t>
            </a:r>
            <a:r>
              <a:rPr lang="en-IN" sz="1600" dirty="0" smtClean="0"/>
              <a:t>Pyramid Pooling in </a:t>
            </a:r>
            <a:r>
              <a:rPr lang="en-IN" sz="1600" dirty="0" smtClean="0"/>
              <a:t>	Deep </a:t>
            </a:r>
            <a:r>
              <a:rPr lang="en-IN" sz="1600" dirty="0" smtClean="0"/>
              <a:t>Convolutional Networks for Visual </a:t>
            </a:r>
            <a:r>
              <a:rPr lang="en-IN" sz="1600" dirty="0" smtClean="0"/>
              <a:t>Recognition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err="1" smtClean="0"/>
              <a:t>Ultralytics</a:t>
            </a:r>
            <a:r>
              <a:rPr lang="en-IN" sz="1600" dirty="0" smtClean="0"/>
              <a:t> Open Source Projects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He, K., Zhang, X., </a:t>
            </a:r>
            <a:r>
              <a:rPr lang="en-IN" sz="1600" dirty="0" err="1" smtClean="0"/>
              <a:t>Ren</a:t>
            </a:r>
            <a:r>
              <a:rPr lang="en-IN" sz="1600" dirty="0" smtClean="0"/>
              <a:t>, S., &amp; Sun, J. (2015). Spatial pyramid pooling in deep convolutional </a:t>
            </a:r>
            <a:r>
              <a:rPr lang="en-IN" sz="1600" dirty="0" smtClean="0"/>
              <a:t>	networks </a:t>
            </a:r>
            <a:r>
              <a:rPr lang="en-IN" sz="1600" dirty="0" smtClean="0"/>
              <a:t>for visual recognition. </a:t>
            </a:r>
            <a:r>
              <a:rPr lang="en-IN" sz="1600" i="1" dirty="0" smtClean="0"/>
              <a:t>IEEE transactions on pattern analysis and machine </a:t>
            </a:r>
            <a:r>
              <a:rPr lang="en-IN" sz="1600" i="1" dirty="0" smtClean="0"/>
              <a:t>	intelligence</a:t>
            </a:r>
            <a:r>
              <a:rPr lang="en-IN" sz="1600" dirty="0" smtClean="0"/>
              <a:t>, </a:t>
            </a:r>
            <a:r>
              <a:rPr lang="en-IN" sz="1600" i="1" dirty="0" smtClean="0"/>
              <a:t>37</a:t>
            </a:r>
            <a:r>
              <a:rPr lang="en-IN" sz="1600" dirty="0" smtClean="0"/>
              <a:t>(9), 1904-1916</a:t>
            </a:r>
            <a:r>
              <a:rPr lang="en-IN" sz="16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1822743" cy="5232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Contents: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85800"/>
            <a:ext cx="396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 Object Detection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smtClean="0"/>
              <a:t>Object Detection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smtClean="0"/>
              <a:t>The Yolo Family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smtClean="0"/>
              <a:t>Yolo V5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Data Collection And Formatting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smtClean="0"/>
              <a:t>Detected Results</a:t>
            </a: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smtClean="0"/>
              <a:t>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smtClean="0"/>
              <a:t>Conclusions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3179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Object Detection:</a:t>
            </a:r>
            <a:endParaRPr lang="en-IN" sz="28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762000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127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Object detection is a computer vision technique for locating instances of objects in images or videos. Object detection algorithms typically leverage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machine learning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or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deep learning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to produce meaningful results. When humans look at images or video, we can recognize and locate objects of interest within a matter of moments. The goal of object detection is to replicate this intelligence using a computer.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:\Users\Asus\Desktop\od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731510" cy="254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0"/>
            <a:ext cx="4750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Object </a:t>
            </a:r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Detection Methods:</a:t>
            </a:r>
            <a:endParaRPr lang="en-IN" sz="280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990600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Machine Learning Methods: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Viola–Jones object detection framework based on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features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Scale-invariant feature transform (SIFT)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Histogram of oriented gradients (HOG) features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Deep Learning Methods: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Region Proposals (R-CNN, Fast R-CNN, Faster R-CNN)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Single Shot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MultiBox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Detector (SSD)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You Only Look Once (Yolo) Family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Single-Shot Refinement Neural Network for Object Detection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RefineDet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Retina-Net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Deformable convolutional networks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DEtection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TRansformer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DETR)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295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The Yolo Family: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716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Yolo</a:t>
            </a:r>
            <a:endParaRPr lang="en-IN" sz="2000" dirty="0"/>
          </a:p>
        </p:txBody>
      </p:sp>
      <p:pic>
        <p:nvPicPr>
          <p:cNvPr id="7170" name="Picture 2" descr="https://pjreddie.com/media/image/model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152400"/>
            <a:ext cx="7594600" cy="49357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600" y="4343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CNN used - </a:t>
            </a:r>
            <a:r>
              <a:rPr lang="en-IN" dirty="0" err="1" smtClean="0"/>
              <a:t>DarkNet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26 Total Layers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24 Convolutional Layers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2 Fully Connected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105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Yolo V3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97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Yolo V4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3400" y="381000"/>
            <a:ext cx="96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Yolo V2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9144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CNN used </a:t>
            </a:r>
            <a:r>
              <a:rPr lang="en-IN" dirty="0" err="1" smtClean="0"/>
              <a:t>DarkNet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30 Layers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Concept of Anchor Boxes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No Fully Connected Layers Present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Problem in detection of small objects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19200" y="3200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CNN used </a:t>
            </a:r>
            <a:r>
              <a:rPr lang="en-IN" dirty="0" err="1" smtClean="0"/>
              <a:t>DarkNet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106 </a:t>
            </a:r>
            <a:r>
              <a:rPr lang="en-IN" dirty="0" smtClean="0"/>
              <a:t>Layers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Detection on 3 scales of objects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Good in small object detection</a:t>
            </a:r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95400" y="50292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Cross-Stage-Partial-Connections </a:t>
            </a:r>
            <a:r>
              <a:rPr lang="en-IN" dirty="0" smtClean="0"/>
              <a:t>(CSP), A new backbone that can enhance learning capability of </a:t>
            </a:r>
            <a:r>
              <a:rPr lang="en-IN" dirty="0" err="1" smtClean="0"/>
              <a:t>CNN</a:t>
            </a:r>
            <a:r>
              <a:rPr lang="en-IN" dirty="0" err="1" smtClean="0"/>
              <a:t>Detection</a:t>
            </a:r>
            <a:r>
              <a:rPr lang="en-IN" dirty="0" smtClean="0"/>
              <a:t> </a:t>
            </a:r>
            <a:r>
              <a:rPr lang="en-IN" dirty="0" smtClean="0"/>
              <a:t>on 3 scales of </a:t>
            </a:r>
            <a:r>
              <a:rPr lang="en-IN" dirty="0" smtClean="0"/>
              <a:t>objects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Mosaic data augmentation, represents a new data augmentation method that mixes 4 training images instead of a single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PARALA MAHARAJA ENGINEERING COLLEGE, SITALAPALLI, BERHAMPUR, ODISHA, 761003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8600" cy="6555641"/>
          </a:xfrm>
          <a:prstGeom prst="rect">
            <a:avLst/>
          </a:prstGeom>
          <a:solidFill>
            <a:srgbClr val="1745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Computer Science &amp; Engineering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sus\Desktop\Yolo v5 Architcture.jpg"/>
          <p:cNvPicPr>
            <a:picLocks noChangeAspect="1" noChangeArrowheads="1"/>
          </p:cNvPicPr>
          <p:nvPr/>
        </p:nvPicPr>
        <p:blipFill>
          <a:blip r:embed="rId2"/>
          <a:srcRect t="10499"/>
          <a:stretch>
            <a:fillRect/>
          </a:stretch>
        </p:blipFill>
        <p:spPr bwMode="auto">
          <a:xfrm>
            <a:off x="508000" y="1623015"/>
            <a:ext cx="8128000" cy="409198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86200" y="609600"/>
            <a:ext cx="96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Yolo </a:t>
            </a:r>
            <a:r>
              <a:rPr lang="en-IN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199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 Collection 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Aerial Image Dataset –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smtClean="0"/>
              <a:t>Format – PASCAL VOC</a:t>
            </a:r>
            <a:endParaRPr lang="en-IN" dirty="0"/>
          </a:p>
        </p:txBody>
      </p:sp>
      <p:pic>
        <p:nvPicPr>
          <p:cNvPr id="24578" name="Picture 2" descr="C:\Users\Asus\Desktop\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8686800" cy="4677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sus\Desktop\dat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77300" cy="553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509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50</cp:revision>
  <dcterms:created xsi:type="dcterms:W3CDTF">2006-08-16T00:00:00Z</dcterms:created>
  <dcterms:modified xsi:type="dcterms:W3CDTF">2020-07-05T15:01:37Z</dcterms:modified>
</cp:coreProperties>
</file>