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E9072EE-C062-4496-AAD3-D9A246FD3EC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663B6C5-92C1-4C38-9B69-9AD92CB83F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dirty="0"/>
              <a:t>Discrete Mathematics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6624736" cy="432048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Centurion University Of Technology and Management, Bhubaneswar</a:t>
            </a:r>
          </a:p>
          <a:p>
            <a:pPr algn="ctr"/>
            <a:endParaRPr lang="en-GB" b="1" dirty="0"/>
          </a:p>
        </p:txBody>
      </p:sp>
      <p:pic>
        <p:nvPicPr>
          <p:cNvPr id="4" name="Picture 3" descr="cutm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332656"/>
            <a:ext cx="1296144" cy="1231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Biconditional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denoted by , p⇔q .  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The biconditional satement takes the value true if both the statement having same truth value, otherwise False.</a:t>
            </a:r>
          </a:p>
          <a:p>
            <a:pPr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816" y="4437112"/>
            <a:ext cx="4752529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Negation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mathmatics , the negation of a statement is the opposite of the given mathmatical statement.</a:t>
            </a:r>
          </a:p>
          <a:p>
            <a:endParaRPr lang="en-US" dirty="0"/>
          </a:p>
          <a:p>
            <a:r>
              <a:rPr lang="en-US" dirty="0"/>
              <a:t>If P is an statement then negation of statement P is represented as “¬P”.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is observed that the negation of the negated sentence is the original statement.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u="sng" dirty="0"/>
              <a:t>Example: </a:t>
            </a:r>
          </a:p>
          <a:p>
            <a:endParaRPr lang="en-US" u="sng" dirty="0"/>
          </a:p>
          <a:p>
            <a:pPr>
              <a:buNone/>
            </a:pPr>
            <a:r>
              <a:rPr lang="en-US" dirty="0"/>
              <a:t>       If P is True</a:t>
            </a:r>
          </a:p>
          <a:p>
            <a:pPr>
              <a:buNone/>
            </a:pPr>
            <a:r>
              <a:rPr lang="en-US" dirty="0"/>
              <a:t>       Then negation(¬P) is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Equivalence of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compound proposition are said to be equivalence if they have the same truth value for any kind of assignment to its prime component.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P and Q having the same truth value then we can write “P≡Q”.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statement are equivalent if they always have the same logical value which is either “True” Or “False”.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EX:”X=3” and “X+2=5" are equivalent because if one is True the other is also True.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80920" cy="70384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3100" b="1" dirty="0"/>
              <a:t>To show that (p V q) r and p V (q V r) are logical equivalence</a:t>
            </a:r>
          </a:p>
        </p:txBody>
      </p:sp>
      <p:pic>
        <p:nvPicPr>
          <p:cNvPr id="4" name="image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280920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Converse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P→Q is a conditional then Converse of this statement is defined as Q→P.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u="sng" dirty="0"/>
              <a:t>Example 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 If P→Q is False</a:t>
            </a:r>
          </a:p>
          <a:p>
            <a:pPr>
              <a:buNone/>
            </a:pPr>
            <a:r>
              <a:rPr lang="en-US" dirty="0"/>
              <a:t>   Then Q→P is True.</a:t>
            </a:r>
          </a:p>
          <a:p>
            <a:endParaRPr lang="en-US" dirty="0"/>
          </a:p>
        </p:txBody>
      </p:sp>
      <p:pic>
        <p:nvPicPr>
          <p:cNvPr id="4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992" y="2996952"/>
            <a:ext cx="410445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Inverse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P→Q is a conditional then Inverse of this statement is defined as  ¬P→¬Q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Example: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If P→Q is True</a:t>
            </a:r>
          </a:p>
          <a:p>
            <a:pPr>
              <a:buNone/>
            </a:pPr>
            <a:r>
              <a:rPr lang="en-US" dirty="0"/>
              <a:t>Then is ¬P→¬Q False</a:t>
            </a:r>
          </a:p>
        </p:txBody>
      </p:sp>
      <p:pic>
        <p:nvPicPr>
          <p:cNvPr id="4" name="image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2924944"/>
            <a:ext cx="3960440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Contrapositive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P→Q is a conditional the </a:t>
            </a:r>
            <a:r>
              <a:rPr lang="en-US" sz="2800" dirty="0" err="1"/>
              <a:t>Contrapositive</a:t>
            </a:r>
            <a:r>
              <a:rPr lang="en-US" sz="2800" dirty="0"/>
              <a:t> of this statement is defined as  ¬Q →¬P.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u="sng" dirty="0"/>
              <a:t>Example: </a:t>
            </a:r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r>
              <a:rPr lang="en-US" sz="2800" dirty="0"/>
              <a:t>If P→Q is True</a:t>
            </a:r>
          </a:p>
          <a:p>
            <a:pPr>
              <a:buNone/>
            </a:pPr>
            <a:r>
              <a:rPr lang="en-US" sz="2800" dirty="0"/>
              <a:t>Then is False.</a:t>
            </a:r>
          </a:p>
          <a:p>
            <a:endParaRPr lang="en-US" dirty="0"/>
          </a:p>
        </p:txBody>
      </p:sp>
      <p:pic>
        <p:nvPicPr>
          <p:cNvPr id="4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880" y="2780928"/>
            <a:ext cx="4852309" cy="3429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Tautology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proposition which is always “True” for its prime components is called Tautology.</a:t>
            </a:r>
          </a:p>
          <a:p>
            <a:endParaRPr lang="en-GB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3284984"/>
            <a:ext cx="601693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Contradiction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proposition which is always “False” for its prime components is called Contradiction.</a:t>
            </a:r>
          </a:p>
          <a:p>
            <a:endParaRPr lang="en-US" dirty="0"/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3212976"/>
            <a:ext cx="5976664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Contingency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proposition which is both “</a:t>
            </a:r>
            <a:r>
              <a:rPr lang="en-US" dirty="0" err="1"/>
              <a:t>true”and</a:t>
            </a:r>
            <a:r>
              <a:rPr lang="en-US" dirty="0"/>
              <a:t> “False” for its prime components is called Contingency.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image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3573016"/>
            <a:ext cx="7240819" cy="2520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Proposition</a:t>
            </a:r>
          </a:p>
          <a:p>
            <a:r>
              <a:rPr lang="en-GB" dirty="0"/>
              <a:t>Types of Proposition</a:t>
            </a:r>
          </a:p>
          <a:p>
            <a:r>
              <a:rPr lang="en-US" dirty="0"/>
              <a:t>Conjuction</a:t>
            </a:r>
            <a:endParaRPr lang="en-GB" dirty="0"/>
          </a:p>
          <a:p>
            <a:r>
              <a:rPr lang="en-GB" dirty="0"/>
              <a:t>Disjunction</a:t>
            </a:r>
          </a:p>
          <a:p>
            <a:r>
              <a:rPr lang="en-GB" dirty="0"/>
              <a:t>Exclusive</a:t>
            </a:r>
          </a:p>
          <a:p>
            <a:r>
              <a:rPr lang="en-GB" dirty="0"/>
              <a:t>Conditional</a:t>
            </a:r>
          </a:p>
          <a:p>
            <a:r>
              <a:rPr lang="en-GB" dirty="0"/>
              <a:t>Biconditional</a:t>
            </a:r>
          </a:p>
          <a:p>
            <a:r>
              <a:rPr lang="en-GB" dirty="0"/>
              <a:t>Negation</a:t>
            </a:r>
          </a:p>
          <a:p>
            <a:r>
              <a:rPr lang="en-GB" dirty="0"/>
              <a:t>Equivalence of  Statement</a:t>
            </a:r>
          </a:p>
          <a:p>
            <a:r>
              <a:rPr lang="en-GB" dirty="0"/>
              <a:t>Converse</a:t>
            </a:r>
          </a:p>
          <a:p>
            <a:r>
              <a:rPr lang="en-GB" dirty="0"/>
              <a:t>Inverse</a:t>
            </a:r>
          </a:p>
          <a:p>
            <a:r>
              <a:rPr lang="en-GB" dirty="0"/>
              <a:t>Contrapositive</a:t>
            </a:r>
          </a:p>
          <a:p>
            <a:r>
              <a:rPr lang="en-GB" dirty="0"/>
              <a:t>Tautology</a:t>
            </a:r>
          </a:p>
          <a:p>
            <a:r>
              <a:rPr lang="en-GB" dirty="0"/>
              <a:t>Contradiction</a:t>
            </a:r>
          </a:p>
          <a:p>
            <a:r>
              <a:rPr lang="en-GB" dirty="0"/>
              <a:t>Contingency</a:t>
            </a:r>
          </a:p>
          <a:p>
            <a:r>
              <a:rPr lang="en-GB" dirty="0"/>
              <a:t>Predicates and Quantifiers</a:t>
            </a:r>
          </a:p>
          <a:p>
            <a:r>
              <a:rPr lang="en-GB" dirty="0"/>
              <a:t>Universal Quantifiers</a:t>
            </a:r>
          </a:p>
          <a:p>
            <a:r>
              <a:rPr lang="en-GB" dirty="0"/>
              <a:t>Existencial  Quantifiers</a:t>
            </a:r>
          </a:p>
          <a:p>
            <a:r>
              <a:rPr lang="en-US" dirty="0"/>
              <a:t>Theory of Inference</a:t>
            </a:r>
          </a:p>
          <a:p>
            <a:r>
              <a:rPr lang="en-US" dirty="0"/>
              <a:t>Types of inference</a:t>
            </a:r>
          </a:p>
          <a:p>
            <a:r>
              <a:rPr lang="en-US" b="1" dirty="0"/>
              <a:t>Argument</a:t>
            </a:r>
          </a:p>
          <a:p>
            <a:r>
              <a:rPr lang="en-US" dirty="0"/>
              <a:t>Validity of Argument</a:t>
            </a:r>
          </a:p>
          <a:p>
            <a:r>
              <a:rPr lang="en-US" dirty="0"/>
              <a:t>De-Morgans Law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Predicates and Quantifiers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u="sng" dirty="0"/>
              <a:t>Predicates: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dirty="0"/>
              <a:t>    In math, a predicate is the part of a sentence that describes the action of the subject, or what the subject is doing.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Predicates are also called propositional functions and are often written like functions, such as p(x), f(x), or ψ(x).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u="sng" dirty="0"/>
              <a:t>Example: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       X is less than 9</a:t>
            </a:r>
          </a:p>
          <a:p>
            <a:pPr>
              <a:buNone/>
            </a:pPr>
            <a:r>
              <a:rPr lang="en-US" dirty="0"/>
              <a:t>        where ‘X’ is subject</a:t>
            </a:r>
          </a:p>
          <a:p>
            <a:pPr>
              <a:buNone/>
            </a:pPr>
            <a:r>
              <a:rPr lang="en-US" dirty="0"/>
              <a:t>        and is less than 9 is Predicate.</a:t>
            </a: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u="sng" dirty="0"/>
              <a:t>Quantifiers: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In </a:t>
            </a:r>
            <a:r>
              <a:rPr lang="en-US" dirty="0" err="1"/>
              <a:t>maths</a:t>
            </a:r>
            <a:r>
              <a:rPr lang="en-US" dirty="0"/>
              <a:t>, quantifiers are words or expressions that indicate how many elements 0r quantity in a set satisfy a given predicate.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There are two main types of quantifiers:</a:t>
            </a:r>
          </a:p>
          <a:p>
            <a:pPr>
              <a:buNone/>
            </a:pPr>
            <a:r>
              <a:rPr lang="en-US" dirty="0"/>
              <a:t>1-Universal Quantifiers. </a:t>
            </a:r>
          </a:p>
          <a:p>
            <a:pPr>
              <a:buNone/>
            </a:pPr>
            <a:r>
              <a:rPr lang="en-US" dirty="0"/>
              <a:t>2-Existencial Quantifiers</a:t>
            </a:r>
            <a:endParaRPr lang="en-GB" b="1" dirty="0"/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Universal Quantifiers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universal quantifier is a logical constant that expresses a predicate is True for every member of a domain.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universal quantifier denoted by the symbol ‘∀’ or “For all”.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(∀ x ) ( 2 x is even ) , which can be translated as "for all natural numbers x, 2x is even."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Existencial Quantifiers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existencial quantifier is a logical constant that expresses a predicate is True "for some" members of Domain.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is represented by the symbol ∃.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( ∃ x ) ( 2 x is 10 ) , which can be translated as "there exists a natural number such that 2x = 10."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Theory of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u="sng" dirty="0"/>
              <a:t>Premises:</a:t>
            </a:r>
          </a:p>
          <a:p>
            <a:pPr>
              <a:buNone/>
            </a:pPr>
            <a:endParaRPr lang="en-GB" b="1" u="sng" dirty="0"/>
          </a:p>
          <a:p>
            <a:r>
              <a:rPr lang="en-US" dirty="0"/>
              <a:t>It is proposition on the basis of which we would be able to draw a conclusion.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Or you can think of a premises as an evidence or assumption.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Therefore , initially we assume something is true and on the basis of that assumption ,we draw some conclusion.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u="sng" dirty="0"/>
              <a:t>Conclusion:</a:t>
            </a:r>
          </a:p>
          <a:p>
            <a:pPr>
              <a:buNone/>
            </a:pPr>
            <a:endParaRPr lang="en-GB" b="1" u="sng" dirty="0"/>
          </a:p>
          <a:p>
            <a:r>
              <a:rPr lang="en-US" dirty="0"/>
              <a:t>Conclusion is a proposition that is reached from the given set of premises.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can think of it as result of assumptions that we made in an argument.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premises is true then conclusion must be true.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/>
              <a:t>Example:</a:t>
            </a:r>
          </a:p>
          <a:p>
            <a:pPr>
              <a:buNone/>
            </a:pPr>
            <a:endParaRPr lang="en-US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All</a:t>
            </a:r>
            <a:r>
              <a:rPr lang="en-US" u="sng" dirty="0"/>
              <a:t> </a:t>
            </a:r>
            <a:r>
              <a:rPr lang="en-US" dirty="0"/>
              <a:t>humans are mortal. [Major Premise]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Johnsina is a human. [Minor Premise]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Therefore, Johnsina is mortal. [Conclusion]</a:t>
            </a:r>
          </a:p>
          <a:p>
            <a:pPr>
              <a:buNone/>
            </a:pPr>
            <a:r>
              <a:rPr lang="en-GB" u="sng" dirty="0"/>
              <a:t>Example:</a:t>
            </a:r>
          </a:p>
          <a:p>
            <a:pPr>
              <a:buNone/>
            </a:pPr>
            <a:endParaRPr lang="en-GB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Nonrenewable resources do not exist in infinite supply. [Premise 1]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Coal is a nonrenewable resource. [Premise 2]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Coal does not exist in infinite supply. [Conclusion]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u="sng" dirty="0"/>
          </a:p>
          <a:p>
            <a:pPr>
              <a:buNone/>
            </a:pPr>
            <a:endParaRPr lang="en-US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accent1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9C7AE3-E8DA-F63E-1B9E-86E59C2F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-171400"/>
            <a:ext cx="957706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/>
              <a:t>Conditions :-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256" y="620688"/>
            <a:ext cx="9180511" cy="6336704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 </a:t>
            </a:r>
            <a:r>
              <a:rPr lang="en-US" i="1" u="sng" dirty="0"/>
              <a:t>Modus ponens:-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p(T)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</a:t>
            </a:r>
            <a:r>
              <a:rPr lang="en-US" sz="2400" u="sng" dirty="0" err="1"/>
              <a:t>p→q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                                                    q</a:t>
            </a:r>
          </a:p>
          <a:p>
            <a:pPr marL="0" indent="0">
              <a:buNone/>
            </a:pPr>
            <a:r>
              <a:rPr lang="en-US" i="1" u="sng" dirty="0"/>
              <a:t>Modus tollens:-  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sz="2400" dirty="0"/>
              <a:t> ¬q(T 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</a:t>
            </a:r>
            <a:r>
              <a:rPr lang="en-US" sz="2400" u="sng" dirty="0" err="1"/>
              <a:t>p→q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                                                    ¬p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i="1" u="sng" dirty="0"/>
              <a:t>Hypothetical syllogism:-  </a:t>
            </a:r>
          </a:p>
          <a:p>
            <a:pPr marL="0" indent="0">
              <a:buNone/>
            </a:pPr>
            <a:r>
              <a:rPr lang="en-US" i="1" dirty="0"/>
              <a:t>                                      </a:t>
            </a:r>
            <a:r>
              <a:rPr lang="en-US" sz="2400" dirty="0" err="1"/>
              <a:t>p→q</a:t>
            </a:r>
            <a:r>
              <a:rPr lang="en-US" sz="2400" dirty="0"/>
              <a:t>(T)</a:t>
            </a:r>
          </a:p>
          <a:p>
            <a:pPr marL="0" indent="0" algn="ctr">
              <a:buNone/>
            </a:pPr>
            <a:r>
              <a:rPr lang="en-US" sz="2400" u="sng" dirty="0" err="1"/>
              <a:t>q→r</a:t>
            </a:r>
            <a:r>
              <a:rPr lang="en-US" sz="2400" u="sng" dirty="0"/>
              <a:t>(T)</a:t>
            </a:r>
          </a:p>
          <a:p>
            <a:pPr marL="0" indent="0" algn="ctr">
              <a:buNone/>
            </a:pPr>
            <a:r>
              <a:rPr lang="en-US" sz="2400" dirty="0" err="1"/>
              <a:t>p→r</a:t>
            </a:r>
            <a:r>
              <a:rPr lang="en-US" sz="2400" dirty="0"/>
              <a:t>(T)</a:t>
            </a:r>
            <a:endParaRPr lang="en-US" sz="2400" u="sng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i="1" u="sng" dirty="0"/>
              <a:t>                                     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FBC2ED-5A50-9A15-D820-FF994FAA93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5979938" cy="4608512"/>
          </a:xfrm>
        </p:spPr>
        <p:txBody>
          <a:bodyPr>
            <a:normAutofit fontScale="47500" lnSpcReduction="20000"/>
          </a:bodyPr>
          <a:lstStyle/>
          <a:p>
            <a:r>
              <a:rPr lang="en-US" sz="3300" u="heavy" dirty="0"/>
              <a:t>Dis</a:t>
            </a:r>
            <a:r>
              <a:rPr lang="en-US" sz="3300" dirty="0"/>
              <a:t>j</a:t>
            </a:r>
            <a:r>
              <a:rPr lang="en-US" sz="3300" u="heavy" dirty="0"/>
              <a:t>unctive Syllogism:-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dirty="0"/>
              <a:t>       p ∨ q</a:t>
            </a:r>
          </a:p>
          <a:p>
            <a:pPr>
              <a:buNone/>
            </a:pPr>
            <a:r>
              <a:rPr lang="en-US" sz="3300" dirty="0"/>
              <a:t>         </a:t>
            </a:r>
            <a:r>
              <a:rPr lang="en-US" sz="3300" b="1" u="sng" dirty="0"/>
              <a:t>¬P</a:t>
            </a:r>
          </a:p>
          <a:p>
            <a:pPr>
              <a:buNone/>
            </a:pPr>
            <a:r>
              <a:rPr lang="en-US" sz="3300" dirty="0"/>
              <a:t>           q                           </a:t>
            </a:r>
            <a:r>
              <a:rPr lang="en-US" sz="3300" u="heavy" dirty="0"/>
              <a:t>       </a:t>
            </a:r>
            <a:endParaRPr lang="en-US" sz="3300" dirty="0"/>
          </a:p>
          <a:p>
            <a:pPr>
              <a:buNone/>
            </a:pPr>
            <a:r>
              <a:rPr lang="en-US" sz="3300" u="heavy" dirty="0"/>
              <a:t> Addition:-</a:t>
            </a:r>
          </a:p>
          <a:p>
            <a:pPr>
              <a:buNone/>
            </a:pPr>
            <a:endParaRPr lang="en-US" sz="3300" u="heavy" dirty="0"/>
          </a:p>
          <a:p>
            <a:pPr>
              <a:buNone/>
            </a:pPr>
            <a:r>
              <a:rPr lang="en-US" sz="3300" dirty="0"/>
              <a:t>        </a:t>
            </a:r>
            <a:r>
              <a:rPr lang="en-US" sz="3300" u="sng" dirty="0"/>
              <a:t> P(T)</a:t>
            </a:r>
          </a:p>
          <a:p>
            <a:pPr>
              <a:buNone/>
            </a:pPr>
            <a:r>
              <a:rPr lang="en-US" sz="3300" dirty="0"/>
              <a:t>         p ∨ q(T)</a:t>
            </a:r>
          </a:p>
          <a:p>
            <a:pPr>
              <a:buNone/>
            </a:pPr>
            <a:endParaRPr lang="en-US" sz="3300" dirty="0"/>
          </a:p>
          <a:p>
            <a:r>
              <a:rPr lang="en-US" sz="3300" u="heavy" dirty="0"/>
              <a:t>Sim</a:t>
            </a:r>
            <a:r>
              <a:rPr lang="en-US" sz="3300" dirty="0"/>
              <a:t>p</a:t>
            </a:r>
            <a:r>
              <a:rPr lang="en-US" sz="3300" u="heavy" dirty="0"/>
              <a:t>lification:- </a:t>
            </a:r>
          </a:p>
          <a:p>
            <a:pPr marL="0" indent="0">
              <a:buNone/>
            </a:pPr>
            <a:r>
              <a:rPr lang="en-US" sz="3300" dirty="0"/>
              <a:t>        p</a:t>
            </a:r>
            <a:r>
              <a:rPr lang="en-US" sz="3300" u="heavy" dirty="0"/>
              <a:t> ∧ q (T)</a:t>
            </a:r>
            <a:endParaRPr lang="en-US" sz="3300" dirty="0"/>
          </a:p>
          <a:p>
            <a:pPr>
              <a:buNone/>
            </a:pPr>
            <a:r>
              <a:rPr lang="en-US" sz="3300" dirty="0"/>
              <a:t>             P</a:t>
            </a:r>
          </a:p>
          <a:p>
            <a:pPr>
              <a:buNone/>
            </a:pPr>
            <a:endParaRPr lang="en-US" sz="3300" dirty="0"/>
          </a:p>
          <a:p>
            <a:r>
              <a:rPr lang="en-US" sz="3300" u="heavy" dirty="0" err="1"/>
              <a:t>Con</a:t>
            </a:r>
            <a:r>
              <a:rPr lang="en-US" sz="3300" dirty="0" err="1"/>
              <a:t>j</a:t>
            </a:r>
            <a:r>
              <a:rPr lang="en-US" sz="3300" u="heavy" dirty="0" err="1"/>
              <a:t>uction</a:t>
            </a:r>
            <a:r>
              <a:rPr lang="en-US" sz="3300" u="heavy" dirty="0"/>
              <a:t>:</a:t>
            </a:r>
            <a:r>
              <a:rPr lang="en-US" sz="3300" dirty="0"/>
              <a:t> -</a:t>
            </a:r>
          </a:p>
          <a:p>
            <a:pPr marL="0" indent="0">
              <a:buNone/>
            </a:pPr>
            <a:r>
              <a:rPr lang="en-US" sz="3300" dirty="0"/>
              <a:t>             p (T)</a:t>
            </a:r>
          </a:p>
          <a:p>
            <a:pPr>
              <a:buNone/>
            </a:pPr>
            <a:r>
              <a:rPr lang="en-US" sz="3300" dirty="0"/>
              <a:t>              </a:t>
            </a:r>
            <a:r>
              <a:rPr lang="en-US" sz="3300" u="sng" dirty="0"/>
              <a:t>q (T)    </a:t>
            </a:r>
          </a:p>
          <a:p>
            <a:pPr>
              <a:buNone/>
            </a:pPr>
            <a:r>
              <a:rPr lang="en-US" sz="3300" dirty="0"/>
              <a:t>           p ∧ q(T)</a:t>
            </a:r>
          </a:p>
          <a:p>
            <a:pPr>
              <a:buNone/>
            </a:pPr>
            <a:endParaRPr lang="en-US" sz="3300" dirty="0"/>
          </a:p>
          <a:p>
            <a:pPr>
              <a:buNone/>
            </a:pPr>
            <a:r>
              <a:rPr lang="en-US" sz="3300" dirty="0"/>
              <a:t>        </a:t>
            </a:r>
            <a:r>
              <a:rPr lang="en-US" sz="3300" u="sng" dirty="0"/>
              <a:t>Resolution:-</a:t>
            </a:r>
          </a:p>
          <a:p>
            <a:pPr>
              <a:buNone/>
            </a:pPr>
            <a:r>
              <a:rPr lang="en-US" sz="3300" dirty="0"/>
              <a:t>               p ∨ q(T)</a:t>
            </a:r>
          </a:p>
          <a:p>
            <a:pPr lvl="1">
              <a:buNone/>
            </a:pPr>
            <a:r>
              <a:rPr lang="en-US" sz="3300" u="sng" dirty="0"/>
              <a:t>       ¬P  ∨ r(T)</a:t>
            </a:r>
          </a:p>
          <a:p>
            <a:pPr lvl="1">
              <a:buNone/>
            </a:pPr>
            <a:r>
              <a:rPr lang="en-US" sz="3300" dirty="0"/>
              <a:t>       q ∨ r (T) </a:t>
            </a:r>
            <a:endParaRPr lang="en-US" sz="3300" u="sng" dirty="0"/>
          </a:p>
          <a:p>
            <a:pPr>
              <a:buNone/>
            </a:pPr>
            <a:endParaRPr lang="en-US" sz="3300" u="sng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Argument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statement that ends with a conclusion.</a:t>
            </a:r>
          </a:p>
          <a:p>
            <a:pPr>
              <a:buNone/>
            </a:pPr>
            <a:r>
              <a:rPr lang="en-US" b="1" dirty="0"/>
              <a:t>                                  or</a:t>
            </a:r>
          </a:p>
          <a:p>
            <a:r>
              <a:rPr lang="en-US" dirty="0"/>
              <a:t>it is a set of one or more premises and a conclusion.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declarative sentence which is either ‘True” or “False” not in both.</a:t>
            </a:r>
          </a:p>
          <a:p>
            <a:r>
              <a:rPr lang="en-US" dirty="0"/>
              <a:t>EX:-The sum of two even number is always even.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u="sng" dirty="0"/>
              <a:t>Types of proposition:</a:t>
            </a:r>
          </a:p>
          <a:p>
            <a:pPr lvl="0">
              <a:buNone/>
            </a:pPr>
            <a:r>
              <a:rPr lang="en-GB" dirty="0"/>
              <a:t>(a)</a:t>
            </a:r>
            <a:r>
              <a:rPr lang="en-US" b="1" dirty="0"/>
              <a:t> </a:t>
            </a:r>
            <a:r>
              <a:rPr lang="en-US" dirty="0"/>
              <a:t>Simple proposition</a:t>
            </a:r>
          </a:p>
          <a:p>
            <a:pPr lvl="0">
              <a:buNone/>
            </a:pPr>
            <a:r>
              <a:rPr lang="en-GB" dirty="0"/>
              <a:t>(b)</a:t>
            </a:r>
            <a:r>
              <a:rPr lang="en-US" dirty="0"/>
              <a:t> Compound proposition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Validity of Argument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validity of argument means if premises is True then conclusion must be True.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Example:  ”If i love cat then i love dog.”</a:t>
            </a:r>
          </a:p>
          <a:p>
            <a:pPr>
              <a:buNone/>
            </a:pPr>
            <a:r>
              <a:rPr lang="en-US" dirty="0"/>
              <a:t>        “i love cat.”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Therefore,”i</a:t>
            </a:r>
            <a:r>
              <a:rPr lang="en-US" dirty="0"/>
              <a:t> love dog.”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De-Morgan’s Law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 ¬(P ∧ Q)= ¬P  ∨ ¬Q</a:t>
            </a:r>
          </a:p>
          <a:p>
            <a:r>
              <a:rPr lang="en-US" dirty="0"/>
              <a:t>2-  ¬(P ∨ Q)=  ¬P  ∧ ¬Q</a:t>
            </a:r>
          </a:p>
          <a:p>
            <a:endParaRPr lang="en-US" dirty="0"/>
          </a:p>
        </p:txBody>
      </p:sp>
      <p:pic>
        <p:nvPicPr>
          <p:cNvPr id="4" name="image1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3068960"/>
            <a:ext cx="713921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heavy" dirty="0"/>
              <a:t>¬(</a:t>
            </a:r>
            <a:r>
              <a:rPr lang="en-US" b="1" dirty="0"/>
              <a:t>P ∧ Q)= ¬P ∨ ¬Q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1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2780928"/>
            <a:ext cx="698477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hank You PowerPoint Template Layout - SlideModel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27" b="4727"/>
          <a:stretch>
            <a:fillRect/>
          </a:stretch>
        </p:blipFill>
        <p:spPr bwMode="auto">
          <a:xfrm>
            <a:off x="304800" y="249864"/>
            <a:ext cx="8534400" cy="6347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br>
              <a:rPr lang="en-GB" dirty="0"/>
            </a:br>
            <a:br>
              <a:rPr lang="en-US" dirty="0"/>
            </a:br>
            <a:r>
              <a:rPr lang="en-US" b="1" dirty="0"/>
              <a:t>(a)Simple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 having only one declarative sentence is called simple proposition.</a:t>
            </a:r>
          </a:p>
          <a:p>
            <a:endParaRPr lang="en-GB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EX:-P is either T/F</a:t>
            </a:r>
          </a:p>
          <a:p>
            <a:pPr>
              <a:buNone/>
            </a:pPr>
            <a:r>
              <a:rPr lang="en-US" dirty="0"/>
              <a:t>         Jupiter is a star(F)</a:t>
            </a:r>
          </a:p>
          <a:p>
            <a:pPr>
              <a:buNone/>
            </a:pPr>
            <a:r>
              <a:rPr lang="en-US" dirty="0"/>
              <a:t>         Ram is a boy(T)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(b)Compound Proposition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proposition can be formed by combining two or more simple proposition by means of connecting.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EX:-if P is “False” and Q is “False”</a:t>
            </a:r>
          </a:p>
          <a:p>
            <a:pPr>
              <a:buNone/>
            </a:pPr>
            <a:r>
              <a:rPr lang="en-US" dirty="0"/>
              <a:t>             Then P ∨ Q is “False”.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conjunction of two simple proposition is denoted by  “P ∧ Q”.</a:t>
            </a:r>
          </a:p>
          <a:p>
            <a:r>
              <a:rPr lang="en-US" dirty="0"/>
              <a:t>The compound proposition is true when both P and Q are “True” 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u="sng" dirty="0"/>
              <a:t>Example: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P:Ram is a boy</a:t>
            </a:r>
          </a:p>
          <a:p>
            <a:pPr>
              <a:buNone/>
            </a:pPr>
            <a:r>
              <a:rPr lang="en-US" dirty="0"/>
              <a:t>Q:Ram goes to school everyday.</a:t>
            </a:r>
          </a:p>
          <a:p>
            <a:pPr>
              <a:buNone/>
            </a:pPr>
            <a:r>
              <a:rPr lang="en-US" dirty="0"/>
              <a:t> P ∧ Q:Ram is a boy and he goes to school everyday.</a:t>
            </a:r>
          </a:p>
          <a:p>
            <a:endParaRPr lang="en-US" dirty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944" y="2852936"/>
            <a:ext cx="4248472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Disjunction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Disjunction of two simple preposition is denoted by “P V Q”.</a:t>
            </a:r>
          </a:p>
          <a:p>
            <a:r>
              <a:rPr lang="en-US" dirty="0"/>
              <a:t>A compound proposition is False when both P and Q are False , otherwise True.</a:t>
            </a:r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u="sng" dirty="0"/>
              <a:t>Example:</a:t>
            </a:r>
          </a:p>
          <a:p>
            <a:pPr>
              <a:buNone/>
            </a:pPr>
            <a:endParaRPr lang="en-GB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P:Hari is reading</a:t>
            </a:r>
          </a:p>
          <a:p>
            <a:pPr>
              <a:buNone/>
            </a:pPr>
            <a:r>
              <a:rPr lang="en-US" dirty="0"/>
              <a:t> Q:Hari is sleeping</a:t>
            </a:r>
          </a:p>
          <a:p>
            <a:pPr>
              <a:buNone/>
            </a:pPr>
            <a:r>
              <a:rPr lang="en-US" dirty="0"/>
              <a:t> P V Q:Hari is reading or he is sleeping.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008" y="3140968"/>
            <a:ext cx="3816424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Exclusive or (</a:t>
            </a:r>
            <a:r>
              <a:rPr lang="en-GB" b="1" dirty="0" err="1"/>
              <a:t>xor</a:t>
            </a:r>
            <a:r>
              <a:rPr lang="en-GB" b="1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denoted by P⊕ Q.</a:t>
            </a:r>
          </a:p>
          <a:p>
            <a:endParaRPr lang="en-US" dirty="0"/>
          </a:p>
          <a:p>
            <a:r>
              <a:rPr lang="en-US" dirty="0"/>
              <a:t>The proposition which is True if exactly one of P and Q is True otherwise False.</a:t>
            </a:r>
          </a:p>
          <a:p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4005064"/>
            <a:ext cx="6120680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Conditional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denoted by , p→q.</a:t>
            </a:r>
          </a:p>
          <a:p>
            <a:pPr>
              <a:buNone/>
            </a:pPr>
            <a:r>
              <a:rPr lang="en-US" dirty="0"/>
              <a:t>   If P statement is True and Q statement is False then the output is false otherwise True.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u="sng" dirty="0"/>
              <a:t>Example: </a:t>
            </a:r>
          </a:p>
          <a:p>
            <a:pPr>
              <a:buNone/>
            </a:pPr>
            <a:endParaRPr lang="en-GB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P: You work hard.       </a:t>
            </a:r>
          </a:p>
          <a:p>
            <a:pPr>
              <a:buNone/>
            </a:pPr>
            <a:r>
              <a:rPr lang="en-US" dirty="0"/>
              <a:t>Q: You will pass in the examination.</a:t>
            </a:r>
          </a:p>
          <a:p>
            <a:pPr>
              <a:buNone/>
            </a:pPr>
            <a:r>
              <a:rPr lang="en-US" dirty="0"/>
              <a:t>P→Q : If you work hard then you will pass in the examination.</a:t>
            </a:r>
          </a:p>
          <a:p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2780928"/>
            <a:ext cx="4032448" cy="21602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276</TotalTime>
  <Words>1435</Words>
  <Application>Microsoft Office PowerPoint</Application>
  <PresentationFormat>On-screen Show (4:3)</PresentationFormat>
  <Paragraphs>260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Rockwell</vt:lpstr>
      <vt:lpstr>Wingdings 2</vt:lpstr>
      <vt:lpstr>Foundry</vt:lpstr>
      <vt:lpstr> Discrete Mathematics </vt:lpstr>
      <vt:lpstr>Content</vt:lpstr>
      <vt:lpstr>Proposition</vt:lpstr>
      <vt:lpstr>  (a)Simple Proposition</vt:lpstr>
      <vt:lpstr>(b)Compound Proposition</vt:lpstr>
      <vt:lpstr>Conjunction</vt:lpstr>
      <vt:lpstr>Disjunction</vt:lpstr>
      <vt:lpstr>Exclusive or (xor)</vt:lpstr>
      <vt:lpstr>Conditional</vt:lpstr>
      <vt:lpstr>Biconditional</vt:lpstr>
      <vt:lpstr>Negation</vt:lpstr>
      <vt:lpstr>Equivalence of Statement</vt:lpstr>
      <vt:lpstr> To show that (p V q) r and p V (q V r) are logical equivalence</vt:lpstr>
      <vt:lpstr>Converse</vt:lpstr>
      <vt:lpstr>Inverse</vt:lpstr>
      <vt:lpstr>Contrapositive</vt:lpstr>
      <vt:lpstr>Tautology</vt:lpstr>
      <vt:lpstr>Contradiction</vt:lpstr>
      <vt:lpstr>Contingency</vt:lpstr>
      <vt:lpstr>Predicates and Quantifiers</vt:lpstr>
      <vt:lpstr>PowerPoint Presentation</vt:lpstr>
      <vt:lpstr>Universal Quantifiers</vt:lpstr>
      <vt:lpstr>Existencial Quantifiers</vt:lpstr>
      <vt:lpstr>Theory of Inference</vt:lpstr>
      <vt:lpstr>PowerPoint Presentation</vt:lpstr>
      <vt:lpstr>PowerPoint Presentation</vt:lpstr>
      <vt:lpstr>Conditions :-</vt:lpstr>
      <vt:lpstr>PowerPoint Presentation</vt:lpstr>
      <vt:lpstr>Argument</vt:lpstr>
      <vt:lpstr>Validity of Argument</vt:lpstr>
      <vt:lpstr>De-Morgan’s Law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Mathmatics</dc:title>
  <dc:creator>Monalisa</dc:creator>
  <cp:lastModifiedBy>Abinash Swain</cp:lastModifiedBy>
  <cp:revision>22</cp:revision>
  <dcterms:created xsi:type="dcterms:W3CDTF">2024-10-05T17:32:00Z</dcterms:created>
  <dcterms:modified xsi:type="dcterms:W3CDTF">2024-10-17T06:43:57Z</dcterms:modified>
</cp:coreProperties>
</file>