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65" r:id="rId6"/>
    <p:sldId id="266" r:id="rId7"/>
    <p:sldId id="259" r:id="rId8"/>
    <p:sldId id="260" r:id="rId9"/>
    <p:sldId id="267" r:id="rId10"/>
    <p:sldId id="261"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1DACA4-6000-4915-B79E-C49DB80EF80E}" type="datetimeFigureOut">
              <a:rPr lang="en-IN" smtClean="0"/>
              <a:t>05-03-2021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C12778C5-3808-440C-9334-15C631B7401B}"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9110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DACA4-6000-4915-B79E-C49DB80EF80E}"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778C5-3808-440C-9334-15C631B7401B}"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7213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DACA4-6000-4915-B79E-C49DB80EF80E}"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778C5-3808-440C-9334-15C631B7401B}"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00297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BD1DACA4-6000-4915-B79E-C49DB80EF80E}" type="datetimeFigureOut">
              <a:rPr lang="en-IN" smtClean="0"/>
              <a:t>05-03-2021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C12778C5-3808-440C-9334-15C631B7401B}"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5508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D1DACA4-6000-4915-B79E-C49DB80EF80E}" type="datetimeFigureOut">
              <a:rPr lang="en-IN" smtClean="0"/>
              <a:t>05-03-2021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778C5-3808-440C-9334-15C631B7401B}"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362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DACA4-6000-4915-B79E-C49DB80EF80E}"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778C5-3808-440C-9334-15C631B7401B}"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7616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DACA4-6000-4915-B79E-C49DB80EF80E}" type="datetimeFigureOut">
              <a:rPr lang="en-IN" smtClean="0"/>
              <a:t>05-03-2021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778C5-3808-440C-9334-15C631B7401B}"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0012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DACA4-6000-4915-B79E-C49DB80EF80E}" type="datetimeFigureOut">
              <a:rPr lang="en-IN" smtClean="0"/>
              <a:t>05-03-2021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778C5-3808-440C-9334-15C631B7401B}"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5556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DACA4-6000-4915-B79E-C49DB80EF80E}" type="datetimeFigureOut">
              <a:rPr lang="en-IN" smtClean="0"/>
              <a:t>05-03-2021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778C5-3808-440C-9334-15C631B7401B}" type="slidenum">
              <a:rPr lang="en-IN" smtClean="0"/>
              <a:t>‹#›</a:t>
            </a:fld>
            <a:endParaRPr lang="en-IN"/>
          </a:p>
        </p:txBody>
      </p:sp>
    </p:spTree>
    <p:extLst>
      <p:ext uri="{BB962C8B-B14F-4D97-AF65-F5344CB8AC3E}">
        <p14:creationId xmlns:p14="http://schemas.microsoft.com/office/powerpoint/2010/main" val="363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DACA4-6000-4915-B79E-C49DB80EF80E}" type="datetimeFigureOut">
              <a:rPr lang="en-IN" smtClean="0"/>
              <a:t>05-03-2021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778C5-3808-440C-9334-15C631B7401B}"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0499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D1DACA4-6000-4915-B79E-C49DB80EF80E}" type="datetimeFigureOut">
              <a:rPr lang="en-IN" smtClean="0"/>
              <a:t>05-03-2021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C12778C5-3808-440C-9334-15C631B7401B}"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5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D1DACA4-6000-4915-B79E-C49DB80EF80E}" type="datetimeFigureOut">
              <a:rPr lang="en-IN" smtClean="0"/>
              <a:t>05-03-2021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C12778C5-3808-440C-9334-15C631B7401B}" type="slidenum">
              <a:rPr lang="en-IN" smtClean="0"/>
              <a:t>‹#›</a:t>
            </a:fld>
            <a:endParaRPr lang="en-IN"/>
          </a:p>
        </p:txBody>
      </p:sp>
    </p:spTree>
    <p:extLst>
      <p:ext uri="{BB962C8B-B14F-4D97-AF65-F5344CB8AC3E}">
        <p14:creationId xmlns:p14="http://schemas.microsoft.com/office/powerpoint/2010/main" val="1470342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2A2E-B701-45F7-A218-31075EFA03CC}"/>
              </a:ext>
            </a:extLst>
          </p:cNvPr>
          <p:cNvSpPr>
            <a:spLocks noGrp="1"/>
          </p:cNvSpPr>
          <p:nvPr>
            <p:ph type="ctrTitle"/>
          </p:nvPr>
        </p:nvSpPr>
        <p:spPr>
          <a:xfrm>
            <a:off x="2417779" y="802298"/>
            <a:ext cx="8637073" cy="1656817"/>
          </a:xfrm>
        </p:spPr>
        <p:txBody>
          <a:bodyPr>
            <a:normAutofit/>
          </a:bodyPr>
          <a:lstStyle/>
          <a:p>
            <a:r>
              <a:rPr lang="en-IN" sz="5400" i="1" dirty="0">
                <a:latin typeface="Book Antiqua" panose="02040602050305030304" pitchFamily="18" charset="0"/>
              </a:rPr>
              <a:t>Data  Assignment</a:t>
            </a:r>
          </a:p>
        </p:txBody>
      </p:sp>
      <p:sp>
        <p:nvSpPr>
          <p:cNvPr id="3" name="Subtitle 2">
            <a:extLst>
              <a:ext uri="{FF2B5EF4-FFF2-40B4-BE49-F238E27FC236}">
                <a16:creationId xmlns:a16="http://schemas.microsoft.com/office/drawing/2014/main" id="{2F9C0980-78C8-43DB-B9E0-7EDD848E2042}"/>
              </a:ext>
            </a:extLst>
          </p:cNvPr>
          <p:cNvSpPr>
            <a:spLocks noGrp="1"/>
          </p:cNvSpPr>
          <p:nvPr>
            <p:ph type="subTitle" idx="1"/>
          </p:nvPr>
        </p:nvSpPr>
        <p:spPr>
          <a:xfrm>
            <a:off x="6365289" y="3429001"/>
            <a:ext cx="4689562" cy="1511962"/>
          </a:xfrm>
        </p:spPr>
        <p:txBody>
          <a:bodyPr>
            <a:noAutofit/>
          </a:bodyPr>
          <a:lstStyle/>
          <a:p>
            <a:r>
              <a:rPr lang="en-IN" sz="2000" dirty="0">
                <a:latin typeface="Arial" panose="020B0604020202020204" pitchFamily="34" charset="0"/>
                <a:cs typeface="Arial" panose="020B0604020202020204" pitchFamily="34" charset="0"/>
              </a:rPr>
              <a:t>Bidyut Mondal</a:t>
            </a:r>
          </a:p>
          <a:p>
            <a:r>
              <a:rPr lang="en-IN" sz="2000" dirty="0">
                <a:latin typeface="Arial" panose="020B0604020202020204" pitchFamily="34" charset="0"/>
                <a:cs typeface="Arial" panose="020B0604020202020204" pitchFamily="34" charset="0"/>
              </a:rPr>
              <a:t>Mathematics and Computing</a:t>
            </a:r>
          </a:p>
          <a:p>
            <a:r>
              <a:rPr lang="en-IN" sz="2000" dirty="0">
                <a:latin typeface="Arial" panose="020B0604020202020204" pitchFamily="34" charset="0"/>
                <a:cs typeface="Arial" panose="020B0604020202020204" pitchFamily="34" charset="0"/>
              </a:rPr>
              <a:t>IIT Kharagpur</a:t>
            </a:r>
          </a:p>
        </p:txBody>
      </p:sp>
    </p:spTree>
    <p:extLst>
      <p:ext uri="{BB962C8B-B14F-4D97-AF65-F5344CB8AC3E}">
        <p14:creationId xmlns:p14="http://schemas.microsoft.com/office/powerpoint/2010/main" val="108274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954B-3575-4770-A13A-1723E1730F47}"/>
              </a:ext>
            </a:extLst>
          </p:cNvPr>
          <p:cNvSpPr>
            <a:spLocks noGrp="1"/>
          </p:cNvSpPr>
          <p:nvPr>
            <p:ph type="title"/>
          </p:nvPr>
        </p:nvSpPr>
        <p:spPr/>
        <p:txBody>
          <a:bodyPr/>
          <a:lstStyle/>
          <a:p>
            <a:r>
              <a:rPr lang="en-IN" dirty="0"/>
              <a:t>Interesting facts</a:t>
            </a:r>
          </a:p>
        </p:txBody>
      </p:sp>
      <p:sp>
        <p:nvSpPr>
          <p:cNvPr id="3" name="Content Placeholder 2">
            <a:extLst>
              <a:ext uri="{FF2B5EF4-FFF2-40B4-BE49-F238E27FC236}">
                <a16:creationId xmlns:a16="http://schemas.microsoft.com/office/drawing/2014/main" id="{5458829D-85E9-40C4-8FE2-88AF11A3AD0A}"/>
              </a:ext>
            </a:extLst>
          </p:cNvPr>
          <p:cNvSpPr>
            <a:spLocks noGrp="1"/>
          </p:cNvSpPr>
          <p:nvPr>
            <p:ph idx="1"/>
          </p:nvPr>
        </p:nvSpPr>
        <p:spPr>
          <a:xfrm>
            <a:off x="1130270" y="2118503"/>
            <a:ext cx="9603275" cy="3294576"/>
          </a:xfrm>
        </p:spPr>
        <p:txBody>
          <a:bodyPr/>
          <a:lstStyle/>
          <a:p>
            <a:r>
              <a:rPr lang="en-GB" dirty="0">
                <a:solidFill>
                  <a:srgbClr val="293754"/>
                </a:solidFill>
              </a:rPr>
              <a:t>WBC(White Blood Cells)</a:t>
            </a:r>
            <a:r>
              <a:rPr lang="en-GB" b="0" i="0" dirty="0">
                <a:solidFill>
                  <a:srgbClr val="293754"/>
                </a:solidFill>
                <a:effectLst/>
              </a:rPr>
              <a:t> are a major component of the body’s immune system. A high white blood cell count can indicate the presence of infection, while a low count can point towards various conditions, including HIV/AIDS and lupus</a:t>
            </a:r>
          </a:p>
          <a:p>
            <a:r>
              <a:rPr lang="en-GB" b="0" i="0" dirty="0">
                <a:solidFill>
                  <a:srgbClr val="202124"/>
                </a:solidFill>
                <a:effectLst/>
              </a:rPr>
              <a:t>T4(Thyroxine) is produced by thyroid gland. In general, high </a:t>
            </a:r>
            <a:r>
              <a:rPr lang="en-GB" b="1" i="0" dirty="0">
                <a:solidFill>
                  <a:srgbClr val="202124"/>
                </a:solidFill>
                <a:effectLst/>
              </a:rPr>
              <a:t>T4</a:t>
            </a:r>
            <a:r>
              <a:rPr lang="en-GB" b="0" i="0" dirty="0">
                <a:solidFill>
                  <a:srgbClr val="202124"/>
                </a:solidFill>
                <a:effectLst/>
              </a:rPr>
              <a:t> results may indicate an overactive thyroid gland and low </a:t>
            </a:r>
            <a:r>
              <a:rPr lang="en-GB" b="1" i="0" dirty="0">
                <a:solidFill>
                  <a:srgbClr val="202124"/>
                </a:solidFill>
                <a:effectLst/>
              </a:rPr>
              <a:t>T4</a:t>
            </a:r>
            <a:r>
              <a:rPr lang="en-GB" b="0" i="0" dirty="0">
                <a:solidFill>
                  <a:srgbClr val="202124"/>
                </a:solidFill>
                <a:effectLst/>
              </a:rPr>
              <a:t> results may indicate an underactive thyroid gland</a:t>
            </a:r>
            <a:endParaRPr lang="en-IN" dirty="0"/>
          </a:p>
        </p:txBody>
      </p:sp>
    </p:spTree>
    <p:extLst>
      <p:ext uri="{BB962C8B-B14F-4D97-AF65-F5344CB8AC3E}">
        <p14:creationId xmlns:p14="http://schemas.microsoft.com/office/powerpoint/2010/main" val="222840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046-5487-4730-93CA-6AF36121B43B}"/>
              </a:ext>
            </a:extLst>
          </p:cNvPr>
          <p:cNvSpPr>
            <a:spLocks noGrp="1"/>
          </p:cNvSpPr>
          <p:nvPr>
            <p:ph type="title"/>
          </p:nvPr>
        </p:nvSpPr>
        <p:spPr>
          <a:xfrm>
            <a:off x="1130270" y="953325"/>
            <a:ext cx="9603275" cy="12087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4D79891-0677-4059-9B91-6C8256E0FC78}"/>
              </a:ext>
            </a:extLst>
          </p:cNvPr>
          <p:cNvSpPr>
            <a:spLocks noGrp="1"/>
          </p:cNvSpPr>
          <p:nvPr>
            <p:ph idx="1"/>
          </p:nvPr>
        </p:nvSpPr>
        <p:spPr>
          <a:xfrm>
            <a:off x="1130270" y="1340528"/>
            <a:ext cx="9603275" cy="4125817"/>
          </a:xfrm>
        </p:spPr>
        <p:txBody>
          <a:bodyPr>
            <a:normAutofit/>
          </a:bodyPr>
          <a:lstStyle/>
          <a:p>
            <a:pPr algn="l" fontAlgn="base"/>
            <a:r>
              <a:rPr lang="en-GB" b="0" i="0" dirty="0">
                <a:solidFill>
                  <a:srgbClr val="444444"/>
                </a:solidFill>
                <a:effectLst/>
              </a:rPr>
              <a:t>Sodium and Chloride </a:t>
            </a:r>
            <a:r>
              <a:rPr lang="en-GB" dirty="0">
                <a:solidFill>
                  <a:srgbClr val="444444"/>
                </a:solidFill>
              </a:rPr>
              <a:t>are </a:t>
            </a:r>
            <a:r>
              <a:rPr lang="en-GB" b="0" i="0" dirty="0">
                <a:solidFill>
                  <a:srgbClr val="444444"/>
                </a:solidFill>
                <a:effectLst/>
              </a:rPr>
              <a:t>electrolytes that help control the amount of fluids and the balance of acids and bases in your body. High levels of chloride may indicate Dehydration, Kidney disease, etc. Low levels of chloride may indicate heart disease, lung disease. </a:t>
            </a:r>
            <a:r>
              <a:rPr lang="en-GB" dirty="0">
                <a:solidFill>
                  <a:srgbClr val="444444"/>
                </a:solidFill>
              </a:rPr>
              <a:t>Deviation from normal level of Sodium</a:t>
            </a:r>
            <a:r>
              <a:rPr lang="en-GB" b="0" i="0" dirty="0">
                <a:solidFill>
                  <a:srgbClr val="444444"/>
                </a:solidFill>
                <a:effectLst/>
              </a:rPr>
              <a:t> may indicate diarrhea, kidney disorder, diabetes, malnutrition</a:t>
            </a:r>
            <a:r>
              <a:rPr lang="en-GB" dirty="0">
                <a:solidFill>
                  <a:srgbClr val="444444"/>
                </a:solidFill>
              </a:rPr>
              <a:t>, etc</a:t>
            </a:r>
            <a:r>
              <a:rPr lang="en-GB" b="0" i="0" dirty="0">
                <a:solidFill>
                  <a:srgbClr val="444444"/>
                </a:solidFill>
                <a:effectLst/>
              </a:rPr>
              <a:t>. </a:t>
            </a:r>
          </a:p>
          <a:p>
            <a:pPr algn="l" fontAlgn="base"/>
            <a:r>
              <a:rPr lang="en-GB" dirty="0">
                <a:solidFill>
                  <a:srgbClr val="444444"/>
                </a:solidFill>
              </a:rPr>
              <a:t>SGPT</a:t>
            </a:r>
            <a:r>
              <a:rPr lang="en-IN" dirty="0"/>
              <a:t>(</a:t>
            </a:r>
            <a:r>
              <a:rPr lang="en-IN" dirty="0">
                <a:solidFill>
                  <a:srgbClr val="202124"/>
                </a:solidFill>
              </a:rPr>
              <a:t>S</a:t>
            </a:r>
            <a:r>
              <a:rPr lang="en-IN" i="0" dirty="0">
                <a:solidFill>
                  <a:srgbClr val="202124"/>
                </a:solidFill>
                <a:effectLst/>
              </a:rPr>
              <a:t>erum </a:t>
            </a:r>
            <a:r>
              <a:rPr lang="en-IN" dirty="0">
                <a:solidFill>
                  <a:srgbClr val="202124"/>
                </a:solidFill>
              </a:rPr>
              <a:t>G</a:t>
            </a:r>
            <a:r>
              <a:rPr lang="en-IN" i="0" dirty="0">
                <a:solidFill>
                  <a:srgbClr val="202124"/>
                </a:solidFill>
                <a:effectLst/>
              </a:rPr>
              <a:t>lutamic-Pyruvic </a:t>
            </a:r>
            <a:r>
              <a:rPr lang="en-IN" dirty="0">
                <a:solidFill>
                  <a:srgbClr val="202124"/>
                </a:solidFill>
              </a:rPr>
              <a:t>T</a:t>
            </a:r>
            <a:r>
              <a:rPr lang="en-IN" i="0" dirty="0">
                <a:solidFill>
                  <a:srgbClr val="202124"/>
                </a:solidFill>
                <a:effectLst/>
              </a:rPr>
              <a:t>ransaminase) also called ALT </a:t>
            </a:r>
            <a:r>
              <a:rPr lang="en-GB" i="0" dirty="0">
                <a:solidFill>
                  <a:srgbClr val="202124"/>
                </a:solidFill>
                <a:effectLst/>
              </a:rPr>
              <a:t>is one of the enzymes that help the liver convert food into energy.</a:t>
            </a:r>
            <a:r>
              <a:rPr lang="en-IN" i="0" dirty="0">
                <a:solidFill>
                  <a:srgbClr val="202124"/>
                </a:solidFill>
                <a:effectLst/>
              </a:rPr>
              <a:t> </a:t>
            </a:r>
            <a:r>
              <a:rPr lang="en-IN" dirty="0">
                <a:solidFill>
                  <a:srgbClr val="202124"/>
                </a:solidFill>
              </a:rPr>
              <a:t>D</a:t>
            </a:r>
            <a:r>
              <a:rPr lang="en-IN" i="0" dirty="0">
                <a:solidFill>
                  <a:srgbClr val="202124"/>
                </a:solidFill>
                <a:effectLst/>
              </a:rPr>
              <a:t>eviation from normal level may indicate </a:t>
            </a:r>
            <a:r>
              <a:rPr lang="en-GB" i="0" dirty="0">
                <a:solidFill>
                  <a:srgbClr val="000000"/>
                </a:solidFill>
                <a:effectLst/>
              </a:rPr>
              <a:t>hepatitis, cirrhosis, death of liver tissue, a lack of blood flow to the liver</a:t>
            </a:r>
          </a:p>
          <a:p>
            <a:pPr fontAlgn="base"/>
            <a:endParaRPr lang="en-IN" b="0" i="0" dirty="0">
              <a:solidFill>
                <a:srgbClr val="202124"/>
              </a:solidFill>
              <a:effectLst/>
            </a:endParaRPr>
          </a:p>
        </p:txBody>
      </p:sp>
    </p:spTree>
    <p:extLst>
      <p:ext uri="{BB962C8B-B14F-4D97-AF65-F5344CB8AC3E}">
        <p14:creationId xmlns:p14="http://schemas.microsoft.com/office/powerpoint/2010/main" val="384153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BD53-0F44-4126-8FF0-2D518B4278D7}"/>
              </a:ext>
            </a:extLst>
          </p:cNvPr>
          <p:cNvSpPr>
            <a:spLocks noGrp="1"/>
          </p:cNvSpPr>
          <p:nvPr>
            <p:ph type="title"/>
          </p:nvPr>
        </p:nvSpPr>
        <p:spPr/>
        <p:txBody>
          <a:bodyPr/>
          <a:lstStyle/>
          <a:p>
            <a:r>
              <a:rPr lang="en-IN" dirty="0"/>
              <a:t>Practical applications</a:t>
            </a:r>
          </a:p>
        </p:txBody>
      </p:sp>
      <p:sp>
        <p:nvSpPr>
          <p:cNvPr id="3" name="Content Placeholder 2">
            <a:extLst>
              <a:ext uri="{FF2B5EF4-FFF2-40B4-BE49-F238E27FC236}">
                <a16:creationId xmlns:a16="http://schemas.microsoft.com/office/drawing/2014/main" id="{00B6F0B0-8F22-469A-AA58-F2DCFFEBDE4E}"/>
              </a:ext>
            </a:extLst>
          </p:cNvPr>
          <p:cNvSpPr>
            <a:spLocks noGrp="1"/>
          </p:cNvSpPr>
          <p:nvPr>
            <p:ph idx="1"/>
          </p:nvPr>
        </p:nvSpPr>
        <p:spPr>
          <a:xfrm>
            <a:off x="1130269" y="1905439"/>
            <a:ext cx="9603275" cy="3294576"/>
          </a:xfrm>
        </p:spPr>
        <p:txBody>
          <a:bodyPr/>
          <a:lstStyle/>
          <a:p>
            <a:r>
              <a:rPr lang="en-GB" dirty="0">
                <a:solidFill>
                  <a:srgbClr val="231F20"/>
                </a:solidFill>
              </a:rPr>
              <a:t>Lab </a:t>
            </a:r>
            <a:r>
              <a:rPr lang="en-GB" b="0" i="0" dirty="0">
                <a:solidFill>
                  <a:srgbClr val="231F20"/>
                </a:solidFill>
                <a:effectLst/>
              </a:rPr>
              <a:t>tests can catch the warning signs of almost any disease early</a:t>
            </a:r>
          </a:p>
          <a:p>
            <a:r>
              <a:rPr lang="en-GB" b="0" i="0" dirty="0">
                <a:solidFill>
                  <a:srgbClr val="231F20"/>
                </a:solidFill>
                <a:effectLst/>
              </a:rPr>
              <a:t>Many heart, lung, and kidney conditions can be diagnosed using blood tests</a:t>
            </a:r>
          </a:p>
          <a:p>
            <a:r>
              <a:rPr lang="en-GB" dirty="0">
                <a:solidFill>
                  <a:srgbClr val="231F20"/>
                </a:solidFill>
              </a:rPr>
              <a:t>Based on the parameters of lab test, a classifier can predict if someone has any disease or deficiency of any components</a:t>
            </a:r>
          </a:p>
          <a:p>
            <a:r>
              <a:rPr lang="en-GB" dirty="0">
                <a:solidFill>
                  <a:srgbClr val="231F20"/>
                </a:solidFill>
              </a:rPr>
              <a:t>With proper input a model can very accurately predict the condition of any patient</a:t>
            </a:r>
            <a:endParaRPr lang="en-IN" dirty="0"/>
          </a:p>
        </p:txBody>
      </p:sp>
    </p:spTree>
    <p:extLst>
      <p:ext uri="{BB962C8B-B14F-4D97-AF65-F5344CB8AC3E}">
        <p14:creationId xmlns:p14="http://schemas.microsoft.com/office/powerpoint/2010/main" val="220238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C7B2-51BC-4BB3-A4D2-F5032962830A}"/>
              </a:ext>
            </a:extLst>
          </p:cNvPr>
          <p:cNvSpPr>
            <a:spLocks noGrp="1"/>
          </p:cNvSpPr>
          <p:nvPr>
            <p:ph type="title"/>
          </p:nvPr>
        </p:nvSpPr>
        <p:spPr>
          <a:xfrm>
            <a:off x="1130270" y="2528140"/>
            <a:ext cx="9603275" cy="1152766"/>
          </a:xfrm>
        </p:spPr>
        <p:txBody>
          <a:bodyPr>
            <a:normAutofit/>
          </a:bodyPr>
          <a:lstStyle/>
          <a:p>
            <a:pPr algn="ctr"/>
            <a:r>
              <a:rPr lang="en-IN" sz="5400" i="1" dirty="0">
                <a:latin typeface="Book Antiqua" panose="02040602050305030304" pitchFamily="18" charset="0"/>
              </a:rPr>
              <a:t>THANK YOU</a:t>
            </a:r>
          </a:p>
        </p:txBody>
      </p:sp>
      <p:sp>
        <p:nvSpPr>
          <p:cNvPr id="3" name="Content Placeholder 2">
            <a:extLst>
              <a:ext uri="{FF2B5EF4-FFF2-40B4-BE49-F238E27FC236}">
                <a16:creationId xmlns:a16="http://schemas.microsoft.com/office/drawing/2014/main" id="{306ACBD8-BF1A-4EAA-A313-5B2B5A88AF59}"/>
              </a:ext>
            </a:extLst>
          </p:cNvPr>
          <p:cNvSpPr>
            <a:spLocks noGrp="1"/>
          </p:cNvSpPr>
          <p:nvPr>
            <p:ph idx="1"/>
          </p:nvPr>
        </p:nvSpPr>
        <p:spPr>
          <a:xfrm>
            <a:off x="1130270" y="5420625"/>
            <a:ext cx="9603275" cy="45719"/>
          </a:xfrm>
        </p:spPr>
        <p:txBody>
          <a:bodyPr>
            <a:normAutofit fontScale="25000" lnSpcReduction="20000"/>
          </a:bodyPr>
          <a:lstStyle/>
          <a:p>
            <a:r>
              <a:rPr lang="en-IN" dirty="0"/>
              <a:t> </a:t>
            </a:r>
          </a:p>
        </p:txBody>
      </p:sp>
    </p:spTree>
    <p:extLst>
      <p:ext uri="{BB962C8B-B14F-4D97-AF65-F5344CB8AC3E}">
        <p14:creationId xmlns:p14="http://schemas.microsoft.com/office/powerpoint/2010/main" val="305699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CB62-AE17-463C-B41E-7011896E73E0}"/>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37D8A554-EB01-4926-818B-8759E256DE9E}"/>
              </a:ext>
            </a:extLst>
          </p:cNvPr>
          <p:cNvSpPr>
            <a:spLocks noGrp="1"/>
          </p:cNvSpPr>
          <p:nvPr>
            <p:ph idx="1"/>
          </p:nvPr>
        </p:nvSpPr>
        <p:spPr>
          <a:xfrm>
            <a:off x="1130270" y="1819922"/>
            <a:ext cx="9603275" cy="3646423"/>
          </a:xfrm>
        </p:spPr>
        <p:txBody>
          <a:bodyPr/>
          <a:lstStyle/>
          <a:p>
            <a:r>
              <a:rPr lang="en-IN" dirty="0"/>
              <a:t>The datasheet contains 10,000 rows and 9 columns</a:t>
            </a:r>
          </a:p>
          <a:p>
            <a:r>
              <a:rPr lang="en-IN" dirty="0"/>
              <a:t>It contains lab report of patients</a:t>
            </a:r>
          </a:p>
          <a:p>
            <a:r>
              <a:rPr lang="en-IN" dirty="0"/>
              <a:t>The different parameter for measurement were : WBC(White Blood Cells), T4(Thyroxine), Sodium, Chloride, SGPT(</a:t>
            </a:r>
            <a:r>
              <a:rPr lang="en-IN" dirty="0">
                <a:solidFill>
                  <a:srgbClr val="202124"/>
                </a:solidFill>
              </a:rPr>
              <a:t>S</a:t>
            </a:r>
            <a:r>
              <a:rPr lang="en-IN" b="0" i="0" dirty="0">
                <a:solidFill>
                  <a:srgbClr val="202124"/>
                </a:solidFill>
                <a:effectLst/>
              </a:rPr>
              <a:t>erum </a:t>
            </a:r>
            <a:r>
              <a:rPr lang="en-IN" dirty="0">
                <a:solidFill>
                  <a:srgbClr val="202124"/>
                </a:solidFill>
              </a:rPr>
              <a:t>G</a:t>
            </a:r>
            <a:r>
              <a:rPr lang="en-IN" b="0" i="0" dirty="0">
                <a:solidFill>
                  <a:srgbClr val="202124"/>
                </a:solidFill>
                <a:effectLst/>
              </a:rPr>
              <a:t>lutamic-Pyruvic </a:t>
            </a:r>
            <a:r>
              <a:rPr lang="en-IN" dirty="0">
                <a:solidFill>
                  <a:srgbClr val="202124"/>
                </a:solidFill>
              </a:rPr>
              <a:t>T</a:t>
            </a:r>
            <a:r>
              <a:rPr lang="en-IN" b="0" i="0" dirty="0">
                <a:solidFill>
                  <a:srgbClr val="202124"/>
                </a:solidFill>
                <a:effectLst/>
              </a:rPr>
              <a:t>ransaminase)</a:t>
            </a:r>
          </a:p>
          <a:p>
            <a:r>
              <a:rPr lang="en-IN" dirty="0">
                <a:solidFill>
                  <a:srgbClr val="202124"/>
                </a:solidFill>
              </a:rPr>
              <a:t>The different age groups present were child, teen, adult, old</a:t>
            </a:r>
            <a:endParaRPr lang="en-IN" dirty="0"/>
          </a:p>
          <a:p>
            <a:endParaRPr lang="en-IN" dirty="0"/>
          </a:p>
        </p:txBody>
      </p:sp>
    </p:spTree>
    <p:extLst>
      <p:ext uri="{BB962C8B-B14F-4D97-AF65-F5344CB8AC3E}">
        <p14:creationId xmlns:p14="http://schemas.microsoft.com/office/powerpoint/2010/main" val="337948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52A-C343-4F28-B6E0-06E0DD555D4E}"/>
              </a:ext>
            </a:extLst>
          </p:cNvPr>
          <p:cNvSpPr>
            <a:spLocks noGrp="1"/>
          </p:cNvSpPr>
          <p:nvPr>
            <p:ph type="title"/>
          </p:nvPr>
        </p:nvSpPr>
        <p:spPr>
          <a:xfrm>
            <a:off x="1121392" y="1088051"/>
            <a:ext cx="9603275" cy="1053028"/>
          </a:xfrm>
        </p:spPr>
        <p:txBody>
          <a:bodyPr>
            <a:normAutofit/>
          </a:bodyPr>
          <a:lstStyle/>
          <a:p>
            <a:r>
              <a:rPr lang="en-IN" dirty="0"/>
              <a:t> Parameters:</a:t>
            </a:r>
          </a:p>
        </p:txBody>
      </p:sp>
      <p:pic>
        <p:nvPicPr>
          <p:cNvPr id="11" name="Picture 10">
            <a:extLst>
              <a:ext uri="{FF2B5EF4-FFF2-40B4-BE49-F238E27FC236}">
                <a16:creationId xmlns:a16="http://schemas.microsoft.com/office/drawing/2014/main" id="{A0801ECA-D7DF-4889-85AA-0CE08FC60FDD}"/>
              </a:ext>
            </a:extLst>
          </p:cNvPr>
          <p:cNvPicPr>
            <a:picLocks noChangeAspect="1"/>
          </p:cNvPicPr>
          <p:nvPr/>
        </p:nvPicPr>
        <p:blipFill>
          <a:blip r:embed="rId2"/>
          <a:stretch>
            <a:fillRect/>
          </a:stretch>
        </p:blipFill>
        <p:spPr>
          <a:xfrm>
            <a:off x="1224897" y="2221377"/>
            <a:ext cx="4520755" cy="2350623"/>
          </a:xfrm>
          <a:prstGeom prst="rect">
            <a:avLst/>
          </a:prstGeom>
        </p:spPr>
      </p:pic>
      <p:pic>
        <p:nvPicPr>
          <p:cNvPr id="13" name="Picture 12">
            <a:extLst>
              <a:ext uri="{FF2B5EF4-FFF2-40B4-BE49-F238E27FC236}">
                <a16:creationId xmlns:a16="http://schemas.microsoft.com/office/drawing/2014/main" id="{6C59B3E7-6B87-4762-9681-2C703016CD82}"/>
              </a:ext>
            </a:extLst>
          </p:cNvPr>
          <p:cNvPicPr>
            <a:picLocks noChangeAspect="1"/>
          </p:cNvPicPr>
          <p:nvPr/>
        </p:nvPicPr>
        <p:blipFill>
          <a:blip r:embed="rId3"/>
          <a:stretch>
            <a:fillRect/>
          </a:stretch>
        </p:blipFill>
        <p:spPr>
          <a:xfrm>
            <a:off x="6438010" y="1727243"/>
            <a:ext cx="3718043" cy="3372908"/>
          </a:xfrm>
          <a:prstGeom prst="rect">
            <a:avLst/>
          </a:prstGeom>
        </p:spPr>
      </p:pic>
      <p:sp>
        <p:nvSpPr>
          <p:cNvPr id="15" name="Content Placeholder 14">
            <a:extLst>
              <a:ext uri="{FF2B5EF4-FFF2-40B4-BE49-F238E27FC236}">
                <a16:creationId xmlns:a16="http://schemas.microsoft.com/office/drawing/2014/main" id="{A6AC7845-1372-472C-97AD-9F386545A445}"/>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09783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E635-3D91-4E9D-852C-3C5C4D7BA806}"/>
              </a:ext>
            </a:extLst>
          </p:cNvPr>
          <p:cNvSpPr>
            <a:spLocks noGrp="1"/>
          </p:cNvSpPr>
          <p:nvPr>
            <p:ph type="title"/>
          </p:nvPr>
        </p:nvSpPr>
        <p:spPr/>
        <p:txBody>
          <a:bodyPr/>
          <a:lstStyle/>
          <a:p>
            <a:r>
              <a:rPr lang="en-IN" dirty="0"/>
              <a:t>Units(After Pre-processing):</a:t>
            </a:r>
          </a:p>
        </p:txBody>
      </p:sp>
      <p:sp>
        <p:nvSpPr>
          <p:cNvPr id="7" name="Content Placeholder 6">
            <a:extLst>
              <a:ext uri="{FF2B5EF4-FFF2-40B4-BE49-F238E27FC236}">
                <a16:creationId xmlns:a16="http://schemas.microsoft.com/office/drawing/2014/main" id="{4C1F1007-7BDA-4185-A3BA-1E721F309615}"/>
              </a:ext>
            </a:extLst>
          </p:cNvPr>
          <p:cNvSpPr>
            <a:spLocks noGrp="1"/>
          </p:cNvSpPr>
          <p:nvPr>
            <p:ph idx="1"/>
          </p:nvPr>
        </p:nvSpPr>
        <p:spPr>
          <a:xfrm>
            <a:off x="1130270" y="4927107"/>
            <a:ext cx="9603275" cy="539238"/>
          </a:xfrm>
        </p:spPr>
        <p:txBody>
          <a:bodyPr/>
          <a:lstStyle/>
          <a:p>
            <a:pPr marL="0" indent="0">
              <a:buNone/>
            </a:pPr>
            <a:r>
              <a:rPr lang="en-IN" dirty="0"/>
              <a:t> </a:t>
            </a:r>
          </a:p>
        </p:txBody>
      </p:sp>
      <p:pic>
        <p:nvPicPr>
          <p:cNvPr id="9" name="Picture 8">
            <a:extLst>
              <a:ext uri="{FF2B5EF4-FFF2-40B4-BE49-F238E27FC236}">
                <a16:creationId xmlns:a16="http://schemas.microsoft.com/office/drawing/2014/main" id="{DB423107-4BC0-4DA8-BF5A-78DE5260CA6B}"/>
              </a:ext>
            </a:extLst>
          </p:cNvPr>
          <p:cNvPicPr>
            <a:picLocks noChangeAspect="1"/>
          </p:cNvPicPr>
          <p:nvPr/>
        </p:nvPicPr>
        <p:blipFill>
          <a:blip r:embed="rId2"/>
          <a:stretch>
            <a:fillRect/>
          </a:stretch>
        </p:blipFill>
        <p:spPr>
          <a:xfrm>
            <a:off x="1307824" y="2082891"/>
            <a:ext cx="3933825" cy="2160635"/>
          </a:xfrm>
          <a:prstGeom prst="rect">
            <a:avLst/>
          </a:prstGeom>
        </p:spPr>
      </p:pic>
      <p:pic>
        <p:nvPicPr>
          <p:cNvPr id="11" name="Picture 10">
            <a:extLst>
              <a:ext uri="{FF2B5EF4-FFF2-40B4-BE49-F238E27FC236}">
                <a16:creationId xmlns:a16="http://schemas.microsoft.com/office/drawing/2014/main" id="{8E470E67-3C12-4AE5-AF3B-B4F81D1DADA0}"/>
              </a:ext>
            </a:extLst>
          </p:cNvPr>
          <p:cNvPicPr>
            <a:picLocks noChangeAspect="1"/>
          </p:cNvPicPr>
          <p:nvPr/>
        </p:nvPicPr>
        <p:blipFill>
          <a:blip r:embed="rId3"/>
          <a:stretch>
            <a:fillRect/>
          </a:stretch>
        </p:blipFill>
        <p:spPr>
          <a:xfrm>
            <a:off x="6868403" y="1526666"/>
            <a:ext cx="3261018" cy="3065077"/>
          </a:xfrm>
          <a:prstGeom prst="rect">
            <a:avLst/>
          </a:prstGeom>
        </p:spPr>
      </p:pic>
    </p:spTree>
    <p:extLst>
      <p:ext uri="{BB962C8B-B14F-4D97-AF65-F5344CB8AC3E}">
        <p14:creationId xmlns:p14="http://schemas.microsoft.com/office/powerpoint/2010/main" val="177759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5089-C653-4B9E-8022-104081C0E5C7}"/>
              </a:ext>
            </a:extLst>
          </p:cNvPr>
          <p:cNvSpPr>
            <a:spLocks noGrp="1"/>
          </p:cNvSpPr>
          <p:nvPr>
            <p:ph type="title"/>
          </p:nvPr>
        </p:nvSpPr>
        <p:spPr/>
        <p:txBody>
          <a:bodyPr/>
          <a:lstStyle/>
          <a:p>
            <a:r>
              <a:rPr lang="en-IN" dirty="0"/>
              <a:t>Age Groups:</a:t>
            </a:r>
          </a:p>
        </p:txBody>
      </p:sp>
      <p:sp>
        <p:nvSpPr>
          <p:cNvPr id="3" name="Content Placeholder 2">
            <a:extLst>
              <a:ext uri="{FF2B5EF4-FFF2-40B4-BE49-F238E27FC236}">
                <a16:creationId xmlns:a16="http://schemas.microsoft.com/office/drawing/2014/main" id="{C71C1321-8699-47F6-A5FC-DD3B050B972E}"/>
              </a:ext>
            </a:extLst>
          </p:cNvPr>
          <p:cNvSpPr>
            <a:spLocks noGrp="1"/>
          </p:cNvSpPr>
          <p:nvPr>
            <p:ph idx="1"/>
          </p:nvPr>
        </p:nvSpPr>
        <p:spPr>
          <a:xfrm>
            <a:off x="1130270" y="5335479"/>
            <a:ext cx="9603275" cy="130865"/>
          </a:xfrm>
        </p:spPr>
        <p:txBody>
          <a:bodyPr>
            <a:normAutofit fontScale="25000" lnSpcReduction="20000"/>
          </a:bodyPr>
          <a:lstStyle/>
          <a:p>
            <a:pPr marL="0" indent="0">
              <a:buNone/>
            </a:pPr>
            <a:r>
              <a:rPr lang="en-IN" dirty="0"/>
              <a:t> </a:t>
            </a:r>
          </a:p>
        </p:txBody>
      </p:sp>
      <p:pic>
        <p:nvPicPr>
          <p:cNvPr id="5" name="Picture 4">
            <a:extLst>
              <a:ext uri="{FF2B5EF4-FFF2-40B4-BE49-F238E27FC236}">
                <a16:creationId xmlns:a16="http://schemas.microsoft.com/office/drawing/2014/main" id="{B756D2D1-DB3C-4474-90F2-4FEA11692EE7}"/>
              </a:ext>
            </a:extLst>
          </p:cNvPr>
          <p:cNvPicPr>
            <a:picLocks noChangeAspect="1"/>
          </p:cNvPicPr>
          <p:nvPr/>
        </p:nvPicPr>
        <p:blipFill>
          <a:blip r:embed="rId2"/>
          <a:stretch>
            <a:fillRect/>
          </a:stretch>
        </p:blipFill>
        <p:spPr>
          <a:xfrm>
            <a:off x="1130270" y="2138085"/>
            <a:ext cx="3971925" cy="2066925"/>
          </a:xfrm>
          <a:prstGeom prst="rect">
            <a:avLst/>
          </a:prstGeom>
        </p:spPr>
      </p:pic>
      <p:pic>
        <p:nvPicPr>
          <p:cNvPr id="7" name="Picture 6">
            <a:extLst>
              <a:ext uri="{FF2B5EF4-FFF2-40B4-BE49-F238E27FC236}">
                <a16:creationId xmlns:a16="http://schemas.microsoft.com/office/drawing/2014/main" id="{A2ED7DC6-C08B-40C7-A311-3B18183EC863}"/>
              </a:ext>
            </a:extLst>
          </p:cNvPr>
          <p:cNvPicPr>
            <a:picLocks noChangeAspect="1"/>
          </p:cNvPicPr>
          <p:nvPr/>
        </p:nvPicPr>
        <p:blipFill>
          <a:blip r:embed="rId3"/>
          <a:stretch>
            <a:fillRect/>
          </a:stretch>
        </p:blipFill>
        <p:spPr>
          <a:xfrm>
            <a:off x="6668101" y="1513943"/>
            <a:ext cx="3044070" cy="2933877"/>
          </a:xfrm>
          <a:prstGeom prst="rect">
            <a:avLst/>
          </a:prstGeom>
        </p:spPr>
      </p:pic>
    </p:spTree>
    <p:extLst>
      <p:ext uri="{BB962C8B-B14F-4D97-AF65-F5344CB8AC3E}">
        <p14:creationId xmlns:p14="http://schemas.microsoft.com/office/powerpoint/2010/main" val="156716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8F17-9A0F-4AB6-A3E0-530FFF4064C6}"/>
              </a:ext>
            </a:extLst>
          </p:cNvPr>
          <p:cNvSpPr>
            <a:spLocks noGrp="1"/>
          </p:cNvSpPr>
          <p:nvPr>
            <p:ph type="title"/>
          </p:nvPr>
        </p:nvSpPr>
        <p:spPr/>
        <p:txBody>
          <a:bodyPr/>
          <a:lstStyle/>
          <a:p>
            <a:r>
              <a:rPr lang="en-IN" dirty="0"/>
              <a:t>Gender:</a:t>
            </a:r>
          </a:p>
        </p:txBody>
      </p:sp>
      <p:sp>
        <p:nvSpPr>
          <p:cNvPr id="3" name="Content Placeholder 2">
            <a:extLst>
              <a:ext uri="{FF2B5EF4-FFF2-40B4-BE49-F238E27FC236}">
                <a16:creationId xmlns:a16="http://schemas.microsoft.com/office/drawing/2014/main" id="{33728AB9-52ED-48FB-BF54-524DC714B0CE}"/>
              </a:ext>
            </a:extLst>
          </p:cNvPr>
          <p:cNvSpPr>
            <a:spLocks noGrp="1"/>
          </p:cNvSpPr>
          <p:nvPr>
            <p:ph idx="1"/>
          </p:nvPr>
        </p:nvSpPr>
        <p:spPr>
          <a:xfrm>
            <a:off x="1130270" y="5362113"/>
            <a:ext cx="9603275" cy="104232"/>
          </a:xfrm>
        </p:spPr>
        <p:txBody>
          <a:bodyPr>
            <a:normAutofit fontScale="25000" lnSpcReduction="20000"/>
          </a:bodyPr>
          <a:lstStyle/>
          <a:p>
            <a:pPr marL="0" indent="0">
              <a:buNone/>
            </a:pPr>
            <a:r>
              <a:rPr lang="en-IN" dirty="0"/>
              <a:t>  </a:t>
            </a:r>
          </a:p>
        </p:txBody>
      </p:sp>
      <p:pic>
        <p:nvPicPr>
          <p:cNvPr id="5" name="Picture 4">
            <a:extLst>
              <a:ext uri="{FF2B5EF4-FFF2-40B4-BE49-F238E27FC236}">
                <a16:creationId xmlns:a16="http://schemas.microsoft.com/office/drawing/2014/main" id="{B3D1597D-F660-4E11-8832-6740E02DCDAB}"/>
              </a:ext>
            </a:extLst>
          </p:cNvPr>
          <p:cNvPicPr>
            <a:picLocks noChangeAspect="1"/>
          </p:cNvPicPr>
          <p:nvPr/>
        </p:nvPicPr>
        <p:blipFill>
          <a:blip r:embed="rId2"/>
          <a:stretch>
            <a:fillRect/>
          </a:stretch>
        </p:blipFill>
        <p:spPr>
          <a:xfrm>
            <a:off x="1278708" y="2677126"/>
            <a:ext cx="3952875" cy="1095375"/>
          </a:xfrm>
          <a:prstGeom prst="rect">
            <a:avLst/>
          </a:prstGeom>
        </p:spPr>
      </p:pic>
      <p:pic>
        <p:nvPicPr>
          <p:cNvPr id="7" name="Picture 6">
            <a:extLst>
              <a:ext uri="{FF2B5EF4-FFF2-40B4-BE49-F238E27FC236}">
                <a16:creationId xmlns:a16="http://schemas.microsoft.com/office/drawing/2014/main" id="{55FFE4F8-5FA3-43C3-95C1-254DE8D400AD}"/>
              </a:ext>
            </a:extLst>
          </p:cNvPr>
          <p:cNvPicPr>
            <a:picLocks noChangeAspect="1"/>
          </p:cNvPicPr>
          <p:nvPr/>
        </p:nvPicPr>
        <p:blipFill>
          <a:blip r:embed="rId3"/>
          <a:stretch>
            <a:fillRect/>
          </a:stretch>
        </p:blipFill>
        <p:spPr>
          <a:xfrm>
            <a:off x="6791094" y="2002559"/>
            <a:ext cx="3169652" cy="2859730"/>
          </a:xfrm>
          <a:prstGeom prst="rect">
            <a:avLst/>
          </a:prstGeom>
        </p:spPr>
      </p:pic>
    </p:spTree>
    <p:extLst>
      <p:ext uri="{BB962C8B-B14F-4D97-AF65-F5344CB8AC3E}">
        <p14:creationId xmlns:p14="http://schemas.microsoft.com/office/powerpoint/2010/main" val="249788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04A5-1D0D-47B8-BC04-ECA70B08FE8A}"/>
              </a:ext>
            </a:extLst>
          </p:cNvPr>
          <p:cNvSpPr>
            <a:spLocks noGrp="1"/>
          </p:cNvSpPr>
          <p:nvPr>
            <p:ph type="title"/>
          </p:nvPr>
        </p:nvSpPr>
        <p:spPr>
          <a:xfrm>
            <a:off x="1130270" y="953325"/>
            <a:ext cx="9603275" cy="653534"/>
          </a:xfrm>
        </p:spPr>
        <p:txBody>
          <a:bodyPr/>
          <a:lstStyle/>
          <a:p>
            <a:r>
              <a:rPr lang="en-IN" dirty="0"/>
              <a:t>Gender Classifier</a:t>
            </a:r>
          </a:p>
        </p:txBody>
      </p:sp>
      <p:sp>
        <p:nvSpPr>
          <p:cNvPr id="3" name="Content Placeholder 2">
            <a:extLst>
              <a:ext uri="{FF2B5EF4-FFF2-40B4-BE49-F238E27FC236}">
                <a16:creationId xmlns:a16="http://schemas.microsoft.com/office/drawing/2014/main" id="{D762CF41-10FA-402C-8458-1C13C279F10B}"/>
              </a:ext>
            </a:extLst>
          </p:cNvPr>
          <p:cNvSpPr>
            <a:spLocks noGrp="1"/>
          </p:cNvSpPr>
          <p:nvPr>
            <p:ph idx="1"/>
          </p:nvPr>
        </p:nvSpPr>
        <p:spPr>
          <a:xfrm>
            <a:off x="1130270" y="1793289"/>
            <a:ext cx="9603275" cy="3673056"/>
          </a:xfrm>
        </p:spPr>
        <p:txBody>
          <a:bodyPr/>
          <a:lstStyle/>
          <a:p>
            <a:pPr marL="0" indent="0">
              <a:buNone/>
            </a:pPr>
            <a:r>
              <a:rPr lang="en-IN" sz="2000" dirty="0"/>
              <a:t>Steps to building the classifier</a:t>
            </a:r>
          </a:p>
          <a:p>
            <a:pPr>
              <a:buFontTx/>
              <a:buChar char="-"/>
            </a:pPr>
            <a:r>
              <a:rPr lang="en-IN" dirty="0"/>
              <a:t>Pre-processing the training and test data</a:t>
            </a:r>
          </a:p>
          <a:p>
            <a:pPr>
              <a:buFontTx/>
              <a:buChar char="-"/>
            </a:pPr>
            <a:r>
              <a:rPr lang="en-IN" dirty="0"/>
              <a:t>Training the train data with different algorithms to check for the optimum one</a:t>
            </a:r>
          </a:p>
          <a:p>
            <a:pPr>
              <a:buFontTx/>
              <a:buChar char="-"/>
            </a:pPr>
            <a:r>
              <a:rPr lang="en-IN" sz="2000" dirty="0"/>
              <a:t>Training the train data with the best suitable algo(Random Forest Classifier for this case)</a:t>
            </a:r>
          </a:p>
          <a:p>
            <a:pPr>
              <a:buFontTx/>
              <a:buChar char="-"/>
            </a:pPr>
            <a:r>
              <a:rPr lang="en-IN" dirty="0"/>
              <a:t>Testing the test data with the model</a:t>
            </a:r>
          </a:p>
          <a:p>
            <a:pPr>
              <a:buFontTx/>
              <a:buChar char="-"/>
            </a:pPr>
            <a:r>
              <a:rPr lang="en-IN" sz="2000" dirty="0"/>
              <a:t>Appending the predicted gender column to the test data</a:t>
            </a:r>
          </a:p>
          <a:p>
            <a:pPr marL="0" indent="0">
              <a:buNone/>
            </a:pPr>
            <a:endParaRPr lang="en-IN" dirty="0"/>
          </a:p>
        </p:txBody>
      </p:sp>
    </p:spTree>
    <p:extLst>
      <p:ext uri="{BB962C8B-B14F-4D97-AF65-F5344CB8AC3E}">
        <p14:creationId xmlns:p14="http://schemas.microsoft.com/office/powerpoint/2010/main" val="230427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4672-E8E5-48AA-9EA7-CF115184443D}"/>
              </a:ext>
            </a:extLst>
          </p:cNvPr>
          <p:cNvSpPr>
            <a:spLocks noGrp="1"/>
          </p:cNvSpPr>
          <p:nvPr>
            <p:ph type="title"/>
          </p:nvPr>
        </p:nvSpPr>
        <p:spPr>
          <a:xfrm>
            <a:off x="1225118" y="953324"/>
            <a:ext cx="9508427" cy="1049235"/>
          </a:xfrm>
        </p:spPr>
        <p:txBody>
          <a:bodyPr/>
          <a:lstStyle/>
          <a:p>
            <a:r>
              <a:rPr lang="en-IN" dirty="0"/>
              <a:t>Chloride comparison</a:t>
            </a:r>
          </a:p>
        </p:txBody>
      </p:sp>
      <p:sp>
        <p:nvSpPr>
          <p:cNvPr id="3" name="Content Placeholder 2">
            <a:extLst>
              <a:ext uri="{FF2B5EF4-FFF2-40B4-BE49-F238E27FC236}">
                <a16:creationId xmlns:a16="http://schemas.microsoft.com/office/drawing/2014/main" id="{247E25F4-E9A3-40A6-A2F7-72DC005F1E4A}"/>
              </a:ext>
            </a:extLst>
          </p:cNvPr>
          <p:cNvSpPr>
            <a:spLocks noGrp="1"/>
          </p:cNvSpPr>
          <p:nvPr>
            <p:ph idx="1"/>
          </p:nvPr>
        </p:nvSpPr>
        <p:spPr>
          <a:xfrm>
            <a:off x="1225118" y="1846555"/>
            <a:ext cx="9046788" cy="577049"/>
          </a:xfrm>
        </p:spPr>
        <p:txBody>
          <a:bodyPr>
            <a:normAutofit/>
          </a:bodyPr>
          <a:lstStyle/>
          <a:p>
            <a:pPr marL="0" indent="0">
              <a:buNone/>
            </a:pPr>
            <a:r>
              <a:rPr lang="en-IN" dirty="0"/>
              <a:t> Mean of different column (mmol/l)</a:t>
            </a:r>
          </a:p>
        </p:txBody>
      </p:sp>
      <p:pic>
        <p:nvPicPr>
          <p:cNvPr id="9" name="Picture 8">
            <a:extLst>
              <a:ext uri="{FF2B5EF4-FFF2-40B4-BE49-F238E27FC236}">
                <a16:creationId xmlns:a16="http://schemas.microsoft.com/office/drawing/2014/main" id="{266604E6-F567-4AD5-A130-F8DBE026F109}"/>
              </a:ext>
            </a:extLst>
          </p:cNvPr>
          <p:cNvPicPr>
            <a:picLocks noChangeAspect="1"/>
          </p:cNvPicPr>
          <p:nvPr/>
        </p:nvPicPr>
        <p:blipFill>
          <a:blip r:embed="rId2"/>
          <a:stretch>
            <a:fillRect/>
          </a:stretch>
        </p:blipFill>
        <p:spPr>
          <a:xfrm>
            <a:off x="1225118" y="2663634"/>
            <a:ext cx="6060074" cy="2561186"/>
          </a:xfrm>
          <a:prstGeom prst="rect">
            <a:avLst/>
          </a:prstGeom>
        </p:spPr>
      </p:pic>
    </p:spTree>
    <p:extLst>
      <p:ext uri="{BB962C8B-B14F-4D97-AF65-F5344CB8AC3E}">
        <p14:creationId xmlns:p14="http://schemas.microsoft.com/office/powerpoint/2010/main" val="291713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79C-BD43-4135-AA73-0BCB6B79005E}"/>
              </a:ext>
            </a:extLst>
          </p:cNvPr>
          <p:cNvSpPr>
            <a:spLocks noGrp="1"/>
          </p:cNvSpPr>
          <p:nvPr>
            <p:ph type="title"/>
          </p:nvPr>
        </p:nvSpPr>
        <p:spPr>
          <a:xfrm>
            <a:off x="1130270" y="953325"/>
            <a:ext cx="9603275" cy="18301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B9125EA-1D71-4C46-A808-0E8D0CBCC361}"/>
              </a:ext>
            </a:extLst>
          </p:cNvPr>
          <p:cNvSpPr>
            <a:spLocks noGrp="1"/>
          </p:cNvSpPr>
          <p:nvPr>
            <p:ph idx="1"/>
          </p:nvPr>
        </p:nvSpPr>
        <p:spPr>
          <a:xfrm>
            <a:off x="1130270" y="5370989"/>
            <a:ext cx="9603275" cy="95355"/>
          </a:xfrm>
        </p:spPr>
        <p:txBody>
          <a:bodyPr>
            <a:normAutofit fontScale="25000" lnSpcReduction="20000"/>
          </a:bodyPr>
          <a:lstStyle/>
          <a:p>
            <a:pPr marL="0" indent="0">
              <a:buNone/>
            </a:pPr>
            <a:r>
              <a:rPr lang="en-IN" dirty="0"/>
              <a:t> </a:t>
            </a:r>
          </a:p>
        </p:txBody>
      </p:sp>
      <p:pic>
        <p:nvPicPr>
          <p:cNvPr id="5" name="Picture 4">
            <a:extLst>
              <a:ext uri="{FF2B5EF4-FFF2-40B4-BE49-F238E27FC236}">
                <a16:creationId xmlns:a16="http://schemas.microsoft.com/office/drawing/2014/main" id="{DA49FAAC-88DE-4611-A773-002FBE04206B}"/>
              </a:ext>
            </a:extLst>
          </p:cNvPr>
          <p:cNvPicPr>
            <a:picLocks noChangeAspect="1"/>
          </p:cNvPicPr>
          <p:nvPr/>
        </p:nvPicPr>
        <p:blipFill>
          <a:blip r:embed="rId2"/>
          <a:stretch>
            <a:fillRect/>
          </a:stretch>
        </p:blipFill>
        <p:spPr>
          <a:xfrm>
            <a:off x="1250412" y="1618519"/>
            <a:ext cx="4115960" cy="3468386"/>
          </a:xfrm>
          <a:prstGeom prst="rect">
            <a:avLst/>
          </a:prstGeom>
        </p:spPr>
      </p:pic>
      <p:pic>
        <p:nvPicPr>
          <p:cNvPr id="9" name="Picture 8">
            <a:extLst>
              <a:ext uri="{FF2B5EF4-FFF2-40B4-BE49-F238E27FC236}">
                <a16:creationId xmlns:a16="http://schemas.microsoft.com/office/drawing/2014/main" id="{5EB81E42-9C5A-4131-8F69-46DD63F91A7B}"/>
              </a:ext>
            </a:extLst>
          </p:cNvPr>
          <p:cNvPicPr>
            <a:picLocks noChangeAspect="1"/>
          </p:cNvPicPr>
          <p:nvPr/>
        </p:nvPicPr>
        <p:blipFill>
          <a:blip r:embed="rId3"/>
          <a:stretch>
            <a:fillRect/>
          </a:stretch>
        </p:blipFill>
        <p:spPr>
          <a:xfrm>
            <a:off x="6096000" y="1265217"/>
            <a:ext cx="4197514" cy="3976898"/>
          </a:xfrm>
          <a:prstGeom prst="rect">
            <a:avLst/>
          </a:prstGeom>
        </p:spPr>
      </p:pic>
    </p:spTree>
    <p:extLst>
      <p:ext uri="{BB962C8B-B14F-4D97-AF65-F5344CB8AC3E}">
        <p14:creationId xmlns:p14="http://schemas.microsoft.com/office/powerpoint/2010/main" val="13662762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171</TotalTime>
  <Words>414</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Century Gothic</vt:lpstr>
      <vt:lpstr>Gallery</vt:lpstr>
      <vt:lpstr>Data  Assignment</vt:lpstr>
      <vt:lpstr>Analysis</vt:lpstr>
      <vt:lpstr> Parameters:</vt:lpstr>
      <vt:lpstr>Units(After Pre-processing):</vt:lpstr>
      <vt:lpstr>Age Groups:</vt:lpstr>
      <vt:lpstr>Gender:</vt:lpstr>
      <vt:lpstr>Gender Classifier</vt:lpstr>
      <vt:lpstr>Chloride comparison</vt:lpstr>
      <vt:lpstr> </vt:lpstr>
      <vt:lpstr>Interesting facts</vt:lpstr>
      <vt:lpstr> </vt:lpstr>
      <vt:lpstr>Practical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Assignment</dc:title>
  <dc:creator>Bidyut Mondal</dc:creator>
  <cp:lastModifiedBy>Bidyut Mondal</cp:lastModifiedBy>
  <cp:revision>17</cp:revision>
  <dcterms:created xsi:type="dcterms:W3CDTF">2021-03-04T19:43:10Z</dcterms:created>
  <dcterms:modified xsi:type="dcterms:W3CDTF">2021-03-05T08:55:04Z</dcterms:modified>
</cp:coreProperties>
</file>