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9"/>
  </p:notesMasterIdLst>
  <p:handoutMasterIdLst>
    <p:handoutMasterId r:id="rId30"/>
  </p:handoutMasterIdLst>
  <p:sldIdLst>
    <p:sldId id="286" r:id="rId6"/>
    <p:sldId id="435" r:id="rId7"/>
    <p:sldId id="465" r:id="rId8"/>
    <p:sldId id="466" r:id="rId9"/>
    <p:sldId id="467" r:id="rId10"/>
    <p:sldId id="470" r:id="rId11"/>
    <p:sldId id="472" r:id="rId12"/>
    <p:sldId id="474" r:id="rId13"/>
    <p:sldId id="471" r:id="rId14"/>
    <p:sldId id="473" r:id="rId15"/>
    <p:sldId id="480" r:id="rId16"/>
    <p:sldId id="481" r:id="rId17"/>
    <p:sldId id="468" r:id="rId18"/>
    <p:sldId id="469" r:id="rId19"/>
    <p:sldId id="482" r:id="rId20"/>
    <p:sldId id="458" r:id="rId21"/>
    <p:sldId id="461" r:id="rId22"/>
    <p:sldId id="475" r:id="rId23"/>
    <p:sldId id="476" r:id="rId24"/>
    <p:sldId id="477" r:id="rId25"/>
    <p:sldId id="478" r:id="rId26"/>
    <p:sldId id="479" r:id="rId27"/>
    <p:sldId id="324" r:id="rId28"/>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varScale="1">
        <p:scale>
          <a:sx n="141" d="100"/>
          <a:sy n="141" d="100"/>
        </p:scale>
        <p:origin x="1134" y="102"/>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22.02.2017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22.02.2017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2600546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33780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val="152937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1775613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9"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jdbc/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wazniak.mimuw.edu.pl/index.php?title=Bazy_danyc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leinadb/exercise5"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3cusername%3e/exercise5"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205458"/>
          </a:xfrm>
        </p:spPr>
        <p:txBody>
          <a:bodyPr/>
          <a:lstStyle/>
          <a:p>
            <a:r>
              <a:rPr lang="pl-PL" dirty="0" smtClean="0"/>
              <a:t>WdSR - ćwiczenie 5 </a:t>
            </a:r>
            <a:r>
              <a:rPr lang="pl-PL" sz="1400" dirty="0" smtClean="0"/>
              <a:t>Java Database Connectivity (JDBC)</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Autor: Marek Strejczek</a:t>
            </a:r>
          </a:p>
          <a:p>
            <a:r>
              <a:rPr lang="pl-PL" dirty="0" smtClean="0"/>
              <a:t>Prowadzący: Daniel Boguszewicz</a:t>
            </a:r>
            <a:endParaRPr lang="de-DE" dirty="0" smtClean="0"/>
          </a:p>
          <a:p>
            <a:r>
              <a:rPr lang="pl-PL" dirty="0" smtClean="0"/>
              <a:t>Lato </a:t>
            </a:r>
            <a:r>
              <a:rPr lang="pl-PL" dirty="0" smtClean="0"/>
              <a:t>2017</a:t>
            </a:r>
            <a:endParaRPr lang="pl-PL" dirty="0" smtClean="0"/>
          </a:p>
          <a:p>
            <a:r>
              <a:rPr lang="pl-PL" dirty="0" smtClean="0"/>
              <a:t>Wersja 1.1</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53348653"/>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881490090"/>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TRUNCATE 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a:t>
            </a:r>
            <a:r>
              <a:rPr lang="pl-PL" b="1" dirty="0">
                <a:latin typeface="Courier New" panose="02070309020205020404" pitchFamily="49" charset="0"/>
                <a:cs typeface="Courier New" panose="02070309020205020404" pitchFamily="49" charset="0"/>
              </a:rPr>
              <a:t>TABLE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DROP TABLE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365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Java Database Connectivity – API pozwalające na dostęp do danych przechowywanych w formacie tabelarycznym – w szczególności do relacyjnej bazy danych.</a:t>
            </a:r>
          </a:p>
          <a:p>
            <a:r>
              <a:rPr lang="pl-PL" dirty="0" smtClean="0"/>
              <a:t>Udostępnia operacje pozwalające na:</a:t>
            </a:r>
          </a:p>
          <a:p>
            <a:pPr lvl="1"/>
            <a:r>
              <a:rPr lang="pl-PL" dirty="0" smtClean="0"/>
              <a:t>Połączenie do źródła danych.</a:t>
            </a:r>
          </a:p>
          <a:p>
            <a:pPr lvl="1"/>
            <a:r>
              <a:rPr lang="pl-PL" dirty="0" smtClean="0"/>
              <a:t>Przesyłanie do bazy danych poleceń pobrania bądź modyfikacji bazy danych.</a:t>
            </a:r>
          </a:p>
          <a:p>
            <a:pPr lvl="1"/>
            <a:r>
              <a:rPr lang="pl-PL" dirty="0" smtClean="0"/>
              <a:t>Pobieranie i przetwarzanie danych zwróconych przez bazę danych w odpowiedzi na polecenia.</a:t>
            </a:r>
          </a:p>
          <a:p>
            <a:endParaRPr lang="pl-PL" dirty="0" smtClean="0"/>
          </a:p>
          <a:p>
            <a:endParaRPr lang="pl-PL" dirty="0" smtClean="0"/>
          </a:p>
        </p:txBody>
      </p:sp>
      <p:pic>
        <p:nvPicPr>
          <p:cNvPr id="4098" name="Picture 2" descr="The DBMS-proprietary protocol provides two-way communication between the client machine and the database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295" y="2971356"/>
            <a:ext cx="3095625" cy="1419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14295" y="4477499"/>
            <a:ext cx="2915863" cy="107722"/>
          </a:xfrm>
          <a:prstGeom prst="rect">
            <a:avLst/>
          </a:prstGeom>
          <a:noFill/>
        </p:spPr>
        <p:txBody>
          <a:bodyPr wrap="none" lIns="0" tIns="0" rIns="0" bIns="0" rtlCol="0">
            <a:spAutoFit/>
          </a:bodyPr>
          <a:lstStyle/>
          <a:p>
            <a:r>
              <a:rPr lang="pl-PL" sz="700" dirty="0" smtClean="0"/>
              <a:t>Diagram z https</a:t>
            </a:r>
            <a:r>
              <a:rPr lang="pl-PL" sz="700" dirty="0"/>
              <a:t>://docs.oracle.com/javase/tutorial/jdbc/overview/index.html</a:t>
            </a:r>
            <a:endParaRPr lang="pl-PL" sz="700" dirty="0" smtClean="0"/>
          </a:p>
        </p:txBody>
      </p:sp>
    </p:spTree>
    <p:extLst>
      <p:ext uri="{BB962C8B-B14F-4D97-AF65-F5344CB8AC3E}">
        <p14:creationId xmlns:p14="http://schemas.microsoft.com/office/powerpoint/2010/main" val="1468667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Podstawy JDBC – zarys komunikacji</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77500" lnSpcReduction="20000"/>
          </a:bodyPr>
          <a:lstStyle/>
          <a:p>
            <a:pPr marL="0" indent="0">
              <a:buNone/>
            </a:pPr>
            <a:r>
              <a:rPr lang="pl-PL" dirty="0">
                <a:latin typeface="Courier New" panose="02070309020205020404" pitchFamily="49" charset="0"/>
                <a:cs typeface="Courier New" panose="02070309020205020404" pitchFamily="49" charset="0"/>
              </a:rPr>
              <a:t>public void connectToAndQueryDatabase(String username, String password) {</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Connection con = DriverManager.getConnection(</a:t>
            </a:r>
          </a:p>
          <a:p>
            <a:pPr marL="0" indent="0">
              <a:buNone/>
            </a:pPr>
            <a:r>
              <a:rPr lang="pl-PL" dirty="0">
                <a:latin typeface="Courier New" panose="02070309020205020404" pitchFamily="49" charset="0"/>
                <a:cs typeface="Courier New" panose="02070309020205020404" pitchFamily="49" charset="0"/>
              </a:rPr>
              <a:t>                         "jdbc:myDriver:myDatabase",</a:t>
            </a:r>
          </a:p>
          <a:p>
            <a:pPr marL="0" indent="0">
              <a:buNone/>
            </a:pPr>
            <a:r>
              <a:rPr lang="pl-PL" dirty="0">
                <a:latin typeface="Courier New" panose="02070309020205020404" pitchFamily="49" charset="0"/>
                <a:cs typeface="Courier New" panose="02070309020205020404" pitchFamily="49" charset="0"/>
              </a:rPr>
              <a:t>                         username,</a:t>
            </a:r>
          </a:p>
          <a:p>
            <a:pPr marL="0" indent="0">
              <a:buNone/>
            </a:pPr>
            <a:r>
              <a:rPr lang="pl-PL" dirty="0">
                <a:latin typeface="Courier New" panose="02070309020205020404" pitchFamily="49" charset="0"/>
                <a:cs typeface="Courier New" panose="02070309020205020404" pitchFamily="49" charset="0"/>
              </a:rPr>
              <a:t>                         password);</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Statement stmt = con.createStatement();</a:t>
            </a:r>
          </a:p>
          <a:p>
            <a:pPr marL="0" indent="0">
              <a:buNone/>
            </a:pPr>
            <a:r>
              <a:rPr lang="pl-PL" dirty="0">
                <a:latin typeface="Courier New" panose="02070309020205020404" pitchFamily="49" charset="0"/>
                <a:cs typeface="Courier New" panose="02070309020205020404" pitchFamily="49" charset="0"/>
              </a:rPr>
              <a:t>    ResultSet rs = stmt.executeQuery("SELECT a, b, c FROM Table1");</a:t>
            </a:r>
          </a:p>
          <a:p>
            <a:pPr marL="0" indent="0">
              <a:buNone/>
            </a:pPr>
            <a:endParaRPr lang="pl-PL" dirty="0">
              <a:latin typeface="Courier New" panose="02070309020205020404" pitchFamily="49" charset="0"/>
              <a:cs typeface="Courier New" panose="02070309020205020404" pitchFamily="49" charset="0"/>
            </a:endParaRPr>
          </a:p>
          <a:p>
            <a:pPr marL="0" indent="0">
              <a:buNone/>
            </a:pPr>
            <a:r>
              <a:rPr lang="pl-PL" dirty="0">
                <a:latin typeface="Courier New" panose="02070309020205020404" pitchFamily="49" charset="0"/>
                <a:cs typeface="Courier New" panose="02070309020205020404" pitchFamily="49" charset="0"/>
              </a:rPr>
              <a:t>    while (rs.next()) {</a:t>
            </a:r>
          </a:p>
          <a:p>
            <a:pPr marL="0" indent="0">
              <a:buNone/>
            </a:pPr>
            <a:r>
              <a:rPr lang="pl-PL" dirty="0">
                <a:latin typeface="Courier New" panose="02070309020205020404" pitchFamily="49" charset="0"/>
                <a:cs typeface="Courier New" panose="02070309020205020404" pitchFamily="49" charset="0"/>
              </a:rPr>
              <a:t>        int x = rs.getInt("a");</a:t>
            </a:r>
          </a:p>
          <a:p>
            <a:pPr marL="0" indent="0">
              <a:buNone/>
            </a:pPr>
            <a:r>
              <a:rPr lang="pl-PL" dirty="0">
                <a:latin typeface="Courier New" panose="02070309020205020404" pitchFamily="49" charset="0"/>
                <a:cs typeface="Courier New" panose="02070309020205020404" pitchFamily="49" charset="0"/>
              </a:rPr>
              <a:t>        String s = rs.getString("b");</a:t>
            </a:r>
          </a:p>
          <a:p>
            <a:pPr marL="0" indent="0">
              <a:buNone/>
            </a:pPr>
            <a:r>
              <a:rPr lang="pl-PL" dirty="0">
                <a:latin typeface="Courier New" panose="02070309020205020404" pitchFamily="49" charset="0"/>
                <a:cs typeface="Courier New" panose="02070309020205020404" pitchFamily="49" charset="0"/>
              </a:rPr>
              <a:t>        float f = rs.getFloat("c");</a:t>
            </a:r>
          </a:p>
          <a:p>
            <a:pPr marL="0" indent="0">
              <a:buNone/>
            </a:pPr>
            <a:r>
              <a:rPr lang="pl-PL" dirty="0">
                <a:latin typeface="Courier New" panose="02070309020205020404" pitchFamily="49" charset="0"/>
                <a:cs typeface="Courier New" panose="02070309020205020404" pitchFamily="49" charset="0"/>
              </a:rPr>
              <a:t>    }</a:t>
            </a:r>
          </a:p>
          <a:p>
            <a:pPr marL="0" indent="0">
              <a:buNone/>
            </a:pPr>
            <a:r>
              <a:rPr lang="pl-PL" dirty="0">
                <a:latin typeface="Courier New" panose="02070309020205020404" pitchFamily="49" charset="0"/>
                <a:cs typeface="Courier New" panose="02070309020205020404" pitchFamily="49" charset="0"/>
              </a:rPr>
              <a:t>}</a:t>
            </a:r>
            <a:endParaRPr lang="pl-PL"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692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SQL jest językiem interpretowanym. W przypadku konstruowania zapytań z wykorzystaniem parametrów pochodzących z zewnątrz należy zachować ostrożność.</a:t>
            </a:r>
          </a:p>
          <a:p>
            <a:pPr lvl="1"/>
            <a:r>
              <a:rPr lang="pl-PL" dirty="0" smtClean="0"/>
              <a:t>Przykład – proste uwierzytelnienie użytkownika:</a:t>
            </a:r>
          </a:p>
          <a:p>
            <a:pPr lvl="2"/>
            <a:r>
              <a:rPr lang="pl-PL" dirty="0" smtClean="0"/>
              <a:t>SELECT </a:t>
            </a:r>
            <a:r>
              <a:rPr lang="pl-PL" dirty="0"/>
              <a:t>* FROM </a:t>
            </a:r>
            <a:r>
              <a:rPr lang="pl-PL" dirty="0" err="1" smtClean="0"/>
              <a:t>users</a:t>
            </a:r>
            <a:r>
              <a:rPr lang="pl-PL" dirty="0" smtClean="0"/>
              <a:t> WHERE </a:t>
            </a:r>
            <a:r>
              <a:rPr lang="pl-PL" dirty="0" err="1" smtClean="0"/>
              <a:t>user</a:t>
            </a:r>
            <a:r>
              <a:rPr lang="pl-PL" dirty="0" smtClean="0"/>
              <a:t> = '{0}' AND </a:t>
            </a:r>
            <a:r>
              <a:rPr lang="pl-PL" dirty="0" err="1" smtClean="0"/>
              <a:t>password</a:t>
            </a:r>
            <a:r>
              <a:rPr lang="pl-PL" dirty="0" smtClean="0"/>
              <a:t> = '{1}'</a:t>
            </a:r>
          </a:p>
          <a:p>
            <a:pPr marL="360363" lvl="2" indent="0">
              <a:buNone/>
            </a:pPr>
            <a:endParaRPr lang="pl-PL" dirty="0" smtClean="0"/>
          </a:p>
          <a:p>
            <a:pPr lvl="2"/>
            <a:r>
              <a:rPr lang="pl-PL" dirty="0" smtClean="0"/>
              <a:t>Jeśli argumenty będą miały wartość np. </a:t>
            </a:r>
            <a:r>
              <a:rPr lang="pl-PL" i="1" u="sng" dirty="0" smtClean="0"/>
              <a:t>Nowak</a:t>
            </a:r>
            <a:r>
              <a:rPr lang="pl-PL" dirty="0" smtClean="0"/>
              <a:t> i </a:t>
            </a:r>
            <a:r>
              <a:rPr lang="pl-PL" i="1" u="sng" dirty="0" smtClean="0"/>
              <a:t>Hasełko</a:t>
            </a:r>
            <a:r>
              <a:rPr lang="pl-PL" dirty="0" smtClean="0"/>
              <a:t> to wszystko zadziała zgodnie z oczekiwaniami:</a:t>
            </a:r>
          </a:p>
          <a:p>
            <a:pPr lvl="3"/>
            <a:r>
              <a:rPr lang="pl-PL" dirty="0" smtClean="0"/>
              <a:t>SELECT * FROM </a:t>
            </a:r>
            <a:r>
              <a:rPr lang="pl-PL" dirty="0" err="1" smtClean="0"/>
              <a:t>users</a:t>
            </a:r>
            <a:r>
              <a:rPr lang="pl-PL" dirty="0" smtClean="0"/>
              <a:t> WHERE </a:t>
            </a:r>
            <a:r>
              <a:rPr lang="pl-PL" dirty="0" err="1" smtClean="0"/>
              <a:t>user</a:t>
            </a:r>
            <a:r>
              <a:rPr lang="pl-PL" dirty="0" smtClean="0"/>
              <a:t>='Nowak</a:t>
            </a:r>
            <a:r>
              <a:rPr lang="pl-PL" dirty="0"/>
              <a:t>'</a:t>
            </a:r>
            <a:r>
              <a:rPr lang="pl-PL" dirty="0" smtClean="0"/>
              <a:t> AND </a:t>
            </a:r>
            <a:r>
              <a:rPr lang="pl-PL" dirty="0" err="1" smtClean="0"/>
              <a:t>password</a:t>
            </a:r>
            <a:r>
              <a:rPr lang="pl-PL" dirty="0" smtClean="0"/>
              <a:t> = 'Hasełko</a:t>
            </a:r>
            <a:r>
              <a:rPr lang="pl-PL" dirty="0"/>
              <a:t>'</a:t>
            </a:r>
            <a:endParaRPr lang="pl-PL" dirty="0" smtClean="0"/>
          </a:p>
          <a:p>
            <a:pPr lvl="3"/>
            <a:endParaRPr lang="pl-PL" dirty="0" smtClean="0"/>
          </a:p>
          <a:p>
            <a:pPr lvl="2"/>
            <a:r>
              <a:rPr lang="pl-PL" dirty="0" smtClean="0"/>
              <a:t>Jeśli jednak złośliwy użytkownik wpisze </a:t>
            </a:r>
            <a:r>
              <a:rPr lang="pl-PL" i="1" u="sng" dirty="0" smtClean="0"/>
              <a:t>admin</a:t>
            </a:r>
            <a:r>
              <a:rPr lang="pl-PL" dirty="0" smtClean="0"/>
              <a:t> i </a:t>
            </a:r>
            <a:r>
              <a:rPr lang="pl-PL" i="1" u="sng" dirty="0"/>
              <a:t>' OR 'a</a:t>
            </a:r>
            <a:r>
              <a:rPr lang="pl-PL" i="1" u="sng" dirty="0" smtClean="0"/>
              <a:t>'='a</a:t>
            </a:r>
            <a:r>
              <a:rPr lang="pl-PL" i="1" u="sng" dirty="0"/>
              <a:t>'</a:t>
            </a:r>
            <a:r>
              <a:rPr lang="pl-PL" dirty="0" smtClean="0"/>
              <a:t> to zapytanie będzie wyglądało tak:</a:t>
            </a:r>
          </a:p>
          <a:p>
            <a:pPr lvl="3"/>
            <a:r>
              <a:rPr lang="pl-PL" dirty="0"/>
              <a:t>SELECT * FROM </a:t>
            </a:r>
            <a:r>
              <a:rPr lang="pl-PL" dirty="0" err="1" smtClean="0"/>
              <a:t>users</a:t>
            </a:r>
            <a:r>
              <a:rPr lang="pl-PL" dirty="0" smtClean="0"/>
              <a:t> </a:t>
            </a:r>
            <a:r>
              <a:rPr lang="pl-PL" dirty="0"/>
              <a:t>WHERE </a:t>
            </a:r>
            <a:r>
              <a:rPr lang="pl-PL" dirty="0" err="1" smtClean="0"/>
              <a:t>user</a:t>
            </a:r>
            <a:r>
              <a:rPr lang="pl-PL" dirty="0" smtClean="0"/>
              <a:t>='admin</a:t>
            </a:r>
            <a:r>
              <a:rPr lang="pl-PL" dirty="0"/>
              <a:t>'</a:t>
            </a:r>
            <a:r>
              <a:rPr lang="pl-PL" dirty="0" smtClean="0"/>
              <a:t> AND </a:t>
            </a:r>
            <a:r>
              <a:rPr lang="pl-PL" dirty="0" err="1" smtClean="0"/>
              <a:t>password</a:t>
            </a:r>
            <a:r>
              <a:rPr lang="pl-PL" dirty="0" smtClean="0"/>
              <a:t> = '</a:t>
            </a:r>
            <a:r>
              <a:rPr lang="pl-PL" dirty="0"/>
              <a:t>'</a:t>
            </a:r>
            <a:r>
              <a:rPr lang="pl-PL" dirty="0" smtClean="0"/>
              <a:t> OR 'a'='a</a:t>
            </a:r>
            <a:r>
              <a:rPr lang="pl-PL" dirty="0"/>
              <a:t>'</a:t>
            </a:r>
            <a:endParaRPr lang="pl-PL" dirty="0" smtClean="0"/>
          </a:p>
          <a:p>
            <a:pPr lvl="3"/>
            <a:endParaRPr lang="pl-PL" dirty="0"/>
          </a:p>
          <a:p>
            <a:pPr lvl="2"/>
            <a:r>
              <a:rPr lang="pl-PL" dirty="0" smtClean="0"/>
              <a:t>Zapytanie wykaże, że znaleziono użytkownika dla podanej nazwy i hasła i aplikacja zezwoli na dostęp (z uprawnieniami administratora!)</a:t>
            </a:r>
          </a:p>
          <a:p>
            <a:pPr lvl="2"/>
            <a:endParaRPr lang="pl-PL" dirty="0"/>
          </a:p>
          <a:p>
            <a:endParaRPr lang="pl-PL" dirty="0" smtClean="0"/>
          </a:p>
        </p:txBody>
      </p:sp>
    </p:spTree>
    <p:extLst>
      <p:ext uri="{BB962C8B-B14F-4D97-AF65-F5344CB8AC3E}">
        <p14:creationId xmlns:p14="http://schemas.microsoft.com/office/powerpoint/2010/main" val="2059680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SQL </a:t>
            </a:r>
            <a:r>
              <a:rPr lang="pl-PL" dirty="0" err="1" smtClean="0"/>
              <a:t>Injection</a:t>
            </a:r>
            <a:r>
              <a:rPr lang="pl-PL" dirty="0" smtClean="0"/>
              <a:t> </a:t>
            </a:r>
            <a:r>
              <a:rPr lang="pl-PL" dirty="0" err="1" smtClean="0"/>
              <a:t>attack</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Jak zapobiegać?</a:t>
            </a:r>
          </a:p>
          <a:p>
            <a:pPr lvl="2"/>
            <a:r>
              <a:rPr lang="pl-PL" dirty="0" smtClean="0"/>
              <a:t>Używać </a:t>
            </a:r>
            <a:r>
              <a:rPr lang="pl-PL" b="1" i="1" dirty="0" err="1" smtClean="0"/>
              <a:t>prepared</a:t>
            </a:r>
            <a:r>
              <a:rPr lang="pl-PL" b="1" i="1" dirty="0" smtClean="0"/>
              <a:t> </a:t>
            </a:r>
            <a:r>
              <a:rPr lang="pl-PL" b="1" i="1" dirty="0" err="1" smtClean="0"/>
              <a:t>statements</a:t>
            </a:r>
            <a:r>
              <a:rPr lang="pl-PL" b="1" dirty="0" smtClean="0"/>
              <a:t> </a:t>
            </a:r>
            <a:r>
              <a:rPr lang="pl-PL" dirty="0" smtClean="0"/>
              <a:t>lub </a:t>
            </a:r>
            <a:r>
              <a:rPr lang="pl-PL" b="1" i="1" dirty="0" err="1" smtClean="0"/>
              <a:t>stored</a:t>
            </a:r>
            <a:r>
              <a:rPr lang="pl-PL" b="1" i="1" dirty="0" smtClean="0"/>
              <a:t> </a:t>
            </a:r>
            <a:r>
              <a:rPr lang="pl-PL" b="1" i="1" dirty="0" err="1" smtClean="0"/>
              <a:t>procedures</a:t>
            </a:r>
            <a:r>
              <a:rPr lang="pl-PL" dirty="0" smtClean="0"/>
              <a:t>, dzięki czemu argumenty są dołączane do zapytania w bezpieczny sposób przez biblioteki dostępu do bazy danych (np. JDBC API dla Java, PDO dla PHP)</a:t>
            </a:r>
          </a:p>
          <a:p>
            <a:pPr marL="360363" lvl="2" indent="0">
              <a:buNone/>
            </a:pPr>
            <a:endParaRPr lang="pl-PL" dirty="0" smtClean="0"/>
          </a:p>
          <a:p>
            <a:pPr lvl="2"/>
            <a:r>
              <a:rPr lang="pl-PL" i="1" dirty="0" err="1" smtClean="0"/>
              <a:t>Escaping</a:t>
            </a:r>
            <a:r>
              <a:rPr lang="pl-PL" i="1" dirty="0" smtClean="0"/>
              <a:t> </a:t>
            </a:r>
            <a:r>
              <a:rPr lang="pl-PL" dirty="0" smtClean="0"/>
              <a:t>wszystkich danych dostarczanych z zewnątrz aplikacji przy użyciu odpowiednich bibliotek, które zapobiegają modyfikacji intencji zapytania.</a:t>
            </a:r>
          </a:p>
          <a:p>
            <a:pPr lvl="3"/>
            <a:r>
              <a:rPr lang="pl-PL" dirty="0" smtClean="0"/>
              <a:t>Jest to jednak metoda podatna na błędy i powinna być stosowana tylko w sytuacjach, gdzie korzystanie z </a:t>
            </a:r>
            <a:r>
              <a:rPr lang="pl-PL" i="1" dirty="0" err="1" smtClean="0"/>
              <a:t>prepared</a:t>
            </a:r>
            <a:r>
              <a:rPr lang="pl-PL" i="1" dirty="0" smtClean="0"/>
              <a:t> </a:t>
            </a:r>
            <a:r>
              <a:rPr lang="pl-PL" i="1" dirty="0" err="1" smtClean="0"/>
              <a:t>statements</a:t>
            </a:r>
            <a:r>
              <a:rPr lang="pl-PL" dirty="0"/>
              <a:t> </a:t>
            </a:r>
            <a:r>
              <a:rPr lang="pl-PL" dirty="0" smtClean="0"/>
              <a:t>lub </a:t>
            </a:r>
            <a:r>
              <a:rPr lang="pl-PL" i="1" dirty="0" err="1" smtClean="0"/>
              <a:t>stored</a:t>
            </a:r>
            <a:r>
              <a:rPr lang="pl-PL" i="1" dirty="0" smtClean="0"/>
              <a:t> </a:t>
            </a:r>
            <a:r>
              <a:rPr lang="pl-PL" i="1" dirty="0" err="1" smtClean="0"/>
              <a:t>procedures</a:t>
            </a:r>
            <a:r>
              <a:rPr lang="pl-PL" dirty="0" smtClean="0"/>
              <a:t> nie wchodzi w grę (np. modyfikowanie starych złożonych systemów).</a:t>
            </a:r>
          </a:p>
          <a:p>
            <a:pPr marL="538162" lvl="3" indent="0">
              <a:buNone/>
            </a:pPr>
            <a:endParaRPr lang="pl-PL" dirty="0" smtClean="0"/>
          </a:p>
          <a:p>
            <a:pPr lvl="2"/>
            <a:r>
              <a:rPr lang="pl-PL" dirty="0" smtClean="0"/>
              <a:t>Dodatkowo: </a:t>
            </a:r>
          </a:p>
          <a:p>
            <a:pPr lvl="3"/>
            <a:r>
              <a:rPr lang="pl-PL" dirty="0" smtClean="0"/>
              <a:t>Ograniczone zaufanie – każde konto bazodanowe powinno mieć przypisane minimalny niezbędny zestaw uprawnień (np. mało która aplikacja wymaga uprawnień do operacji DROP TABLE). Dzięki temu minimalizujemy ewentualne szkody jeśli atak się mimo wszystko powiedzie.</a:t>
            </a:r>
          </a:p>
          <a:p>
            <a:pPr lvl="3"/>
            <a:endParaRPr lang="pl-PL" dirty="0" smtClean="0"/>
          </a:p>
          <a:p>
            <a:pPr lvl="3"/>
            <a:r>
              <a:rPr lang="pl-PL" dirty="0" smtClean="0"/>
              <a:t>Weryfikacja danych wejściowych – na przykład poprzez filtry już na poziomie serwera WWW.</a:t>
            </a:r>
            <a:endParaRPr lang="pl-PL" dirty="0"/>
          </a:p>
          <a:p>
            <a:endParaRPr lang="pl-PL" dirty="0" smtClean="0"/>
          </a:p>
        </p:txBody>
      </p:sp>
    </p:spTree>
    <p:extLst>
      <p:ext uri="{BB962C8B-B14F-4D97-AF65-F5344CB8AC3E}">
        <p14:creationId xmlns:p14="http://schemas.microsoft.com/office/powerpoint/2010/main" val="1158117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Zasoby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JDBC </a:t>
            </a:r>
            <a:r>
              <a:rPr lang="pl-PL" dirty="0"/>
              <a:t>tutorial: </a:t>
            </a:r>
            <a:r>
              <a:rPr lang="pl-PL" dirty="0">
                <a:hlinkClick r:id="rId3"/>
              </a:rPr>
              <a:t>https://</a:t>
            </a:r>
            <a:r>
              <a:rPr lang="pl-PL" dirty="0" smtClean="0">
                <a:hlinkClick r:id="rId3"/>
              </a:rPr>
              <a:t>docs.oracle.com/javase/tutorial/jdbc/index.html</a:t>
            </a:r>
            <a:endParaRPr lang="pl-PL" dirty="0" smtClean="0"/>
          </a:p>
          <a:p>
            <a:pPr lvl="1"/>
            <a:r>
              <a:rPr lang="pl-PL" dirty="0" smtClean="0"/>
              <a:t>Bazy </a:t>
            </a:r>
            <a:r>
              <a:rPr lang="pl-PL" dirty="0" err="1" smtClean="0"/>
              <a:t>danych@Ważniak</a:t>
            </a:r>
            <a:r>
              <a:rPr lang="pl-PL" dirty="0"/>
              <a:t>: </a:t>
            </a:r>
            <a:r>
              <a:rPr lang="pl-PL" dirty="0">
                <a:hlinkClick r:id="rId4"/>
              </a:rPr>
              <a:t>http://</a:t>
            </a:r>
            <a:r>
              <a:rPr lang="pl-PL" dirty="0" smtClean="0">
                <a:hlinkClick r:id="rId4"/>
              </a:rPr>
              <a:t>wazniak.mimuw.edu.pl/index.php?title=Bazy_danych</a:t>
            </a:r>
            <a:endParaRPr lang="pl-PL" dirty="0" smtClean="0"/>
          </a:p>
          <a:p>
            <a:pPr lvl="1"/>
            <a:r>
              <a:rPr lang="pl-PL" dirty="0" smtClean="0"/>
              <a:t>„Wprowadzenie do systemów baz danych” C.J. </a:t>
            </a:r>
            <a:r>
              <a:rPr lang="pl-PL" dirty="0" err="1" smtClean="0"/>
              <a:t>Date</a:t>
            </a:r>
            <a:r>
              <a:rPr lang="pl-PL" dirty="0" smtClean="0"/>
              <a:t>, WNT 2000</a:t>
            </a:r>
          </a:p>
          <a:p>
            <a:pPr lvl="1"/>
            <a:endParaRPr lang="pl-PL" dirty="0" smtClean="0"/>
          </a:p>
          <a:p>
            <a:pPr lvl="1"/>
            <a:endParaRPr lang="pl-PL" dirty="0"/>
          </a:p>
          <a:p>
            <a:endParaRPr lang="pl-PL" dirty="0" smtClean="0"/>
          </a:p>
        </p:txBody>
      </p:sp>
    </p:spTree>
    <p:extLst>
      <p:ext uri="{BB962C8B-B14F-4D97-AF65-F5344CB8AC3E}">
        <p14:creationId xmlns:p14="http://schemas.microsoft.com/office/powerpoint/2010/main" val="31195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a:t>5</a:t>
            </a:r>
            <a:r>
              <a:rPr lang="pl-PL" dirty="0" smtClean="0"/>
              <a:t>: Korzystanie z JDBC</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5</a:t>
            </a:r>
          </a:p>
          <a:p>
            <a:pPr algn="ctr"/>
            <a:r>
              <a:rPr lang="pl-PL" sz="1600" dirty="0" smtClean="0"/>
              <a:t>Korzystanie z JDBC</a:t>
            </a:r>
            <a:endParaRPr lang="pl-PL" sz="1600" dirty="0" smtClean="0">
              <a:solidFill>
                <a:schemeClr val="tx1"/>
              </a:solidFill>
            </a:endParaRPr>
          </a:p>
        </p:txBody>
      </p:sp>
    </p:spTree>
    <p:extLst>
      <p:ext uri="{BB962C8B-B14F-4D97-AF65-F5344CB8AC3E}">
        <p14:creationId xmlns:p14="http://schemas.microsoft.com/office/powerpoint/2010/main" val="3379363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023887" cy="3362325"/>
          </a:xfrm>
        </p:spPr>
        <p:txBody>
          <a:bodyPr>
            <a:normAutofit/>
          </a:bodyPr>
          <a:lstStyle/>
          <a:p>
            <a:r>
              <a:rPr lang="pl-PL" dirty="0"/>
              <a:t>Repozytorium:</a:t>
            </a:r>
          </a:p>
          <a:p>
            <a:pPr lvl="1"/>
            <a:r>
              <a:rPr lang="pl-PL" dirty="0">
                <a:hlinkClick r:id="rId3"/>
              </a:rPr>
              <a:t>https</a:t>
            </a:r>
            <a:r>
              <a:rPr lang="pl-PL">
                <a:hlinkClick r:id="rId3"/>
              </a:rPr>
              <a:t>://</a:t>
            </a:r>
            <a:r>
              <a:rPr lang="pl-PL" smtClean="0">
                <a:hlinkClick r:id="rId3"/>
              </a:rPr>
              <a:t>github.com/leinadb/exercise5</a:t>
            </a:r>
            <a:endParaRPr lang="pl-PL" dirty="0" smtClean="0"/>
          </a:p>
          <a:p>
            <a:pPr lvl="1"/>
            <a:r>
              <a:rPr lang="pl-PL" dirty="0" smtClean="0"/>
              <a:t>Tym razem nie rób </a:t>
            </a:r>
            <a:r>
              <a:rPr lang="pl-PL" dirty="0" err="1" smtClean="0"/>
              <a:t>forka</a:t>
            </a:r>
            <a:r>
              <a:rPr lang="pl-PL" dirty="0" smtClean="0"/>
              <a:t>!</a:t>
            </a:r>
          </a:p>
          <a:p>
            <a:endParaRPr lang="pl-PL" dirty="0" smtClean="0"/>
          </a:p>
          <a:p>
            <a:r>
              <a:rPr lang="pl-PL" dirty="0" smtClean="0"/>
              <a:t>W domyślnym branchu (master) w katalogu hsqldb znajduje się aplikacja, która po wystartowaniu udostępnia serwer bazy danych HSQLDB w wersji 2.3.4.</a:t>
            </a:r>
          </a:p>
          <a:p>
            <a:pPr lvl="1"/>
            <a:r>
              <a:rPr lang="pl-PL" dirty="0" smtClean="0"/>
              <a:t>Po uruchomieniu tej aplikacji (</a:t>
            </a:r>
            <a:r>
              <a:rPr lang="pl-PL" dirty="0" err="1" smtClean="0"/>
              <a:t>gradlew</a:t>
            </a:r>
            <a:r>
              <a:rPr lang="pl-PL" dirty="0" smtClean="0"/>
              <a:t> run) serwer będzie dostępny pod adresem URL: </a:t>
            </a:r>
          </a:p>
          <a:p>
            <a:pPr lvl="2"/>
            <a:r>
              <a:rPr lang="pl-PL" b="1" dirty="0"/>
              <a:t>jdbc:hsqldb:hsql://</a:t>
            </a:r>
            <a:r>
              <a:rPr lang="pl-PL" b="1" dirty="0" smtClean="0"/>
              <a:t>127.0.0.1:9001/test-db</a:t>
            </a:r>
          </a:p>
          <a:p>
            <a:pPr lvl="2"/>
            <a:r>
              <a:rPr lang="pl-PL" dirty="0" smtClean="0"/>
              <a:t>username: SA, hasło: (puste)</a:t>
            </a:r>
          </a:p>
          <a:p>
            <a:pPr lvl="1"/>
            <a:r>
              <a:rPr lang="pl-PL" dirty="0" smtClean="0"/>
              <a:t>Jeśli port 9001 na Twoim komputerze jest zajęty to zmień numer portu w pliku wdsr/exercise5/Main.java</a:t>
            </a:r>
          </a:p>
          <a:p>
            <a:pPr lvl="1"/>
            <a:endParaRPr lang="pl-PL" dirty="0"/>
          </a:p>
          <a:p>
            <a:r>
              <a:rPr lang="pl-PL" dirty="0" smtClean="0"/>
              <a:t>Twoim zadaniem jest stworzenie od podstaw aplikacji, która połączy się z bazą danych, stworzy kilka tabel, wypełni je danymi, po czym wykona kilka kwerend w języku SQL</a:t>
            </a:r>
            <a:r>
              <a:rPr lang="pl-PL" dirty="0"/>
              <a:t> </a:t>
            </a:r>
            <a:r>
              <a:rPr lang="pl-PL" dirty="0" smtClean="0"/>
              <a:t>i wypisze wyniki. Szczegóły na następnych slajdach.</a:t>
            </a:r>
            <a:endParaRPr lang="pl-PL"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552" y="1058971"/>
            <a:ext cx="4023793" cy="32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221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1"/>
          <p:cNvSpPr>
            <a:spLocks noGrp="1"/>
          </p:cNvSpPr>
          <p:nvPr>
            <p:ph idx="1"/>
          </p:nvPr>
        </p:nvSpPr>
        <p:spPr>
          <a:xfrm>
            <a:off x="443707" y="1119187"/>
            <a:ext cx="8023887" cy="3362325"/>
          </a:xfrm>
        </p:spPr>
        <p:txBody>
          <a:bodyPr>
            <a:normAutofit/>
          </a:bodyPr>
          <a:lstStyle/>
          <a:p>
            <a:r>
              <a:rPr lang="pl-PL" dirty="0" smtClean="0"/>
              <a:t>Zadanie (część 1/4)</a:t>
            </a:r>
          </a:p>
          <a:p>
            <a:pPr lvl="1"/>
            <a:r>
              <a:rPr lang="pl-PL" dirty="0" smtClean="0"/>
              <a:t>Utwórz repozytorium exercise5 na GitHubie. Repozytorium musi być dostępne pod adresem:</a:t>
            </a:r>
          </a:p>
          <a:p>
            <a:pPr lvl="2"/>
            <a:r>
              <a:rPr lang="pl-PL" dirty="0" smtClean="0">
                <a:hlinkClick r:id="rId3"/>
              </a:rPr>
              <a:t>https://github.com/&lt;username&gt;/exercise5</a:t>
            </a:r>
            <a:endParaRPr lang="pl-PL" dirty="0" smtClean="0"/>
          </a:p>
          <a:p>
            <a:pPr lvl="1"/>
            <a:r>
              <a:rPr lang="pl-PL" dirty="0" smtClean="0"/>
              <a:t>W domyślnym </a:t>
            </a:r>
            <a:r>
              <a:rPr lang="pl-PL" dirty="0" err="1" smtClean="0"/>
              <a:t>branch’u</a:t>
            </a:r>
            <a:r>
              <a:rPr lang="pl-PL" dirty="0" smtClean="0"/>
              <a:t> (master) utwórz katalog </a:t>
            </a:r>
            <a:r>
              <a:rPr lang="pl-PL" dirty="0" err="1" smtClean="0"/>
              <a:t>dbclient</a:t>
            </a:r>
            <a:r>
              <a:rPr lang="pl-PL" dirty="0" smtClean="0"/>
              <a:t>.</a:t>
            </a:r>
          </a:p>
          <a:p>
            <a:pPr lvl="1"/>
            <a:r>
              <a:rPr lang="pl-PL" dirty="0" smtClean="0"/>
              <a:t>W katalogu </a:t>
            </a:r>
            <a:r>
              <a:rPr lang="pl-PL" dirty="0" err="1" smtClean="0"/>
              <a:t>dbclient</a:t>
            </a:r>
            <a:r>
              <a:rPr lang="pl-PL" dirty="0" smtClean="0"/>
              <a:t> stwórz aplikację, która po uruchomieniu połączy się z serwerem bazy danych opisanym na poprzednim slajdzie i wykona zadania opisane na następnych slajdach.</a:t>
            </a:r>
          </a:p>
          <a:p>
            <a:pPr lvl="2"/>
            <a:r>
              <a:rPr lang="pl-PL" b="1" dirty="0" smtClean="0"/>
              <a:t>Aplikacja musi być uruchamialna przez </a:t>
            </a:r>
            <a:r>
              <a:rPr lang="pl-PL" b="1" u="sng" dirty="0" smtClean="0"/>
              <a:t>Gradle</a:t>
            </a:r>
            <a:r>
              <a:rPr lang="pl-PL" b="1" dirty="0" smtClean="0"/>
              <a:t> (gradlew run).</a:t>
            </a:r>
          </a:p>
          <a:p>
            <a:pPr lvl="2"/>
            <a:r>
              <a:rPr lang="pl-PL" b="1" dirty="0" smtClean="0"/>
              <a:t>Aplikacja musi używać </a:t>
            </a:r>
            <a:r>
              <a:rPr lang="pl-PL" b="1" u="sng" dirty="0" smtClean="0"/>
              <a:t>PreparedStatement</a:t>
            </a:r>
            <a:r>
              <a:rPr lang="pl-PL" dirty="0" smtClean="0"/>
              <a:t>.</a:t>
            </a:r>
            <a:r>
              <a:rPr lang="pl-PL" b="1" dirty="0" smtClean="0"/>
              <a:t> </a:t>
            </a:r>
            <a:r>
              <a:rPr lang="pl-PL" dirty="0" smtClean="0"/>
              <a:t>Nie używamy </a:t>
            </a:r>
            <a:r>
              <a:rPr lang="pl-PL" strike="sngStrike" dirty="0" smtClean="0"/>
              <a:t>Statement</a:t>
            </a:r>
            <a:r>
              <a:rPr lang="pl-PL" dirty="0" smtClean="0"/>
              <a:t>.</a:t>
            </a:r>
            <a:endParaRPr lang="pl-PL" b="1" u="sng" dirty="0" smtClean="0"/>
          </a:p>
          <a:p>
            <a:pPr lvl="2"/>
            <a:endParaRPr lang="pl-PL" dirty="0"/>
          </a:p>
          <a:p>
            <a:pPr lvl="2"/>
            <a:endParaRPr lang="pl-PL" dirty="0" smtClean="0"/>
          </a:p>
        </p:txBody>
      </p:sp>
      <p:sp>
        <p:nvSpPr>
          <p:cNvPr id="2" name="Prostokąt zaokrąglony 1"/>
          <p:cNvSpPr/>
          <p:nvPr/>
        </p:nvSpPr>
        <p:spPr>
          <a:xfrm>
            <a:off x="2699360" y="2871919"/>
            <a:ext cx="2229632" cy="143423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Aplikacja exercise5</a:t>
            </a:r>
          </a:p>
        </p:txBody>
      </p:sp>
      <p:sp>
        <p:nvSpPr>
          <p:cNvPr id="22" name="Prostokąt zaokrąglony 21"/>
          <p:cNvSpPr/>
          <p:nvPr/>
        </p:nvSpPr>
        <p:spPr>
          <a:xfrm>
            <a:off x="3626286" y="3441853"/>
            <a:ext cx="1227550" cy="8110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000" dirty="0" smtClean="0">
                <a:solidFill>
                  <a:schemeClr val="tx1"/>
                </a:solidFill>
              </a:rPr>
              <a:t>JDBC API</a:t>
            </a:r>
          </a:p>
        </p:txBody>
      </p:sp>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8" name="Prostokąt zaokrąglony 7"/>
          <p:cNvSpPr/>
          <p:nvPr/>
        </p:nvSpPr>
        <p:spPr>
          <a:xfrm>
            <a:off x="6415411" y="3567112"/>
            <a:ext cx="1008345" cy="9144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HSQLDB</a:t>
            </a:r>
          </a:p>
        </p:txBody>
      </p:sp>
      <p:cxnSp>
        <p:nvCxnSpPr>
          <p:cNvPr id="4" name="Łącznik prosty ze strzałką 3"/>
          <p:cNvCxnSpPr>
            <a:stCxn id="14" idx="3"/>
            <a:endCxn id="8" idx="1"/>
          </p:cNvCxnSpPr>
          <p:nvPr/>
        </p:nvCxnSpPr>
        <p:spPr>
          <a:xfrm>
            <a:off x="4742144" y="4024312"/>
            <a:ext cx="1673267"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Prostokąt zaokrąglony 13"/>
          <p:cNvSpPr/>
          <p:nvPr/>
        </p:nvSpPr>
        <p:spPr>
          <a:xfrm>
            <a:off x="3764072" y="3795712"/>
            <a:ext cx="978072" cy="457200"/>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000" dirty="0" smtClean="0">
                <a:solidFill>
                  <a:schemeClr val="tx1"/>
                </a:solidFill>
              </a:rPr>
              <a:t>HSQLDB JDBC Driver</a:t>
            </a:r>
          </a:p>
        </p:txBody>
      </p:sp>
    </p:spTree>
    <p:extLst>
      <p:ext uri="{BB962C8B-B14F-4D97-AF65-F5344CB8AC3E}">
        <p14:creationId xmlns:p14="http://schemas.microsoft.com/office/powerpoint/2010/main" val="1330752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a:t>Z</a:t>
            </a:r>
            <a:r>
              <a:rPr lang="pl-PL" dirty="0" smtClean="0"/>
              <a:t>adanie - ciąg dalszy (część 2/4)</a:t>
            </a:r>
          </a:p>
          <a:p>
            <a:pPr lvl="1"/>
            <a:r>
              <a:rPr lang="pl-PL" dirty="0" smtClean="0"/>
              <a:t>Aplikacja:</a:t>
            </a:r>
          </a:p>
          <a:p>
            <a:pPr lvl="2"/>
            <a:r>
              <a:rPr lang="pl-PL" dirty="0" smtClean="0"/>
              <a:t>Stworzy 4 tabele: student, </a:t>
            </a:r>
            <a:r>
              <a:rPr lang="pl-PL" dirty="0" err="1" smtClean="0"/>
              <a:t>enrollment</a:t>
            </a:r>
            <a:r>
              <a:rPr lang="pl-PL" dirty="0" smtClean="0"/>
              <a:t>, </a:t>
            </a:r>
            <a:r>
              <a:rPr lang="pl-PL" dirty="0" err="1" smtClean="0"/>
              <a:t>faculty</a:t>
            </a:r>
            <a:r>
              <a:rPr lang="pl-PL" dirty="0" smtClean="0"/>
              <a:t> i </a:t>
            </a:r>
            <a:r>
              <a:rPr lang="pl-PL" dirty="0" err="1" smtClean="0"/>
              <a:t>class</a:t>
            </a:r>
            <a:r>
              <a:rPr lang="pl-PL" dirty="0" smtClean="0"/>
              <a:t>.</a:t>
            </a:r>
          </a:p>
          <a:p>
            <a:pPr lvl="2"/>
            <a:r>
              <a:rPr lang="pl-PL" dirty="0" smtClean="0"/>
              <a:t>Diagram obok ilustruje strukturę i relacje pomiędzy tabelami.</a:t>
            </a:r>
          </a:p>
          <a:p>
            <a:pPr lvl="2"/>
            <a:r>
              <a:rPr lang="pl-PL" dirty="0" smtClean="0"/>
              <a:t>Objaśnienie terminologii:</a:t>
            </a:r>
          </a:p>
          <a:p>
            <a:pPr lvl="3"/>
            <a:r>
              <a:rPr lang="pl-PL" dirty="0" err="1" smtClean="0"/>
              <a:t>pkey</a:t>
            </a:r>
            <a:r>
              <a:rPr lang="pl-PL" dirty="0" smtClean="0"/>
              <a:t> oznacza klucz główny (identyfikator). Na potrzeby ćwiczenia – niech identyfikatory będą typu INTEGER.</a:t>
            </a:r>
          </a:p>
          <a:p>
            <a:pPr lvl="3"/>
            <a:r>
              <a:rPr lang="pl-PL" dirty="0" err="1" smtClean="0"/>
              <a:t>fkey</a:t>
            </a:r>
            <a:r>
              <a:rPr lang="pl-PL" dirty="0" smtClean="0"/>
              <a:t>_&lt;</a:t>
            </a:r>
            <a:r>
              <a:rPr lang="pl-PL" dirty="0" err="1" smtClean="0"/>
              <a:t>table</a:t>
            </a:r>
            <a:r>
              <a:rPr lang="pl-PL" dirty="0" smtClean="0"/>
              <a:t>&gt; oznacza klucz obcy odnoszący się do klucza głównego w tabeli &lt;</a:t>
            </a:r>
            <a:r>
              <a:rPr lang="pl-PL" dirty="0" err="1" smtClean="0"/>
              <a:t>table</a:t>
            </a:r>
            <a:r>
              <a:rPr lang="pl-PL" dirty="0" smtClean="0"/>
              <a:t>&gt;.</a:t>
            </a:r>
          </a:p>
          <a:p>
            <a:pPr lvl="3"/>
            <a:r>
              <a:rPr lang="pl-PL" dirty="0" smtClean="0"/>
              <a:t>name, sex, age, level – wiadomo.</a:t>
            </a:r>
          </a:p>
          <a:p>
            <a:pPr lvl="3"/>
            <a:endParaRPr lang="pl-PL" dirty="0" smtClean="0"/>
          </a:p>
        </p:txBody>
      </p:sp>
      <p:sp>
        <p:nvSpPr>
          <p:cNvPr id="2" name="Prostokąt zaokrąglony 1"/>
          <p:cNvSpPr/>
          <p:nvPr/>
        </p:nvSpPr>
        <p:spPr>
          <a:xfrm>
            <a:off x="5368857" y="934719"/>
            <a:ext cx="914400" cy="1455859"/>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Student</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a:solidFill>
                  <a:schemeClr val="tx1"/>
                </a:solidFill>
              </a:rPr>
              <a:t>n</a:t>
            </a:r>
            <a:r>
              <a:rPr lang="pl-PL" sz="1200" dirty="0" smtClean="0">
                <a:solidFill>
                  <a:schemeClr val="tx1"/>
                </a:solidFill>
              </a:rPr>
              <a:t>ame</a:t>
            </a:r>
          </a:p>
          <a:p>
            <a:pPr algn="ctr"/>
            <a:r>
              <a:rPr lang="pl-PL" sz="1200" dirty="0" smtClean="0">
                <a:solidFill>
                  <a:schemeClr val="tx1"/>
                </a:solidFill>
              </a:rPr>
              <a:t>sex</a:t>
            </a:r>
          </a:p>
          <a:p>
            <a:pPr algn="ctr"/>
            <a:r>
              <a:rPr lang="pl-PL" sz="1200" dirty="0">
                <a:solidFill>
                  <a:schemeClr val="tx1"/>
                </a:solidFill>
              </a:rPr>
              <a:t>a</a:t>
            </a:r>
            <a:r>
              <a:rPr lang="pl-PL" sz="1200" dirty="0" smtClean="0">
                <a:solidFill>
                  <a:schemeClr val="tx1"/>
                </a:solidFill>
              </a:rPr>
              <a:t>ge</a:t>
            </a:r>
          </a:p>
          <a:p>
            <a:pPr algn="ctr"/>
            <a:r>
              <a:rPr lang="pl-PL" sz="1200" dirty="0" smtClean="0">
                <a:solidFill>
                  <a:schemeClr val="tx1"/>
                </a:solidFill>
              </a:rPr>
              <a:t>level</a:t>
            </a:r>
          </a:p>
        </p:txBody>
      </p:sp>
      <p:sp>
        <p:nvSpPr>
          <p:cNvPr id="8" name="Prostokąt zaokrąglony 7"/>
          <p:cNvSpPr/>
          <p:nvPr/>
        </p:nvSpPr>
        <p:spPr>
          <a:xfrm>
            <a:off x="7700785" y="1131713"/>
            <a:ext cx="914400" cy="1020871"/>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Faculty</a:t>
            </a:r>
            <a:endParaRPr lang="pl-PL" sz="1200" b="1" dirty="0" smtClean="0">
              <a:solidFill>
                <a:schemeClr val="tx1"/>
              </a:solidFill>
            </a:endParaRP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smtClean="0">
                <a:solidFill>
                  <a:schemeClr val="tx1"/>
                </a:solidFill>
              </a:rPr>
              <a:t>name</a:t>
            </a:r>
            <a:endParaRPr lang="pl-PL" sz="1200" dirty="0" smtClean="0">
              <a:solidFill>
                <a:schemeClr val="tx1"/>
              </a:solidFill>
            </a:endParaRPr>
          </a:p>
        </p:txBody>
      </p:sp>
      <p:sp>
        <p:nvSpPr>
          <p:cNvPr id="9" name="Prostokąt zaokrąglony 8"/>
          <p:cNvSpPr/>
          <p:nvPr/>
        </p:nvSpPr>
        <p:spPr>
          <a:xfrm>
            <a:off x="7476360"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smtClean="0">
                <a:solidFill>
                  <a:schemeClr val="tx1"/>
                </a:solidFill>
              </a:rPr>
              <a:t>Class</a:t>
            </a:r>
          </a:p>
          <a:p>
            <a:pPr algn="ctr"/>
            <a:endParaRPr lang="pl-PL" sz="1200" dirty="0">
              <a:solidFill>
                <a:schemeClr val="tx1"/>
              </a:solidFill>
            </a:endParaRPr>
          </a:p>
          <a:p>
            <a:pPr algn="ctr"/>
            <a:r>
              <a:rPr lang="pl-PL" sz="1200" dirty="0" err="1">
                <a:solidFill>
                  <a:schemeClr val="tx1"/>
                </a:solidFill>
              </a:rPr>
              <a:t>p</a:t>
            </a:r>
            <a:r>
              <a:rPr lang="pl-PL" sz="1200" dirty="0" err="1" smtClean="0">
                <a:solidFill>
                  <a:schemeClr val="tx1"/>
                </a:solidFill>
              </a:rPr>
              <a:t>key</a:t>
            </a:r>
            <a:endParaRPr lang="pl-PL" sz="1200" dirty="0" smtClean="0">
              <a:solidFill>
                <a:schemeClr val="tx1"/>
              </a:solidFill>
            </a:endParaRPr>
          </a:p>
          <a:p>
            <a:pPr algn="ctr"/>
            <a:r>
              <a:rPr lang="pl-PL" sz="1200" dirty="0" err="1">
                <a:solidFill>
                  <a:schemeClr val="tx1"/>
                </a:solidFill>
              </a:rPr>
              <a:t>n</a:t>
            </a:r>
            <a:r>
              <a:rPr lang="pl-PL" sz="1200" dirty="0" err="1" smtClean="0">
                <a:solidFill>
                  <a:schemeClr val="tx1"/>
                </a:solidFill>
              </a:rPr>
              <a:t>ame</a:t>
            </a:r>
            <a:endParaRPr lang="pl-PL" sz="1200" dirty="0" smtClean="0">
              <a:solidFill>
                <a:schemeClr val="tx1"/>
              </a:solidFill>
            </a:endParaRPr>
          </a:p>
          <a:p>
            <a:pPr algn="ctr"/>
            <a:r>
              <a:rPr lang="pl-PL" sz="1200" dirty="0" err="1">
                <a:solidFill>
                  <a:schemeClr val="tx1"/>
                </a:solidFill>
              </a:rPr>
              <a:t>f</a:t>
            </a:r>
            <a:r>
              <a:rPr lang="pl-PL" sz="1200" dirty="0" err="1" smtClean="0">
                <a:solidFill>
                  <a:schemeClr val="tx1"/>
                </a:solidFill>
              </a:rPr>
              <a:t>key_faculty</a:t>
            </a:r>
            <a:endParaRPr lang="pl-PL" sz="1200" dirty="0" smtClean="0">
              <a:solidFill>
                <a:schemeClr val="tx1"/>
              </a:solidFill>
            </a:endParaRPr>
          </a:p>
        </p:txBody>
      </p:sp>
      <p:sp>
        <p:nvSpPr>
          <p:cNvPr id="10" name="Prostokąt zaokrąglony 9"/>
          <p:cNvSpPr/>
          <p:nvPr/>
        </p:nvSpPr>
        <p:spPr>
          <a:xfrm>
            <a:off x="5144432" y="3133790"/>
            <a:ext cx="1363249" cy="1246144"/>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b="1" dirty="0" err="1" smtClean="0">
                <a:solidFill>
                  <a:schemeClr val="tx1"/>
                </a:solidFill>
              </a:rPr>
              <a:t>Enrollment</a:t>
            </a:r>
            <a:endParaRPr lang="pl-PL" sz="1200" b="1" dirty="0" smtClean="0">
              <a:solidFill>
                <a:schemeClr val="tx1"/>
              </a:solidFill>
            </a:endParaRPr>
          </a:p>
          <a:p>
            <a:pPr algn="ctr"/>
            <a:endParaRPr lang="pl-PL" sz="1200" dirty="0">
              <a:solidFill>
                <a:schemeClr val="tx1"/>
              </a:solidFill>
            </a:endParaRPr>
          </a:p>
          <a:p>
            <a:pPr algn="ctr"/>
            <a:r>
              <a:rPr lang="pl-PL" sz="1200" dirty="0" err="1" smtClean="0">
                <a:solidFill>
                  <a:schemeClr val="tx1"/>
                </a:solidFill>
              </a:rPr>
              <a:t>fkey_student</a:t>
            </a:r>
            <a:endParaRPr lang="pl-PL" sz="1200" dirty="0" smtClean="0">
              <a:solidFill>
                <a:schemeClr val="tx1"/>
              </a:solidFill>
            </a:endParaRPr>
          </a:p>
          <a:p>
            <a:pPr algn="ctr"/>
            <a:r>
              <a:rPr lang="pl-PL" sz="1200" dirty="0" err="1" smtClean="0">
                <a:solidFill>
                  <a:schemeClr val="tx1"/>
                </a:solidFill>
              </a:rPr>
              <a:t>fkey_class</a:t>
            </a:r>
            <a:endParaRPr lang="pl-PL" sz="1200" dirty="0" smtClean="0">
              <a:solidFill>
                <a:schemeClr val="tx1"/>
              </a:solidFill>
            </a:endParaRPr>
          </a:p>
        </p:txBody>
      </p:sp>
      <p:cxnSp>
        <p:nvCxnSpPr>
          <p:cNvPr id="4" name="Łącznik prostoliniowy 3"/>
          <p:cNvCxnSpPr>
            <a:stCxn id="2" idx="2"/>
            <a:endCxn id="10" idx="0"/>
          </p:cNvCxnSpPr>
          <p:nvPr/>
        </p:nvCxnSpPr>
        <p:spPr>
          <a:xfrm>
            <a:off x="5826057" y="2390578"/>
            <a:ext cx="0" cy="7432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ole tekstowe 11"/>
          <p:cNvSpPr txBox="1"/>
          <p:nvPr/>
        </p:nvSpPr>
        <p:spPr>
          <a:xfrm>
            <a:off x="5901213" y="2905283"/>
            <a:ext cx="59312" cy="184666"/>
          </a:xfrm>
          <a:prstGeom prst="rect">
            <a:avLst/>
          </a:prstGeom>
          <a:noFill/>
        </p:spPr>
        <p:txBody>
          <a:bodyPr wrap="none" lIns="0" tIns="0" rIns="0" bIns="0" rtlCol="0">
            <a:spAutoFit/>
          </a:bodyPr>
          <a:lstStyle/>
          <a:p>
            <a:r>
              <a:rPr lang="pl-PL" sz="1200" dirty="0" smtClean="0"/>
              <a:t>*</a:t>
            </a:r>
          </a:p>
        </p:txBody>
      </p:sp>
      <p:sp>
        <p:nvSpPr>
          <p:cNvPr id="13" name="pole tekstowe 12"/>
          <p:cNvSpPr txBox="1"/>
          <p:nvPr/>
        </p:nvSpPr>
        <p:spPr>
          <a:xfrm>
            <a:off x="5875565" y="2458521"/>
            <a:ext cx="84960" cy="184666"/>
          </a:xfrm>
          <a:prstGeom prst="rect">
            <a:avLst/>
          </a:prstGeom>
          <a:noFill/>
        </p:spPr>
        <p:txBody>
          <a:bodyPr wrap="none" lIns="0" tIns="0" rIns="0" bIns="0" rtlCol="0">
            <a:spAutoFit/>
          </a:bodyPr>
          <a:lstStyle/>
          <a:p>
            <a:r>
              <a:rPr lang="pl-PL" sz="1200" dirty="0" smtClean="0"/>
              <a:t>1</a:t>
            </a:r>
          </a:p>
        </p:txBody>
      </p:sp>
      <p:cxnSp>
        <p:nvCxnSpPr>
          <p:cNvPr id="14" name="Łącznik prostoliniowy 13"/>
          <p:cNvCxnSpPr>
            <a:stCxn id="10" idx="3"/>
            <a:endCxn id="9" idx="1"/>
          </p:cNvCxnSpPr>
          <p:nvPr/>
        </p:nvCxnSpPr>
        <p:spPr>
          <a:xfrm>
            <a:off x="6507681" y="3756862"/>
            <a:ext cx="96867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pole tekstowe 17"/>
          <p:cNvSpPr txBox="1"/>
          <p:nvPr/>
        </p:nvSpPr>
        <p:spPr>
          <a:xfrm>
            <a:off x="6567180" y="3514883"/>
            <a:ext cx="59312" cy="184666"/>
          </a:xfrm>
          <a:prstGeom prst="rect">
            <a:avLst/>
          </a:prstGeom>
          <a:noFill/>
        </p:spPr>
        <p:txBody>
          <a:bodyPr wrap="none" lIns="0" tIns="0" rIns="0" bIns="0" rtlCol="0">
            <a:spAutoFit/>
          </a:bodyPr>
          <a:lstStyle/>
          <a:p>
            <a:r>
              <a:rPr lang="pl-PL" sz="1200" dirty="0" smtClean="0"/>
              <a:t>*</a:t>
            </a:r>
          </a:p>
        </p:txBody>
      </p:sp>
      <p:sp>
        <p:nvSpPr>
          <p:cNvPr id="19" name="pole tekstowe 18"/>
          <p:cNvSpPr txBox="1"/>
          <p:nvPr/>
        </p:nvSpPr>
        <p:spPr>
          <a:xfrm>
            <a:off x="7333356" y="3514883"/>
            <a:ext cx="84960" cy="184666"/>
          </a:xfrm>
          <a:prstGeom prst="rect">
            <a:avLst/>
          </a:prstGeom>
          <a:noFill/>
        </p:spPr>
        <p:txBody>
          <a:bodyPr wrap="none" lIns="0" tIns="0" rIns="0" bIns="0" rtlCol="0">
            <a:spAutoFit/>
          </a:bodyPr>
          <a:lstStyle/>
          <a:p>
            <a:r>
              <a:rPr lang="pl-PL" sz="1200" dirty="0"/>
              <a:t>1</a:t>
            </a:r>
            <a:endParaRPr lang="pl-PL" sz="1200" dirty="0" smtClean="0"/>
          </a:p>
        </p:txBody>
      </p:sp>
      <p:cxnSp>
        <p:nvCxnSpPr>
          <p:cNvPr id="20" name="Łącznik prostoliniowy 19"/>
          <p:cNvCxnSpPr>
            <a:stCxn id="8" idx="2"/>
            <a:endCxn id="9" idx="0"/>
          </p:cNvCxnSpPr>
          <p:nvPr/>
        </p:nvCxnSpPr>
        <p:spPr>
          <a:xfrm>
            <a:off x="8157985" y="2152584"/>
            <a:ext cx="0" cy="98120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pole tekstowe 22"/>
          <p:cNvSpPr txBox="1"/>
          <p:nvPr/>
        </p:nvSpPr>
        <p:spPr>
          <a:xfrm>
            <a:off x="8202774" y="2905283"/>
            <a:ext cx="59312" cy="184666"/>
          </a:xfrm>
          <a:prstGeom prst="rect">
            <a:avLst/>
          </a:prstGeom>
          <a:noFill/>
        </p:spPr>
        <p:txBody>
          <a:bodyPr wrap="none" lIns="0" tIns="0" rIns="0" bIns="0" rtlCol="0">
            <a:spAutoFit/>
          </a:bodyPr>
          <a:lstStyle/>
          <a:p>
            <a:r>
              <a:rPr lang="pl-PL" sz="1200" dirty="0" smtClean="0"/>
              <a:t>*</a:t>
            </a:r>
          </a:p>
        </p:txBody>
      </p:sp>
      <p:sp>
        <p:nvSpPr>
          <p:cNvPr id="24" name="pole tekstowe 23"/>
          <p:cNvSpPr txBox="1"/>
          <p:nvPr/>
        </p:nvSpPr>
        <p:spPr>
          <a:xfrm>
            <a:off x="8202774" y="2205913"/>
            <a:ext cx="84960" cy="184666"/>
          </a:xfrm>
          <a:prstGeom prst="rect">
            <a:avLst/>
          </a:prstGeom>
          <a:noFill/>
        </p:spPr>
        <p:txBody>
          <a:bodyPr wrap="none" lIns="0" tIns="0" rIns="0" bIns="0" rtlCol="0">
            <a:spAutoFit/>
          </a:bodyPr>
          <a:lstStyle/>
          <a:p>
            <a:r>
              <a:rPr lang="pl-PL" sz="1200" dirty="0"/>
              <a:t>1</a:t>
            </a:r>
            <a:endParaRPr lang="pl-PL" sz="1200" dirty="0" smtClean="0"/>
          </a:p>
        </p:txBody>
      </p:sp>
    </p:spTree>
    <p:extLst>
      <p:ext uri="{BB962C8B-B14F-4D97-AF65-F5344CB8AC3E}">
        <p14:creationId xmlns:p14="http://schemas.microsoft.com/office/powerpoint/2010/main" val="223139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Baza danych (Database, DB)</a:t>
            </a:r>
          </a:p>
          <a:p>
            <a:pPr lvl="2"/>
            <a:r>
              <a:rPr lang="pl-PL" dirty="0" smtClean="0"/>
              <a:t>Zbiór </a:t>
            </a:r>
            <a:r>
              <a:rPr lang="pl-PL" dirty="0"/>
              <a:t>danych opisujący pewien wybrany fragment </a:t>
            </a:r>
            <a:r>
              <a:rPr lang="pl-PL" dirty="0" smtClean="0"/>
              <a:t>rzeczywistości.</a:t>
            </a:r>
          </a:p>
          <a:p>
            <a:pPr lvl="1"/>
            <a:endParaRPr lang="pl-PL" dirty="0"/>
          </a:p>
          <a:p>
            <a:pPr lvl="1"/>
            <a:r>
              <a:rPr lang="pl-PL" dirty="0" smtClean="0"/>
              <a:t>System </a:t>
            </a:r>
            <a:r>
              <a:rPr lang="pl-PL" dirty="0" err="1" smtClean="0"/>
              <a:t>zarządania</a:t>
            </a:r>
            <a:r>
              <a:rPr lang="pl-PL" dirty="0" smtClean="0"/>
              <a:t> bazami danych (Database Management System, DBMS)</a:t>
            </a:r>
          </a:p>
          <a:p>
            <a:pPr lvl="2"/>
            <a:r>
              <a:rPr lang="pl-PL" dirty="0" smtClean="0"/>
              <a:t>Moduł programowy, którego zadaniem jest zarządzanie </a:t>
            </a:r>
            <a:r>
              <a:rPr lang="pl-PL" dirty="0"/>
              <a:t>całą bazą danych oraz realizowanie żądań aplikacji </a:t>
            </a:r>
            <a:r>
              <a:rPr lang="pl-PL" dirty="0" smtClean="0"/>
              <a:t>użytkowników.</a:t>
            </a:r>
          </a:p>
          <a:p>
            <a:pPr lvl="2"/>
            <a:endParaRPr lang="pl-PL" dirty="0"/>
          </a:p>
          <a:p>
            <a:pPr lvl="1"/>
            <a:r>
              <a:rPr lang="pl-PL" dirty="0" smtClean="0"/>
              <a:t>Model danych</a:t>
            </a:r>
          </a:p>
          <a:p>
            <a:pPr lvl="2"/>
            <a:r>
              <a:rPr lang="pl-PL" dirty="0" smtClean="0"/>
              <a:t>Zbiór </a:t>
            </a:r>
            <a:r>
              <a:rPr lang="pl-PL" dirty="0"/>
              <a:t>zasad (specyfikacji), opisujących strukturę danych w bazie </a:t>
            </a:r>
            <a:r>
              <a:rPr lang="pl-PL" dirty="0" smtClean="0"/>
              <a:t>danych.</a:t>
            </a:r>
          </a:p>
          <a:p>
            <a:pPr lvl="2"/>
            <a:r>
              <a:rPr lang="pl-PL" dirty="0" smtClean="0"/>
              <a:t>Przykładowe modele to:</a:t>
            </a:r>
          </a:p>
          <a:p>
            <a:pPr lvl="3"/>
            <a:r>
              <a:rPr lang="pl-PL" dirty="0" smtClean="0"/>
              <a:t>Model relacyjny</a:t>
            </a:r>
          </a:p>
          <a:p>
            <a:pPr lvl="3"/>
            <a:r>
              <a:rPr lang="pl-PL" dirty="0" smtClean="0"/>
              <a:t>Model hierarchiczny</a:t>
            </a:r>
          </a:p>
          <a:p>
            <a:pPr lvl="3"/>
            <a:r>
              <a:rPr lang="pl-PL" dirty="0" smtClean="0"/>
              <a:t>Model sieciowy</a:t>
            </a:r>
          </a:p>
          <a:p>
            <a:pPr lvl="3"/>
            <a:r>
              <a:rPr lang="pl-PL" dirty="0" smtClean="0"/>
              <a:t>Model obiektowy</a:t>
            </a:r>
          </a:p>
          <a:p>
            <a:pPr lvl="3"/>
            <a:r>
              <a:rPr lang="pl-PL" dirty="0" smtClean="0"/>
              <a:t>Model </a:t>
            </a:r>
            <a:r>
              <a:rPr lang="pl-PL" dirty="0" err="1" smtClean="0"/>
              <a:t>semistrukturalny</a:t>
            </a:r>
            <a:endParaRPr lang="pl-PL" dirty="0" smtClean="0"/>
          </a:p>
          <a:p>
            <a:pPr lvl="2"/>
            <a:endParaRPr lang="pl-PL" dirty="0" smtClean="0"/>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4635597" cy="3362325"/>
          </a:xfrm>
        </p:spPr>
        <p:txBody>
          <a:bodyPr>
            <a:normAutofit/>
          </a:bodyPr>
          <a:lstStyle/>
          <a:p>
            <a:r>
              <a:rPr lang="pl-PL" dirty="0" smtClean="0"/>
              <a:t>Zadanie - ciąg dalszy (część 3/4)</a:t>
            </a:r>
          </a:p>
          <a:p>
            <a:pPr lvl="1"/>
            <a:r>
              <a:rPr lang="pl-PL" dirty="0" smtClean="0"/>
              <a:t>Aplikacja:</a:t>
            </a:r>
          </a:p>
          <a:p>
            <a:pPr lvl="2"/>
            <a:r>
              <a:rPr lang="pl-PL" dirty="0" smtClean="0"/>
              <a:t>Wypełni tabele poniższymi danymi.</a:t>
            </a:r>
          </a:p>
          <a:p>
            <a:pPr lvl="3"/>
            <a:endParaRPr lang="pl-PL" dirty="0" smtClean="0"/>
          </a:p>
        </p:txBody>
      </p:sp>
      <p:graphicFrame>
        <p:nvGraphicFramePr>
          <p:cNvPr id="3" name="Tabela 2"/>
          <p:cNvGraphicFramePr>
            <a:graphicFrameLocks noGrp="1"/>
          </p:cNvGraphicFramePr>
          <p:nvPr>
            <p:extLst>
              <p:ext uri="{D42A27DB-BD31-4B8C-83A1-F6EECF244321}">
                <p14:modId xmlns:p14="http://schemas.microsoft.com/office/powerpoint/2010/main" val="2230494974"/>
              </p:ext>
            </p:extLst>
          </p:nvPr>
        </p:nvGraphicFramePr>
        <p:xfrm>
          <a:off x="3413054" y="1237680"/>
          <a:ext cx="3055990" cy="1087120"/>
        </p:xfrm>
        <a:graphic>
          <a:graphicData uri="http://schemas.openxmlformats.org/drawingml/2006/table">
            <a:tbl>
              <a:tblPr firstRow="1" bandRow="1">
                <a:tableStyleId>{5C22544A-7EE6-4342-B048-85BDC9FD1C3A}</a:tableStyleId>
              </a:tblPr>
              <a:tblGrid>
                <a:gridCol w="437426"/>
                <a:gridCol w="1221157"/>
                <a:gridCol w="503569"/>
                <a:gridCol w="446919"/>
                <a:gridCol w="446919"/>
              </a:tblGrid>
              <a:tr h="23368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sex</a:t>
                      </a:r>
                      <a:endParaRPr lang="pl-PL" sz="800" dirty="0"/>
                    </a:p>
                  </a:txBody>
                  <a:tcPr/>
                </a:tc>
                <a:tc>
                  <a:txBody>
                    <a:bodyPr/>
                    <a:lstStyle/>
                    <a:p>
                      <a:r>
                        <a:rPr lang="pl-PL" sz="800" dirty="0" smtClean="0"/>
                        <a:t>age</a:t>
                      </a:r>
                      <a:endParaRPr lang="pl-PL" sz="800" dirty="0"/>
                    </a:p>
                  </a:txBody>
                  <a:tcPr/>
                </a:tc>
                <a:tc>
                  <a:txBody>
                    <a:bodyPr/>
                    <a:lstStyle/>
                    <a:p>
                      <a:r>
                        <a:rPr lang="pl-PL" sz="800" dirty="0" smtClean="0"/>
                        <a:t>level</a:t>
                      </a:r>
                      <a:endParaRPr lang="pl-PL" sz="800" dirty="0"/>
                    </a:p>
                  </a:txBody>
                  <a:tcPr/>
                </a:tc>
              </a:tr>
              <a:tr h="203634">
                <a:tc>
                  <a:txBody>
                    <a:bodyPr/>
                    <a:lstStyle/>
                    <a:p>
                      <a:r>
                        <a:rPr lang="pl-PL" sz="800" dirty="0" smtClean="0"/>
                        <a:t>1</a:t>
                      </a:r>
                      <a:endParaRPr lang="pl-PL" sz="800" dirty="0"/>
                    </a:p>
                  </a:txBody>
                  <a:tcPr/>
                </a:tc>
                <a:tc>
                  <a:txBody>
                    <a:bodyPr/>
                    <a:lstStyle/>
                    <a:p>
                      <a:r>
                        <a:rPr lang="pl-PL" sz="800" dirty="0" smtClean="0"/>
                        <a:t>John Smith</a:t>
                      </a:r>
                      <a:endParaRPr lang="pl-PL" sz="800" dirty="0"/>
                    </a:p>
                  </a:txBody>
                  <a:tcPr/>
                </a:tc>
                <a:tc>
                  <a:txBody>
                    <a:bodyPr/>
                    <a:lstStyle/>
                    <a:p>
                      <a:r>
                        <a:rPr lang="pl-PL" sz="800" dirty="0" smtClean="0"/>
                        <a:t>male</a:t>
                      </a:r>
                      <a:endParaRPr lang="pl-PL" sz="800" dirty="0"/>
                    </a:p>
                  </a:txBody>
                  <a:tcPr/>
                </a:tc>
                <a:tc>
                  <a:txBody>
                    <a:bodyPr/>
                    <a:lstStyle/>
                    <a:p>
                      <a:r>
                        <a:rPr lang="pl-PL" sz="800" dirty="0" smtClean="0"/>
                        <a:t>23</a:t>
                      </a:r>
                      <a:endParaRPr lang="pl-PL" sz="800" dirty="0"/>
                    </a:p>
                  </a:txBody>
                  <a:tcPr/>
                </a:tc>
                <a:tc>
                  <a:txBody>
                    <a:bodyPr/>
                    <a:lstStyle/>
                    <a:p>
                      <a:r>
                        <a:rPr lang="pl-PL" sz="800" dirty="0" smtClean="0"/>
                        <a:t>2</a:t>
                      </a:r>
                      <a:endParaRPr lang="pl-PL" sz="800" dirty="0"/>
                    </a:p>
                  </a:txBody>
                  <a:tcPr/>
                </a:tc>
              </a:tr>
              <a:tr h="203634">
                <a:tc>
                  <a:txBody>
                    <a:bodyPr/>
                    <a:lstStyle/>
                    <a:p>
                      <a:r>
                        <a:rPr lang="pl-PL" sz="800" dirty="0" smtClean="0"/>
                        <a:t>2</a:t>
                      </a:r>
                      <a:endParaRPr lang="pl-PL" sz="800" dirty="0"/>
                    </a:p>
                  </a:txBody>
                  <a:tcPr/>
                </a:tc>
                <a:tc>
                  <a:txBody>
                    <a:bodyPr/>
                    <a:lstStyle/>
                    <a:p>
                      <a:r>
                        <a:rPr lang="pl-PL" sz="800" dirty="0" smtClean="0"/>
                        <a:t>Rebecca Milson</a:t>
                      </a:r>
                      <a:endParaRPr lang="pl-PL" sz="800" dirty="0"/>
                    </a:p>
                  </a:txBody>
                  <a:tcPr/>
                </a:tc>
                <a:tc>
                  <a:txBody>
                    <a:bodyPr/>
                    <a:lstStyle/>
                    <a:p>
                      <a:r>
                        <a:rPr lang="pl-PL" sz="800" dirty="0" smtClean="0"/>
                        <a:t>female</a:t>
                      </a:r>
                      <a:endParaRPr lang="pl-PL" sz="800" dirty="0"/>
                    </a:p>
                  </a:txBody>
                  <a:tcPr/>
                </a:tc>
                <a:tc>
                  <a:txBody>
                    <a:bodyPr/>
                    <a:lstStyle/>
                    <a:p>
                      <a:r>
                        <a:rPr lang="pl-PL" sz="800" dirty="0" smtClean="0"/>
                        <a:t>27</a:t>
                      </a:r>
                      <a:endParaRPr lang="pl-PL" sz="800" dirty="0"/>
                    </a:p>
                  </a:txBody>
                  <a:tcPr/>
                </a:tc>
                <a:tc>
                  <a:txBody>
                    <a:bodyPr/>
                    <a:lstStyle/>
                    <a:p>
                      <a:r>
                        <a:rPr lang="pl-PL" sz="800" dirty="0" smtClean="0"/>
                        <a:t>3</a:t>
                      </a:r>
                      <a:endParaRPr lang="pl-PL" sz="800" dirty="0"/>
                    </a:p>
                  </a:txBody>
                  <a:tcPr/>
                </a:tc>
              </a:tr>
              <a:tr h="203634">
                <a:tc>
                  <a:txBody>
                    <a:bodyPr/>
                    <a:lstStyle/>
                    <a:p>
                      <a:r>
                        <a:rPr lang="pl-PL" sz="800" dirty="0" smtClean="0"/>
                        <a:t>3</a:t>
                      </a:r>
                      <a:endParaRPr lang="pl-PL" sz="800" dirty="0"/>
                    </a:p>
                  </a:txBody>
                  <a:tcPr/>
                </a:tc>
                <a:tc>
                  <a:txBody>
                    <a:bodyPr/>
                    <a:lstStyle/>
                    <a:p>
                      <a:r>
                        <a:rPr lang="pl-PL" sz="800" dirty="0" smtClean="0"/>
                        <a:t>George Heartbreaker</a:t>
                      </a:r>
                      <a:endParaRPr lang="pl-PL" sz="800" dirty="0"/>
                    </a:p>
                  </a:txBody>
                  <a:tcPr/>
                </a:tc>
                <a:tc>
                  <a:txBody>
                    <a:bodyPr/>
                    <a:lstStyle/>
                    <a:p>
                      <a:r>
                        <a:rPr lang="pl-PL" sz="800" dirty="0" smtClean="0"/>
                        <a:t>male</a:t>
                      </a:r>
                      <a:endParaRPr lang="pl-PL" sz="800" dirty="0"/>
                    </a:p>
                  </a:txBody>
                  <a:tcPr/>
                </a:tc>
                <a:tc>
                  <a:txBody>
                    <a:bodyPr/>
                    <a:lstStyle/>
                    <a:p>
                      <a:r>
                        <a:rPr lang="pl-PL" sz="800" dirty="0" smtClean="0"/>
                        <a:t>19</a:t>
                      </a:r>
                      <a:endParaRPr lang="pl-PL" sz="800" dirty="0"/>
                    </a:p>
                  </a:txBody>
                  <a:tcPr/>
                </a:tc>
                <a:tc>
                  <a:txBody>
                    <a:bodyPr/>
                    <a:lstStyle/>
                    <a:p>
                      <a:r>
                        <a:rPr lang="pl-PL" sz="800" dirty="0" smtClean="0"/>
                        <a:t>1</a:t>
                      </a:r>
                      <a:endParaRPr lang="pl-PL" sz="800" dirty="0"/>
                    </a:p>
                  </a:txBody>
                  <a:tcPr/>
                </a:tc>
              </a:tr>
              <a:tr h="203634">
                <a:tc>
                  <a:txBody>
                    <a:bodyPr/>
                    <a:lstStyle/>
                    <a:p>
                      <a:r>
                        <a:rPr lang="pl-PL" sz="800" dirty="0" smtClean="0"/>
                        <a:t>4</a:t>
                      </a:r>
                      <a:endParaRPr lang="pl-PL" sz="800" dirty="0"/>
                    </a:p>
                  </a:txBody>
                  <a:tcPr/>
                </a:tc>
                <a:tc>
                  <a:txBody>
                    <a:bodyPr/>
                    <a:lstStyle/>
                    <a:p>
                      <a:r>
                        <a:rPr lang="pl-PL" sz="800" dirty="0" smtClean="0"/>
                        <a:t>Deepika</a:t>
                      </a:r>
                      <a:r>
                        <a:rPr lang="pl-PL" sz="800" baseline="0" dirty="0" smtClean="0"/>
                        <a:t> Chopra</a:t>
                      </a:r>
                      <a:endParaRPr lang="pl-PL" sz="800" dirty="0"/>
                    </a:p>
                  </a:txBody>
                  <a:tcPr/>
                </a:tc>
                <a:tc>
                  <a:txBody>
                    <a:bodyPr/>
                    <a:lstStyle/>
                    <a:p>
                      <a:r>
                        <a:rPr lang="pl-PL" sz="800" dirty="0" smtClean="0"/>
                        <a:t>female</a:t>
                      </a:r>
                      <a:endParaRPr lang="pl-PL" sz="800" dirty="0"/>
                    </a:p>
                  </a:txBody>
                  <a:tcPr/>
                </a:tc>
                <a:tc>
                  <a:txBody>
                    <a:bodyPr/>
                    <a:lstStyle/>
                    <a:p>
                      <a:r>
                        <a:rPr lang="pl-PL" sz="800" dirty="0" smtClean="0"/>
                        <a:t>25</a:t>
                      </a:r>
                      <a:endParaRPr lang="pl-PL" sz="800" dirty="0"/>
                    </a:p>
                  </a:txBody>
                  <a:tcPr/>
                </a:tc>
                <a:tc>
                  <a:txBody>
                    <a:bodyPr/>
                    <a:lstStyle/>
                    <a:p>
                      <a:r>
                        <a:rPr lang="pl-PL" sz="800" dirty="0" smtClean="0"/>
                        <a:t>3</a:t>
                      </a:r>
                      <a:endParaRPr lang="pl-PL" sz="800" dirty="0"/>
                    </a:p>
                  </a:txBody>
                  <a:tcPr/>
                </a:tc>
              </a:tr>
            </a:tbl>
          </a:graphicData>
        </a:graphic>
      </p:graphicFrame>
      <p:graphicFrame>
        <p:nvGraphicFramePr>
          <p:cNvPr id="21" name="Tabela 20"/>
          <p:cNvGraphicFramePr>
            <a:graphicFrameLocks noGrp="1"/>
          </p:cNvGraphicFramePr>
          <p:nvPr>
            <p:extLst>
              <p:ext uri="{D42A27DB-BD31-4B8C-83A1-F6EECF244321}">
                <p14:modId xmlns:p14="http://schemas.microsoft.com/office/powerpoint/2010/main" val="1215423810"/>
              </p:ext>
            </p:extLst>
          </p:nvPr>
        </p:nvGraphicFramePr>
        <p:xfrm>
          <a:off x="3413054" y="2470741"/>
          <a:ext cx="1872641" cy="2137691"/>
        </p:xfrm>
        <a:graphic>
          <a:graphicData uri="http://schemas.openxmlformats.org/drawingml/2006/table">
            <a:tbl>
              <a:tblPr firstRow="1" bandRow="1">
                <a:tableStyleId>{5C22544A-7EE6-4342-B048-85BDC9FD1C3A}</a:tableStyleId>
              </a:tblPr>
              <a:tblGrid>
                <a:gridCol w="895611"/>
                <a:gridCol w="977030"/>
              </a:tblGrid>
              <a:tr h="217451">
                <a:tc>
                  <a:txBody>
                    <a:bodyPr/>
                    <a:lstStyle/>
                    <a:p>
                      <a:r>
                        <a:rPr lang="pl-PL" sz="800" dirty="0" smtClean="0"/>
                        <a:t>fkey_student</a:t>
                      </a:r>
                      <a:endParaRPr lang="pl-PL" sz="800" dirty="0"/>
                    </a:p>
                  </a:txBody>
                  <a:tcPr/>
                </a:tc>
                <a:tc>
                  <a:txBody>
                    <a:bodyPr/>
                    <a:lstStyle/>
                    <a:p>
                      <a:r>
                        <a:rPr lang="pl-PL" sz="800" dirty="0" smtClean="0"/>
                        <a:t>fkey_class</a:t>
                      </a:r>
                      <a:endParaRPr lang="pl-PL" sz="800" dirty="0"/>
                    </a:p>
                  </a:txBody>
                  <a:tcPr/>
                </a:tc>
              </a:tr>
              <a:tr h="183127">
                <a:tc>
                  <a:txBody>
                    <a:bodyPr/>
                    <a:lstStyle/>
                    <a:p>
                      <a:r>
                        <a:rPr lang="pl-PL" sz="800" dirty="0" smtClean="0"/>
                        <a:t>1</a:t>
                      </a:r>
                      <a:endParaRPr lang="pl-PL" sz="800" dirty="0"/>
                    </a:p>
                  </a:txBody>
                  <a:tcPr/>
                </a:tc>
                <a:tc>
                  <a:txBody>
                    <a:bodyPr/>
                    <a:lstStyle/>
                    <a:p>
                      <a:r>
                        <a:rPr lang="pl-PL" sz="800" dirty="0" smtClean="0"/>
                        <a:t>1000</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1</a:t>
                      </a:r>
                      <a:endParaRPr lang="pl-PL" sz="800" dirty="0"/>
                    </a:p>
                  </a:txBody>
                  <a:tcPr/>
                </a:tc>
                <a:tc>
                  <a:txBody>
                    <a:bodyPr/>
                    <a:lstStyle/>
                    <a:p>
                      <a:r>
                        <a:rPr lang="pl-PL" sz="800" dirty="0" smtClean="0"/>
                        <a:t>1004</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2</a:t>
                      </a:r>
                      <a:endParaRPr lang="pl-PL" sz="800" dirty="0"/>
                    </a:p>
                  </a:txBody>
                  <a:tcPr/>
                </a:tc>
                <a:tc>
                  <a:txBody>
                    <a:bodyPr/>
                    <a:lstStyle/>
                    <a:p>
                      <a:r>
                        <a:rPr lang="pl-PL" sz="800" dirty="0" smtClean="0"/>
                        <a:t>1003</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1000</a:t>
                      </a:r>
                    </a:p>
                  </a:txBody>
                  <a:tcPr/>
                </a:tc>
              </a:tr>
              <a:tr h="180073">
                <a:tc>
                  <a:txBody>
                    <a:bodyPr/>
                    <a:lstStyle/>
                    <a:p>
                      <a:r>
                        <a:rPr lang="pl-PL" sz="800" dirty="0" smtClean="0"/>
                        <a:t>4</a:t>
                      </a:r>
                      <a:endParaRPr lang="pl-PL" sz="800" dirty="0"/>
                    </a:p>
                  </a:txBody>
                  <a:tcPr/>
                </a:tc>
                <a:tc>
                  <a:txBody>
                    <a:bodyPr/>
                    <a:lstStyle/>
                    <a:p>
                      <a:r>
                        <a:rPr lang="pl-PL" sz="800" dirty="0" smtClean="0"/>
                        <a:t>1002</a:t>
                      </a:r>
                      <a:endParaRPr lang="pl-PL" sz="800" dirty="0"/>
                    </a:p>
                  </a:txBody>
                  <a:tcPr/>
                </a:tc>
              </a:tr>
              <a:tr h="180073">
                <a:tc>
                  <a:txBody>
                    <a:bodyPr/>
                    <a:lstStyle/>
                    <a:p>
                      <a:r>
                        <a:rPr lang="pl-PL" sz="800" dirty="0" smtClean="0"/>
                        <a:t>4</a:t>
                      </a:r>
                      <a:endParaRPr lang="pl-PL" sz="800" dirty="0"/>
                    </a:p>
                  </a:txBody>
                  <a:tcPr/>
                </a:tc>
                <a:tc>
                  <a:txBody>
                    <a:bodyPr/>
                    <a:lstStyle/>
                    <a:p>
                      <a:r>
                        <a:rPr lang="pl-PL" sz="800" dirty="0" smtClean="0"/>
                        <a:t>1003</a:t>
                      </a:r>
                      <a:endParaRPr lang="pl-PL" sz="800" dirty="0"/>
                    </a:p>
                  </a:txBody>
                  <a:tcPr/>
                </a:tc>
              </a:tr>
            </a:tbl>
          </a:graphicData>
        </a:graphic>
      </p:graphicFrame>
      <p:graphicFrame>
        <p:nvGraphicFramePr>
          <p:cNvPr id="22" name="Tabela 21"/>
          <p:cNvGraphicFramePr>
            <a:graphicFrameLocks noGrp="1"/>
          </p:cNvGraphicFramePr>
          <p:nvPr>
            <p:extLst>
              <p:ext uri="{D42A27DB-BD31-4B8C-83A1-F6EECF244321}">
                <p14:modId xmlns:p14="http://schemas.microsoft.com/office/powerpoint/2010/main" val="491439140"/>
              </p:ext>
            </p:extLst>
          </p:nvPr>
        </p:nvGraphicFramePr>
        <p:xfrm>
          <a:off x="6662964" y="1098919"/>
          <a:ext cx="2039330" cy="1227773"/>
        </p:xfrm>
        <a:graphic>
          <a:graphicData uri="http://schemas.openxmlformats.org/drawingml/2006/table">
            <a:tbl>
              <a:tblPr firstRow="1" bandRow="1">
                <a:tableStyleId>{5C22544A-7EE6-4342-B048-85BDC9FD1C3A}</a:tableStyleId>
              </a:tblPr>
              <a:tblGrid>
                <a:gridCol w="480908"/>
                <a:gridCol w="1558422"/>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r>
              <a:tr h="203306">
                <a:tc>
                  <a:txBody>
                    <a:bodyPr/>
                    <a:lstStyle/>
                    <a:p>
                      <a:r>
                        <a:rPr lang="pl-PL" sz="800" dirty="0" smtClean="0"/>
                        <a:t>100</a:t>
                      </a:r>
                      <a:endParaRPr lang="pl-PL" sz="800" dirty="0"/>
                    </a:p>
                  </a:txBody>
                  <a:tcPr/>
                </a:tc>
                <a:tc>
                  <a:txBody>
                    <a:bodyPr/>
                    <a:lstStyle/>
                    <a:p>
                      <a:r>
                        <a:rPr lang="pl-PL" sz="800" dirty="0" smtClean="0"/>
                        <a:t>Engineering</a:t>
                      </a:r>
                      <a:endParaRPr lang="pl-PL" sz="800" dirty="0"/>
                    </a:p>
                  </a:txBody>
                  <a:tcPr/>
                </a:tc>
              </a:tr>
              <a:tr h="179600">
                <a:tc>
                  <a:txBody>
                    <a:bodyPr/>
                    <a:lstStyle/>
                    <a:p>
                      <a:r>
                        <a:rPr lang="pl-PL" sz="800" dirty="0" smtClean="0"/>
                        <a:t>101</a:t>
                      </a:r>
                      <a:endParaRPr lang="pl-PL" sz="800" dirty="0"/>
                    </a:p>
                  </a:txBody>
                  <a:tcPr/>
                </a:tc>
                <a:tc>
                  <a:txBody>
                    <a:bodyPr/>
                    <a:lstStyle/>
                    <a:p>
                      <a:r>
                        <a:rPr lang="pl-PL" sz="800" dirty="0" smtClean="0"/>
                        <a:t>Philosophy</a:t>
                      </a:r>
                      <a:endParaRPr lang="pl-PL" sz="800" dirty="0"/>
                    </a:p>
                  </a:txBody>
                  <a:tcPr/>
                </a:tc>
              </a:tr>
              <a:tr h="216853">
                <a:tc>
                  <a:txBody>
                    <a:bodyPr/>
                    <a:lstStyle/>
                    <a:p>
                      <a:r>
                        <a:rPr lang="pl-PL" sz="800" dirty="0" smtClean="0"/>
                        <a:t>102</a:t>
                      </a:r>
                      <a:endParaRPr lang="pl-PL" sz="800" dirty="0"/>
                    </a:p>
                  </a:txBody>
                  <a:tcPr/>
                </a:tc>
                <a:tc>
                  <a:txBody>
                    <a:bodyPr/>
                    <a:lstStyle/>
                    <a:p>
                      <a:r>
                        <a:rPr lang="pl-PL" sz="800" dirty="0" smtClean="0"/>
                        <a:t>Law and administration</a:t>
                      </a:r>
                      <a:endParaRPr lang="pl-PL" sz="800" dirty="0"/>
                    </a:p>
                  </a:txBody>
                  <a:tcPr/>
                </a:tc>
              </a:tr>
              <a:tr h="182880">
                <a:tc>
                  <a:txBody>
                    <a:bodyPr/>
                    <a:lstStyle/>
                    <a:p>
                      <a:r>
                        <a:rPr lang="pl-PL" sz="800" dirty="0" smtClean="0"/>
                        <a:t>103</a:t>
                      </a:r>
                      <a:endParaRPr lang="pl-PL" sz="800" dirty="0"/>
                    </a:p>
                  </a:txBody>
                  <a:tcPr/>
                </a:tc>
                <a:tc>
                  <a:txBody>
                    <a:bodyPr/>
                    <a:lstStyle/>
                    <a:p>
                      <a:r>
                        <a:rPr lang="pl-PL" sz="800" dirty="0" smtClean="0"/>
                        <a:t>Languages</a:t>
                      </a:r>
                      <a:endParaRPr lang="pl-PL" sz="800" dirty="0"/>
                    </a:p>
                  </a:txBody>
                  <a:tcPr/>
                </a:tc>
              </a:tr>
            </a:tbl>
          </a:graphicData>
        </a:graphic>
      </p:graphicFrame>
      <p:graphicFrame>
        <p:nvGraphicFramePr>
          <p:cNvPr id="25" name="Tabela 24"/>
          <p:cNvGraphicFramePr>
            <a:graphicFrameLocks noGrp="1"/>
          </p:cNvGraphicFramePr>
          <p:nvPr>
            <p:extLst>
              <p:ext uri="{D42A27DB-BD31-4B8C-83A1-F6EECF244321}">
                <p14:modId xmlns:p14="http://schemas.microsoft.com/office/powerpoint/2010/main" val="3915769318"/>
              </p:ext>
            </p:extLst>
          </p:nvPr>
        </p:nvGraphicFramePr>
        <p:xfrm>
          <a:off x="5764108" y="2888317"/>
          <a:ext cx="2938186" cy="1437640"/>
        </p:xfrm>
        <a:graphic>
          <a:graphicData uri="http://schemas.openxmlformats.org/drawingml/2006/table">
            <a:tbl>
              <a:tblPr firstRow="1" bandRow="1">
                <a:tableStyleId>{5C22544A-7EE6-4342-B048-85BDC9FD1C3A}</a:tableStyleId>
              </a:tblPr>
              <a:tblGrid>
                <a:gridCol w="521546"/>
                <a:gridCol w="1551094"/>
                <a:gridCol w="865546"/>
              </a:tblGrid>
              <a:tr h="370840">
                <a:tc>
                  <a:txBody>
                    <a:bodyPr/>
                    <a:lstStyle/>
                    <a:p>
                      <a:r>
                        <a:rPr lang="pl-PL" sz="800" dirty="0" smtClean="0"/>
                        <a:t>pkey</a:t>
                      </a:r>
                      <a:endParaRPr lang="pl-PL" sz="800" dirty="0"/>
                    </a:p>
                  </a:txBody>
                  <a:tcPr/>
                </a:tc>
                <a:tc>
                  <a:txBody>
                    <a:bodyPr/>
                    <a:lstStyle/>
                    <a:p>
                      <a:r>
                        <a:rPr lang="pl-PL" sz="800" dirty="0" smtClean="0"/>
                        <a:t>name</a:t>
                      </a:r>
                      <a:endParaRPr lang="pl-PL" sz="800" dirty="0"/>
                    </a:p>
                  </a:txBody>
                  <a:tcPr/>
                </a:tc>
                <a:tc>
                  <a:txBody>
                    <a:bodyPr/>
                    <a:lstStyle/>
                    <a:p>
                      <a:r>
                        <a:rPr lang="pl-PL" sz="800" dirty="0" smtClean="0"/>
                        <a:t>fkey_faculty</a:t>
                      </a:r>
                      <a:endParaRPr lang="pl-PL" sz="800" dirty="0"/>
                    </a:p>
                  </a:txBody>
                  <a:tcPr/>
                </a:tc>
              </a:tr>
              <a:tr h="0">
                <a:tc>
                  <a:txBody>
                    <a:bodyPr/>
                    <a:lstStyle/>
                    <a:p>
                      <a:r>
                        <a:rPr lang="pl-PL" sz="800" dirty="0" smtClean="0"/>
                        <a:t>1000</a:t>
                      </a:r>
                      <a:endParaRPr lang="pl-PL" sz="800" dirty="0"/>
                    </a:p>
                  </a:txBody>
                  <a:tcPr/>
                </a:tc>
                <a:tc>
                  <a:txBody>
                    <a:bodyPr/>
                    <a:lstStyle/>
                    <a:p>
                      <a:r>
                        <a:rPr lang="pl-PL" sz="800" dirty="0" smtClean="0"/>
                        <a:t>Introduction to labour</a:t>
                      </a:r>
                      <a:r>
                        <a:rPr lang="pl-PL" sz="800" baseline="0" dirty="0" smtClean="0"/>
                        <a:t> law</a:t>
                      </a:r>
                      <a:endParaRPr lang="pl-PL" sz="800" dirty="0"/>
                    </a:p>
                  </a:txBody>
                  <a:tcPr/>
                </a:tc>
                <a:tc>
                  <a:txBody>
                    <a:bodyPr/>
                    <a:lstStyle/>
                    <a:p>
                      <a:r>
                        <a:rPr lang="pl-PL" sz="800" dirty="0" smtClean="0"/>
                        <a:t>102</a:t>
                      </a:r>
                      <a:endParaRPr lang="pl-PL" sz="800" dirty="0"/>
                    </a:p>
                  </a:txBody>
                  <a:tcPr/>
                </a:tc>
              </a:tr>
              <a:tr h="0">
                <a:tc>
                  <a:txBody>
                    <a:bodyPr/>
                    <a:lstStyle/>
                    <a:p>
                      <a:r>
                        <a:rPr lang="pl-PL" sz="800" dirty="0" smtClean="0"/>
                        <a:t>1001</a:t>
                      </a:r>
                      <a:endParaRPr lang="pl-PL" sz="800" dirty="0"/>
                    </a:p>
                  </a:txBody>
                  <a:tcPr/>
                </a:tc>
                <a:tc>
                  <a:txBody>
                    <a:bodyPr/>
                    <a:lstStyle/>
                    <a:p>
                      <a:r>
                        <a:rPr lang="pl-PL" sz="800" dirty="0" smtClean="0"/>
                        <a:t>Graph</a:t>
                      </a:r>
                      <a:r>
                        <a:rPr lang="pl-PL" sz="800" baseline="0" dirty="0" smtClean="0"/>
                        <a:t> algorithms</a:t>
                      </a:r>
                      <a:endParaRPr lang="pl-PL" sz="800" dirty="0"/>
                    </a:p>
                  </a:txBody>
                  <a:tcPr/>
                </a:tc>
                <a:tc>
                  <a:txBody>
                    <a:bodyPr/>
                    <a:lstStyle/>
                    <a:p>
                      <a:r>
                        <a:rPr lang="pl-PL" sz="800" dirty="0" smtClean="0"/>
                        <a:t>100</a:t>
                      </a:r>
                      <a:endParaRPr lang="pl-PL" sz="800" dirty="0"/>
                    </a:p>
                  </a:txBody>
                  <a:tcPr/>
                </a:tc>
              </a:tr>
              <a:tr h="164995">
                <a:tc>
                  <a:txBody>
                    <a:bodyPr/>
                    <a:lstStyle/>
                    <a:p>
                      <a:r>
                        <a:rPr lang="pl-PL" sz="800" dirty="0" smtClean="0"/>
                        <a:t>1002</a:t>
                      </a:r>
                      <a:endParaRPr lang="pl-PL" sz="800" dirty="0"/>
                    </a:p>
                  </a:txBody>
                  <a:tcPr/>
                </a:tc>
                <a:tc>
                  <a:txBody>
                    <a:bodyPr/>
                    <a:lstStyle/>
                    <a:p>
                      <a:r>
                        <a:rPr lang="pl-PL" sz="800" dirty="0" smtClean="0"/>
                        <a:t>Existentialism in 20th century</a:t>
                      </a:r>
                      <a:endParaRPr lang="pl-PL" sz="800" dirty="0"/>
                    </a:p>
                  </a:txBody>
                  <a:tcPr/>
                </a:tc>
                <a:tc>
                  <a:txBody>
                    <a:bodyPr/>
                    <a:lstStyle/>
                    <a:p>
                      <a:r>
                        <a:rPr lang="pl-PL" sz="800" dirty="0" smtClean="0"/>
                        <a:t>101</a:t>
                      </a:r>
                      <a:endParaRPr lang="pl-PL" sz="800" dirty="0"/>
                    </a:p>
                  </a:txBody>
                  <a:tcPr/>
                </a:tc>
              </a:tr>
              <a:tr h="0">
                <a:tc>
                  <a:txBody>
                    <a:bodyPr/>
                    <a:lstStyle/>
                    <a:p>
                      <a:r>
                        <a:rPr lang="pl-PL" sz="800" dirty="0" smtClean="0"/>
                        <a:t>1003</a:t>
                      </a:r>
                      <a:endParaRPr lang="pl-PL" sz="800" dirty="0"/>
                    </a:p>
                  </a:txBody>
                  <a:tcPr/>
                </a:tc>
                <a:tc>
                  <a:txBody>
                    <a:bodyPr/>
                    <a:lstStyle/>
                    <a:p>
                      <a:r>
                        <a:rPr lang="pl-PL" sz="800" dirty="0" smtClean="0"/>
                        <a:t>English grammar</a:t>
                      </a:r>
                      <a:endParaRPr lang="pl-PL" sz="800" dirty="0"/>
                    </a:p>
                  </a:txBody>
                  <a:tcPr/>
                </a:tc>
                <a:tc>
                  <a:txBody>
                    <a:bodyPr/>
                    <a:lstStyle/>
                    <a:p>
                      <a:r>
                        <a:rPr lang="pl-PL" sz="800" dirty="0" smtClean="0"/>
                        <a:t>103</a:t>
                      </a:r>
                      <a:endParaRPr lang="pl-PL" sz="800" dirty="0"/>
                    </a:p>
                  </a:txBody>
                  <a:tcPr/>
                </a:tc>
              </a:tr>
              <a:tr h="132062">
                <a:tc>
                  <a:txBody>
                    <a:bodyPr/>
                    <a:lstStyle/>
                    <a:p>
                      <a:r>
                        <a:rPr lang="pl-PL" sz="800" dirty="0" smtClean="0"/>
                        <a:t>1004</a:t>
                      </a:r>
                      <a:endParaRPr lang="pl-PL" sz="800" dirty="0"/>
                    </a:p>
                  </a:txBody>
                  <a:tcPr/>
                </a:tc>
                <a:tc>
                  <a:txBody>
                    <a:bodyPr/>
                    <a:lstStyle/>
                    <a:p>
                      <a:r>
                        <a:rPr lang="pl-PL" sz="800" dirty="0" smtClean="0"/>
                        <a:t>From Plato to Kant</a:t>
                      </a:r>
                      <a:endParaRPr lang="pl-PL" sz="800" dirty="0"/>
                    </a:p>
                  </a:txBody>
                  <a:tcPr/>
                </a:tc>
                <a:tc>
                  <a:txBody>
                    <a:bodyPr/>
                    <a:lstStyle/>
                    <a:p>
                      <a:r>
                        <a:rPr lang="pl-PL" sz="800" dirty="0" smtClean="0"/>
                        <a:t>101</a:t>
                      </a:r>
                      <a:endParaRPr lang="pl-PL" sz="800" dirty="0"/>
                    </a:p>
                  </a:txBody>
                  <a:tcPr/>
                </a:tc>
              </a:tr>
            </a:tbl>
          </a:graphicData>
        </a:graphic>
      </p:graphicFrame>
    </p:spTree>
    <p:extLst>
      <p:ext uri="{BB962C8B-B14F-4D97-AF65-F5344CB8AC3E}">
        <p14:creationId xmlns:p14="http://schemas.microsoft.com/office/powerpoint/2010/main" val="3289942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Zadanie - ciąg dalszy (część 4/4):</a:t>
            </a:r>
          </a:p>
          <a:p>
            <a:pPr lvl="1"/>
            <a:r>
              <a:rPr lang="pl-PL" dirty="0" smtClean="0"/>
              <a:t>Aplikacja po stworzeniu tabel i wypełnieniu ich danymi wykona następujące zapytania SQL:</a:t>
            </a:r>
          </a:p>
          <a:p>
            <a:pPr lvl="2"/>
            <a:r>
              <a:rPr lang="pl-PL" dirty="0" smtClean="0"/>
              <a:t>(1) Znajdź numery i nazwiska wszystkich osób zarejestrowanych jako studenci.</a:t>
            </a:r>
          </a:p>
          <a:p>
            <a:pPr lvl="2"/>
            <a:r>
              <a:rPr lang="pl-PL" dirty="0" smtClean="0"/>
              <a:t>(2</a:t>
            </a:r>
            <a:r>
              <a:rPr lang="pl-PL" dirty="0"/>
              <a:t>) Znajdź numery </a:t>
            </a:r>
            <a:r>
              <a:rPr lang="pl-PL" dirty="0" smtClean="0"/>
              <a:t>i nazwiska wszystkich osób, które nie są zapisane na żaden przedmiot.</a:t>
            </a:r>
          </a:p>
          <a:p>
            <a:pPr lvl="2"/>
            <a:r>
              <a:rPr lang="pl-PL" dirty="0" smtClean="0"/>
              <a:t>(3) </a:t>
            </a:r>
            <a:r>
              <a:rPr lang="pl-PL" dirty="0"/>
              <a:t>Znajdź </a:t>
            </a:r>
            <a:r>
              <a:rPr lang="pl-PL" dirty="0" smtClean="0"/>
              <a:t>numery i nazwiska osób płci żeńskiej uczących się o egzystencjaliźmie w 20 wieku.</a:t>
            </a:r>
          </a:p>
          <a:p>
            <a:pPr lvl="2"/>
            <a:r>
              <a:rPr lang="pl-PL" dirty="0" smtClean="0"/>
              <a:t>(4</a:t>
            </a:r>
            <a:r>
              <a:rPr lang="pl-PL" dirty="0"/>
              <a:t>) Znajdź nazwy </a:t>
            </a:r>
            <a:r>
              <a:rPr lang="pl-PL" dirty="0" smtClean="0"/>
              <a:t>wszystkich wydziałów, na których przedmioty nikt się nie zapisał.</a:t>
            </a:r>
          </a:p>
          <a:p>
            <a:pPr lvl="2"/>
            <a:r>
              <a:rPr lang="pl-PL" dirty="0" smtClean="0"/>
              <a:t>(5) </a:t>
            </a:r>
            <a:r>
              <a:rPr lang="pl-PL" dirty="0"/>
              <a:t>Znajdź </a:t>
            </a:r>
            <a:r>
              <a:rPr lang="pl-PL" dirty="0" smtClean="0"/>
              <a:t>wiek najstarszej osoby uczącej się o prawie pracy.</a:t>
            </a:r>
          </a:p>
          <a:p>
            <a:pPr lvl="2"/>
            <a:r>
              <a:rPr lang="pl-PL" dirty="0" smtClean="0"/>
              <a:t>(6) </a:t>
            </a:r>
            <a:r>
              <a:rPr lang="pl-PL" dirty="0"/>
              <a:t>Znajdź </a:t>
            </a:r>
            <a:r>
              <a:rPr lang="pl-PL" dirty="0" smtClean="0"/>
              <a:t>nazwy przedmiotów, na które zapisały się przynajmniej dwie osoby.</a:t>
            </a:r>
          </a:p>
          <a:p>
            <a:pPr lvl="2"/>
            <a:r>
              <a:rPr lang="pl-PL" dirty="0" smtClean="0"/>
              <a:t>(7) </a:t>
            </a:r>
            <a:r>
              <a:rPr lang="pl-PL" dirty="0"/>
              <a:t>Znajdź </a:t>
            </a:r>
            <a:r>
              <a:rPr lang="pl-PL" dirty="0" smtClean="0"/>
              <a:t>poziomy osób studiujących i średni wiek osób na każdym poziomie.</a:t>
            </a:r>
          </a:p>
          <a:p>
            <a:pPr lvl="2"/>
            <a:endParaRPr lang="pl-PL" dirty="0" smtClean="0"/>
          </a:p>
          <a:p>
            <a:pPr lvl="1"/>
            <a:r>
              <a:rPr lang="pl-PL" dirty="0" smtClean="0"/>
              <a:t>Aplikacja wyniki wszystkich zapytań wypisze do logów lub na konsolę w formacie:</a:t>
            </a:r>
          </a:p>
          <a:p>
            <a:pPr marL="179388" lvl="1" indent="0">
              <a:buNone/>
            </a:pPr>
            <a:r>
              <a:rPr lang="pl-PL" dirty="0" smtClean="0"/>
              <a:t>Wynik zapytania &lt;numer zapytania&gt;:</a:t>
            </a:r>
          </a:p>
          <a:p>
            <a:pPr marL="179388" lvl="1" indent="0">
              <a:buNone/>
            </a:pPr>
            <a:r>
              <a:rPr lang="pl-PL" dirty="0" smtClean="0"/>
              <a:t>...(wyniki)...</a:t>
            </a:r>
          </a:p>
        </p:txBody>
      </p:sp>
    </p:spTree>
    <p:extLst>
      <p:ext uri="{BB962C8B-B14F-4D97-AF65-F5344CB8AC3E}">
        <p14:creationId xmlns:p14="http://schemas.microsoft.com/office/powerpoint/2010/main" val="3144430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6" name="Symbol zastępczy zawartości 1"/>
          <p:cNvSpPr>
            <a:spLocks noGrp="1"/>
          </p:cNvSpPr>
          <p:nvPr>
            <p:ph idx="1"/>
          </p:nvPr>
        </p:nvSpPr>
        <p:spPr>
          <a:xfrm>
            <a:off x="443707" y="1119187"/>
            <a:ext cx="8117786" cy="3362325"/>
          </a:xfrm>
        </p:spPr>
        <p:txBody>
          <a:bodyPr>
            <a:normAutofit/>
          </a:bodyPr>
          <a:lstStyle/>
          <a:p>
            <a:r>
              <a:rPr lang="pl-PL" dirty="0" smtClean="0"/>
              <a:t>Przykładowe dane wypisane do logów lub na konsolę:</a:t>
            </a:r>
          </a:p>
          <a:p>
            <a:pPr marL="0" indent="0">
              <a:buNone/>
            </a:pPr>
            <a:r>
              <a:rPr lang="pl-PL"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Wynik </a:t>
            </a:r>
            <a:r>
              <a:rPr lang="pl-PL" dirty="0">
                <a:latin typeface="Courier New" panose="02070309020205020404" pitchFamily="49" charset="0"/>
                <a:cs typeface="Courier New" panose="02070309020205020404" pitchFamily="49" charset="0"/>
              </a:rPr>
              <a:t>zapytania 3:</a:t>
            </a:r>
          </a:p>
          <a:p>
            <a:pPr marL="0" indent="0">
              <a:buNone/>
            </a:pPr>
            <a:r>
              <a:rPr lang="pl-PL" dirty="0" smtClean="0">
                <a:latin typeface="Courier New" panose="02070309020205020404" pitchFamily="49" charset="0"/>
                <a:cs typeface="Courier New" panose="02070309020205020404" pitchFamily="49" charset="0"/>
              </a:rPr>
              <a:t>pkey=2,name=Rebecca </a:t>
            </a:r>
            <a:r>
              <a:rPr lang="pl-PL" dirty="0">
                <a:latin typeface="Courier New" panose="02070309020205020404" pitchFamily="49" charset="0"/>
                <a:cs typeface="Courier New" panose="02070309020205020404" pitchFamily="49" charset="0"/>
              </a:rPr>
              <a:t>Milson</a:t>
            </a:r>
          </a:p>
          <a:p>
            <a:pPr marL="0" indent="0">
              <a:buNone/>
            </a:pPr>
            <a:r>
              <a:rPr lang="pl-PL" dirty="0" smtClean="0">
                <a:latin typeface="Courier New" panose="02070309020205020404" pitchFamily="49" charset="0"/>
                <a:cs typeface="Courier New" panose="02070309020205020404" pitchFamily="49" charset="0"/>
              </a:rPr>
              <a:t>pkey=4,name=Deepika </a:t>
            </a:r>
            <a:r>
              <a:rPr lang="pl-PL" dirty="0">
                <a:latin typeface="Courier New" panose="02070309020205020404" pitchFamily="49" charset="0"/>
                <a:cs typeface="Courier New" panose="02070309020205020404" pitchFamily="49" charset="0"/>
              </a:rPr>
              <a:t>Chopra</a:t>
            </a:r>
          </a:p>
          <a:p>
            <a:pPr marL="0" indent="0">
              <a:buNone/>
            </a:pPr>
            <a:r>
              <a:rPr lang="pl-PL" dirty="0" smtClean="0">
                <a:latin typeface="Courier New" panose="02070309020205020404" pitchFamily="49" charset="0"/>
                <a:cs typeface="Courier New" panose="02070309020205020404" pitchFamily="49" charset="0"/>
              </a:rPr>
              <a:t>Wynik zapytania 4:</a:t>
            </a:r>
          </a:p>
          <a:p>
            <a:pPr marL="0" indent="0">
              <a:buNone/>
            </a:pPr>
            <a:r>
              <a:rPr lang="pl-PL" dirty="0">
                <a:latin typeface="Courier New" panose="02070309020205020404" pitchFamily="49" charset="0"/>
                <a:cs typeface="Courier New" panose="02070309020205020404" pitchFamily="49" charset="0"/>
              </a:rPr>
              <a:t>n</a:t>
            </a:r>
            <a:r>
              <a:rPr lang="pl-PL" dirty="0" smtClean="0">
                <a:latin typeface="Courier New" panose="02070309020205020404" pitchFamily="49" charset="0"/>
                <a:cs typeface="Courier New" panose="02070309020205020404" pitchFamily="49" charset="0"/>
              </a:rPr>
              <a:t>ame=engineering</a:t>
            </a:r>
          </a:p>
          <a:p>
            <a:pPr marL="0" indent="0">
              <a:buNone/>
            </a:pPr>
            <a:r>
              <a:rPr lang="pl-PL" dirty="0" smtClean="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1695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Daniel Boguszewicz</a:t>
            </a:r>
            <a:endParaRPr lang="de-DE" dirty="0"/>
          </a:p>
          <a:p>
            <a:r>
              <a:rPr lang="pl-PL" dirty="0" smtClean="0"/>
              <a:t>Java Developer</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smtClean="0"/>
              <a:t>daniel.boguszewicz</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Pożądane właściwości baz danych (wybór)</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Spójność danych</a:t>
            </a:r>
          </a:p>
          <a:p>
            <a:pPr lvl="1"/>
            <a:r>
              <a:rPr lang="pl-PL" dirty="0" smtClean="0"/>
              <a:t>wierne </a:t>
            </a:r>
            <a:r>
              <a:rPr lang="pl-PL" dirty="0"/>
              <a:t>odzwierciedlenie danych </a:t>
            </a:r>
            <a:r>
              <a:rPr lang="pl-PL" dirty="0" smtClean="0"/>
              <a:t>rzeczywistych,</a:t>
            </a:r>
          </a:p>
          <a:p>
            <a:pPr lvl="1"/>
            <a:r>
              <a:rPr lang="pl-PL" dirty="0" smtClean="0"/>
              <a:t>spełnienie </a:t>
            </a:r>
            <a:r>
              <a:rPr lang="pl-PL" dirty="0"/>
              <a:t>ograniczeń nałożonych przez </a:t>
            </a:r>
            <a:r>
              <a:rPr lang="pl-PL" dirty="0" smtClean="0"/>
              <a:t>użytkowników,</a:t>
            </a:r>
          </a:p>
          <a:p>
            <a:pPr lvl="1"/>
            <a:r>
              <a:rPr lang="pl-PL" dirty="0" smtClean="0"/>
              <a:t>brak </a:t>
            </a:r>
            <a:r>
              <a:rPr lang="pl-PL" dirty="0"/>
              <a:t>anomalii wynikających ze współbieżnego dostępu do danych.</a:t>
            </a:r>
          </a:p>
          <a:p>
            <a:r>
              <a:rPr lang="pl-PL" dirty="0" smtClean="0"/>
              <a:t>Efektywne </a:t>
            </a:r>
            <a:r>
              <a:rPr lang="pl-PL" dirty="0"/>
              <a:t>przetwarzanie danych</a:t>
            </a:r>
            <a:r>
              <a:rPr lang="pl-PL" dirty="0" smtClean="0"/>
              <a:t>.</a:t>
            </a:r>
          </a:p>
          <a:p>
            <a:pPr lvl="1"/>
            <a:r>
              <a:rPr lang="pl-PL" dirty="0" smtClean="0"/>
              <a:t>Efektywne metody dostępu do danych,</a:t>
            </a:r>
          </a:p>
          <a:p>
            <a:pPr lvl="1"/>
            <a:r>
              <a:rPr lang="pl-PL" dirty="0" smtClean="0"/>
              <a:t>Optymalizacja metod dostępu do danych,</a:t>
            </a:r>
          </a:p>
          <a:p>
            <a:pPr lvl="1"/>
            <a:r>
              <a:rPr lang="pl-PL" dirty="0" smtClean="0"/>
              <a:t>Niezależność aplikacji od fizycznych metod dostępu</a:t>
            </a:r>
          </a:p>
          <a:p>
            <a:r>
              <a:rPr lang="pl-PL" dirty="0" smtClean="0"/>
              <a:t>Autoryzacja dostępu do danych</a:t>
            </a:r>
          </a:p>
          <a:p>
            <a:pPr lvl="1"/>
            <a:r>
              <a:rPr lang="pl-PL" dirty="0" smtClean="0"/>
              <a:t>Tylko uwierzytelnieni użytkownicy mają dostęp do danych.</a:t>
            </a:r>
          </a:p>
          <a:p>
            <a:pPr lvl="1"/>
            <a:r>
              <a:rPr lang="pl-PL" dirty="0" smtClean="0"/>
              <a:t>Każdy użytkownik posiada określone uprawnienia do danych.</a:t>
            </a:r>
          </a:p>
          <a:p>
            <a:r>
              <a:rPr lang="pl-PL" dirty="0" smtClean="0"/>
              <a:t>Współbieżny </a:t>
            </a:r>
            <a:r>
              <a:rPr lang="pl-PL" dirty="0"/>
              <a:t>dostęp do </a:t>
            </a:r>
            <a:r>
              <a:rPr lang="pl-PL" dirty="0" smtClean="0"/>
              <a:t>danych</a:t>
            </a:r>
          </a:p>
          <a:p>
            <a:pPr lvl="1"/>
            <a:r>
              <a:rPr lang="pl-PL" dirty="0" smtClean="0"/>
              <a:t>Równoczesny dostęp do (tych samych) danych dla wielu użytkowników.</a:t>
            </a:r>
          </a:p>
          <a:p>
            <a:pPr lvl="1"/>
            <a:r>
              <a:rPr lang="pl-PL" dirty="0" smtClean="0"/>
              <a:t>Obsługa konfliktów odczyt-zapis, zapis-zapis</a:t>
            </a:r>
          </a:p>
          <a:p>
            <a:pPr lvl="2"/>
            <a:endParaRPr lang="pl-PL" dirty="0" smtClean="0"/>
          </a:p>
          <a:p>
            <a:pPr lvl="2"/>
            <a:endParaRPr lang="pl-PL" dirty="0" smtClean="0"/>
          </a:p>
          <a:p>
            <a:pPr lvl="2"/>
            <a:endParaRPr lang="pl-PL" dirty="0"/>
          </a:p>
        </p:txBody>
      </p:sp>
    </p:spTree>
    <p:extLst>
      <p:ext uri="{BB962C8B-B14F-4D97-AF65-F5344CB8AC3E}">
        <p14:creationId xmlns:p14="http://schemas.microsoft.com/office/powerpoint/2010/main" val="4281052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Relacyjne bazy danych</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System zarządzania relacyjną bazą danych (</a:t>
            </a:r>
            <a:r>
              <a:rPr lang="pl-PL" dirty="0" err="1" smtClean="0"/>
              <a:t>Relational</a:t>
            </a:r>
            <a:r>
              <a:rPr lang="pl-PL" dirty="0" smtClean="0"/>
              <a:t> Database Management System, RDBMS)</a:t>
            </a:r>
          </a:p>
          <a:p>
            <a:pPr lvl="1"/>
            <a:r>
              <a:rPr lang="pl-PL" dirty="0"/>
              <a:t>Moduł programowy </a:t>
            </a:r>
            <a:r>
              <a:rPr lang="pl-PL" dirty="0" smtClean="0"/>
              <a:t>służący </a:t>
            </a:r>
            <a:r>
              <a:rPr lang="pl-PL" dirty="0"/>
              <a:t>do </a:t>
            </a:r>
            <a:r>
              <a:rPr lang="pl-PL" dirty="0" smtClean="0"/>
              <a:t>zarządzania bazą </a:t>
            </a:r>
            <a:r>
              <a:rPr lang="pl-PL" dirty="0"/>
              <a:t>danych </a:t>
            </a:r>
            <a:r>
              <a:rPr lang="pl-PL" dirty="0" smtClean="0"/>
              <a:t>opartą </a:t>
            </a:r>
            <a:r>
              <a:rPr lang="pl-PL" dirty="0"/>
              <a:t>na modelu </a:t>
            </a:r>
            <a:r>
              <a:rPr lang="pl-PL" dirty="0" smtClean="0"/>
              <a:t>relacyjnym.</a:t>
            </a:r>
          </a:p>
          <a:p>
            <a:pPr lvl="1"/>
            <a:endParaRPr lang="pl-PL" dirty="0"/>
          </a:p>
          <a:p>
            <a:r>
              <a:rPr lang="pl-PL" dirty="0" smtClean="0"/>
              <a:t>Model relacyjny</a:t>
            </a:r>
          </a:p>
          <a:p>
            <a:pPr lvl="1"/>
            <a:r>
              <a:rPr lang="pl-PL" dirty="0"/>
              <a:t>M</a:t>
            </a:r>
            <a:r>
              <a:rPr lang="pl-PL" dirty="0" smtClean="0"/>
              <a:t>odel </a:t>
            </a:r>
            <a:r>
              <a:rPr lang="pl-PL" dirty="0"/>
              <a:t>organizacji danych bazujący na matematycznej teorii mnogości, w szczególności na pojęciu </a:t>
            </a:r>
            <a:r>
              <a:rPr lang="pl-PL" dirty="0" smtClean="0"/>
              <a:t>relacji.</a:t>
            </a:r>
          </a:p>
          <a:p>
            <a:pPr lvl="1"/>
            <a:r>
              <a:rPr lang="pl-PL" dirty="0" smtClean="0"/>
              <a:t>Dane </a:t>
            </a:r>
            <a:r>
              <a:rPr lang="pl-PL" dirty="0"/>
              <a:t>grupowane są w relacje, które reprezentowane są przez tablice. Relacje są pewnym zbiorem rekordów o identycznej strukturze wewnętrznie powiązanych za pomocą związków zachodzących pomiędzy danymi. </a:t>
            </a:r>
            <a:endParaRPr lang="pl-PL" sz="1400" dirty="0"/>
          </a:p>
          <a:p>
            <a:pPr lvl="1"/>
            <a:endParaRPr lang="pl-PL" sz="1400" dirty="0" smtClean="0"/>
          </a:p>
          <a:p>
            <a:r>
              <a:rPr lang="pl-PL" dirty="0" smtClean="0"/>
              <a:t>Klucz kandydujący (</a:t>
            </a:r>
            <a:r>
              <a:rPr lang="pl-PL" dirty="0" err="1" smtClean="0"/>
              <a:t>Candidate</a:t>
            </a:r>
            <a:r>
              <a:rPr lang="pl-PL" dirty="0" smtClean="0"/>
              <a:t> </a:t>
            </a:r>
            <a:r>
              <a:rPr lang="pl-PL" dirty="0" err="1" smtClean="0"/>
              <a:t>key</a:t>
            </a:r>
            <a:r>
              <a:rPr lang="pl-PL" dirty="0" smtClean="0"/>
              <a:t>)</a:t>
            </a:r>
          </a:p>
          <a:p>
            <a:pPr lvl="1"/>
            <a:r>
              <a:rPr lang="pl-PL" dirty="0" smtClean="0"/>
              <a:t>Minimalny zestaw </a:t>
            </a:r>
            <a:r>
              <a:rPr lang="pl-PL" dirty="0"/>
              <a:t>atrybutów relacji, jednoznacznie identyfikujący każdą krotkę tej relacji</a:t>
            </a:r>
            <a:r>
              <a:rPr lang="pl-PL" dirty="0" smtClean="0"/>
              <a:t>.</a:t>
            </a:r>
          </a:p>
          <a:p>
            <a:pPr lvl="1"/>
            <a:endParaRPr lang="pl-PL" dirty="0" smtClean="0"/>
          </a:p>
          <a:p>
            <a:r>
              <a:rPr lang="pl-PL" dirty="0" smtClean="0"/>
              <a:t>Klucz główny (</a:t>
            </a:r>
            <a:r>
              <a:rPr lang="pl-PL" dirty="0" err="1" smtClean="0"/>
              <a:t>Primary</a:t>
            </a:r>
            <a:r>
              <a:rPr lang="pl-PL" dirty="0" smtClean="0"/>
              <a:t> </a:t>
            </a:r>
            <a:r>
              <a:rPr lang="pl-PL" dirty="0" err="1"/>
              <a:t>k</a:t>
            </a:r>
            <a:r>
              <a:rPr lang="pl-PL" dirty="0" err="1" smtClean="0"/>
              <a:t>ey</a:t>
            </a:r>
            <a:r>
              <a:rPr lang="pl-PL" dirty="0" smtClean="0"/>
              <a:t>)</a:t>
            </a:r>
          </a:p>
          <a:p>
            <a:pPr lvl="1"/>
            <a:r>
              <a:rPr lang="pl-PL" dirty="0" smtClean="0"/>
              <a:t>Unikatowy identyfikator </a:t>
            </a:r>
            <a:r>
              <a:rPr lang="pl-PL" dirty="0"/>
              <a:t>w relacji i może być kombinacją kilku kolumn, często jednak obejmuje jedną kolumnę (jeden atrybut). Klucz ma za zadanie jednoznacznie identyfikować każdą krotkę (wiersz) – wartości w wyznaczonych kolumnach są jako zestaw niepowtarzalne w danej tabeli</a:t>
            </a:r>
            <a:r>
              <a:rPr lang="pl-PL" dirty="0" smtClean="0"/>
              <a:t>.</a:t>
            </a:r>
          </a:p>
          <a:p>
            <a:pPr lvl="1"/>
            <a:endParaRPr lang="pl-PL" dirty="0"/>
          </a:p>
          <a:p>
            <a:r>
              <a:rPr lang="pl-PL" dirty="0" smtClean="0"/>
              <a:t>Klucz obcy (</a:t>
            </a:r>
            <a:r>
              <a:rPr lang="pl-PL" dirty="0" err="1" smtClean="0"/>
              <a:t>Foreign</a:t>
            </a:r>
            <a:r>
              <a:rPr lang="pl-PL" dirty="0" smtClean="0"/>
              <a:t> </a:t>
            </a:r>
            <a:r>
              <a:rPr lang="pl-PL" dirty="0" err="1" smtClean="0"/>
              <a:t>key</a:t>
            </a:r>
            <a:r>
              <a:rPr lang="pl-PL" dirty="0" smtClean="0"/>
              <a:t>)</a:t>
            </a:r>
          </a:p>
          <a:p>
            <a:pPr lvl="1"/>
            <a:r>
              <a:rPr lang="pl-PL" dirty="0" smtClean="0"/>
              <a:t>Zbiór atrybutów </a:t>
            </a:r>
            <a:r>
              <a:rPr lang="pl-PL" dirty="0"/>
              <a:t>jednej tabeli (relacji) wskazujący wartości klucza kandydującego innej tabeli. Służy do wskazywania zależności pomiędzy danymi składowanymi w różnych tabelach. Klucze w modelu relacyjnym służą m.in. do sprawdzania spójności danych w bazie. Głównie dotyczy to kluczy obcych, na które nałożony jest wymóg, że w tabeli wskazywanej musi istnieć wartość klucza wskazującego.</a:t>
            </a:r>
            <a:endParaRPr lang="pl-PL" dirty="0" smtClean="0"/>
          </a:p>
        </p:txBody>
      </p:sp>
    </p:spTree>
    <p:extLst>
      <p:ext uri="{BB962C8B-B14F-4D97-AF65-F5344CB8AC3E}">
        <p14:creationId xmlns:p14="http://schemas.microsoft.com/office/powerpoint/2010/main" val="383994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SQL – </a:t>
            </a:r>
            <a:r>
              <a:rPr lang="pl-PL" dirty="0" err="1" smtClean="0"/>
              <a:t>Structured</a:t>
            </a:r>
            <a:r>
              <a:rPr lang="pl-PL" dirty="0" smtClean="0"/>
              <a:t> Query Language</a:t>
            </a:r>
          </a:p>
          <a:p>
            <a:pPr lvl="1"/>
            <a:r>
              <a:rPr lang="pl-PL" dirty="0" smtClean="0"/>
              <a:t>Strukturalny</a:t>
            </a:r>
            <a:r>
              <a:rPr lang="pl-PL" dirty="0"/>
              <a:t> język zapytań używany do tworzenia, modyfikowania baz danych oraz do umieszczania i pobierania danych z baz danych.</a:t>
            </a:r>
          </a:p>
          <a:p>
            <a:pPr lvl="1"/>
            <a:r>
              <a:rPr lang="pl-PL" dirty="0"/>
              <a:t>Język SQL jest językiem deklaratywnym. Decyzję o sposobie przechowywania i pobrania danych pozostawia się systemowi zarządzania bazą danych (DBMS).</a:t>
            </a:r>
          </a:p>
          <a:p>
            <a:pPr lvl="1"/>
            <a:r>
              <a:rPr lang="pl-PL" dirty="0"/>
              <a:t>Stał się standardem w komunikacji z serwerami relacyjnych baz </a:t>
            </a:r>
            <a:r>
              <a:rPr lang="pl-PL" dirty="0" smtClean="0"/>
              <a:t>danych.</a:t>
            </a:r>
          </a:p>
          <a:p>
            <a:pPr lvl="1"/>
            <a:endParaRPr lang="pl-PL" dirty="0"/>
          </a:p>
          <a:p>
            <a:r>
              <a:rPr lang="pl-PL" dirty="0" smtClean="0"/>
              <a:t>Podzbiory:</a:t>
            </a:r>
          </a:p>
          <a:p>
            <a:pPr lvl="1"/>
            <a:r>
              <a:rPr lang="pl-PL" dirty="0" smtClean="0"/>
              <a:t>SQL </a:t>
            </a:r>
            <a:r>
              <a:rPr lang="pl-PL" dirty="0"/>
              <a:t>DML (ang. </a:t>
            </a:r>
            <a:r>
              <a:rPr lang="pl-PL" i="1" dirty="0"/>
              <a:t>Data </a:t>
            </a:r>
            <a:r>
              <a:rPr lang="pl-PL" i="1" dirty="0" err="1"/>
              <a:t>Manipulation</a:t>
            </a:r>
            <a:r>
              <a:rPr lang="pl-PL" i="1" dirty="0"/>
              <a:t> Language</a:t>
            </a:r>
            <a:r>
              <a:rPr lang="pl-PL" dirty="0"/>
              <a:t> – „język manipulacji </a:t>
            </a:r>
            <a:r>
              <a:rPr lang="pl-PL" dirty="0" smtClean="0"/>
              <a:t>danymi”)</a:t>
            </a:r>
          </a:p>
          <a:p>
            <a:pPr lvl="2"/>
            <a:r>
              <a:rPr lang="pl-PL" dirty="0" smtClean="0"/>
              <a:t>Wykonywanie </a:t>
            </a:r>
            <a:r>
              <a:rPr lang="pl-PL" dirty="0"/>
              <a:t>operacji na danych </a:t>
            </a:r>
            <a:r>
              <a:rPr lang="pl-PL" dirty="0" smtClean="0"/>
              <a:t>– umieszczania ich w </a:t>
            </a:r>
            <a:r>
              <a:rPr lang="pl-PL" dirty="0"/>
              <a:t>bazie, </a:t>
            </a:r>
            <a:r>
              <a:rPr lang="pl-PL" dirty="0" smtClean="0"/>
              <a:t>kasowanie, przeglądanie </a:t>
            </a:r>
            <a:r>
              <a:rPr lang="pl-PL" dirty="0"/>
              <a:t>oraz </a:t>
            </a:r>
            <a:r>
              <a:rPr lang="pl-PL" dirty="0" smtClean="0"/>
              <a:t>dokonywanie zmian.</a:t>
            </a:r>
          </a:p>
          <a:p>
            <a:pPr lvl="2"/>
            <a:r>
              <a:rPr lang="pl-PL" dirty="0" smtClean="0"/>
              <a:t>Np. INSERT, DELETE, UPDATE</a:t>
            </a:r>
          </a:p>
          <a:p>
            <a:pPr marL="360363" lvl="2" indent="0">
              <a:buNone/>
            </a:pPr>
            <a:endParaRPr lang="pl-PL" dirty="0"/>
          </a:p>
          <a:p>
            <a:pPr lvl="1"/>
            <a:r>
              <a:rPr lang="pl-PL" dirty="0"/>
              <a:t>SQL DDL (ang. </a:t>
            </a:r>
            <a:r>
              <a:rPr lang="pl-PL" i="1" dirty="0"/>
              <a:t>Data Definition Language</a:t>
            </a:r>
            <a:r>
              <a:rPr lang="pl-PL" dirty="0"/>
              <a:t> – „język definicji danych</a:t>
            </a:r>
            <a:r>
              <a:rPr lang="pl-PL" dirty="0" smtClean="0"/>
              <a:t>”)</a:t>
            </a:r>
          </a:p>
          <a:p>
            <a:pPr lvl="2"/>
            <a:r>
              <a:rPr lang="pl-PL" dirty="0" smtClean="0"/>
              <a:t>Pozwala operować </a:t>
            </a:r>
            <a:r>
              <a:rPr lang="pl-PL" dirty="0"/>
              <a:t>na strukturach, w których dane są przechowywane – czyli np. dodawać, zmieniać i kasować tabele lub </a:t>
            </a:r>
            <a:r>
              <a:rPr lang="pl-PL" dirty="0" smtClean="0"/>
              <a:t>bazy.</a:t>
            </a:r>
          </a:p>
          <a:p>
            <a:pPr lvl="2"/>
            <a:r>
              <a:rPr lang="pl-PL" dirty="0" smtClean="0"/>
              <a:t>Np. CREATE, ALTER, DROP</a:t>
            </a:r>
          </a:p>
          <a:p>
            <a:pPr marL="360363" lvl="2" indent="0">
              <a:buNone/>
            </a:pPr>
            <a:endParaRPr lang="pl-PL" dirty="0"/>
          </a:p>
          <a:p>
            <a:pPr lvl="1"/>
            <a:r>
              <a:rPr lang="pl-PL" dirty="0"/>
              <a:t>SQL DCL (ang. </a:t>
            </a:r>
            <a:r>
              <a:rPr lang="pl-PL" i="1" dirty="0"/>
              <a:t>Data Control Language</a:t>
            </a:r>
            <a:r>
              <a:rPr lang="pl-PL" dirty="0"/>
              <a:t> – „język kontroli nad danymi</a:t>
            </a:r>
            <a:r>
              <a:rPr lang="pl-PL" dirty="0" smtClean="0"/>
              <a:t>”)</a:t>
            </a:r>
          </a:p>
          <a:p>
            <a:pPr lvl="2"/>
            <a:r>
              <a:rPr lang="pl-PL" dirty="0"/>
              <a:t>M</a:t>
            </a:r>
            <a:r>
              <a:rPr lang="pl-PL" dirty="0" smtClean="0"/>
              <a:t>a </a:t>
            </a:r>
            <a:r>
              <a:rPr lang="pl-PL" dirty="0"/>
              <a:t>zastosowanie do nadawania uprawnień do obiektów </a:t>
            </a:r>
            <a:r>
              <a:rPr lang="pl-PL" dirty="0" smtClean="0"/>
              <a:t>bazodanowych.</a:t>
            </a:r>
          </a:p>
          <a:p>
            <a:pPr lvl="2"/>
            <a:r>
              <a:rPr lang="pl-PL" dirty="0" smtClean="0"/>
              <a:t>Np. GRANT, REVOKE, DENY</a:t>
            </a:r>
          </a:p>
          <a:p>
            <a:pPr marL="360363" lvl="2" indent="0">
              <a:buNone/>
            </a:pPr>
            <a:endParaRPr lang="pl-PL" dirty="0"/>
          </a:p>
          <a:p>
            <a:pPr lvl="1"/>
            <a:r>
              <a:rPr lang="pl-PL" dirty="0"/>
              <a:t>SQL DQL (ang. </a:t>
            </a:r>
            <a:r>
              <a:rPr lang="pl-PL" i="1" dirty="0"/>
              <a:t>Data Query Language</a:t>
            </a:r>
            <a:r>
              <a:rPr lang="pl-PL" dirty="0"/>
              <a:t> – „język definiowania zapytań</a:t>
            </a:r>
            <a:r>
              <a:rPr lang="pl-PL" dirty="0" smtClean="0"/>
              <a:t>”)</a:t>
            </a:r>
          </a:p>
          <a:p>
            <a:pPr lvl="2"/>
            <a:r>
              <a:rPr lang="pl-PL" dirty="0" smtClean="0"/>
              <a:t>Język </a:t>
            </a:r>
            <a:r>
              <a:rPr lang="pl-PL" dirty="0"/>
              <a:t>formułowania zapytań do bazy </a:t>
            </a:r>
            <a:r>
              <a:rPr lang="pl-PL" dirty="0" smtClean="0"/>
              <a:t>danych</a:t>
            </a:r>
          </a:p>
          <a:p>
            <a:pPr lvl="2"/>
            <a:r>
              <a:rPr lang="pl-PL" dirty="0" smtClean="0"/>
              <a:t>Jedna komenda: SELECT</a:t>
            </a:r>
            <a:endParaRPr lang="pl-PL" dirty="0"/>
          </a:p>
          <a:p>
            <a:endParaRPr lang="pl-PL" dirty="0" smtClean="0"/>
          </a:p>
        </p:txBody>
      </p:sp>
      <p:sp>
        <p:nvSpPr>
          <p:cNvPr id="3" name="Prostokąt 2"/>
          <p:cNvSpPr/>
          <p:nvPr/>
        </p:nvSpPr>
        <p:spPr>
          <a:xfrm>
            <a:off x="4458026" y="2387084"/>
            <a:ext cx="227948" cy="369332"/>
          </a:xfrm>
          <a:prstGeom prst="rect">
            <a:avLst/>
          </a:prstGeom>
        </p:spPr>
        <p:txBody>
          <a:bodyPr wrap="none">
            <a:spAutoFit/>
          </a:bodyPr>
          <a:lstStyle/>
          <a:p>
            <a:r>
              <a:rPr lang="pl-PL" dirty="0"/>
              <a:t>'</a:t>
            </a:r>
          </a:p>
        </p:txBody>
      </p:sp>
    </p:spTree>
    <p:extLst>
      <p:ext uri="{BB962C8B-B14F-4D97-AF65-F5344CB8AC3E}">
        <p14:creationId xmlns:p14="http://schemas.microsoft.com/office/powerpoint/2010/main" val="3403458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03590020"/>
              </p:ext>
            </p:extLst>
          </p:nvPr>
        </p:nvGraphicFramePr>
        <p:xfrm>
          <a:off x="6258665" y="2774516"/>
          <a:ext cx="1457368" cy="37848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4137868783"/>
              </p:ext>
            </p:extLst>
          </p:nvPr>
        </p:nvGraphicFramePr>
        <p:xfrm>
          <a:off x="5192038" y="989752"/>
          <a:ext cx="3501025" cy="37084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bl>
          </a:graphicData>
        </a:graphic>
      </p:graphicFrame>
      <p:sp>
        <p:nvSpPr>
          <p:cNvPr id="9" name="Symbol zastępczy zawartości 1"/>
          <p:cNvSpPr txBox="1">
            <a:spLocks/>
          </p:cNvSpPr>
          <p:nvPr/>
        </p:nvSpPr>
        <p:spPr bwMode="gray">
          <a:xfrm>
            <a:off x="443707" y="1119188"/>
            <a:ext cx="5048955"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a:latin typeface="Courier New" panose="02070309020205020404" pitchFamily="49" charset="0"/>
                <a:cs typeface="Courier New" panose="02070309020205020404" pitchFamily="49" charset="0"/>
              </a:rPr>
              <a:t>CREATE TABLE department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1000" b="1" dirty="0">
                <a:latin typeface="Courier New" panose="02070309020205020404" pitchFamily="49" charset="0"/>
                <a:cs typeface="Courier New" panose="02070309020205020404" pitchFamily="49" charset="0"/>
              </a:rPr>
              <a:t>CREATE TABLE employee (</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 INTEGER NOT NULL,</a:t>
            </a:r>
          </a:p>
          <a:p>
            <a:pPr marL="0" indent="0">
              <a:buNone/>
            </a:pPr>
            <a:r>
              <a:rPr lang="en-US" sz="1000" b="1" dirty="0">
                <a:latin typeface="Courier New" panose="02070309020205020404" pitchFamily="49" charset="0"/>
                <a:cs typeface="Courier New" panose="02070309020205020404" pitchFamily="49" charset="0"/>
              </a:rPr>
              <a:t>	name VARCHAR(50</a:t>
            </a:r>
            <a:r>
              <a:rPr lang="en-US" sz="1000" b="1" dirty="0" smtClean="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	salary DECIMAL(8,2),</a:t>
            </a:r>
          </a:p>
          <a:p>
            <a:pPr marL="0" indent="0">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INTEGER,</a:t>
            </a:r>
          </a:p>
          <a:p>
            <a:pPr marL="0" indent="0">
              <a:buNone/>
            </a:pPr>
            <a:r>
              <a:rPr lang="en-US" sz="1000" b="1" dirty="0">
                <a:latin typeface="Courier New" panose="02070309020205020404" pitchFamily="49" charset="0"/>
                <a:cs typeface="Courier New" panose="02070309020205020404" pitchFamily="49" charset="0"/>
              </a:rPr>
              <a:t>	PRIMARY KEY (</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a:latin typeface="Courier New" panose="02070309020205020404" pitchFamily="49" charset="0"/>
                <a:cs typeface="Courier New" panose="02070309020205020404" pitchFamily="49" charset="0"/>
              </a:rPr>
              <a:t>	FOREIGN KEY (</a:t>
            </a:r>
            <a:r>
              <a:rPr lang="en-US" sz="1000" b="1" dirty="0" err="1">
                <a:latin typeface="Courier New" panose="02070309020205020404" pitchFamily="49" charset="0"/>
                <a:cs typeface="Courier New" panose="02070309020205020404" pitchFamily="49" charset="0"/>
              </a:rPr>
              <a:t>fkey_department</a:t>
            </a:r>
            <a:r>
              <a:rPr lang="en-US" sz="1000" b="1" dirty="0">
                <a:latin typeface="Courier New" panose="02070309020205020404" pitchFamily="49" charset="0"/>
                <a:cs typeface="Courier New" panose="02070309020205020404" pitchFamily="49" charset="0"/>
              </a:rPr>
              <a:t>) REFERENCES department(</a:t>
            </a:r>
            <a:r>
              <a:rPr lang="en-US" sz="1000" b="1" dirty="0" err="1">
                <a:latin typeface="Courier New" panose="02070309020205020404" pitchFamily="49" charset="0"/>
                <a:cs typeface="Courier New" panose="02070309020205020404" pitchFamily="49" charset="0"/>
              </a:rPr>
              <a:t>pkey</a:t>
            </a:r>
            <a:r>
              <a:rPr lang="en-US" sz="1000" b="1" dirty="0">
                <a:latin typeface="Courier New" panose="02070309020205020404" pitchFamily="49" charset="0"/>
                <a:cs typeface="Courier New" panose="02070309020205020404" pitchFamily="49" charset="0"/>
              </a:rPr>
              <a:t>)</a:t>
            </a:r>
          </a:p>
          <a:p>
            <a:pPr marL="0" indent="0">
              <a:buNone/>
            </a:pPr>
            <a:r>
              <a:rPr lang="en-US" sz="1000" b="1" dirty="0" smtClean="0">
                <a:latin typeface="Courier New" panose="02070309020205020404" pitchFamily="49" charset="0"/>
                <a:cs typeface="Courier New" panose="02070309020205020404" pitchFamily="49" charset="0"/>
              </a:rPr>
              <a:t>);</a:t>
            </a:r>
            <a:endParaRPr lang="pl-PL"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022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1174358118"/>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998098593"/>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fontScale="62500" lnSpcReduction="20000"/>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(100, 'Marketing');</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HR');</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department</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102,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Produkcja');</a:t>
            </a:r>
            <a:endParaRPr lang="pl-PL" b="1" dirty="0">
              <a:latin typeface="Courier New" panose="02070309020205020404" pitchFamily="49" charset="0"/>
              <a:cs typeface="Courier New" panose="02070309020205020404" pitchFamily="49" charset="0"/>
            </a:endParaRP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INSERT </a:t>
            </a:r>
            <a:r>
              <a:rPr lang="pl-PL" b="1" dirty="0">
                <a:latin typeface="Courier New" panose="02070309020205020404" pitchFamily="49" charset="0"/>
                <a:cs typeface="Courier New" panose="02070309020205020404" pitchFamily="49" charset="0"/>
              </a:rPr>
              <a:t>INTO </a:t>
            </a:r>
            <a:r>
              <a:rPr lang="pl-PL" b="1" dirty="0" err="1" smtClean="0">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(1,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Jaś Kowalski', 6500, 100);</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(2,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Anna </a:t>
            </a:r>
            <a:r>
              <a:rPr lang="pl-PL" b="1" dirty="0" err="1" smtClean="0">
                <a:latin typeface="Courier New" panose="02070309020205020404" pitchFamily="49" charset="0"/>
                <a:cs typeface="Courier New" panose="02070309020205020404" pitchFamily="49" charset="0"/>
              </a:rPr>
              <a:t>Pyzalska</a:t>
            </a:r>
            <a:r>
              <a:rPr lang="pl-PL" b="1" dirty="0" smtClean="0">
                <a:latin typeface="Courier New" panose="02070309020205020404" pitchFamily="49" charset="0"/>
                <a:cs typeface="Courier New" panose="02070309020205020404" pitchFamily="49" charset="0"/>
              </a:rPr>
              <a:t>', 6900</a:t>
            </a: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102);</a:t>
            </a:r>
          </a:p>
          <a:p>
            <a:pPr marL="0" indent="0">
              <a:buNone/>
            </a:pPr>
            <a:endParaRPr lang="pl-PL" b="1" dirty="0" smtClean="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INSERT INTO </a:t>
            </a:r>
            <a:r>
              <a:rPr lang="pl-PL" b="1" dirty="0" err="1">
                <a:latin typeface="Courier New" panose="02070309020205020404" pitchFamily="49" charset="0"/>
                <a:cs typeface="Courier New" panose="02070309020205020404" pitchFamily="49" charset="0"/>
              </a:rPr>
              <a:t>employee</a:t>
            </a:r>
            <a:endParaRPr lang="pl-PL" b="1" dirty="0">
              <a:latin typeface="Courier New" panose="02070309020205020404" pitchFamily="49" charset="0"/>
              <a:cs typeface="Courier New" panose="02070309020205020404" pitchFamily="49" charset="0"/>
            </a:endParaRPr>
          </a:p>
          <a:p>
            <a:pPr marL="0" indent="0">
              <a:buNone/>
            </a:pPr>
            <a:r>
              <a:rPr lang="pl-PL" b="1" dirty="0">
                <a:latin typeface="Courier New" panose="02070309020205020404" pitchFamily="49" charset="0"/>
                <a:cs typeface="Courier New" panose="02070309020205020404" pitchFamily="49" charset="0"/>
              </a:rPr>
              <a:t>VALUES </a:t>
            </a:r>
            <a:r>
              <a:rPr lang="pl-PL" b="1" dirty="0" smtClean="0">
                <a:latin typeface="Courier New" panose="02070309020205020404" pitchFamily="49" charset="0"/>
                <a:cs typeface="Courier New" panose="02070309020205020404" pitchFamily="49" charset="0"/>
              </a:rPr>
              <a:t>(3, </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Zbyszko Bogdański', 5000, 100);</a:t>
            </a:r>
            <a:endParaRPr lang="pl-P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5862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3409540482"/>
              </p:ext>
            </p:extLst>
          </p:nvPr>
        </p:nvGraphicFramePr>
        <p:xfrm>
          <a:off x="6258665" y="2774516"/>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1324958207"/>
              </p:ext>
            </p:extLst>
          </p:nvPr>
        </p:nvGraphicFramePr>
        <p:xfrm>
          <a:off x="5066778" y="989752"/>
          <a:ext cx="3501025" cy="148336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dirty="0" smtClean="0"/>
                        <a:t>1</a:t>
                      </a:r>
                      <a:endParaRPr lang="pl-PL" sz="800" dirty="0"/>
                    </a:p>
                  </a:txBody>
                  <a:tcPr/>
                </a:tc>
                <a:tc>
                  <a:txBody>
                    <a:bodyPr/>
                    <a:lstStyle/>
                    <a:p>
                      <a:r>
                        <a:rPr lang="pl-PL" sz="800" dirty="0" smtClean="0"/>
                        <a:t>Jaś</a:t>
                      </a:r>
                      <a:r>
                        <a:rPr lang="pl-PL" sz="800" baseline="0" dirty="0" smtClean="0"/>
                        <a:t> Kowalski</a:t>
                      </a:r>
                      <a:endParaRPr lang="pl-PL" sz="800" dirty="0"/>
                    </a:p>
                  </a:txBody>
                  <a:tcPr/>
                </a:tc>
                <a:tc>
                  <a:txBody>
                    <a:bodyPr/>
                    <a:lstStyle/>
                    <a:p>
                      <a:r>
                        <a:rPr lang="pl-PL" sz="800" dirty="0" smtClean="0"/>
                        <a:t>6500</a:t>
                      </a:r>
                      <a:endParaRPr lang="pl-PL" sz="800" dirty="0"/>
                    </a:p>
                  </a:txBody>
                  <a:tcPr/>
                </a:tc>
                <a:tc>
                  <a:txBody>
                    <a:bodyPr/>
                    <a:lstStyle/>
                    <a:p>
                      <a:r>
                        <a:rPr lang="pl-PL" sz="800" dirty="0" smtClean="0"/>
                        <a:t>100</a:t>
                      </a:r>
                      <a:endParaRPr lang="pl-PL" sz="800"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dirty="0" smtClean="0"/>
                        <a:t>6900</a:t>
                      </a:r>
                      <a:endParaRPr lang="pl-PL" sz="800" dirty="0"/>
                    </a:p>
                  </a:txBody>
                  <a:tcPr/>
                </a:tc>
                <a:tc>
                  <a:txBody>
                    <a:bodyPr/>
                    <a:lstStyle/>
                    <a:p>
                      <a:r>
                        <a:rPr lang="pl-PL" sz="800" dirty="0" smtClean="0"/>
                        <a:t>102</a:t>
                      </a:r>
                      <a:endParaRPr lang="pl-PL" sz="800" dirty="0"/>
                    </a:p>
                  </a:txBody>
                  <a:tcPr/>
                </a:tc>
              </a:tr>
              <a:tr h="370840">
                <a:tc>
                  <a:txBody>
                    <a:bodyPr/>
                    <a:lstStyle/>
                    <a:p>
                      <a:r>
                        <a:rPr lang="pl-PL" sz="800" dirty="0" smtClean="0"/>
                        <a:t>3</a:t>
                      </a:r>
                      <a:endParaRPr lang="pl-PL" sz="800" dirty="0"/>
                    </a:p>
                  </a:txBody>
                  <a:tcPr/>
                </a:tc>
                <a:tc>
                  <a:txBody>
                    <a:bodyPr/>
                    <a:lstStyle/>
                    <a:p>
                      <a:r>
                        <a:rPr lang="pl-PL" sz="800" dirty="0" smtClean="0"/>
                        <a:t>Zbyszko Bogdański</a:t>
                      </a:r>
                      <a:endParaRPr lang="pl-PL" sz="800" dirty="0"/>
                    </a:p>
                  </a:txBody>
                  <a:tcPr/>
                </a:tc>
                <a:tc>
                  <a:txBody>
                    <a:bodyPr/>
                    <a:lstStyle/>
                    <a:p>
                      <a:r>
                        <a:rPr lang="pl-PL" sz="800" dirty="0" smtClean="0"/>
                        <a:t>5000</a:t>
                      </a:r>
                      <a:endParaRPr lang="pl-PL" sz="800" dirty="0"/>
                    </a:p>
                  </a:txBody>
                  <a:tcPr/>
                </a:tc>
                <a:tc>
                  <a:txBody>
                    <a:bodyPr/>
                    <a:lstStyle/>
                    <a:p>
                      <a:r>
                        <a:rPr lang="pl-PL" sz="800" dirty="0" smtClean="0"/>
                        <a:t>100</a:t>
                      </a:r>
                      <a:endParaRPr lang="pl-PL" sz="800"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SELECT * 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a:t>
            </a:r>
          </a:p>
          <a:p>
            <a:pPr marL="0" indent="0">
              <a:buNone/>
            </a:pPr>
            <a:r>
              <a:rPr lang="pl-PL" dirty="0" smtClean="0">
                <a:latin typeface="Courier New" panose="02070309020205020404" pitchFamily="49" charset="0"/>
                <a:cs typeface="Courier New" panose="02070309020205020404" pitchFamily="49" charset="0"/>
              </a:rPr>
              <a:t>1	Jaś Kowalski		6500	100</a:t>
            </a:r>
          </a:p>
          <a:p>
            <a:pPr marL="0" indent="0">
              <a:buNone/>
            </a:pPr>
            <a:r>
              <a:rPr lang="pl-PL" dirty="0" smtClean="0">
                <a:latin typeface="Courier New" panose="02070309020205020404" pitchFamily="49" charset="0"/>
                <a:cs typeface="Courier New" panose="02070309020205020404" pitchFamily="49" charset="0"/>
              </a:rPr>
              <a:t>2	Anna </a:t>
            </a:r>
            <a:r>
              <a:rPr lang="pl-PL" dirty="0" err="1" smtClean="0">
                <a:latin typeface="Courier New" panose="02070309020205020404" pitchFamily="49" charset="0"/>
                <a:cs typeface="Courier New" panose="02070309020205020404" pitchFamily="49" charset="0"/>
              </a:rPr>
              <a:t>Pyzalska</a:t>
            </a:r>
            <a:r>
              <a:rPr lang="pl-PL" dirty="0">
                <a:latin typeface="Courier New" panose="02070309020205020404" pitchFamily="49" charset="0"/>
                <a:cs typeface="Courier New" panose="02070309020205020404" pitchFamily="49" charset="0"/>
              </a:rPr>
              <a:t>	</a:t>
            </a:r>
            <a:r>
              <a:rPr lang="pl-PL" dirty="0" smtClean="0">
                <a:latin typeface="Courier New" panose="02070309020205020404" pitchFamily="49" charset="0"/>
                <a:cs typeface="Courier New" panose="02070309020205020404" pitchFamily="49" charset="0"/>
              </a:rPr>
              <a:t>6900	102</a:t>
            </a:r>
          </a:p>
          <a:p>
            <a:pPr marL="0" indent="0">
              <a:buNone/>
            </a:pPr>
            <a:r>
              <a:rPr lang="pl-PL" dirty="0" smtClean="0">
                <a:latin typeface="Courier New" panose="02070309020205020404" pitchFamily="49" charset="0"/>
                <a:cs typeface="Courier New" panose="02070309020205020404" pitchFamily="49" charset="0"/>
              </a:rPr>
              <a:t>3	Zbyszko Bogdański	5000	100</a:t>
            </a:r>
          </a:p>
          <a:p>
            <a:pPr marL="342900" indent="-342900">
              <a:buAutoNum type="arabicPlain" startAt="3"/>
            </a:pPr>
            <a:endParaRPr lang="pl-PL"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SELECT e.name, d.name </a:t>
            </a:r>
          </a:p>
          <a:p>
            <a:pPr marL="0" indent="0">
              <a:buNone/>
            </a:pPr>
            <a:r>
              <a:rPr lang="pl-PL" b="1" dirty="0">
                <a:latin typeface="Courier New" panose="02070309020205020404" pitchFamily="49" charset="0"/>
                <a:cs typeface="Courier New" panose="02070309020205020404" pitchFamily="49" charset="0"/>
              </a:rPr>
              <a:t>FROM </a:t>
            </a:r>
            <a:r>
              <a:rPr lang="pl-PL" b="1" dirty="0" err="1" smtClean="0">
                <a:latin typeface="Courier New" panose="02070309020205020404" pitchFamily="49" charset="0"/>
                <a:cs typeface="Courier New" panose="02070309020205020404" pitchFamily="49" charset="0"/>
              </a:rPr>
              <a:t>employee</a:t>
            </a:r>
            <a:r>
              <a:rPr lang="pl-PL" b="1" dirty="0" smtClean="0">
                <a:latin typeface="Courier New" panose="02070309020205020404" pitchFamily="49" charset="0"/>
                <a:cs typeface="Courier New" panose="02070309020205020404" pitchFamily="49" charset="0"/>
              </a:rPr>
              <a:t> e</a:t>
            </a:r>
          </a:p>
          <a:p>
            <a:pPr marL="0" indent="0">
              <a:buNone/>
            </a:pPr>
            <a:r>
              <a:rPr lang="pl-PL" b="1" dirty="0" smtClean="0">
                <a:latin typeface="Courier New" panose="02070309020205020404" pitchFamily="49" charset="0"/>
                <a:cs typeface="Courier New" panose="02070309020205020404" pitchFamily="49" charset="0"/>
              </a:rPr>
              <a:t>JOIN </a:t>
            </a:r>
            <a:r>
              <a:rPr lang="pl-PL" b="1" dirty="0" err="1" smtClean="0">
                <a:latin typeface="Courier New" panose="02070309020205020404" pitchFamily="49" charset="0"/>
                <a:cs typeface="Courier New" panose="02070309020205020404" pitchFamily="49" charset="0"/>
              </a:rPr>
              <a:t>department</a:t>
            </a:r>
            <a:r>
              <a:rPr lang="pl-PL" b="1" dirty="0" smtClean="0">
                <a:latin typeface="Courier New" panose="02070309020205020404" pitchFamily="49" charset="0"/>
                <a:cs typeface="Courier New" panose="02070309020205020404" pitchFamily="49" charset="0"/>
              </a:rPr>
              <a:t> d ON	</a:t>
            </a:r>
            <a:r>
              <a:rPr lang="pl-PL" b="1" dirty="0" err="1" smtClean="0">
                <a:latin typeface="Courier New" panose="02070309020205020404" pitchFamily="49" charset="0"/>
                <a:cs typeface="Courier New" panose="02070309020205020404" pitchFamily="49" charset="0"/>
              </a:rPr>
              <a:t>d.pkey</a:t>
            </a:r>
            <a:r>
              <a:rPr lang="pl-PL" b="1" dirty="0" smtClean="0">
                <a:latin typeface="Courier New" panose="02070309020205020404" pitchFamily="49" charset="0"/>
                <a:cs typeface="Courier New" panose="02070309020205020404" pitchFamily="49" charset="0"/>
              </a:rPr>
              <a:t>=</a:t>
            </a:r>
            <a:r>
              <a:rPr lang="pl-PL" b="1" dirty="0" err="1" smtClean="0">
                <a:latin typeface="Courier New" panose="02070309020205020404" pitchFamily="49" charset="0"/>
                <a:cs typeface="Courier New" panose="02070309020205020404" pitchFamily="49" charset="0"/>
              </a:rPr>
              <a:t>e.fkey_department</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d.name = </a:t>
            </a:r>
            <a:r>
              <a:rPr lang="pl-PL" dirty="0" smtClean="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Marketing</a:t>
            </a:r>
            <a:r>
              <a:rPr lang="pl-PL" dirty="0">
                <a:latin typeface="Courier New" panose="02070309020205020404" pitchFamily="49" charset="0"/>
                <a:cs typeface="Courier New" panose="02070309020205020404" pitchFamily="49" charset="0"/>
              </a:rPr>
              <a:t>'</a:t>
            </a:r>
            <a:endParaRPr lang="pl-PL" b="1" dirty="0" smtClean="0">
              <a:latin typeface="Courier New" panose="02070309020205020404" pitchFamily="49" charset="0"/>
              <a:cs typeface="Courier New" panose="02070309020205020404" pitchFamily="49" charset="0"/>
            </a:endParaRPr>
          </a:p>
          <a:p>
            <a:pPr marL="0" indent="0">
              <a:buNone/>
            </a:pPr>
            <a:r>
              <a:rPr lang="pl-PL" dirty="0" smtClean="0">
                <a:latin typeface="Courier New" panose="02070309020205020404" pitchFamily="49" charset="0"/>
                <a:cs typeface="Courier New" panose="02070309020205020404" pitchFamily="49" charset="0"/>
              </a:rPr>
              <a:t>Jaś Kowalski		Marketing</a:t>
            </a:r>
          </a:p>
          <a:p>
            <a:pPr marL="0" indent="0">
              <a:buNone/>
            </a:pPr>
            <a:r>
              <a:rPr lang="pl-PL" dirty="0" smtClean="0">
                <a:latin typeface="Courier New" panose="02070309020205020404" pitchFamily="49" charset="0"/>
                <a:cs typeface="Courier New" panose="02070309020205020404" pitchFamily="49" charset="0"/>
              </a:rPr>
              <a:t>Zbyszko Bogdański	Marketing</a:t>
            </a:r>
          </a:p>
        </p:txBody>
      </p:sp>
    </p:spTree>
    <p:extLst>
      <p:ext uri="{BB962C8B-B14F-4D97-AF65-F5344CB8AC3E}">
        <p14:creationId xmlns:p14="http://schemas.microsoft.com/office/powerpoint/2010/main" val="429644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SQL - przykłady</a:t>
            </a:r>
            <a:endParaRPr lang="de-DE" dirty="0"/>
          </a:p>
        </p:txBody>
      </p:sp>
      <p:sp>
        <p:nvSpPr>
          <p:cNvPr id="5" name="Inhaltsplatzhalter 4"/>
          <p:cNvSpPr>
            <a:spLocks noGrp="1"/>
          </p:cNvSpPr>
          <p:nvPr>
            <p:ph type="body" sz="quarter" idx="13"/>
          </p:nvPr>
        </p:nvSpPr>
        <p:spPr/>
        <p:txBody>
          <a:bodyPr/>
          <a:lstStyle/>
          <a:p>
            <a:r>
              <a:rPr lang="pl-PL" dirty="0" smtClean="0"/>
              <a:t>ĆWICZENIE 5</a:t>
            </a:r>
            <a:endParaRPr lang="de-DE"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1301476518"/>
              </p:ext>
            </p:extLst>
          </p:nvPr>
        </p:nvGraphicFramePr>
        <p:xfrm>
          <a:off x="6258665" y="3071673"/>
          <a:ext cx="1457368" cy="1491003"/>
        </p:xfrm>
        <a:graphic>
          <a:graphicData uri="http://schemas.openxmlformats.org/drawingml/2006/table">
            <a:tbl>
              <a:tblPr firstRow="1" bandRow="1">
                <a:tableStyleId>{5C22544A-7EE6-4342-B048-85BDC9FD1C3A}</a:tableStyleId>
              </a:tblPr>
              <a:tblGrid>
                <a:gridCol w="679595"/>
                <a:gridCol w="777773"/>
              </a:tblGrid>
              <a:tr h="378483">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r>
              <a:tr h="370840">
                <a:tc>
                  <a:txBody>
                    <a:bodyPr/>
                    <a:lstStyle/>
                    <a:p>
                      <a:r>
                        <a:rPr lang="pl-PL" sz="800" dirty="0" smtClean="0"/>
                        <a:t>100</a:t>
                      </a:r>
                      <a:endParaRPr lang="pl-PL" sz="800" dirty="0"/>
                    </a:p>
                  </a:txBody>
                  <a:tcPr/>
                </a:tc>
                <a:tc>
                  <a:txBody>
                    <a:bodyPr/>
                    <a:lstStyle/>
                    <a:p>
                      <a:r>
                        <a:rPr lang="pl-PL" sz="800" dirty="0" smtClean="0"/>
                        <a:t>Marketing</a:t>
                      </a:r>
                      <a:endParaRPr lang="pl-PL" sz="800" dirty="0"/>
                    </a:p>
                  </a:txBody>
                  <a:tcPr/>
                </a:tc>
              </a:tr>
              <a:tr h="370840">
                <a:tc>
                  <a:txBody>
                    <a:bodyPr/>
                    <a:lstStyle/>
                    <a:p>
                      <a:r>
                        <a:rPr lang="pl-PL" sz="800" dirty="0" smtClean="0"/>
                        <a:t>101</a:t>
                      </a:r>
                      <a:endParaRPr lang="pl-PL" sz="800" dirty="0"/>
                    </a:p>
                  </a:txBody>
                  <a:tcPr/>
                </a:tc>
                <a:tc>
                  <a:txBody>
                    <a:bodyPr/>
                    <a:lstStyle/>
                    <a:p>
                      <a:r>
                        <a:rPr lang="pl-PL" sz="800" dirty="0" smtClean="0"/>
                        <a:t>HR</a:t>
                      </a:r>
                      <a:endParaRPr lang="pl-PL" sz="800" dirty="0"/>
                    </a:p>
                  </a:txBody>
                  <a:tcPr/>
                </a:tc>
              </a:tr>
              <a:tr h="370840">
                <a:tc>
                  <a:txBody>
                    <a:bodyPr/>
                    <a:lstStyle/>
                    <a:p>
                      <a:r>
                        <a:rPr lang="pl-PL" sz="800" dirty="0" smtClean="0"/>
                        <a:t>102</a:t>
                      </a:r>
                      <a:endParaRPr lang="pl-PL" sz="800" dirty="0"/>
                    </a:p>
                  </a:txBody>
                  <a:tcPr/>
                </a:tc>
                <a:tc>
                  <a:txBody>
                    <a:bodyPr/>
                    <a:lstStyle/>
                    <a:p>
                      <a:r>
                        <a:rPr lang="pl-PL" sz="800" dirty="0" smtClean="0"/>
                        <a:t>Produkcja</a:t>
                      </a:r>
                      <a:endParaRPr lang="pl-PL" sz="800" dirty="0"/>
                    </a:p>
                  </a:txBody>
                  <a:tcPr/>
                </a:tc>
              </a:tr>
            </a:tbl>
          </a:graphicData>
        </a:graphic>
      </p:graphicFrame>
      <p:graphicFrame>
        <p:nvGraphicFramePr>
          <p:cNvPr id="8" name="Symbol zastępczy zawartości 3"/>
          <p:cNvGraphicFramePr>
            <a:graphicFrameLocks/>
          </p:cNvGraphicFramePr>
          <p:nvPr>
            <p:extLst>
              <p:ext uri="{D42A27DB-BD31-4B8C-83A1-F6EECF244321}">
                <p14:modId xmlns:p14="http://schemas.microsoft.com/office/powerpoint/2010/main" val="768185449"/>
              </p:ext>
            </p:extLst>
          </p:nvPr>
        </p:nvGraphicFramePr>
        <p:xfrm>
          <a:off x="5066778" y="989752"/>
          <a:ext cx="3501025" cy="1854200"/>
        </p:xfrm>
        <a:graphic>
          <a:graphicData uri="http://schemas.openxmlformats.org/drawingml/2006/table">
            <a:tbl>
              <a:tblPr firstRow="1" bandRow="1">
                <a:tableStyleId>{5C22544A-7EE6-4342-B048-85BDC9FD1C3A}</a:tableStyleId>
              </a:tblPr>
              <a:tblGrid>
                <a:gridCol w="538815"/>
                <a:gridCol w="1271289"/>
                <a:gridCol w="670050"/>
                <a:gridCol w="1020871"/>
              </a:tblGrid>
              <a:tr h="370840">
                <a:tc>
                  <a:txBody>
                    <a:bodyPr/>
                    <a:lstStyle/>
                    <a:p>
                      <a:r>
                        <a:rPr lang="pl-PL" sz="800" dirty="0" err="1" smtClean="0"/>
                        <a:t>pkey</a:t>
                      </a:r>
                      <a:endParaRPr lang="pl-PL" sz="800" dirty="0"/>
                    </a:p>
                  </a:txBody>
                  <a:tcPr/>
                </a:tc>
                <a:tc>
                  <a:txBody>
                    <a:bodyPr/>
                    <a:lstStyle/>
                    <a:p>
                      <a:r>
                        <a:rPr lang="pl-PL" sz="800" dirty="0" err="1" smtClean="0"/>
                        <a:t>name</a:t>
                      </a:r>
                      <a:endParaRPr lang="pl-PL" sz="800" dirty="0"/>
                    </a:p>
                  </a:txBody>
                  <a:tcPr/>
                </a:tc>
                <a:tc>
                  <a:txBody>
                    <a:bodyPr/>
                    <a:lstStyle/>
                    <a:p>
                      <a:r>
                        <a:rPr lang="pl-PL" sz="800" dirty="0" smtClean="0"/>
                        <a:t>salary</a:t>
                      </a:r>
                      <a:endParaRPr lang="pl-PL" sz="800" dirty="0"/>
                    </a:p>
                  </a:txBody>
                  <a:tcPr/>
                </a:tc>
                <a:tc>
                  <a:txBody>
                    <a:bodyPr/>
                    <a:lstStyle/>
                    <a:p>
                      <a:r>
                        <a:rPr lang="pl-PL" sz="800" dirty="0" err="1" smtClean="0"/>
                        <a:t>fkey_department</a:t>
                      </a:r>
                      <a:endParaRPr lang="pl-PL" sz="800" dirty="0"/>
                    </a:p>
                  </a:txBody>
                  <a:tcPr/>
                </a:tc>
              </a:tr>
              <a:tr h="370840">
                <a:tc>
                  <a:txBody>
                    <a:bodyPr/>
                    <a:lstStyle/>
                    <a:p>
                      <a:r>
                        <a:rPr lang="pl-PL" sz="800" b="1" strike="sngStrike" dirty="0" smtClean="0"/>
                        <a:t>1</a:t>
                      </a:r>
                      <a:endParaRPr lang="pl-PL" sz="800" b="1" strike="sngStrike" dirty="0"/>
                    </a:p>
                  </a:txBody>
                  <a:tcPr/>
                </a:tc>
                <a:tc>
                  <a:txBody>
                    <a:bodyPr/>
                    <a:lstStyle/>
                    <a:p>
                      <a:r>
                        <a:rPr lang="pl-PL" sz="800" b="1" strike="sngStrike" dirty="0" smtClean="0"/>
                        <a:t>Jaś</a:t>
                      </a:r>
                      <a:r>
                        <a:rPr lang="pl-PL" sz="800" b="1" strike="sngStrike" baseline="0" dirty="0" smtClean="0"/>
                        <a:t> Kowalski</a:t>
                      </a:r>
                      <a:endParaRPr lang="pl-PL" sz="800" b="1" strike="sngStrike" dirty="0"/>
                    </a:p>
                  </a:txBody>
                  <a:tcPr/>
                </a:tc>
                <a:tc>
                  <a:txBody>
                    <a:bodyPr/>
                    <a:lstStyle/>
                    <a:p>
                      <a:r>
                        <a:rPr lang="pl-PL" sz="800" b="1" strike="sngStrike" dirty="0" smtClean="0"/>
                        <a:t>6500</a:t>
                      </a:r>
                      <a:endParaRPr lang="pl-PL" sz="800" b="1" strike="sngStrike" dirty="0"/>
                    </a:p>
                  </a:txBody>
                  <a:tcPr/>
                </a:tc>
                <a:tc>
                  <a:txBody>
                    <a:bodyPr/>
                    <a:lstStyle/>
                    <a:p>
                      <a:r>
                        <a:rPr lang="pl-PL" sz="800" b="1" strike="sngStrike" dirty="0" smtClean="0"/>
                        <a:t>100</a:t>
                      </a:r>
                      <a:endParaRPr lang="pl-PL" sz="800" b="1" strike="sngStrike" dirty="0"/>
                    </a:p>
                  </a:txBody>
                  <a:tcPr/>
                </a:tc>
              </a:tr>
              <a:tr h="370840">
                <a:tc>
                  <a:txBody>
                    <a:bodyPr/>
                    <a:lstStyle/>
                    <a:p>
                      <a:r>
                        <a:rPr lang="pl-PL" sz="800" dirty="0" smtClean="0"/>
                        <a:t>2</a:t>
                      </a:r>
                      <a:endParaRPr lang="pl-PL" sz="800" dirty="0"/>
                    </a:p>
                  </a:txBody>
                  <a:tcPr/>
                </a:tc>
                <a:tc>
                  <a:txBody>
                    <a:bodyPr/>
                    <a:lstStyle/>
                    <a:p>
                      <a:r>
                        <a:rPr lang="pl-PL" sz="800" dirty="0" smtClean="0"/>
                        <a:t>Anna </a:t>
                      </a:r>
                      <a:r>
                        <a:rPr lang="pl-PL" sz="800" dirty="0" err="1" smtClean="0"/>
                        <a:t>Pyzalska</a:t>
                      </a:r>
                      <a:endParaRPr lang="pl-PL" sz="800" dirty="0"/>
                    </a:p>
                  </a:txBody>
                  <a:tcPr/>
                </a:tc>
                <a:tc>
                  <a:txBody>
                    <a:bodyPr/>
                    <a:lstStyle/>
                    <a:p>
                      <a:r>
                        <a:rPr lang="pl-PL" sz="800" b="1" dirty="0" smtClean="0"/>
                        <a:t>7500</a:t>
                      </a:r>
                      <a:endParaRPr lang="pl-PL" sz="800" b="1" dirty="0"/>
                    </a:p>
                  </a:txBody>
                  <a:tcPr/>
                </a:tc>
                <a:tc>
                  <a:txBody>
                    <a:bodyPr/>
                    <a:lstStyle/>
                    <a:p>
                      <a:r>
                        <a:rPr lang="pl-PL" sz="800" dirty="0" smtClean="0"/>
                        <a:t>102</a:t>
                      </a:r>
                      <a:endParaRPr lang="pl-PL" sz="800" dirty="0"/>
                    </a:p>
                  </a:txBody>
                  <a:tcPr/>
                </a:tc>
              </a:tr>
              <a:tr h="370840">
                <a:tc>
                  <a:txBody>
                    <a:bodyPr/>
                    <a:lstStyle/>
                    <a:p>
                      <a:r>
                        <a:rPr lang="pl-PL" sz="800" strike="noStrike" dirty="0" smtClean="0"/>
                        <a:t>3</a:t>
                      </a:r>
                      <a:endParaRPr lang="pl-PL" sz="800" strike="noStrike" dirty="0"/>
                    </a:p>
                  </a:txBody>
                  <a:tcPr/>
                </a:tc>
                <a:tc>
                  <a:txBody>
                    <a:bodyPr/>
                    <a:lstStyle/>
                    <a:p>
                      <a:r>
                        <a:rPr lang="pl-PL" sz="800" strike="noStrike" dirty="0" smtClean="0"/>
                        <a:t>Zbyszko Bogdański</a:t>
                      </a:r>
                      <a:endParaRPr lang="pl-PL" sz="800" strike="noStrike" dirty="0"/>
                    </a:p>
                  </a:txBody>
                  <a:tcPr/>
                </a:tc>
                <a:tc>
                  <a:txBody>
                    <a:bodyPr/>
                    <a:lstStyle/>
                    <a:p>
                      <a:r>
                        <a:rPr lang="pl-PL" sz="800" strike="noStrike" dirty="0" smtClean="0"/>
                        <a:t>5000</a:t>
                      </a:r>
                      <a:endParaRPr lang="pl-PL" sz="800" strike="noStrike" dirty="0"/>
                    </a:p>
                  </a:txBody>
                  <a:tcPr/>
                </a:tc>
                <a:tc>
                  <a:txBody>
                    <a:bodyPr/>
                    <a:lstStyle/>
                    <a:p>
                      <a:r>
                        <a:rPr lang="pl-PL" sz="800" strike="noStrike" dirty="0" smtClean="0"/>
                        <a:t>100</a:t>
                      </a:r>
                      <a:endParaRPr lang="pl-PL" sz="800" strike="noStrike" dirty="0"/>
                    </a:p>
                  </a:txBody>
                  <a:tcPr/>
                </a:tc>
              </a:tr>
              <a:tr h="370840">
                <a:tc>
                  <a:txBody>
                    <a:bodyPr/>
                    <a:lstStyle/>
                    <a:p>
                      <a:r>
                        <a:rPr lang="pl-PL" sz="800" b="1" dirty="0" smtClean="0"/>
                        <a:t>4</a:t>
                      </a:r>
                      <a:endParaRPr lang="pl-PL" sz="800" b="1" dirty="0"/>
                    </a:p>
                  </a:txBody>
                  <a:tcPr/>
                </a:tc>
                <a:tc>
                  <a:txBody>
                    <a:bodyPr/>
                    <a:lstStyle/>
                    <a:p>
                      <a:r>
                        <a:rPr lang="pl-PL" sz="800" b="1" dirty="0" smtClean="0"/>
                        <a:t>Olga </a:t>
                      </a:r>
                      <a:r>
                        <a:rPr lang="pl-PL" sz="800" b="1" dirty="0" err="1" smtClean="0"/>
                        <a:t>Kotwicka</a:t>
                      </a:r>
                      <a:endParaRPr lang="pl-PL" sz="800" b="1" dirty="0"/>
                    </a:p>
                  </a:txBody>
                  <a:tcPr/>
                </a:tc>
                <a:tc>
                  <a:txBody>
                    <a:bodyPr/>
                    <a:lstStyle/>
                    <a:p>
                      <a:r>
                        <a:rPr lang="pl-PL" sz="800" b="1" dirty="0" smtClean="0"/>
                        <a:t>2800</a:t>
                      </a:r>
                      <a:endParaRPr lang="pl-PL" sz="800" b="1" dirty="0"/>
                    </a:p>
                  </a:txBody>
                  <a:tcPr/>
                </a:tc>
                <a:tc>
                  <a:txBody>
                    <a:bodyPr/>
                    <a:lstStyle/>
                    <a:p>
                      <a:r>
                        <a:rPr lang="pl-PL" sz="800" b="1" dirty="0" smtClean="0"/>
                        <a:t>101</a:t>
                      </a:r>
                      <a:endParaRPr lang="pl-PL" sz="800" b="1" dirty="0"/>
                    </a:p>
                  </a:txBody>
                  <a:tcPr/>
                </a:tc>
              </a:tr>
            </a:tbl>
          </a:graphicData>
        </a:graphic>
      </p:graphicFrame>
      <p:sp>
        <p:nvSpPr>
          <p:cNvPr id="9" name="Symbol zastępczy zawartości 1"/>
          <p:cNvSpPr txBox="1">
            <a:spLocks/>
          </p:cNvSpPr>
          <p:nvPr/>
        </p:nvSpPr>
        <p:spPr bwMode="gray">
          <a:xfrm>
            <a:off x="443708" y="1119188"/>
            <a:ext cx="4623070" cy="3412172"/>
          </a:xfrm>
          <a:prstGeom prst="rect">
            <a:avLst/>
          </a:prstGeom>
        </p:spPr>
        <p:txBody>
          <a:bodyPr vert="horz" lIns="0" tIns="0" rIns="0" bIns="0" rtlCol="0">
            <a:normAutofit/>
          </a:bodyPr>
          <a:lst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pl-PL" b="1" dirty="0" smtClean="0">
                <a:latin typeface="Courier New" panose="02070309020205020404" pitchFamily="49" charset="0"/>
                <a:cs typeface="Courier New" panose="02070309020205020404" pitchFamily="49" charset="0"/>
              </a:rPr>
              <a:t>INSERT INTO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VALUES (4, 'Olga </a:t>
            </a:r>
            <a:r>
              <a:rPr lang="pl-PL" b="1" dirty="0" err="1" smtClean="0">
                <a:latin typeface="Courier New" panose="02070309020205020404" pitchFamily="49" charset="0"/>
                <a:cs typeface="Courier New" panose="02070309020205020404" pitchFamily="49" charset="0"/>
              </a:rPr>
              <a:t>Kotwicka</a:t>
            </a:r>
            <a:r>
              <a:rPr lang="pl-PL" b="1" dirty="0">
                <a:latin typeface="Courier New" panose="02070309020205020404" pitchFamily="49" charset="0"/>
                <a:cs typeface="Courier New" panose="02070309020205020404" pitchFamily="49" charset="0"/>
              </a:rPr>
              <a:t>'</a:t>
            </a:r>
            <a:r>
              <a:rPr lang="pl-PL" b="1" dirty="0" smtClean="0">
                <a:latin typeface="Courier New" panose="02070309020205020404" pitchFamily="49" charset="0"/>
                <a:cs typeface="Courier New" panose="02070309020205020404" pitchFamily="49" charset="0"/>
              </a:rPr>
              <a:t>, 2800, 101);</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UPDATE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SET salary = 7500</a:t>
            </a: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pkey</a:t>
            </a:r>
            <a:r>
              <a:rPr lang="pl-PL" b="1" dirty="0" smtClean="0">
                <a:latin typeface="Courier New" panose="02070309020205020404" pitchFamily="49" charset="0"/>
                <a:cs typeface="Courier New" panose="02070309020205020404" pitchFamily="49" charset="0"/>
              </a:rPr>
              <a:t> = 2;</a:t>
            </a:r>
          </a:p>
          <a:p>
            <a:pPr marL="0" indent="0">
              <a:buNone/>
            </a:pPr>
            <a:endParaRPr lang="pl-PL" b="1" dirty="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DELETE FROM </a:t>
            </a:r>
            <a:r>
              <a:rPr lang="pl-PL" b="1" dirty="0" err="1" smtClean="0">
                <a:latin typeface="Courier New" panose="02070309020205020404" pitchFamily="49" charset="0"/>
                <a:cs typeface="Courier New" panose="02070309020205020404" pitchFamily="49" charset="0"/>
              </a:rPr>
              <a:t>employee</a:t>
            </a:r>
            <a:endParaRPr lang="pl-PL" b="1" dirty="0" smtClean="0">
              <a:latin typeface="Courier New" panose="02070309020205020404" pitchFamily="49" charset="0"/>
              <a:cs typeface="Courier New" panose="02070309020205020404" pitchFamily="49" charset="0"/>
            </a:endParaRPr>
          </a:p>
          <a:p>
            <a:pPr marL="0" indent="0">
              <a:buNone/>
            </a:pPr>
            <a:r>
              <a:rPr lang="pl-PL" b="1" dirty="0" smtClean="0">
                <a:latin typeface="Courier New" panose="02070309020205020404" pitchFamily="49" charset="0"/>
                <a:cs typeface="Courier New" panose="02070309020205020404" pitchFamily="49" charset="0"/>
              </a:rPr>
              <a:t>WHERE </a:t>
            </a:r>
            <a:r>
              <a:rPr lang="pl-PL" b="1" dirty="0" err="1" smtClean="0">
                <a:latin typeface="Courier New" panose="02070309020205020404" pitchFamily="49" charset="0"/>
                <a:cs typeface="Courier New" panose="02070309020205020404" pitchFamily="49" charset="0"/>
              </a:rPr>
              <a:t>fkey_department</a:t>
            </a:r>
            <a:r>
              <a:rPr lang="pl-PL" b="1" dirty="0" smtClean="0">
                <a:latin typeface="Courier New" panose="02070309020205020404" pitchFamily="49" charset="0"/>
                <a:cs typeface="Courier New" panose="02070309020205020404" pitchFamily="49" charset="0"/>
              </a:rPr>
              <a:t> = 100 </a:t>
            </a:r>
          </a:p>
          <a:p>
            <a:pPr marL="0" indent="0">
              <a:buNone/>
            </a:pPr>
            <a:r>
              <a:rPr lang="pl-PL" b="1" dirty="0">
                <a:latin typeface="Courier New" panose="02070309020205020404" pitchFamily="49" charset="0"/>
                <a:cs typeface="Courier New" panose="02070309020205020404" pitchFamily="49" charset="0"/>
              </a:rPr>
              <a:t>	</a:t>
            </a:r>
            <a:r>
              <a:rPr lang="pl-PL" b="1" dirty="0" smtClean="0">
                <a:latin typeface="Courier New" panose="02070309020205020404" pitchFamily="49" charset="0"/>
                <a:cs typeface="Courier New" panose="02070309020205020404" pitchFamily="49" charset="0"/>
              </a:rPr>
              <a:t>AND salary &gt; 5000;</a:t>
            </a:r>
          </a:p>
        </p:txBody>
      </p:sp>
    </p:spTree>
    <p:extLst>
      <p:ext uri="{BB962C8B-B14F-4D97-AF65-F5344CB8AC3E}">
        <p14:creationId xmlns:p14="http://schemas.microsoft.com/office/powerpoint/2010/main" val="680852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6F3EA8F-EBA0-438A-80BD-6A96E2E10054}">
  <ds:schemaRefs>
    <ds:schemaRef ds:uri="http://schemas.microsoft.com/sharepoint/events"/>
  </ds:schemaRefs>
</ds:datastoreItem>
</file>

<file path=customXml/itemProps4.xml><?xml version="1.0" encoding="utf-8"?>
<ds:datastoreItem xmlns:ds="http://schemas.openxmlformats.org/officeDocument/2006/customXml" ds:itemID="{9217953E-6BB7-40C6-9A84-608D0A8D65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7032</TotalTime>
  <Words>1606</Words>
  <Application>Microsoft Office PowerPoint</Application>
  <PresentationFormat>On-screen Show (16:9)</PresentationFormat>
  <Paragraphs>511</Paragraphs>
  <Slides>23</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Courier New</vt:lpstr>
      <vt:lpstr>Wingdings</vt:lpstr>
      <vt:lpstr>GFT_Master_Template</vt:lpstr>
      <vt:lpstr>think-cell Folie</vt:lpstr>
      <vt:lpstr>WdSR - ćwiczenie 5 Java Database Connectivity (JDBC)</vt:lpstr>
      <vt:lpstr>Bazy danych</vt:lpstr>
      <vt:lpstr>Pożądane właściwości baz danych (wybór)</vt:lpstr>
      <vt:lpstr>Relacyjne bazy danych</vt:lpstr>
      <vt:lpstr>Język SQL</vt:lpstr>
      <vt:lpstr>Język SQL - przykłady</vt:lpstr>
      <vt:lpstr>Język SQL - przykłady</vt:lpstr>
      <vt:lpstr>Język SQL - przykłady</vt:lpstr>
      <vt:lpstr>Język SQL - przykłady</vt:lpstr>
      <vt:lpstr>Język SQL - przykłady</vt:lpstr>
      <vt:lpstr>Podstawy JDBC</vt:lpstr>
      <vt:lpstr>Podstawy JDBC – zarys komunikacji</vt:lpstr>
      <vt:lpstr>SQL Injection attack</vt:lpstr>
      <vt:lpstr>SQL Injection attack</vt:lpstr>
      <vt:lpstr>Zasoby</vt:lpstr>
      <vt:lpstr>Ćwiczenie 5: Korzystanie z JDBC</vt:lpstr>
      <vt:lpstr>Opis ćwiczenia</vt:lpstr>
      <vt:lpstr>Opis ćwiczenia</vt:lpstr>
      <vt:lpstr>Opis ćwiczenia</vt:lpstr>
      <vt:lpstr>Opis ćwiczenia</vt:lpstr>
      <vt:lpstr>Opis ćwiczenia</vt:lpstr>
      <vt:lpstr>Opis ćwiczenia</vt:lpstr>
      <vt:lpstr>PowerPoint Presentation</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Boguszewicz, Daniel</cp:lastModifiedBy>
  <cp:revision>355</cp:revision>
  <dcterms:created xsi:type="dcterms:W3CDTF">2015-12-01T16:23:26Z</dcterms:created>
  <dcterms:modified xsi:type="dcterms:W3CDTF">2017-02-22T22:35:31Z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