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47"/>
  </p:notesMasterIdLst>
  <p:handoutMasterIdLst>
    <p:handoutMasterId r:id="rId48"/>
  </p:handoutMasterIdLst>
  <p:sldIdLst>
    <p:sldId id="478" r:id="rId2"/>
    <p:sldId id="479" r:id="rId3"/>
    <p:sldId id="480" r:id="rId4"/>
    <p:sldId id="481" r:id="rId5"/>
    <p:sldId id="487" r:id="rId6"/>
    <p:sldId id="488" r:id="rId7"/>
    <p:sldId id="483" r:id="rId8"/>
    <p:sldId id="484" r:id="rId9"/>
    <p:sldId id="486" r:id="rId10"/>
    <p:sldId id="453" r:id="rId11"/>
    <p:sldId id="485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20" r:id="rId23"/>
    <p:sldId id="500" r:id="rId24"/>
    <p:sldId id="501" r:id="rId25"/>
    <p:sldId id="503" r:id="rId26"/>
    <p:sldId id="502" r:id="rId27"/>
    <p:sldId id="504" r:id="rId28"/>
    <p:sldId id="505" r:id="rId29"/>
    <p:sldId id="518" r:id="rId30"/>
    <p:sldId id="506" r:id="rId31"/>
    <p:sldId id="507" r:id="rId32"/>
    <p:sldId id="508" r:id="rId33"/>
    <p:sldId id="509" r:id="rId34"/>
    <p:sldId id="512" r:id="rId35"/>
    <p:sldId id="513" r:id="rId36"/>
    <p:sldId id="489" r:id="rId37"/>
    <p:sldId id="519" r:id="rId38"/>
    <p:sldId id="514" r:id="rId39"/>
    <p:sldId id="515" r:id="rId40"/>
    <p:sldId id="516" r:id="rId41"/>
    <p:sldId id="517" r:id="rId42"/>
    <p:sldId id="510" r:id="rId43"/>
    <p:sldId id="511" r:id="rId44"/>
    <p:sldId id="455" r:id="rId45"/>
    <p:sldId id="521" r:id="rId46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 autoAdjust="0"/>
    <p:restoredTop sz="77219" autoAdjust="0"/>
  </p:normalViewPr>
  <p:slideViewPr>
    <p:cSldViewPr showGuides="1">
      <p:cViewPr varScale="1">
        <p:scale>
          <a:sx n="49" d="100"/>
          <a:sy n="49" d="100"/>
        </p:scale>
        <p:origin x="1372" y="48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Muster als beim Belegdatum – insgesamt auffällig 31. Jänner (vermutlich hier nachträgliche Buchungen für das Vorjahr o.ä.)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4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0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0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Kontextwissen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7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Kontextwissen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0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Dient als Basis weiterer Exploration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1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9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2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64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17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2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5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19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2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1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38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gab es in jedem Quartal ein Peak?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steigen die Buchungen am Jahresende so stark 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Warum unterscheidet sich das Jahr 2014 so stark vom Jahr 2013?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70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ist die Summe der gebuchten Beträge höher, die Anzahl der Buchungen allerdings geringer?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Was passiert immer im Monat 6-10 ? </a:t>
            </a:r>
            <a:r>
              <a:rPr lang="de-AT" dirty="0">
                <a:sym typeface="Wingdings" panose="05000000000000000000" pitchFamily="2" charset="2"/>
              </a:rPr>
              <a:t> Kompletter Einbruch und danach wieder </a:t>
            </a:r>
            <a:r>
              <a:rPr lang="de-AT" dirty="0" err="1">
                <a:sym typeface="Wingdings" panose="05000000000000000000" pitchFamily="2" charset="2"/>
              </a:rPr>
              <a:t>recovered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93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04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46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86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9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3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Beide Nutzer viele Buchungen, daher in dem Sinne “erfahrene Benutzer“ </a:t>
            </a:r>
            <a:r>
              <a:rPr lang="de-DE" sz="1200" dirty="0">
                <a:sym typeface="Wingdings" panose="05000000000000000000" pitchFamily="2" charset="2"/>
              </a:rPr>
              <a:t> Fehler bei Buchungen eher unwahrscheinlich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ym typeface="Wingdings" panose="05000000000000000000" pitchFamily="2" charset="2"/>
              </a:rPr>
              <a:t>SYS: Wahrscheinlich ein automatisiertes Programm??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3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Wissen benötigt, um diese Auffälligkeiten besser einordnen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7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Frage an die ABC-Gesellschaft: Buchungen am Wochenende üblich?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an sich keine Auffälligkeiten.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1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Häufung der Buchungen am letzten Tag des Monats </a:t>
            </a:r>
            <a:r>
              <a:rPr lang="de-DE" dirty="0">
                <a:sym typeface="Wingdings" panose="05000000000000000000" pitchFamily="2" charset="2"/>
              </a:rPr>
              <a:t> generell unverdächtig (kann mit Projektabschlüssen, Lohnauszahlungen oder ähnlichem zusammenhängen); wird nochmal im Vorjahresvergleich betrachtet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9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24/06/2020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24/06/2020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24/06/2020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24/06/2020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24/06/2020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24/06/2020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24/06/2020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24/06/2020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Weiterführende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Prüfung von Personen, Buchungszeit, Konten, Beträgen, Vorjahresvergleich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48 Benutzer insgesamt</a:t>
            </a:r>
          </a:p>
          <a:p>
            <a:r>
              <a:rPr lang="de-DE" dirty="0"/>
              <a:t>Starke Unterschiede in der Buchungshäufigkeit zwischen Benutzern und Departments (siehe Plots)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F6C54-7335-464A-9BB8-C9F1A1EB4C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1154" y="2894579"/>
            <a:ext cx="5294571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0EB7DA-B41C-4A52-8B7B-F90769823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579" y="2894579"/>
            <a:ext cx="5168267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7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Genauere Betrachtung der Nutzer, die assoziiert mit lückenhaften Journaleinträgen sind: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4591A2C-0891-4F9F-B95C-FC8699CB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636"/>
              </p:ext>
            </p:extLst>
          </p:nvPr>
        </p:nvGraphicFramePr>
        <p:xfrm>
          <a:off x="1055440" y="2420888"/>
          <a:ext cx="9649072" cy="1711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5454">
                  <a:extLst>
                    <a:ext uri="{9D8B030D-6E8A-4147-A177-3AD203B41FA5}">
                      <a16:colId xmlns:a16="http://schemas.microsoft.com/office/drawing/2014/main" val="2597270762"/>
                    </a:ext>
                  </a:extLst>
                </a:gridCol>
                <a:gridCol w="1919611">
                  <a:extLst>
                    <a:ext uri="{9D8B030D-6E8A-4147-A177-3AD203B41FA5}">
                      <a16:colId xmlns:a16="http://schemas.microsoft.com/office/drawing/2014/main" val="3322645136"/>
                    </a:ext>
                  </a:extLst>
                </a:gridCol>
                <a:gridCol w="2066474">
                  <a:extLst>
                    <a:ext uri="{9D8B030D-6E8A-4147-A177-3AD203B41FA5}">
                      <a16:colId xmlns:a16="http://schemas.microsoft.com/office/drawing/2014/main" val="969723863"/>
                    </a:ext>
                  </a:extLst>
                </a:gridCol>
                <a:gridCol w="1034279">
                  <a:extLst>
                    <a:ext uri="{9D8B030D-6E8A-4147-A177-3AD203B41FA5}">
                      <a16:colId xmlns:a16="http://schemas.microsoft.com/office/drawing/2014/main" val="3629482509"/>
                    </a:ext>
                  </a:extLst>
                </a:gridCol>
                <a:gridCol w="218705">
                  <a:extLst>
                    <a:ext uri="{9D8B030D-6E8A-4147-A177-3AD203B41FA5}">
                      <a16:colId xmlns:a16="http://schemas.microsoft.com/office/drawing/2014/main" val="254602681"/>
                    </a:ext>
                  </a:extLst>
                </a:gridCol>
                <a:gridCol w="1048860">
                  <a:extLst>
                    <a:ext uri="{9D8B030D-6E8A-4147-A177-3AD203B41FA5}">
                      <a16:colId xmlns:a16="http://schemas.microsoft.com/office/drawing/2014/main" val="1680447957"/>
                    </a:ext>
                  </a:extLst>
                </a:gridCol>
                <a:gridCol w="1545689">
                  <a:extLst>
                    <a:ext uri="{9D8B030D-6E8A-4147-A177-3AD203B41FA5}">
                      <a16:colId xmlns:a16="http://schemas.microsoft.com/office/drawing/2014/main" val="2152683175"/>
                    </a:ext>
                  </a:extLst>
                </a:gridCol>
              </a:tblGrid>
              <a:tr h="7009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Benutzername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Ganzer Name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Department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Rolle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Titel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79657442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SheAl01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Alan Shepard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Finance&amp;Admin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17561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09445583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 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System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16952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51173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A13D04-CDC7-4886-9A90-5A511A1BF1EF}"/>
              </a:ext>
            </a:extLst>
          </p:cNvPr>
          <p:cNvSpPr txBox="1"/>
          <p:nvPr/>
        </p:nvSpPr>
        <p:spPr bwMode="auto">
          <a:xfrm>
            <a:off x="1055440" y="4440797"/>
            <a:ext cx="9649072" cy="12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à"/>
            </a:pP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Hohe Anzahl an Buchungen dieser Benutzer, Fehler bei Buchungen daher eher unwahrscheinlich (unter der Annahme, dass es sich um „erfahrene“ Benutzer handelt)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à"/>
            </a:pP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Alternative Erklärung: </a:t>
            </a:r>
            <a:r>
              <a:rPr lang="de-DE" sz="20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Shared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0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accounts</a:t>
            </a:r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9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Alle Belegdaten liegen im Jahr 2014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689439" y="2543335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Uhrzeiten fehlen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Buchungszeilen mit Erfassungsdatum vor Belegdatum (</a:t>
            </a:r>
            <a:r>
              <a:rPr lang="de-DE" sz="2400" dirty="0"/>
              <a:t>19638 Buchungszeilen) </a:t>
            </a:r>
            <a:endParaRPr lang="de-DE" sz="2400" kern="0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Einige Erfassungsdaten liegen im Jahr 2013 (872 Buchungszeilen)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Beleg- und Erfassungsdaten an Samstagen und Sonntagen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1087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am Wochenende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04CF21-7623-4E69-89FD-D61C7513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9" y="2048151"/>
            <a:ext cx="5340283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069546-01B1-4A85-BACA-8C515D2FDBF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353809" y="2051320"/>
            <a:ext cx="5437044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4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Buchungshäufigkeit pro Monat (Belegdatum; ähnliche Verteilung auch in Bezug Erfassungsdatum – hier nicht dargestellt)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7D8EEC-FED1-455A-AA0B-B52F43A7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1" y="2277312"/>
            <a:ext cx="7031767" cy="39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2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(Belegdatum)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A7D383-599A-43A1-A27B-E038638F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75324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421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(Erfassungsdatum)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599DF8-02C1-4AE0-8048-0F747382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917312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0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Genauere Betrachtung lückenhafter Journaleinträge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97508"/>
            <a:ext cx="10780613" cy="4067796"/>
          </a:xfrm>
        </p:spPr>
        <p:txBody>
          <a:bodyPr/>
          <a:lstStyle/>
          <a:p>
            <a:r>
              <a:rPr lang="de-DE" sz="2400" dirty="0"/>
              <a:t>Lückenhafter Journaleintrag </a:t>
            </a:r>
            <a:r>
              <a:rPr lang="de-DE" sz="2400" i="1" dirty="0"/>
              <a:t>„2014-0001-4200050312“ </a:t>
            </a:r>
            <a:r>
              <a:rPr lang="de-DE" sz="2400" dirty="0"/>
              <a:t> auffällig</a:t>
            </a:r>
          </a:p>
          <a:p>
            <a:pPr lvl="1"/>
            <a:r>
              <a:rPr lang="de-DE" sz="2400" dirty="0"/>
              <a:t>Belegdatum am 31.12.2014 und Erfassungsdatum am 13. Januar 2015</a:t>
            </a:r>
          </a:p>
          <a:p>
            <a:pPr lvl="1"/>
            <a:r>
              <a:rPr lang="de-DE" sz="2400" dirty="0"/>
              <a:t>Buchung am Jahresende auffällig, da eine betrügerisch handelnde Person wissen könnte, ob bestimmte Jahresziele schon erreicht wurden und so leichter Buchungen einschleichen könnte</a:t>
            </a:r>
          </a:p>
          <a:p>
            <a:pPr lvl="1"/>
            <a:r>
              <a:rPr lang="de-DE" sz="2400" dirty="0"/>
              <a:t>Allerdings: Buchungsbetrag in Höhe von nur 100,00 Euro </a:t>
            </a:r>
            <a:r>
              <a:rPr lang="de-DE" sz="2400" dirty="0">
                <a:sym typeface="Wingdings" panose="05000000000000000000" pitchFamily="2" charset="2"/>
              </a:rPr>
              <a:t> daher auch eher unauffällig</a:t>
            </a:r>
            <a:endParaRPr lang="de-DE" sz="2400" dirty="0"/>
          </a:p>
          <a:p>
            <a:r>
              <a:rPr lang="de-DE" sz="2400" dirty="0"/>
              <a:t>Keine lückenhaften Journaleinträge am Wochenende</a:t>
            </a:r>
          </a:p>
          <a:p>
            <a:endParaRPr lang="de-DE" sz="2400" dirty="0"/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238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Berücksichtigung von Buchungshäufigkeit pro Tag und Summe der Beträge</a:t>
            </a:r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5CA217E5-C180-4D0B-B531-C9C3D38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85695"/>
            <a:ext cx="805453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6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69" y="1554071"/>
            <a:ext cx="10773833" cy="290753"/>
          </a:xfrm>
        </p:spPr>
        <p:txBody>
          <a:bodyPr/>
          <a:lstStyle/>
          <a:p>
            <a:r>
              <a:rPr lang="de-DE" dirty="0"/>
              <a:t>Fokus: </a:t>
            </a:r>
            <a:r>
              <a:rPr lang="de-DE" b="1" dirty="0"/>
              <a:t>Analyse in Bezug auf betrügerische Aktivitäten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2039403"/>
            <a:ext cx="10780613" cy="4067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  <a:endParaRPr lang="de-DE" dirty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Auffällige Buchungsdaten auf Basis des Isolation Forests (zusätzlich zu Tagen mit einer an sich sehr hohen Buchungshäufigkeit)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45ED84A-05EF-4E7F-B75D-0EE584E8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48035"/>
              </p:ext>
            </p:extLst>
          </p:nvPr>
        </p:nvGraphicFramePr>
        <p:xfrm>
          <a:off x="704420" y="2674648"/>
          <a:ext cx="10009112" cy="349065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2103">
                  <a:extLst>
                    <a:ext uri="{9D8B030D-6E8A-4147-A177-3AD203B41FA5}">
                      <a16:colId xmlns:a16="http://schemas.microsoft.com/office/drawing/2014/main" val="4185507120"/>
                    </a:ext>
                  </a:extLst>
                </a:gridCol>
                <a:gridCol w="3311900">
                  <a:extLst>
                    <a:ext uri="{9D8B030D-6E8A-4147-A177-3AD203B41FA5}">
                      <a16:colId xmlns:a16="http://schemas.microsoft.com/office/drawing/2014/main" val="752198527"/>
                    </a:ext>
                  </a:extLst>
                </a:gridCol>
                <a:gridCol w="3565109">
                  <a:extLst>
                    <a:ext uri="{9D8B030D-6E8A-4147-A177-3AD203B41FA5}">
                      <a16:colId xmlns:a16="http://schemas.microsoft.com/office/drawing/2014/main" val="2981724979"/>
                    </a:ext>
                  </a:extLst>
                </a:gridCol>
              </a:tblGrid>
              <a:tr h="74452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dirty="0">
                          <a:effectLst/>
                        </a:rPr>
                        <a:t>Datum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dirty="0">
                          <a:effectLst/>
                        </a:rPr>
                        <a:t>Betrag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Anzahl der Buchungen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72312254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366 366 763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782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67759792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240 540 541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771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04468007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295 927 354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636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67212948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2014-07-31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142 443 704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1 649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2109779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245 135 053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385784418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183 736 906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784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7336057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2014-12-30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143 615 177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1 097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7914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Verwendeten Konten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4078" y="1844824"/>
            <a:ext cx="5101001" cy="4067796"/>
          </a:xfrm>
        </p:spPr>
        <p:txBody>
          <a:bodyPr/>
          <a:lstStyle/>
          <a:p>
            <a:r>
              <a:rPr lang="de-DE" sz="2000" dirty="0"/>
              <a:t>Betrachtung dient zur besseren Interpretation von Auffälligkeiten aus anderen Analysen</a:t>
            </a:r>
          </a:p>
          <a:p>
            <a:r>
              <a:rPr lang="de-DE" sz="2000" dirty="0"/>
              <a:t>476 „aktive“ Konten insgesamt (2014)</a:t>
            </a:r>
          </a:p>
          <a:p>
            <a:r>
              <a:rPr lang="de-DE" sz="2000" dirty="0"/>
              <a:t>Starke Unterschiede in der Buchungshäufigkeit zwischen Konten</a:t>
            </a:r>
          </a:p>
          <a:p>
            <a:r>
              <a:rPr lang="de-DE" sz="2000" dirty="0"/>
              <a:t>121 Konten (ca. 25%) haben eine Buchungshäufigkeit von weniger als 10</a:t>
            </a:r>
          </a:p>
          <a:p>
            <a:r>
              <a:rPr lang="de-DE" sz="2000" dirty="0"/>
              <a:t>Selten genutzte Konten können in Kombination mit anderen Auffälligkeiten verdächtig sein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780613-1C34-462F-BB9B-F09EDEC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73" y="2060848"/>
            <a:ext cx="588176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40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Konten assoziiert mit lückenhaften Journaleinträgen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Verwendeten Konten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45ED84A-05EF-4E7F-B75D-0EE584E8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13852"/>
              </p:ext>
            </p:extLst>
          </p:nvPr>
        </p:nvGraphicFramePr>
        <p:xfrm>
          <a:off x="734508" y="2132856"/>
          <a:ext cx="10317969" cy="381642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80758">
                  <a:extLst>
                    <a:ext uri="{9D8B030D-6E8A-4147-A177-3AD203B41FA5}">
                      <a16:colId xmlns:a16="http://schemas.microsoft.com/office/drawing/2014/main" val="4185507120"/>
                    </a:ext>
                  </a:extLst>
                </a:gridCol>
                <a:gridCol w="3412782">
                  <a:extLst>
                    <a:ext uri="{9D8B030D-6E8A-4147-A177-3AD203B41FA5}">
                      <a16:colId xmlns:a16="http://schemas.microsoft.com/office/drawing/2014/main" val="752198527"/>
                    </a:ext>
                  </a:extLst>
                </a:gridCol>
                <a:gridCol w="1814536">
                  <a:extLst>
                    <a:ext uri="{9D8B030D-6E8A-4147-A177-3AD203B41FA5}">
                      <a16:colId xmlns:a16="http://schemas.microsoft.com/office/drawing/2014/main" val="2981724979"/>
                    </a:ext>
                  </a:extLst>
                </a:gridCol>
                <a:gridCol w="2709893">
                  <a:extLst>
                    <a:ext uri="{9D8B030D-6E8A-4147-A177-3AD203B41FA5}">
                      <a16:colId xmlns:a16="http://schemas.microsoft.com/office/drawing/2014/main" val="3007043456"/>
                    </a:ext>
                  </a:extLst>
                </a:gridCol>
              </a:tblGrid>
              <a:tr h="5707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Nummer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e-DE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Gruppe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Anzahl Buchungen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72312254"/>
                  </a:ext>
                </a:extLst>
              </a:tr>
              <a:tr h="81141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0060000500  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Bills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receive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goods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(GR/IR)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Liabilities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37390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67759792"/>
                  </a:ext>
                </a:extLst>
              </a:tr>
              <a:tr h="811413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effectLst/>
                        </a:rPr>
                        <a:t>0140520850 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Goodwill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charges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Expeneses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1603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28496805"/>
                  </a:ext>
                </a:extLst>
              </a:tr>
              <a:tr h="811413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effectLst/>
                        </a:rPr>
                        <a:t>014020300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Finished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purchases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Expenses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26498075"/>
                  </a:ext>
                </a:extLst>
              </a:tr>
              <a:tr h="81141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014020004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Packaging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purchases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Expenses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15189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0446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1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Verteilung von negativen und positiven Beträgen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BD9BC-9145-43CA-A29F-D5DD7084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69" y="2492896"/>
            <a:ext cx="6392515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Ähnliche Verteilung von positiven und negativen Beträgen</a:t>
            </a:r>
          </a:p>
        </p:txBody>
      </p:sp>
    </p:spTree>
    <p:extLst>
      <p:ext uri="{BB962C8B-B14F-4D97-AF65-F5344CB8AC3E}">
        <p14:creationId xmlns:p14="http://schemas.microsoft.com/office/powerpoint/2010/main" val="425531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25500"/>
            <a:ext cx="10780613" cy="4067796"/>
          </a:xfrm>
        </p:spPr>
        <p:txBody>
          <a:bodyPr/>
          <a:lstStyle/>
          <a:p>
            <a:r>
              <a:rPr lang="de-DE" sz="2400" dirty="0"/>
              <a:t>Die Ziffern vieler finanzieller Daten folgen der </a:t>
            </a:r>
            <a:r>
              <a:rPr lang="de-DE" sz="2400" dirty="0" err="1"/>
              <a:t>Benford</a:t>
            </a:r>
            <a:r>
              <a:rPr lang="de-DE" sz="2400" dirty="0"/>
              <a:t>-Verteilung</a:t>
            </a:r>
          </a:p>
          <a:p>
            <a:r>
              <a:rPr lang="de-DE" sz="2400" b="1" dirty="0">
                <a:solidFill>
                  <a:schemeClr val="accent3"/>
                </a:solidFill>
              </a:rPr>
              <a:t>Abweichungen von der Verteilung </a:t>
            </a:r>
            <a:r>
              <a:rPr lang="de-DE" sz="2400" dirty="0"/>
              <a:t>können Hinweis für </a:t>
            </a:r>
            <a:r>
              <a:rPr lang="de-DE" sz="2400" b="1" dirty="0">
                <a:solidFill>
                  <a:schemeClr val="accent3"/>
                </a:solidFill>
              </a:rPr>
              <a:t>Manipulation</a:t>
            </a:r>
            <a:r>
              <a:rPr lang="de-DE" sz="2400" dirty="0"/>
              <a:t> etc. sein</a:t>
            </a:r>
          </a:p>
          <a:p>
            <a:r>
              <a:rPr lang="de-DE" sz="2400" dirty="0"/>
              <a:t>Analysen durchgeführt </a:t>
            </a:r>
            <a:r>
              <a:rPr lang="de-DE" sz="2400" b="1" dirty="0">
                <a:solidFill>
                  <a:schemeClr val="accent3"/>
                </a:solidFill>
              </a:rPr>
              <a:t>separat nach positiven und negativen Beträgen</a:t>
            </a:r>
          </a:p>
          <a:p>
            <a:pPr lvl="1"/>
            <a:r>
              <a:rPr lang="de-DE" sz="2400" dirty="0"/>
              <a:t>Motivation für die Manipulation positiver und negativer Beträge oft unterschiedlich (</a:t>
            </a:r>
            <a:r>
              <a:rPr lang="de-DE" sz="2400" dirty="0" err="1"/>
              <a:t>Nigrini</a:t>
            </a:r>
            <a:r>
              <a:rPr lang="de-DE" sz="2400" dirty="0"/>
              <a:t> &amp; Miller, 2012)</a:t>
            </a:r>
          </a:p>
          <a:p>
            <a:r>
              <a:rPr lang="de-DE" sz="2400" dirty="0"/>
              <a:t>Fokus auf die gemeinsame Prüfung der ersten zwei Ziffern (</a:t>
            </a:r>
            <a:r>
              <a:rPr lang="de-DE" sz="2400" b="1" dirty="0">
                <a:solidFill>
                  <a:schemeClr val="accent3"/>
                </a:solidFill>
              </a:rPr>
              <a:t>„First-</a:t>
            </a:r>
            <a:r>
              <a:rPr lang="de-DE" sz="2400" b="1" dirty="0" err="1">
                <a:solidFill>
                  <a:schemeClr val="accent3"/>
                </a:solidFill>
              </a:rPr>
              <a:t>Two</a:t>
            </a:r>
            <a:r>
              <a:rPr lang="de-DE" sz="2400" b="1" dirty="0">
                <a:solidFill>
                  <a:schemeClr val="accent3"/>
                </a:solidFill>
              </a:rPr>
              <a:t>-Digits-Test“)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052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positiven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86D06B-9819-4659-B826-4925538F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371615"/>
            <a:ext cx="6480720" cy="3649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08360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20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1387.82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40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998.1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60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737.33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15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711.44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19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666.05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</p:spTree>
    <p:extLst>
      <p:ext uri="{BB962C8B-B14F-4D97-AF65-F5344CB8AC3E}">
        <p14:creationId xmlns:p14="http://schemas.microsoft.com/office/powerpoint/2010/main" val="39166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negative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41721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1164.90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536.39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505.85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485.26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471.76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4D9C32-0F65-4526-BD84-41B4188D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38" y="2370888"/>
            <a:ext cx="6482010" cy="365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394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2ADD41C-74D7-40F6-AB96-7019982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0405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217FA-581C-4C87-9A82-68C45113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563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Ziffernpaare mit höchster absoluter Abweichung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29</a:t>
            </a:fld>
            <a:endParaRPr lang="en-GB" noProof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99E2AAC-6E2D-4B16-8273-9ECC7AF8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93333"/>
              </p:ext>
            </p:extLst>
          </p:nvPr>
        </p:nvGraphicFramePr>
        <p:xfrm>
          <a:off x="680785" y="1477572"/>
          <a:ext cx="10143950" cy="4471477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87974">
                  <a:extLst>
                    <a:ext uri="{9D8B030D-6E8A-4147-A177-3AD203B41FA5}">
                      <a16:colId xmlns:a16="http://schemas.microsoft.com/office/drawing/2014/main" val="2456370817"/>
                    </a:ext>
                  </a:extLst>
                </a:gridCol>
                <a:gridCol w="1595400">
                  <a:extLst>
                    <a:ext uri="{9D8B030D-6E8A-4147-A177-3AD203B41FA5}">
                      <a16:colId xmlns:a16="http://schemas.microsoft.com/office/drawing/2014/main" val="1775639767"/>
                    </a:ext>
                  </a:extLst>
                </a:gridCol>
                <a:gridCol w="1887974">
                  <a:extLst>
                    <a:ext uri="{9D8B030D-6E8A-4147-A177-3AD203B41FA5}">
                      <a16:colId xmlns:a16="http://schemas.microsoft.com/office/drawing/2014/main" val="1540039331"/>
                    </a:ext>
                  </a:extLst>
                </a:gridCol>
                <a:gridCol w="355090">
                  <a:extLst>
                    <a:ext uri="{9D8B030D-6E8A-4147-A177-3AD203B41FA5}">
                      <a16:colId xmlns:a16="http://schemas.microsoft.com/office/drawing/2014/main" val="4067190218"/>
                    </a:ext>
                  </a:extLst>
                </a:gridCol>
                <a:gridCol w="1594150">
                  <a:extLst>
                    <a:ext uri="{9D8B030D-6E8A-4147-A177-3AD203B41FA5}">
                      <a16:colId xmlns:a16="http://schemas.microsoft.com/office/drawing/2014/main" val="613197550"/>
                    </a:ext>
                  </a:extLst>
                </a:gridCol>
                <a:gridCol w="173946">
                  <a:extLst>
                    <a:ext uri="{9D8B030D-6E8A-4147-A177-3AD203B41FA5}">
                      <a16:colId xmlns:a16="http://schemas.microsoft.com/office/drawing/2014/main" val="2352055281"/>
                    </a:ext>
                  </a:extLst>
                </a:gridCol>
                <a:gridCol w="2649416">
                  <a:extLst>
                    <a:ext uri="{9D8B030D-6E8A-4147-A177-3AD203B41FA5}">
                      <a16:colId xmlns:a16="http://schemas.microsoft.com/office/drawing/2014/main" val="2768428748"/>
                    </a:ext>
                  </a:extLst>
                </a:gridCol>
              </a:tblGrid>
              <a:tr h="35596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Kontotyp / Posten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Positive Beträge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Negative Beträge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42192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Ziffernpaar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Absolute Abweichung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Ziffernpaar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Absolute Abweichung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42673"/>
                  </a:ext>
                </a:extLst>
              </a:tr>
              <a:tr h="182119">
                <a:tc rowSpan="5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Assets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15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302.66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850.94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505751620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18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270.11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356.40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513612241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44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270.06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324.24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31080328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262.00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316.36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72498959"/>
                  </a:ext>
                </a:extLst>
              </a:tr>
              <a:tr h="107856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245.66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285.61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069604290"/>
                  </a:ext>
                </a:extLst>
              </a:tr>
              <a:tr h="182119">
                <a:tc rowSpan="5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Liabilities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42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263.63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265.69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186312167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63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238.74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252.84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905472296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220.10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224.72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789342794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23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216.76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222.10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4012553221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214.48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217.93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485391041"/>
                  </a:ext>
                </a:extLst>
              </a:tr>
              <a:tr h="182119">
                <a:tc rowSpan="5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Expenses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1263.47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161.14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09578027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551.38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111.80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993004432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323.81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99.49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791557017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271.21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87.77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355764530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256.02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60.96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803957070"/>
                  </a:ext>
                </a:extLst>
              </a:tr>
              <a:tr h="182119">
                <a:tc rowSpan="5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Revenue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90.73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352.58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870230978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79.97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103.20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529433256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76.98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102.91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533269708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72.16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98.15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750099004"/>
                  </a:ext>
                </a:extLst>
              </a:tr>
              <a:tr h="182119">
                <a:tc vMerge="1"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64.65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90.82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22856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0188" y="1617620"/>
            <a:ext cx="10780613" cy="4416491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Verwendung folgender Softwaretools: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Microsoft Excel 2019</a:t>
            </a:r>
            <a:r>
              <a:rPr lang="de-DE" sz="2000" b="1" dirty="0">
                <a:solidFill>
                  <a:schemeClr val="accent3"/>
                </a:solidFill>
              </a:rPr>
              <a:t> 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R</a:t>
            </a:r>
            <a:r>
              <a:rPr lang="de-DE" sz="2000" dirty="0"/>
              <a:t>, Version 3.6.2 (R Core Team, 2019), mit </a:t>
            </a:r>
            <a:r>
              <a:rPr lang="de-DE" sz="2000" i="1" dirty="0" err="1"/>
              <a:t>RStudio</a:t>
            </a:r>
            <a:r>
              <a:rPr lang="de-DE" sz="2000" dirty="0"/>
              <a:t> und folgenden Packages:</a:t>
            </a:r>
          </a:p>
          <a:p>
            <a:pPr lvl="1"/>
            <a:r>
              <a:rPr lang="de-DE" sz="1800" i="1" dirty="0" err="1"/>
              <a:t>readxl</a:t>
            </a:r>
            <a:r>
              <a:rPr lang="de-DE" sz="1800" i="1" dirty="0"/>
              <a:t>, </a:t>
            </a:r>
            <a:r>
              <a:rPr lang="de-DE" sz="1800" i="1" dirty="0" err="1"/>
              <a:t>dplyr</a:t>
            </a:r>
            <a:r>
              <a:rPr lang="de-DE" sz="1800" i="1" dirty="0"/>
              <a:t>, </a:t>
            </a:r>
            <a:r>
              <a:rPr lang="de-DE" sz="1800" i="1" dirty="0" err="1"/>
              <a:t>tidyr</a:t>
            </a:r>
            <a:r>
              <a:rPr lang="de-DE" sz="1800" dirty="0"/>
              <a:t>: </a:t>
            </a:r>
            <a:r>
              <a:rPr lang="de-DE" sz="1800" i="1" dirty="0" err="1"/>
              <a:t>lubridate</a:t>
            </a:r>
            <a:r>
              <a:rPr lang="de-DE" sz="1800" i="1" dirty="0"/>
              <a:t>, ggplot2, </a:t>
            </a:r>
            <a:r>
              <a:rPr lang="de-DE" sz="1800" i="1" dirty="0" err="1"/>
              <a:t>ggforce</a:t>
            </a:r>
            <a:r>
              <a:rPr lang="de-DE" sz="1800" i="1" dirty="0"/>
              <a:t>, </a:t>
            </a:r>
            <a:r>
              <a:rPr lang="de-DE" sz="1800" dirty="0" err="1"/>
              <a:t>plotly</a:t>
            </a:r>
            <a:r>
              <a:rPr lang="de-DE" sz="1800" dirty="0"/>
              <a:t>, </a:t>
            </a:r>
            <a:r>
              <a:rPr lang="de-DE" sz="1800" i="1" dirty="0" err="1"/>
              <a:t>rmarkdown</a:t>
            </a:r>
            <a:r>
              <a:rPr lang="de-DE" sz="1800" i="1" dirty="0"/>
              <a:t>, </a:t>
            </a:r>
            <a:r>
              <a:rPr lang="de-DE" sz="1800" i="1" dirty="0" err="1"/>
              <a:t>benford.analysis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solitude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naniar</a:t>
            </a:r>
            <a:r>
              <a:rPr lang="de-DE" sz="1800" i="1" dirty="0"/>
              <a:t>, </a:t>
            </a:r>
            <a:r>
              <a:rPr lang="de-DE" sz="1800" i="1" dirty="0" err="1"/>
              <a:t>janitor</a:t>
            </a:r>
            <a:r>
              <a:rPr lang="de-DE" sz="1800" dirty="0"/>
              <a:t>: </a:t>
            </a:r>
            <a:r>
              <a:rPr lang="de-DE" sz="1800" i="1" dirty="0" err="1"/>
              <a:t>here</a:t>
            </a:r>
            <a:r>
              <a:rPr lang="de-DE" sz="1800" i="1" dirty="0"/>
              <a:t>, </a:t>
            </a:r>
            <a:r>
              <a:rPr lang="de-DE" sz="1800" i="1" dirty="0" err="1"/>
              <a:t>cowplot</a:t>
            </a:r>
            <a:r>
              <a:rPr lang="de-DE" sz="1800" i="1" dirty="0"/>
              <a:t>, </a:t>
            </a:r>
            <a:r>
              <a:rPr lang="de-DE" sz="1800" i="1" dirty="0" err="1"/>
              <a:t>stringr</a:t>
            </a:r>
            <a:r>
              <a:rPr lang="de-DE" sz="1800" i="1" dirty="0"/>
              <a:t>, </a:t>
            </a:r>
            <a:r>
              <a:rPr lang="de-DE" sz="1800" i="1" dirty="0" err="1"/>
              <a:t>purrr</a:t>
            </a:r>
            <a:r>
              <a:rPr lang="de-DE" sz="1800" i="1" dirty="0"/>
              <a:t>, </a:t>
            </a:r>
            <a:r>
              <a:rPr lang="de-DE" sz="1800" i="1" dirty="0" err="1"/>
              <a:t>forcats</a:t>
            </a:r>
            <a:endParaRPr lang="de-DE" sz="1800" i="1" dirty="0"/>
          </a:p>
          <a:p>
            <a:r>
              <a:rPr lang="de-DE" sz="2000" dirty="0"/>
              <a:t>Erstellung von Analysenberichten in</a:t>
            </a:r>
            <a:r>
              <a:rPr lang="de-DE" sz="2000" i="1" dirty="0"/>
              <a:t> </a:t>
            </a:r>
            <a:r>
              <a:rPr lang="de-DE" sz="2000" i="1" dirty="0" err="1"/>
              <a:t>rmarkdown</a:t>
            </a:r>
            <a:r>
              <a:rPr lang="de-DE" sz="2000" i="1" dirty="0"/>
              <a:t> </a:t>
            </a:r>
            <a:r>
              <a:rPr lang="de-DE" sz="2000" dirty="0"/>
              <a:t>und anschließender Export in </a:t>
            </a:r>
            <a:r>
              <a:rPr lang="de-DE" sz="2000" dirty="0" err="1"/>
              <a:t>docx</a:t>
            </a:r>
            <a:r>
              <a:rPr lang="de-DE" sz="2000" dirty="0"/>
              <a:t>- und </a:t>
            </a:r>
            <a:r>
              <a:rPr lang="de-DE" sz="2000" dirty="0" err="1"/>
              <a:t>pptx</a:t>
            </a:r>
            <a:r>
              <a:rPr lang="de-DE" sz="2000" dirty="0"/>
              <a:t>-Formate</a:t>
            </a:r>
          </a:p>
          <a:p>
            <a:r>
              <a:rPr lang="de-DE" sz="2000" b="1" i="1" dirty="0">
                <a:solidFill>
                  <a:schemeClr val="accent3"/>
                </a:solidFill>
              </a:rPr>
              <a:t>Microsoft Word 2019</a:t>
            </a:r>
          </a:p>
          <a:p>
            <a:pPr>
              <a:spcAft>
                <a:spcPts val="300"/>
              </a:spcAft>
            </a:pPr>
            <a:r>
              <a:rPr lang="de-DE" sz="2000" b="1" i="1" dirty="0">
                <a:solidFill>
                  <a:schemeClr val="accent3"/>
                </a:solidFill>
              </a:rPr>
              <a:t>Microsoft </a:t>
            </a:r>
            <a:r>
              <a:rPr lang="de-DE" sz="2000" b="1" i="1" dirty="0" err="1">
                <a:solidFill>
                  <a:schemeClr val="accent3"/>
                </a:solidFill>
              </a:rPr>
              <a:t>Powerpoint</a:t>
            </a:r>
            <a:r>
              <a:rPr lang="de-DE" sz="2000" b="1" i="1" dirty="0">
                <a:solidFill>
                  <a:schemeClr val="accent3"/>
                </a:solidFill>
              </a:rPr>
              <a:t> 2019</a:t>
            </a:r>
            <a:endParaRPr lang="de-DE" sz="2200" dirty="0"/>
          </a:p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Bewusste Entscheidung gegen die Erstellung eines Dashboards (z.B. mit </a:t>
            </a:r>
            <a:r>
              <a:rPr lang="de-DE" sz="2200" i="1" dirty="0" err="1"/>
              <a:t>shiny</a:t>
            </a:r>
            <a:r>
              <a:rPr lang="de-DE" sz="2200" dirty="0"/>
              <a:t>), da eher zur Darstellung von Kennzahlenanalysen geeignet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Technology-Stacks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19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dirty="0"/>
              <a:t>Nach </a:t>
            </a:r>
            <a:r>
              <a:rPr lang="de-DE" sz="2400" b="1" dirty="0">
                <a:solidFill>
                  <a:schemeClr val="accent3"/>
                </a:solidFill>
              </a:rPr>
              <a:t>Benutzern</a:t>
            </a:r>
            <a:r>
              <a:rPr lang="de-DE" sz="2400" dirty="0"/>
              <a:t>: Bezüglich einzelner Nutzer weicht die </a:t>
            </a:r>
            <a:r>
              <a:rPr lang="de-DE" sz="2400" dirty="0" err="1"/>
              <a:t>Benford</a:t>
            </a:r>
            <a:r>
              <a:rPr lang="de-DE" sz="2400" dirty="0"/>
              <a:t>-Verteilung meist ab (nur ein Benutzer mit hoher Konformität)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-Analyse erscheint in diesem Zusammenhang weniger geeignet</a:t>
            </a:r>
          </a:p>
          <a:p>
            <a:r>
              <a:rPr lang="de-DE" sz="2400" dirty="0">
                <a:sym typeface="Wingdings" panose="05000000000000000000" pitchFamily="2" charset="2"/>
              </a:rPr>
              <a:t>Ähnliches Ergebnis in Bezug auf die 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Last-</a:t>
            </a:r>
            <a:r>
              <a:rPr lang="de-DE" sz="2400" b="1" dirty="0" err="1">
                <a:solidFill>
                  <a:schemeClr val="accent3"/>
                </a:solidFill>
                <a:sym typeface="Wingdings" panose="05000000000000000000" pitchFamily="2" charset="2"/>
              </a:rPr>
              <a:t>Two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-Digits-Analyse</a:t>
            </a:r>
            <a:r>
              <a:rPr lang="de-DE" sz="2400" dirty="0">
                <a:sym typeface="Wingdings" panose="05000000000000000000" pitchFamily="2" charset="2"/>
              </a:rPr>
              <a:t> (z.B. um gerundete Beträge zu entdecken): Meist starke Abweichung, daher Annahme einer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-Verteilung im Vorhinein eher nicht plausibel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08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 - 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b="1" dirty="0">
                <a:solidFill>
                  <a:schemeClr val="accent3"/>
                </a:solidFill>
              </a:rPr>
              <a:t>Einige auffällige Abweichungen </a:t>
            </a:r>
            <a:r>
              <a:rPr lang="de-DE" sz="2400" dirty="0"/>
              <a:t>gefunden, die unter Berücksichtigung von Kontext- und Domänenwissen interpretiert werden sollten</a:t>
            </a:r>
          </a:p>
          <a:p>
            <a:r>
              <a:rPr lang="de-DE" sz="2400" dirty="0" err="1"/>
              <a:t>Benford</a:t>
            </a:r>
            <a:r>
              <a:rPr lang="de-DE" sz="2400" dirty="0"/>
              <a:t>-Analysen ließen sich danach ggf. noch zielgerichteter fortführen</a:t>
            </a:r>
          </a:p>
          <a:p>
            <a:r>
              <a:rPr lang="de-DE" sz="2400" dirty="0"/>
              <a:t>In diesem Sinne </a:t>
            </a:r>
            <a:r>
              <a:rPr lang="de-DE" sz="2400" b="1" dirty="0">
                <a:solidFill>
                  <a:schemeClr val="accent3"/>
                </a:solidFill>
              </a:rPr>
              <a:t>keine „handfesten“ Beweise </a:t>
            </a:r>
            <a:r>
              <a:rPr lang="de-DE" sz="2400" dirty="0"/>
              <a:t>für betrügerische Aktivitäten</a:t>
            </a:r>
          </a:p>
          <a:p>
            <a:r>
              <a:rPr lang="de-DE" sz="2400" dirty="0"/>
              <a:t>Allgemeine </a:t>
            </a:r>
            <a:r>
              <a:rPr lang="de-DE" sz="2400" b="1" dirty="0">
                <a:solidFill>
                  <a:schemeClr val="accent3"/>
                </a:solidFill>
              </a:rPr>
              <a:t>Herausforderung</a:t>
            </a:r>
            <a:r>
              <a:rPr lang="de-DE" sz="2400" dirty="0"/>
              <a:t> bei den durchgeführten </a:t>
            </a:r>
            <a:r>
              <a:rPr lang="de-DE" sz="2400" dirty="0" err="1"/>
              <a:t>Benford</a:t>
            </a:r>
            <a:r>
              <a:rPr lang="de-DE" sz="2400" dirty="0"/>
              <a:t>-Analysen: Wahl eines passenden „</a:t>
            </a:r>
            <a:r>
              <a:rPr lang="de-DE" sz="2400" dirty="0" err="1"/>
              <a:t>Granularitätsniveaus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17132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höchsten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91069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Betrag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verschiedenen Tage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40 000.00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62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59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65 044.70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37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48 800.00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61 107.14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79 522.78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89 267.62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44 460.00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31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85 400.00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30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7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niedrigsten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9326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verschiedenen Tage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76 791 234.00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76 728 144.00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76 163 758.00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75 999 810.00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69 567 614.00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69 398 231.00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41 890 220.00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2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Starke Abweichung zwischen den Jahren</a:t>
            </a:r>
          </a:p>
          <a:p>
            <a:r>
              <a:rPr lang="de-DE" kern="0" dirty="0"/>
              <a:t>1 Peak pro Quartal </a:t>
            </a:r>
          </a:p>
          <a:p>
            <a:r>
              <a:rPr lang="de-DE" kern="0" dirty="0"/>
              <a:t>Keine saisonalen Effekte erkennbar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Summe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34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220B6-9C23-4A68-A081-3A207E5F24C7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807968" y="2276872"/>
            <a:ext cx="5951076" cy="3360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430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Vorher höhere Summe </a:t>
            </a:r>
            <a:r>
              <a:rPr lang="de-DE" kern="0" dirty="0">
                <a:sym typeface="Wingdings" panose="05000000000000000000" pitchFamily="2" charset="2"/>
              </a:rPr>
              <a:t> Jetzt geringere Anzahl</a:t>
            </a:r>
            <a:endParaRPr lang="de-DE" kern="0" dirty="0"/>
          </a:p>
          <a:p>
            <a:r>
              <a:rPr lang="de-DE" kern="0" dirty="0"/>
              <a:t>1. Jahreshälfte weicht stark voneinander ab</a:t>
            </a:r>
          </a:p>
          <a:p>
            <a:r>
              <a:rPr lang="de-DE" kern="0" dirty="0"/>
              <a:t>2. Jahreshälfte gleicht sich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Anzahl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35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A7E41-297A-4F0C-A0DB-E0F144E8B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881" y="3114233"/>
            <a:ext cx="4865112" cy="2924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41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36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8651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products with resale fees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C - 5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Intercompany cash pooling - bank 4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Intercompany cash pooling - bank 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taxes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Purchases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8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37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/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0140203050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0020520405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0020300703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0020300702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0120008000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0040002010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0140640102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0140900924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0140040011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0140204070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59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Möglicherweise eine betrügerische Routine, bei diesen Beträgen</a:t>
            </a:r>
          </a:p>
          <a:p>
            <a:r>
              <a:rPr lang="de-DE" kern="0" dirty="0"/>
              <a:t>Wurden im Vorjahr 1-2mal gebucht und im Jahr 2014 mehr als 30-80mal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38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9B8A9-B933-463E-AD61-E6174127D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2473369"/>
            <a:ext cx="6120680" cy="379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0184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39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1816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4 700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5 124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4 300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413.2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12 240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11 632.9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9 293.62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8" y="1556792"/>
            <a:ext cx="5679453" cy="4416491"/>
          </a:xfrm>
        </p:spPr>
        <p:txBody>
          <a:bodyPr/>
          <a:lstStyle/>
          <a:p>
            <a:r>
              <a:rPr lang="de-DE" sz="2400" dirty="0"/>
              <a:t>Laden der zur Verfügung gestellten xlsx-Dateien als „</a:t>
            </a:r>
            <a:r>
              <a:rPr lang="de-DE" sz="2400" dirty="0" err="1"/>
              <a:t>Flatfiles</a:t>
            </a:r>
            <a:r>
              <a:rPr lang="de-DE" sz="2400" dirty="0"/>
              <a:t>“ in </a:t>
            </a:r>
            <a:r>
              <a:rPr lang="de-DE" sz="2400" i="1" dirty="0"/>
              <a:t>R</a:t>
            </a:r>
          </a:p>
          <a:p>
            <a:r>
              <a:rPr lang="de-DE" sz="2400" i="1" dirty="0"/>
              <a:t>R</a:t>
            </a:r>
            <a:r>
              <a:rPr lang="de-DE" sz="2400" dirty="0"/>
              <a:t> genutzt für:</a:t>
            </a:r>
          </a:p>
          <a:p>
            <a:pPr lvl="1"/>
            <a:r>
              <a:rPr lang="de-DE" sz="2000" dirty="0"/>
              <a:t>Datenmanipulation</a:t>
            </a:r>
          </a:p>
          <a:p>
            <a:pPr lvl="1"/>
            <a:r>
              <a:rPr lang="de-DE" sz="2000" dirty="0"/>
              <a:t>Datenexploration</a:t>
            </a:r>
          </a:p>
          <a:p>
            <a:pPr lvl="1"/>
            <a:r>
              <a:rPr lang="de-DE" sz="2000" dirty="0"/>
              <a:t>Datenvisualisierung</a:t>
            </a:r>
          </a:p>
          <a:p>
            <a:pPr lvl="1"/>
            <a:r>
              <a:rPr lang="de-DE" sz="2000" dirty="0"/>
              <a:t>Weiterführende Analysen </a:t>
            </a:r>
          </a:p>
          <a:p>
            <a:r>
              <a:rPr lang="de-DE" sz="2400" dirty="0"/>
              <a:t>Erstellung von Analysenberichten in</a:t>
            </a:r>
            <a:r>
              <a:rPr lang="de-DE" sz="2400" i="1" dirty="0"/>
              <a:t> </a:t>
            </a:r>
            <a:r>
              <a:rPr lang="de-DE" sz="2400" i="1" dirty="0" err="1"/>
              <a:t>rmarkdown</a:t>
            </a:r>
            <a:r>
              <a:rPr lang="de-DE" sz="2400" i="1" dirty="0"/>
              <a:t> </a:t>
            </a:r>
            <a:r>
              <a:rPr lang="de-DE" sz="2400" dirty="0"/>
              <a:t>und anschließender Export in </a:t>
            </a:r>
            <a:r>
              <a:rPr lang="de-DE" sz="2400" dirty="0" err="1"/>
              <a:t>docx</a:t>
            </a:r>
            <a:r>
              <a:rPr lang="de-DE" sz="2400" dirty="0"/>
              <a:t>- und </a:t>
            </a:r>
            <a:r>
              <a:rPr lang="de-DE" sz="2400" dirty="0" err="1"/>
              <a:t>pptx</a:t>
            </a:r>
            <a:r>
              <a:rPr lang="de-DE" sz="2400" dirty="0"/>
              <a:t>-Formate</a:t>
            </a:r>
          </a:p>
          <a:p>
            <a:r>
              <a:rPr lang="de-DE" sz="2400" dirty="0"/>
              <a:t>Weitere Bearbeitung in </a:t>
            </a:r>
            <a:r>
              <a:rPr lang="de-DE" sz="2400" i="1" dirty="0"/>
              <a:t>Microsoft</a:t>
            </a:r>
            <a:r>
              <a:rPr lang="de-DE" sz="2400" dirty="0"/>
              <a:t> W</a:t>
            </a:r>
            <a:r>
              <a:rPr lang="de-DE" sz="2400" i="1" dirty="0"/>
              <a:t>ord 2019 </a:t>
            </a:r>
            <a:r>
              <a:rPr lang="de-DE" sz="2400" dirty="0"/>
              <a:t>und </a:t>
            </a:r>
            <a:r>
              <a:rPr lang="de-DE" sz="2400" i="1" dirty="0"/>
              <a:t>Microsoft </a:t>
            </a:r>
            <a:r>
              <a:rPr lang="de-DE" sz="2400" i="1" dirty="0" err="1"/>
              <a:t>Powerpoint</a:t>
            </a:r>
            <a:r>
              <a:rPr lang="de-DE" sz="2400" i="1" dirty="0"/>
              <a:t> 2019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ETL-Prozesses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F57A5D-8C0B-44C2-A76F-BFB3365AB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36912"/>
            <a:ext cx="5184999" cy="18511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9637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</a:t>
            </a:r>
            <a:r>
              <a:rPr lang="de-AT" dirty="0" err="1"/>
              <a:t>BeträGe</a:t>
            </a:r>
            <a:r>
              <a:rPr lang="de-AT" dirty="0"/>
              <a:t> (geringe Abweichung)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40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/>
        </p:nvGraphicFramePr>
        <p:xfrm>
          <a:off x="767408" y="1349181"/>
          <a:ext cx="952017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2387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Betrag</a:t>
                      </a:r>
                      <a:endParaRPr lang="de-D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5 440.00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1 720.00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1 292.76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34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39E7E-D8CD-49D6-8176-0445F14A322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6325137" cy="4517390"/>
          </a:xfrm>
        </p:spPr>
        <p:txBody>
          <a:bodyPr/>
          <a:lstStyle/>
          <a:p>
            <a:r>
              <a:rPr lang="de-AT" dirty="0"/>
              <a:t>Ende des Monats immer Peaks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und 2014 sehr ähnlich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mehr Buchungen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Einbruch zwischen August und September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D452F-FE28-4C27-922F-7237A93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Buchungsverlauf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50B6-B7AF-42E5-99B5-F3066F72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41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809A-8D15-4DC3-B4C8-C7EAE60DCA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12A19-EDC0-4B94-B5A4-0C5938DFB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2104" y="1604797"/>
            <a:ext cx="4639945" cy="2267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83020-9082-4EA9-9925-26A4080A06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2104" y="3872382"/>
            <a:ext cx="4639945" cy="224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583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Betrug), unter anderem: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529556"/>
            <a:ext cx="10780613" cy="4067796"/>
          </a:xfrm>
        </p:spPr>
        <p:txBody>
          <a:bodyPr/>
          <a:lstStyle/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unvollständigen Zeilennummern</a:t>
            </a:r>
          </a:p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Eintragsdatum vor Belegdatum</a:t>
            </a:r>
          </a:p>
          <a:p>
            <a:pPr lvl="0"/>
            <a:r>
              <a:rPr lang="de-DE" dirty="0"/>
              <a:t>Buchungszeilen mit einem Erfassungsdatum aus dem Jahr </a:t>
            </a:r>
            <a:r>
              <a:rPr lang="de-DE" b="1" dirty="0">
                <a:solidFill>
                  <a:schemeClr val="accent3"/>
                </a:solidFill>
              </a:rPr>
              <a:t>2013</a:t>
            </a:r>
          </a:p>
          <a:p>
            <a:pPr lvl="0"/>
            <a:r>
              <a:rPr lang="de-DE" dirty="0"/>
              <a:t>Auffälligkeiten, in Bezug auf die </a:t>
            </a:r>
            <a:r>
              <a:rPr lang="de-DE" b="1" dirty="0">
                <a:solidFill>
                  <a:schemeClr val="accent3"/>
                </a:solidFill>
              </a:rPr>
              <a:t>Höhe, Ziffern oder Häufigkeit von Beträgen</a:t>
            </a:r>
          </a:p>
          <a:p>
            <a:pPr lvl="0"/>
            <a:r>
              <a:rPr lang="de-DE" dirty="0"/>
              <a:t>Einträge mit Beleg- und/oder Erfassungsdatum am </a:t>
            </a:r>
            <a:r>
              <a:rPr lang="de-DE" b="1" dirty="0">
                <a:solidFill>
                  <a:schemeClr val="accent3"/>
                </a:solidFill>
              </a:rPr>
              <a:t>Wochenende</a:t>
            </a:r>
          </a:p>
          <a:p>
            <a:pPr lvl="0"/>
            <a:r>
              <a:rPr lang="de-DE" b="1" dirty="0">
                <a:solidFill>
                  <a:schemeClr val="accent3"/>
                </a:solidFill>
              </a:rPr>
              <a:t>Abweichungen zum Vorjahr</a:t>
            </a:r>
          </a:p>
          <a:p>
            <a:pPr lvl="0"/>
            <a:r>
              <a:rPr lang="de-DE" dirty="0"/>
              <a:t>Kombinationen dieser Auffälligkeiten in bestimmten Buchungszeilen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20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529556"/>
            <a:ext cx="10780613" cy="4067796"/>
          </a:xfrm>
        </p:spPr>
        <p:txBody>
          <a:bodyPr/>
          <a:lstStyle/>
          <a:p>
            <a:r>
              <a:rPr lang="de-DE" sz="2400" dirty="0"/>
              <a:t>Vorliegenden Analysen geben einen Überblick über Auffälligkeiten</a:t>
            </a:r>
          </a:p>
          <a:p>
            <a:r>
              <a:rPr lang="de-DE" sz="2400" dirty="0"/>
              <a:t>Weitere Bewertung und Interpretation der Auffälligkeiten sollte jedenfalls unter Berücksichtigung von </a:t>
            </a:r>
            <a:r>
              <a:rPr lang="de-DE" sz="2400" b="1" dirty="0">
                <a:solidFill>
                  <a:schemeClr val="accent3"/>
                </a:solidFill>
              </a:rPr>
              <a:t>Kontext- und Domänenwissen </a:t>
            </a:r>
            <a:r>
              <a:rPr lang="de-DE" sz="2400" dirty="0"/>
              <a:t>geschehen (z.B. Wissen über betriebliche Abläufe, das Buchungssystem, …)</a:t>
            </a:r>
          </a:p>
          <a:p>
            <a:r>
              <a:rPr lang="de-DE" sz="2400" dirty="0"/>
              <a:t>Darauf aufbauend gegebenenfalls </a:t>
            </a:r>
            <a:r>
              <a:rPr lang="de-DE" sz="2400" b="1" dirty="0">
                <a:solidFill>
                  <a:schemeClr val="accent3"/>
                </a:solidFill>
              </a:rPr>
              <a:t>weitere Detailanalysen </a:t>
            </a:r>
            <a:r>
              <a:rPr lang="de-DE" sz="2400" dirty="0"/>
              <a:t>sinnvoll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43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6280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FFEBD54-D04B-4BB5-8CD4-C0806221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BB6E8-CBD9-41C9-9278-2CDB04B9764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772816"/>
            <a:ext cx="10780613" cy="4067796"/>
          </a:xfrm>
        </p:spPr>
        <p:txBody>
          <a:bodyPr/>
          <a:lstStyle/>
          <a:p>
            <a:pPr marL="534988" indent="-534988">
              <a:buNone/>
            </a:pPr>
            <a:r>
              <a:rPr lang="de-DE" dirty="0" err="1"/>
              <a:t>Nigrini</a:t>
            </a:r>
            <a:r>
              <a:rPr lang="de-DE" dirty="0"/>
              <a:t>, M. J. (2012). </a:t>
            </a:r>
            <a:r>
              <a:rPr lang="de-DE" dirty="0" err="1"/>
              <a:t>Benford's</a:t>
            </a:r>
            <a:r>
              <a:rPr lang="de-DE" dirty="0"/>
              <a:t> Law: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forensic</a:t>
            </a:r>
            <a:r>
              <a:rPr lang="de-DE" dirty="0"/>
              <a:t> </a:t>
            </a:r>
            <a:r>
              <a:rPr lang="de-DE" dirty="0" err="1"/>
              <a:t>accounting</a:t>
            </a:r>
            <a:r>
              <a:rPr lang="de-DE" dirty="0"/>
              <a:t>, </a:t>
            </a:r>
            <a:r>
              <a:rPr lang="de-DE" dirty="0" err="1"/>
              <a:t>auditing</a:t>
            </a:r>
            <a:r>
              <a:rPr lang="de-DE" dirty="0"/>
              <a:t>, and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 (Vol. 586). John Wiley &amp; </a:t>
            </a:r>
            <a:r>
              <a:rPr lang="de-DE" dirty="0" err="1"/>
              <a:t>Sons</a:t>
            </a:r>
            <a:r>
              <a:rPr lang="de-DE" dirty="0"/>
              <a:t>.</a:t>
            </a:r>
          </a:p>
          <a:p>
            <a:pPr marL="534988" indent="-534988">
              <a:buNone/>
            </a:pPr>
            <a:r>
              <a:rPr lang="en-US" dirty="0"/>
              <a:t>R Core Team (2019). R: A language and environment for statistical computing. R Foundation for Statistical Computing, Vienna, Austria.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52C66-B8B6-4D93-BDCA-429DE06C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45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7A5B4A-3FA3-43AF-8504-116402828F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250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79" y="1423249"/>
            <a:ext cx="10773833" cy="290753"/>
          </a:xfrm>
        </p:spPr>
        <p:txBody>
          <a:bodyPr/>
          <a:lstStyle/>
          <a:p>
            <a:r>
              <a:rPr lang="de-DE" dirty="0"/>
              <a:t>Zu Verfügung gestellte Dateien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1916832"/>
            <a:ext cx="10780613" cy="4067796"/>
          </a:xfrm>
        </p:spPr>
        <p:txBody>
          <a:bodyPr/>
          <a:lstStyle/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2014</a:t>
            </a:r>
            <a:r>
              <a:rPr lang="de-DE" sz="1800" dirty="0"/>
              <a:t>: Enthält Buchungseinträge aus dem Jahr 2014 (entspricht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2013: </a:t>
            </a:r>
            <a:r>
              <a:rPr lang="de-DE" sz="1800" dirty="0"/>
              <a:t>Enthält Buchungseinträge aus dem Jahr 2013 (Vorjahr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(„Trial </a:t>
            </a:r>
            <a:r>
              <a:rPr lang="de-DE" sz="1800" b="1" dirty="0" err="1">
                <a:solidFill>
                  <a:schemeClr val="accent3"/>
                </a:solidFill>
              </a:rPr>
              <a:t>Balances</a:t>
            </a:r>
            <a:r>
              <a:rPr lang="de-DE" sz="1800" b="1" dirty="0">
                <a:solidFill>
                  <a:schemeClr val="accent3"/>
                </a:solidFill>
              </a:rPr>
              <a:t>“) für das Jahr 2014: </a:t>
            </a:r>
            <a:r>
              <a:rPr lang="de-DE" sz="1800" dirty="0"/>
              <a:t>Enthält Anfangs- und Endsalden jedes Kontos für 2014.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2014 </a:t>
            </a:r>
            <a:r>
              <a:rPr lang="de-DE" sz="1800" dirty="0"/>
              <a:t>nur mit Daten von Jänner bis September.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2013: </a:t>
            </a:r>
            <a:r>
              <a:rPr lang="de-DE" sz="1800" dirty="0"/>
              <a:t>Beinhaltet Anfangs- und Endsalden jedes Kontos für 2013.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Kontenplan („Chart </a:t>
            </a:r>
            <a:r>
              <a:rPr lang="de-DE" sz="1800" b="1" dirty="0" err="1">
                <a:solidFill>
                  <a:schemeClr val="accent3"/>
                </a:solidFill>
              </a:rPr>
              <a:t>of</a:t>
            </a:r>
            <a:r>
              <a:rPr lang="de-DE" sz="1800" b="1" dirty="0">
                <a:solidFill>
                  <a:schemeClr val="accent3"/>
                </a:solidFill>
              </a:rPr>
              <a:t> Accounts“): </a:t>
            </a:r>
            <a:r>
              <a:rPr lang="de-DE" sz="1800" dirty="0"/>
              <a:t>Der Kontenplan beinhaltet Kontobeschreibungen und die Gliederung von Konten zu Bilanz- oder Gewinn und Verlust-Posten.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Benutzerliste („User Listing“): </a:t>
            </a:r>
            <a:r>
              <a:rPr lang="de-DE" sz="1800" dirty="0"/>
              <a:t>Enthält eine Zuordnung verschiedener Systembenutzer zu Namen und Departments.</a:t>
            </a:r>
          </a:p>
          <a:p>
            <a:r>
              <a:rPr lang="de-DE" sz="1800" b="1" dirty="0" err="1">
                <a:solidFill>
                  <a:schemeClr val="accent3"/>
                </a:solidFill>
              </a:rPr>
              <a:t>Sourceliste</a:t>
            </a:r>
            <a:r>
              <a:rPr lang="de-DE" sz="1800" b="1" dirty="0">
                <a:solidFill>
                  <a:schemeClr val="accent3"/>
                </a:solidFill>
              </a:rPr>
              <a:t> („Source Listing“): </a:t>
            </a:r>
            <a:r>
              <a:rPr lang="de-DE" sz="1800" dirty="0"/>
              <a:t>Enthält eine Zuordnung von „Sources“ zu Beschreibungen und Gruppen (im Rahmen der Auswertung nicht berücksichtigt)</a:t>
            </a:r>
          </a:p>
          <a:p>
            <a:pPr marL="0" lvl="0" indent="0">
              <a:buNone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24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Vollständigkeit der Daten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2669" y="2143581"/>
            <a:ext cx="10780613" cy="4067796"/>
          </a:xfrm>
        </p:spPr>
        <p:txBody>
          <a:bodyPr/>
          <a:lstStyle/>
          <a:p>
            <a:r>
              <a:rPr lang="de-DE" dirty="0"/>
              <a:t>Daten zur Prüfung </a:t>
            </a:r>
            <a:r>
              <a:rPr lang="de-DE" b="1" dirty="0">
                <a:solidFill>
                  <a:schemeClr val="accent3"/>
                </a:solidFill>
              </a:rPr>
              <a:t>weitgehend vollständig</a:t>
            </a:r>
          </a:p>
          <a:p>
            <a:r>
              <a:rPr lang="de-DE" dirty="0"/>
              <a:t>Allerdings gibt es </a:t>
            </a:r>
            <a:r>
              <a:rPr lang="de-DE" b="1" dirty="0">
                <a:solidFill>
                  <a:schemeClr val="accent3"/>
                </a:solidFill>
              </a:rPr>
              <a:t>fehlende Werte / Angaben </a:t>
            </a:r>
            <a:r>
              <a:rPr lang="de-DE" dirty="0"/>
              <a:t>in Bezug auf:</a:t>
            </a:r>
          </a:p>
          <a:p>
            <a:pPr lvl="1"/>
            <a:r>
              <a:rPr lang="de-DE" dirty="0"/>
              <a:t>Buchungstext (Beschreibung der Buchung): Besteht nur aus Platzhaltern</a:t>
            </a:r>
          </a:p>
          <a:p>
            <a:pPr lvl="1"/>
            <a:r>
              <a:rPr lang="de-DE" dirty="0"/>
              <a:t>Uhrzeit der Buchungen fehlt</a:t>
            </a:r>
          </a:p>
          <a:p>
            <a:pPr lvl="1"/>
            <a:r>
              <a:rPr lang="de-DE" dirty="0"/>
              <a:t>Kontonamen und Kontoklassen im Kontenplan (15.1% fehlende Werte)</a:t>
            </a:r>
          </a:p>
          <a:p>
            <a:pPr lvl="1"/>
            <a:r>
              <a:rPr lang="de-DE" dirty="0"/>
              <a:t>Rolle und Titel der Benutzer (fehlen vollständig)</a:t>
            </a:r>
          </a:p>
          <a:p>
            <a:pPr lvl="1"/>
            <a:r>
              <a:rPr lang="de-DE" dirty="0" err="1"/>
              <a:t>Sourceliste</a:t>
            </a:r>
            <a:r>
              <a:rPr lang="de-DE" dirty="0"/>
              <a:t> (weitgehend unvollständig)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Prüfbarkeit der Daten dadurch eingeschränkt!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541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 aller funktionalen Beträge innerhalb des Buchungsjournals ist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Summen aller funktionalen Beträge innerhalb jedes Journaleintrags sind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Anfangs- und Endsalden aller Konten stimmen zwischen Saldenliste und Buchungsjournal überein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700188" y="4365104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9 Journaleinträge mit lückenhaften Buchungszeilen </a:t>
            </a:r>
            <a:r>
              <a:rPr lang="de-DE" sz="2400" kern="0" dirty="0">
                <a:sym typeface="Wingdings" panose="05000000000000000000" pitchFamily="2" charset="2"/>
              </a:rPr>
              <a:t> Hinweis auf Verletzung der Datenintegrität</a:t>
            </a: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25698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8805E-A5F9-4B44-B50C-9604780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AD369-875A-42F3-B76E-43D028E9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32AB7-D308-4BEF-BD6C-37ECA5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D6D9CD-79EA-4F47-A5CB-112A9D1A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27331"/>
              </p:ext>
            </p:extLst>
          </p:nvPr>
        </p:nvGraphicFramePr>
        <p:xfrm>
          <a:off x="704579" y="1381644"/>
          <a:ext cx="8361132" cy="48245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8380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JE-Nummer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Tatsächliche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Erwartete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2014-0001-2400008088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2014-0001-2400013762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2014-0001-4200036317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2014-0001-4200036320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2014-0001-4200036323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2014-0001-4200036332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2014-0001-4200039194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2014-0001-4200046717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2014-0001-4200050312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Lückenhafte Journaleinträge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400" dirty="0"/>
              <a:t>Assoziiert mit:</a:t>
            </a:r>
          </a:p>
          <a:p>
            <a:pPr lvl="1"/>
            <a:r>
              <a:rPr lang="de-DE" sz="2400" dirty="0"/>
              <a:t>zwei individuellen Benutzern </a:t>
            </a:r>
            <a:r>
              <a:rPr lang="de-DE" sz="2400" i="1" dirty="0"/>
              <a:t>(„SYS“ und „SheAl01“)</a:t>
            </a:r>
          </a:p>
          <a:p>
            <a:pPr lvl="1"/>
            <a:r>
              <a:rPr lang="de-DE" sz="2400" dirty="0"/>
              <a:t>zwei </a:t>
            </a:r>
            <a:r>
              <a:rPr lang="de-DE" sz="2400" dirty="0" err="1"/>
              <a:t>Sourcegruppen</a:t>
            </a:r>
            <a:r>
              <a:rPr lang="de-DE" sz="2400" dirty="0"/>
              <a:t> </a:t>
            </a:r>
            <a:r>
              <a:rPr lang="de-DE" sz="2400" i="1" dirty="0"/>
              <a:t>("</a:t>
            </a:r>
            <a:r>
              <a:rPr lang="de-DE" sz="2400" i="1" dirty="0" err="1"/>
              <a:t>Accruals</a:t>
            </a:r>
            <a:r>
              <a:rPr lang="de-DE" sz="2400" i="1" dirty="0"/>
              <a:t>" und "</a:t>
            </a:r>
            <a:r>
              <a:rPr lang="de-DE" sz="2400" i="1" dirty="0" err="1"/>
              <a:t>Goods</a:t>
            </a:r>
            <a:r>
              <a:rPr lang="de-DE" sz="2400" i="1" dirty="0"/>
              <a:t> </a:t>
            </a:r>
            <a:r>
              <a:rPr lang="de-DE" sz="2400" i="1" dirty="0" err="1"/>
              <a:t>receipts</a:t>
            </a:r>
            <a:r>
              <a:rPr lang="de-DE" sz="2400" i="1" dirty="0"/>
              <a:t>")</a:t>
            </a:r>
          </a:p>
          <a:p>
            <a:pPr lvl="1"/>
            <a:r>
              <a:rPr lang="de-DE" sz="2400" dirty="0"/>
              <a:t>vier verschiedenen Konten </a:t>
            </a:r>
            <a:r>
              <a:rPr lang="de-DE" sz="2400" i="1" dirty="0"/>
              <a:t>("0060000500", "0140520850", "0140203005", "0140203004")</a:t>
            </a:r>
          </a:p>
          <a:p>
            <a:pPr lvl="1"/>
            <a:endParaRPr lang="de-DE" sz="2400" i="1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 Wird im Rahmen der weiteren Analyse noch betrachtet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24/06/2020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IT RZ">
    <a:dk1>
      <a:srgbClr val="000000"/>
    </a:dk1>
    <a:lt1>
      <a:srgbClr val="FFFFFF"/>
    </a:lt1>
    <a:dk2>
      <a:srgbClr val="790B1A"/>
    </a:dk2>
    <a:lt2>
      <a:srgbClr val="FFFFFF"/>
    </a:lt2>
    <a:accent1>
      <a:srgbClr val="790B1A"/>
    </a:accent1>
    <a:accent2>
      <a:srgbClr val="5D6C74"/>
    </a:accent2>
    <a:accent3>
      <a:srgbClr val="40AA9B"/>
    </a:accent3>
    <a:accent4>
      <a:srgbClr val="330040"/>
    </a:accent4>
    <a:accent5>
      <a:srgbClr val="BDBDBD"/>
    </a:accent5>
    <a:accent6>
      <a:srgbClr val="000000"/>
    </a:accent6>
    <a:hlink>
      <a:srgbClr val="790B1A"/>
    </a:hlink>
    <a:folHlink>
      <a:srgbClr val="790B1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2495</Words>
  <Application>Microsoft Office PowerPoint</Application>
  <PresentationFormat>Breitbild</PresentationFormat>
  <Paragraphs>816</Paragraphs>
  <Slides>45</Slides>
  <Notes>34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ＭＳ Ｐゴシック</vt:lpstr>
      <vt:lpstr>Arial</vt:lpstr>
      <vt:lpstr>Cambria</vt:lpstr>
      <vt:lpstr>Geneva</vt:lpstr>
      <vt:lpstr>Times New Roman</vt:lpstr>
      <vt:lpstr>Wingdings</vt:lpstr>
      <vt:lpstr>AIT_Power_Point_Vorlage-1</vt:lpstr>
      <vt:lpstr>Präsentation</vt:lpstr>
      <vt:lpstr>Überblick</vt:lpstr>
      <vt:lpstr>Beschreibung des Technology-Stacks</vt:lpstr>
      <vt:lpstr>Beschreibung des ETL-Prozesses</vt:lpstr>
      <vt:lpstr>Beschreibung der Daten</vt:lpstr>
      <vt:lpstr>Beschreibung der Daten</vt:lpstr>
      <vt:lpstr>Grundlegende Integritätschecks</vt:lpstr>
      <vt:lpstr>Grundlegende Integritätschecks</vt:lpstr>
      <vt:lpstr>Grundlegende Integritätschecks</vt:lpstr>
      <vt:lpstr>Weiterführende Analyse</vt:lpstr>
      <vt:lpstr>Prüfung der Buchenden Personen</vt:lpstr>
      <vt:lpstr>Prüfung der Buchenden Personen</vt:lpstr>
      <vt:lpstr>Prüfungen der Beleg- und Erfassungszeit</vt:lpstr>
      <vt:lpstr>Prüfungen der Beleg- und Erfassungszeit</vt:lpstr>
      <vt:lpstr>Prüfungen der Beleg- und Erfassungszeit</vt:lpstr>
      <vt:lpstr>Prüfungen der Beleg- und Erfassungszeit</vt:lpstr>
      <vt:lpstr>Prüfungen der Beleg und Erfassungszeit</vt:lpstr>
      <vt:lpstr>Prüfungen der Beleg- und Erfassungszeit</vt:lpstr>
      <vt:lpstr>Prüfungen der Beleg- und Erfassungszeit</vt:lpstr>
      <vt:lpstr>Prüfungen der Beleg- und Erfassungszeit</vt:lpstr>
      <vt:lpstr>Prüfungen der Verwendeten Konten</vt:lpstr>
      <vt:lpstr>Prüfungen der Verwendeten Konten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Ziffernpaare mit höchster absoluter Abweichung</vt:lpstr>
      <vt:lpstr>Prüfungen der Beträge</vt:lpstr>
      <vt:lpstr>Prüfungen der Beträge</vt:lpstr>
      <vt:lpstr>Prüfungen der Beträge</vt:lpstr>
      <vt:lpstr>Prüfungen der Beträge</vt:lpstr>
      <vt:lpstr>JahresVergleich: Summe der buchungen</vt:lpstr>
      <vt:lpstr>JahresVergleich: Anzahl der buchungen</vt:lpstr>
      <vt:lpstr>Abweichungen Zum Vorjahr: Kontoklasse</vt:lpstr>
      <vt:lpstr>Abweichungen Zum Vorjahr: Kontoklasse</vt:lpstr>
      <vt:lpstr>Abweichungen Zum Vorjahr: Beträge</vt:lpstr>
      <vt:lpstr>Abweichungen Zum Vorjahr: Beträge</vt:lpstr>
      <vt:lpstr>Abweichungen Zum Vorjahr: BeträGe (geringe Abweichung)</vt:lpstr>
      <vt:lpstr>Buchungsverlauf</vt:lpstr>
      <vt:lpstr>Zusammenfassung</vt:lpstr>
      <vt:lpstr>Zusammenfassung</vt:lpstr>
      <vt:lpstr>Dankeschön!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485</cp:revision>
  <cp:lastPrinted>2019-04-18T09:09:44Z</cp:lastPrinted>
  <dcterms:created xsi:type="dcterms:W3CDTF">2016-12-27T07:56:53Z</dcterms:created>
  <dcterms:modified xsi:type="dcterms:W3CDTF">2020-06-24T16:22:45Z</dcterms:modified>
</cp:coreProperties>
</file>