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727" r:id="rId1"/>
  </p:sldMasterIdLst>
  <p:notesMasterIdLst>
    <p:notesMasterId r:id="rId44"/>
  </p:notesMasterIdLst>
  <p:handoutMasterIdLst>
    <p:handoutMasterId r:id="rId45"/>
  </p:handoutMasterIdLst>
  <p:sldIdLst>
    <p:sldId id="478" r:id="rId2"/>
    <p:sldId id="479" r:id="rId3"/>
    <p:sldId id="480" r:id="rId4"/>
    <p:sldId id="481" r:id="rId5"/>
    <p:sldId id="487" r:id="rId6"/>
    <p:sldId id="488" r:id="rId7"/>
    <p:sldId id="483" r:id="rId8"/>
    <p:sldId id="484" r:id="rId9"/>
    <p:sldId id="486" r:id="rId10"/>
    <p:sldId id="453" r:id="rId11"/>
    <p:sldId id="485" r:id="rId12"/>
    <p:sldId id="490" r:id="rId13"/>
    <p:sldId id="491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3" r:id="rId25"/>
    <p:sldId id="502" r:id="rId26"/>
    <p:sldId id="504" r:id="rId27"/>
    <p:sldId id="505" r:id="rId28"/>
    <p:sldId id="518" r:id="rId29"/>
    <p:sldId id="506" r:id="rId30"/>
    <p:sldId id="507" r:id="rId31"/>
    <p:sldId id="508" r:id="rId32"/>
    <p:sldId id="509" r:id="rId33"/>
    <p:sldId id="512" r:id="rId34"/>
    <p:sldId id="513" r:id="rId35"/>
    <p:sldId id="489" r:id="rId36"/>
    <p:sldId id="514" r:id="rId37"/>
    <p:sldId id="515" r:id="rId38"/>
    <p:sldId id="516" r:id="rId39"/>
    <p:sldId id="517" r:id="rId40"/>
    <p:sldId id="510" r:id="rId41"/>
    <p:sldId id="511" r:id="rId42"/>
    <p:sldId id="455" r:id="rId43"/>
  </p:sldIdLst>
  <p:sldSz cx="12192000" cy="6858000"/>
  <p:notesSz cx="6797675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914400" rtl="0" eaLnBrk="1" latinLnBrk="0" hangingPunct="1">
      <a:defRPr sz="1000" kern="1200">
        <a:solidFill>
          <a:srgbClr val="666369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900" userDrawn="1">
          <p15:clr>
            <a:srgbClr val="A4A3A4"/>
          </p15:clr>
        </p15:guide>
        <p15:guide id="3" pos="447" userDrawn="1">
          <p15:clr>
            <a:srgbClr val="A4A3A4"/>
          </p15:clr>
        </p15:guide>
        <p15:guide id="4" pos="7233" userDrawn="1">
          <p15:clr>
            <a:srgbClr val="A4A3A4"/>
          </p15:clr>
        </p15:guide>
        <p15:guide id="5" pos="6683" userDrawn="1">
          <p15:clr>
            <a:srgbClr val="A4A3A4"/>
          </p15:clr>
        </p15:guide>
        <p15:guide id="6" orient="horz" pos="3793" userDrawn="1">
          <p15:clr>
            <a:srgbClr val="A4A3A4"/>
          </p15:clr>
        </p15:guide>
        <p15:guide id="7" orient="horz" pos="3377" userDrawn="1">
          <p15:clr>
            <a:srgbClr val="A4A3A4"/>
          </p15:clr>
        </p15:guide>
        <p15:guide id="8" orient="horz" pos="1000" userDrawn="1">
          <p15:clr>
            <a:srgbClr val="A4A3A4"/>
          </p15:clr>
        </p15:guide>
        <p15:guide id="9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to Hans Jörg" initials="OHJ" lastIdx="12" clrIdx="0">
    <p:extLst>
      <p:ext uri="{19B8F6BF-5375-455C-9EA6-DF929625EA0E}">
        <p15:presenceInfo xmlns:p15="http://schemas.microsoft.com/office/powerpoint/2012/main" userId="S-1-5-21-1957994488-790525478-725345543-33649" providerId="AD"/>
      </p:ext>
    </p:extLst>
  </p:cmAuthor>
  <p:cmAuthor id="2" name="Himmelsbach Julia" initials="HJ" lastIdx="2" clrIdx="1">
    <p:extLst>
      <p:ext uri="{19B8F6BF-5375-455C-9EA6-DF929625EA0E}">
        <p15:presenceInfo xmlns:p15="http://schemas.microsoft.com/office/powerpoint/2012/main" userId="S-1-5-21-1957994488-790525478-725345543-26163" providerId="AD"/>
      </p:ext>
    </p:extLst>
  </p:cmAuthor>
  <p:cmAuthor id="3" name="Garschall Markus" initials="GM" lastIdx="1" clrIdx="2">
    <p:extLst>
      <p:ext uri="{19B8F6BF-5375-455C-9EA6-DF929625EA0E}">
        <p15:presenceInfo xmlns:p15="http://schemas.microsoft.com/office/powerpoint/2012/main" userId="S-1-5-21-1957994488-790525478-725345543-261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17D2B"/>
    <a:srgbClr val="7C8388"/>
    <a:srgbClr val="50878E"/>
    <a:srgbClr val="F3D6BC"/>
    <a:srgbClr val="E5AE7C"/>
    <a:srgbClr val="D7843F"/>
    <a:srgbClr val="BEBEBE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9" autoAdjust="0"/>
    <p:restoredTop sz="77219" autoAdjust="0"/>
  </p:normalViewPr>
  <p:slideViewPr>
    <p:cSldViewPr showGuides="1">
      <p:cViewPr varScale="1">
        <p:scale>
          <a:sx n="49" d="100"/>
          <a:sy n="49" d="100"/>
        </p:scale>
        <p:origin x="1372" y="48"/>
      </p:cViewPr>
      <p:guideLst>
        <p:guide orient="horz" pos="566"/>
        <p:guide pos="3900"/>
        <p:guide pos="447"/>
        <p:guide pos="7233"/>
        <p:guide pos="6683"/>
        <p:guide orient="horz" pos="3793"/>
        <p:guide orient="horz" pos="3377"/>
        <p:guide orient="horz" pos="1000"/>
        <p:guide pos="37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76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9286428-3033-F948-BAA0-5E6A7D49C7B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851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72" y="4714653"/>
            <a:ext cx="4982732" cy="4466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1/1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429305"/>
            <a:ext cx="294586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63" tIns="46081" rIns="92163" bIns="460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1148692A-D6D2-8340-BB47-13E8A19B5F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159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pitchFamily="-107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Geneva" pitchFamily="-107" charset="-128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53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Bewertung der inhaltlichen Relevanz dieser Ausreißer setzt Domänenwissen voraus. </a:t>
            </a:r>
            <a:r>
              <a:rPr lang="de-DE" dirty="0">
                <a:sym typeface="Wingdings" panose="05000000000000000000" pitchFamily="2" charset="2"/>
              </a:rPr>
              <a:t> Abklärung mit ABC-Gesellschaft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574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Dient als Basis weiterer Exploration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114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Buchungen mit auffälligen Ziffern mit vielen verschiedenen Nutzern assoziiert. Manipulation durch einzelne Nutzer auf dieser Betrachtungsebene eher unwahrscheinlich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2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17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3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119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Beide Nutzer viele Buchungen, daher in dem Sinne “erfahrene Benutzer“ </a:t>
            </a:r>
            <a:r>
              <a:rPr lang="de-DE" sz="1200" dirty="0">
                <a:sym typeface="Wingdings" panose="05000000000000000000" pitchFamily="2" charset="2"/>
              </a:rPr>
              <a:t> Fehler bei Buchungen eher unwahrscheinlich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ym typeface="Wingdings" panose="05000000000000000000" pitchFamily="2" charset="2"/>
              </a:rPr>
              <a:t>SYS: Wahrscheinlich ein automatisiertes Programm??</a:t>
            </a:r>
            <a:endParaRPr lang="de-DE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03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3824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310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938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gab es in jedem Quartal ein Peak?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steigen die Buchungen am Jahresende so stark an?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Warum unterscheidet sich das Jahr 2014 so stark vom Jahr 2013?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070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</a:t>
            </a:r>
            <a:r>
              <a:rPr lang="de-AT" dirty="0" err="1"/>
              <a:t>Mgmt</a:t>
            </a:r>
            <a:r>
              <a:rPr lang="de-AT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Wieso ist die Summe der gebuchten Beträge höher, die Anzahl der Buchungen allerdings geringer?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Was passiert immer im Monat 6-10 ? </a:t>
            </a:r>
            <a:r>
              <a:rPr lang="de-AT" dirty="0">
                <a:sym typeface="Wingdings" panose="05000000000000000000" pitchFamily="2" charset="2"/>
              </a:rPr>
              <a:t> Kompletter Einbruch und danach wieder </a:t>
            </a:r>
            <a:r>
              <a:rPr lang="de-AT" dirty="0" err="1">
                <a:sym typeface="Wingdings" panose="05000000000000000000" pitchFamily="2" charset="2"/>
              </a:rPr>
              <a:t>recovered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793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de-AT" dirty="0"/>
              <a:t>* Wieso gibt es so große Abweichungen bei der </a:t>
            </a:r>
            <a:r>
              <a:rPr lang="de-AT" dirty="0" err="1"/>
              <a:t>Bebuchung</a:t>
            </a:r>
            <a:r>
              <a:rPr lang="de-AT" dirty="0"/>
              <a:t> der einzelnen Kontoklassen?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56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Fragen an das </a:t>
            </a:r>
            <a:r>
              <a:rPr lang="de-AT" dirty="0" err="1"/>
              <a:t>Mgmt</a:t>
            </a:r>
            <a:r>
              <a:rPr lang="de-AT" dirty="0"/>
              <a:t>:</a:t>
            </a:r>
          </a:p>
          <a:p>
            <a:r>
              <a:rPr lang="en-GB" dirty="0" err="1"/>
              <a:t>Gibt</a:t>
            </a:r>
            <a:r>
              <a:rPr lang="en-GB" dirty="0"/>
              <a:t> es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Dauerauftrag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derartigen</a:t>
            </a:r>
            <a:r>
              <a:rPr lang="en-GB" dirty="0"/>
              <a:t> </a:t>
            </a:r>
            <a:r>
              <a:rPr lang="en-GB" dirty="0" err="1"/>
              <a:t>Höhe</a:t>
            </a:r>
            <a:r>
              <a:rPr lang="en-GB" dirty="0"/>
              <a:t>, der </a:t>
            </a:r>
            <a:r>
              <a:rPr lang="en-GB" dirty="0" err="1"/>
              <a:t>möglicherweise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oft/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gebucht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46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386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79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436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Zusätzliche Wissen benötigt, um diese Auffälligkeiten besser einordnen zu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7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Frage an die ABC-Gesellschaft: Buchungen am Wochenende üblich?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an sich keine Auffälligkeiten.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1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Häufung der Buchungen am letzten Tag des Monats </a:t>
            </a:r>
            <a:r>
              <a:rPr lang="de-DE" dirty="0">
                <a:sym typeface="Wingdings" panose="05000000000000000000" pitchFamily="2" charset="2"/>
              </a:rPr>
              <a:t> generell unverdächtig (kann mit Projektabschlüssen, Lohnauszahlungen oder ähnlichem zusammenhängen); wird nochmal im Vorjahresvergleich betrachtet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89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Andere Muster als beim Belegdatum – insgesamt auffällig 31. Jänner (vermutlich hier nachträgliche Buchungen für das Vorjahr o.ä.)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84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50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48692A-D6D2-8340-BB47-13E8A19B5FC4}" type="slidenum">
              <a:rPr lang="de-DE" smtClean="0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50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67801"/>
            <a:ext cx="10769601" cy="1495743"/>
          </a:xfrm>
        </p:spPr>
        <p:txBody>
          <a:bodyPr anchor="b"/>
          <a:lstStyle>
            <a:lvl1pPr>
              <a:lnSpc>
                <a:spcPts val="5333"/>
              </a:lnSpc>
              <a:defRPr sz="48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3290517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5" name="Inhaltsplatzhalter 3"/>
          <p:cNvSpPr>
            <a:spLocks noGrp="1"/>
          </p:cNvSpPr>
          <p:nvPr>
            <p:ph sz="half" idx="2"/>
          </p:nvPr>
        </p:nvSpPr>
        <p:spPr>
          <a:xfrm>
            <a:off x="706967" y="4476047"/>
            <a:ext cx="10769600" cy="1550640"/>
          </a:xfrm>
        </p:spPr>
        <p:txBody>
          <a:bodyPr/>
          <a:lstStyle>
            <a:lvl1pPr>
              <a:buNone/>
              <a:defRPr sz="2133">
                <a:solidFill>
                  <a:srgbClr val="000A10"/>
                </a:solidFill>
              </a:defRPr>
            </a:lvl1pPr>
            <a:lvl2pPr>
              <a:defRPr sz="2400">
                <a:solidFill>
                  <a:srgbClr val="000A10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7FA357-2C8B-46E8-B304-0F256A0A7C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/>
          <p:cNvSpPr>
            <a:spLocks noGrp="1"/>
          </p:cNvSpPr>
          <p:nvPr>
            <p:ph type="pic" sz="quarter" idx="12"/>
          </p:nvPr>
        </p:nvSpPr>
        <p:spPr bwMode="auto">
          <a:xfrm>
            <a:off x="710795" y="1237921"/>
            <a:ext cx="10781056" cy="4780236"/>
          </a:xfrm>
          <a:custGeom>
            <a:avLst/>
            <a:gdLst>
              <a:gd name="connsiteX0" fmla="*/ 8 w 8085792"/>
              <a:gd name="connsiteY0" fmla="*/ 0 h 3585177"/>
              <a:gd name="connsiteX1" fmla="*/ 8085792 w 8085792"/>
              <a:gd name="connsiteY1" fmla="*/ 0 h 3585177"/>
              <a:gd name="connsiteX2" fmla="*/ 8083990 w 8085792"/>
              <a:gd name="connsiteY2" fmla="*/ 2920424 h 3585177"/>
              <a:gd name="connsiteX3" fmla="*/ 7426443 w 8085792"/>
              <a:gd name="connsiteY3" fmla="*/ 3585177 h 3585177"/>
              <a:gd name="connsiteX4" fmla="*/ 305 w 8085792"/>
              <a:gd name="connsiteY4" fmla="*/ 3581991 h 3585177"/>
              <a:gd name="connsiteX5" fmla="*/ 3 w 8085792"/>
              <a:gd name="connsiteY5" fmla="*/ 34892 h 358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792" h="3585177">
                <a:moveTo>
                  <a:pt x="8" y="0"/>
                </a:moveTo>
                <a:lnTo>
                  <a:pt x="8085792" y="0"/>
                </a:lnTo>
                <a:lnTo>
                  <a:pt x="8083990" y="2920424"/>
                </a:lnTo>
                <a:lnTo>
                  <a:pt x="7426443" y="3585177"/>
                </a:lnTo>
                <a:lnTo>
                  <a:pt x="305" y="3581991"/>
                </a:lnTo>
                <a:cubicBezTo>
                  <a:pt x="1165" y="2190443"/>
                  <a:pt x="-71" y="1255292"/>
                  <a:pt x="3" y="34892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F8A39F7-97EC-2142-B264-F44D66BBE89D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8" name="Gruppierung 7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9" name="Gruppierung 8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hteck 35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2"/>
          </p:nvPr>
        </p:nvSpPr>
        <p:spPr>
          <a:xfrm>
            <a:off x="719669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719669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22"/>
          </p:nvPr>
        </p:nvSpPr>
        <p:spPr>
          <a:xfrm>
            <a:off x="719669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23"/>
          </p:nvPr>
        </p:nvSpPr>
        <p:spPr>
          <a:xfrm>
            <a:off x="3590396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4"/>
          </p:nvPr>
        </p:nvSpPr>
        <p:spPr>
          <a:xfrm>
            <a:off x="3590396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5"/>
          </p:nvPr>
        </p:nvSpPr>
        <p:spPr>
          <a:xfrm>
            <a:off x="3590396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6"/>
          </p:nvPr>
        </p:nvSpPr>
        <p:spPr>
          <a:xfrm>
            <a:off x="6461123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  <a:endParaRPr lang="de-DE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27"/>
          </p:nvPr>
        </p:nvSpPr>
        <p:spPr>
          <a:xfrm>
            <a:off x="6461123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7" name="Bildplatzhalter 7"/>
          <p:cNvSpPr>
            <a:spLocks noGrp="1"/>
          </p:cNvSpPr>
          <p:nvPr>
            <p:ph type="pic" sz="quarter" idx="28"/>
          </p:nvPr>
        </p:nvSpPr>
        <p:spPr>
          <a:xfrm>
            <a:off x="6461123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29"/>
          </p:nvPr>
        </p:nvSpPr>
        <p:spPr>
          <a:xfrm>
            <a:off x="9331851" y="160234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19" name="Bildplatzhalter 7"/>
          <p:cNvSpPr>
            <a:spLocks noGrp="1"/>
          </p:cNvSpPr>
          <p:nvPr>
            <p:ph type="pic" sz="quarter" idx="30"/>
          </p:nvPr>
        </p:nvSpPr>
        <p:spPr>
          <a:xfrm>
            <a:off x="9331851" y="3121103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31"/>
          </p:nvPr>
        </p:nvSpPr>
        <p:spPr>
          <a:xfrm>
            <a:off x="9331851" y="4630809"/>
            <a:ext cx="2160000" cy="139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auf Platzhalter ziehen oder durch Klicken auf Symbol hinzufügen</a:t>
            </a:r>
          </a:p>
        </p:txBody>
      </p:sp>
      <p:grpSp>
        <p:nvGrpSpPr>
          <p:cNvPr id="21" name="Gruppierung 20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22" name="Gruppierung 21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Gerade Verbindung 3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Gerade Verbindung 3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Gerade Verbindung 3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Gerade Verbindung 3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Gerade Verbindung 4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Gerade Verbindung 4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Gerade Verbindung 4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Gerade Verbindung 4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Gerade Verbindung 4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Gerade Verbindung 4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7" name="Rechteck 4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23" name="Gruppierung 22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24" name="Parallelogramm 23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6" name="Parallelogramm 25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7" name="Parallelogramm 26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8" name="Parallelogramm 27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9" name="Parallelogramm 28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0" name="Parallelogramm 29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1" name="Parallelogramm 3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2" name="Parallelogramm 3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3" name="Parallelogramm 3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4" name="Parallelogramm 3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35" name="Parallelogramm 3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GB" noProof="0" dirty="0"/>
              <a:t>Thank you!</a:t>
            </a:r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ung 58"/>
          <p:cNvGrpSpPr/>
          <p:nvPr userDrawn="1"/>
        </p:nvGrpSpPr>
        <p:grpSpPr>
          <a:xfrm>
            <a:off x="-10421" y="0"/>
            <a:ext cx="12212841" cy="6858000"/>
            <a:chOff x="-7816" y="0"/>
            <a:chExt cx="9159631" cy="5143500"/>
          </a:xfrm>
        </p:grpSpPr>
        <p:grpSp>
          <p:nvGrpSpPr>
            <p:cNvPr id="25" name="Gruppierung 24"/>
            <p:cNvGrpSpPr/>
            <p:nvPr userDrawn="1"/>
          </p:nvGrpSpPr>
          <p:grpSpPr>
            <a:xfrm>
              <a:off x="-7816" y="0"/>
              <a:ext cx="9159631" cy="5143500"/>
              <a:chOff x="-7816" y="0"/>
              <a:chExt cx="9159631" cy="5143500"/>
            </a:xfrm>
          </p:grpSpPr>
          <p:grpSp>
            <p:nvGrpSpPr>
              <p:cNvPr id="26" name="Gruppierung 25"/>
              <p:cNvGrpSpPr/>
              <p:nvPr userDrawn="1"/>
            </p:nvGrpSpPr>
            <p:grpSpPr>
              <a:xfrm>
                <a:off x="-7816" y="0"/>
                <a:ext cx="9159631" cy="5143500"/>
                <a:chOff x="-7816" y="0"/>
                <a:chExt cx="9159631" cy="5143500"/>
              </a:xfrm>
            </p:grpSpPr>
            <p:cxnSp>
              <p:nvCxnSpPr>
                <p:cNvPr id="28" name="Gerade Verbindung 27"/>
                <p:cNvCxnSpPr/>
                <p:nvPr userDrawn="1"/>
              </p:nvCxnSpPr>
              <p:spPr bwMode="auto">
                <a:xfrm>
                  <a:off x="53022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9" name="Gerade Verbindung 28"/>
                <p:cNvCxnSpPr/>
                <p:nvPr userDrawn="1"/>
              </p:nvCxnSpPr>
              <p:spPr bwMode="auto">
                <a:xfrm>
                  <a:off x="8615685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" name="Gerade Verbindung 29"/>
                <p:cNvCxnSpPr/>
                <p:nvPr userDrawn="1"/>
              </p:nvCxnSpPr>
              <p:spPr bwMode="auto">
                <a:xfrm>
                  <a:off x="7815" y="120184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1" name="Gerade Verbindung 30"/>
                <p:cNvCxnSpPr/>
                <p:nvPr userDrawn="1"/>
              </p:nvCxnSpPr>
              <p:spPr bwMode="auto">
                <a:xfrm>
                  <a:off x="0" y="580012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" name="Gerade Verbindung 31"/>
                <p:cNvCxnSpPr/>
                <p:nvPr userDrawn="1"/>
              </p:nvCxnSpPr>
              <p:spPr bwMode="auto">
                <a:xfrm>
                  <a:off x="-7816" y="481418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Gerade Verbindung 32"/>
                <p:cNvCxnSpPr/>
                <p:nvPr userDrawn="1"/>
              </p:nvCxnSpPr>
              <p:spPr bwMode="auto">
                <a:xfrm>
                  <a:off x="7956376" y="0"/>
                  <a:ext cx="0" cy="514350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Gerade Verbindung 33"/>
                <p:cNvCxnSpPr/>
                <p:nvPr userDrawn="1"/>
              </p:nvCxnSpPr>
              <p:spPr bwMode="auto">
                <a:xfrm>
                  <a:off x="0" y="4515966"/>
                  <a:ext cx="9144000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27" name="Gerade Verbindung 26"/>
              <p:cNvCxnSpPr/>
              <p:nvPr userDrawn="1"/>
            </p:nvCxnSpPr>
            <p:spPr bwMode="auto">
              <a:xfrm>
                <a:off x="0" y="928439"/>
                <a:ext cx="9144000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5" name="Gerade Verbindung 54"/>
            <p:cNvCxnSpPr/>
            <p:nvPr userDrawn="1"/>
          </p:nvCxnSpPr>
          <p:spPr bwMode="auto">
            <a:xfrm>
              <a:off x="3572273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3419872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4641850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4489449" y="0"/>
              <a:ext cx="0" cy="514350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4950105"/>
            <a:ext cx="10769601" cy="612161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5589240"/>
            <a:ext cx="10765367" cy="801024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 bwMode="auto">
          <a:xfrm>
            <a:off x="711203" y="1844824"/>
            <a:ext cx="10779263" cy="2998797"/>
          </a:xfrm>
          <a:custGeom>
            <a:avLst/>
            <a:gdLst>
              <a:gd name="connsiteX0" fmla="*/ 0 w 8084447"/>
              <a:gd name="connsiteY0" fmla="*/ 0 h 2249098"/>
              <a:gd name="connsiteX1" fmla="*/ 8083969 w 8084447"/>
              <a:gd name="connsiteY1" fmla="*/ 0 h 2249098"/>
              <a:gd name="connsiteX2" fmla="*/ 8084277 w 8084447"/>
              <a:gd name="connsiteY2" fmla="*/ 352027 h 2249098"/>
              <a:gd name="connsiteX3" fmla="*/ 8083685 w 8084447"/>
              <a:gd name="connsiteY3" fmla="*/ 1586625 h 2249098"/>
              <a:gd name="connsiteX4" fmla="*/ 7426138 w 8084447"/>
              <a:gd name="connsiteY4" fmla="*/ 2249098 h 2249098"/>
              <a:gd name="connsiteX5" fmla="*/ 0 w 8084447"/>
              <a:gd name="connsiteY5" fmla="*/ 2245923 h 224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4447" h="2249098">
                <a:moveTo>
                  <a:pt x="0" y="0"/>
                </a:moveTo>
                <a:lnTo>
                  <a:pt x="8083969" y="0"/>
                </a:lnTo>
                <a:lnTo>
                  <a:pt x="8084277" y="352027"/>
                </a:lnTo>
                <a:cubicBezTo>
                  <a:pt x="8084578" y="798937"/>
                  <a:pt x="8084538" y="1221624"/>
                  <a:pt x="8083685" y="1586625"/>
                </a:cubicBezTo>
                <a:lnTo>
                  <a:pt x="7426138" y="2249098"/>
                </a:lnTo>
                <a:lnTo>
                  <a:pt x="0" y="2245923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9" name="Gruppierung 8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10" name="Gruppierung 9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Gerade Verbindung 34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Gerade Verbindung 35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" name="Rechteck 36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1" name="Gruppierung 10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4" name="Parallelogramm 23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5" name="Parallelogramm 24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FF7E5BC8-B4AF-49A0-8DBE-74845CACB5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85731" y="321176"/>
            <a:ext cx="1286605" cy="1286605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36C51FD2-8B24-45E3-9443-38070663B3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696002" y="1728001"/>
            <a:ext cx="10769601" cy="1089025"/>
          </a:xfrm>
        </p:spPr>
        <p:txBody>
          <a:bodyPr anchor="b"/>
          <a:lstStyle>
            <a:lvl1pPr>
              <a:lnSpc>
                <a:spcPts val="5333"/>
              </a:lnSpc>
              <a:defRPr sz="3600" cap="all" baseline="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42012" name="Rectangle 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06969" y="2844000"/>
            <a:ext cx="10765367" cy="1194600"/>
          </a:xfrm>
        </p:spPr>
        <p:txBody>
          <a:bodyPr/>
          <a:lstStyle>
            <a:lvl1pPr marL="0" indent="0">
              <a:buFont typeface="Wingdings" pitchFamily="-65" charset="2"/>
              <a:buNone/>
              <a:defRPr sz="2667">
                <a:solidFill>
                  <a:schemeClr val="accent3"/>
                </a:solidFill>
              </a:defRPr>
            </a:lvl1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EFC8627-90F4-439B-98B5-6D828A415D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6008" y="226231"/>
            <a:ext cx="1359595" cy="1359595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780613" cy="441649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706967" y="356659"/>
            <a:ext cx="8365364" cy="960107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6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ubtitel 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706969" y="1584797"/>
            <a:ext cx="10773833" cy="290753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de-DE" noProof="0"/>
              <a:t>Master-Untertitelformat bearbeiten</a:t>
            </a:r>
            <a:endParaRPr lang="en-GB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8" name="Inhaltsplatzhalter 17"/>
          <p:cNvSpPr>
            <a:spLocks noGrp="1"/>
          </p:cNvSpPr>
          <p:nvPr>
            <p:ph sz="quarter" idx="12"/>
          </p:nvPr>
        </p:nvSpPr>
        <p:spPr>
          <a:xfrm>
            <a:off x="706967" y="1953493"/>
            <a:ext cx="10780613" cy="4067796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9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2"/>
          </p:nvPr>
        </p:nvSpPr>
        <p:spPr bwMode="auto">
          <a:xfrm>
            <a:off x="6192012" y="1602349"/>
            <a:ext cx="5299625" cy="4418939"/>
          </a:xfrm>
          <a:custGeom>
            <a:avLst/>
            <a:gdLst>
              <a:gd name="connsiteX0" fmla="*/ 0 w 3974719"/>
              <a:gd name="connsiteY0" fmla="*/ 0 h 3314204"/>
              <a:gd name="connsiteX1" fmla="*/ 3974719 w 3974719"/>
              <a:gd name="connsiteY1" fmla="*/ 0 h 3314204"/>
              <a:gd name="connsiteX2" fmla="*/ 3973079 w 3974719"/>
              <a:gd name="connsiteY2" fmla="*/ 2650893 h 3314204"/>
              <a:gd name="connsiteX3" fmla="*/ 3315532 w 3974719"/>
              <a:gd name="connsiteY3" fmla="*/ 3314204 h 3314204"/>
              <a:gd name="connsiteX4" fmla="*/ 0 w 3974719"/>
              <a:gd name="connsiteY4" fmla="*/ 3312785 h 331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719" h="3314204">
                <a:moveTo>
                  <a:pt x="0" y="0"/>
                </a:moveTo>
                <a:lnTo>
                  <a:pt x="3974719" y="0"/>
                </a:lnTo>
                <a:lnTo>
                  <a:pt x="3973079" y="2650893"/>
                </a:lnTo>
                <a:lnTo>
                  <a:pt x="3315532" y="3314204"/>
                </a:lnTo>
                <a:lnTo>
                  <a:pt x="0" y="3312785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6966" y="1604797"/>
            <a:ext cx="527896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  <p:sp>
        <p:nvSpPr>
          <p:cNvPr id="5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7F6EC-59F6-4747-AD02-8B2929E149E7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6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CDA6A-1854-574C-A769-87800A426702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7" name="Titel 2"/>
          <p:cNvSpPr>
            <a:spLocks noGrp="1"/>
          </p:cNvSpPr>
          <p:nvPr>
            <p:ph type="title"/>
          </p:nvPr>
        </p:nvSpPr>
        <p:spPr>
          <a:xfrm>
            <a:off x="706967" y="452669"/>
            <a:ext cx="8365364" cy="864096"/>
          </a:xfrm>
        </p:spPr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6192011" y="1604797"/>
            <a:ext cx="5280587" cy="4416491"/>
          </a:xfrm>
        </p:spPr>
        <p:txBody>
          <a:bodyPr/>
          <a:lstStyle>
            <a:lvl1pPr>
              <a:buClr>
                <a:schemeClr val="tx1"/>
              </a:buClr>
              <a:defRPr sz="2133">
                <a:solidFill>
                  <a:srgbClr val="000C20"/>
                </a:solidFill>
              </a:defRPr>
            </a:lvl1pPr>
            <a:lvl2pPr>
              <a:buClr>
                <a:schemeClr val="accent3"/>
              </a:buClr>
              <a:defRPr sz="2133"/>
            </a:lvl2pPr>
            <a:lvl3pPr>
              <a:buClr>
                <a:schemeClr val="accent3"/>
              </a:buClr>
              <a:defRPr sz="2133"/>
            </a:lvl3pPr>
            <a:lvl4pPr>
              <a:buClr>
                <a:schemeClr val="tx1"/>
              </a:buClr>
              <a:defRPr sz="2133"/>
            </a:lvl4pPr>
            <a:lvl5pPr>
              <a:buClr>
                <a:schemeClr val="tx1"/>
              </a:buCl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03888D3A-B182-8949-9F70-1309707E4E20}" type="slidenum">
              <a:rPr lang="en-GB" noProof="0" smtClean="0"/>
              <a:pPr>
                <a:defRPr/>
              </a:pPr>
              <a:t>‹Nr.›</a:t>
            </a:fld>
            <a:endParaRPr lang="en-GB" sz="1867" noProof="0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198AD64C-CCF5-CC4A-BA46-EEB0FF8EC03D}" type="datetime1">
              <a:rPr lang="en-GB" noProof="0" smtClean="0"/>
              <a:t>23/06/2020</a:t>
            </a:fld>
            <a:endParaRPr lang="en-GB" sz="1867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en-GB" noProof="0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 bwMode="auto">
          <a:xfrm>
            <a:off x="710806" y="1602349"/>
            <a:ext cx="10780831" cy="4418939"/>
          </a:xfrm>
          <a:custGeom>
            <a:avLst/>
            <a:gdLst>
              <a:gd name="connsiteX0" fmla="*/ 0 w 8085623"/>
              <a:gd name="connsiteY0" fmla="*/ 0 h 3310018"/>
              <a:gd name="connsiteX1" fmla="*/ 8085623 w 8085623"/>
              <a:gd name="connsiteY1" fmla="*/ 0 h 3310018"/>
              <a:gd name="connsiteX2" fmla="*/ 8083983 w 8085623"/>
              <a:gd name="connsiteY2" fmla="*/ 2647545 h 3310018"/>
              <a:gd name="connsiteX3" fmla="*/ 7426436 w 8085623"/>
              <a:gd name="connsiteY3" fmla="*/ 3310018 h 3310018"/>
              <a:gd name="connsiteX4" fmla="*/ 298 w 8085623"/>
              <a:gd name="connsiteY4" fmla="*/ 3306843 h 3310018"/>
              <a:gd name="connsiteX5" fmla="*/ 1 w 8085623"/>
              <a:gd name="connsiteY5" fmla="*/ 47868 h 331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85623" h="3310018">
                <a:moveTo>
                  <a:pt x="0" y="0"/>
                </a:moveTo>
                <a:lnTo>
                  <a:pt x="8085623" y="0"/>
                </a:lnTo>
                <a:lnTo>
                  <a:pt x="8083983" y="2647545"/>
                </a:lnTo>
                <a:lnTo>
                  <a:pt x="7426436" y="3310018"/>
                </a:lnTo>
                <a:lnTo>
                  <a:pt x="298" y="3306843"/>
                </a:lnTo>
                <a:cubicBezTo>
                  <a:pt x="1092" y="2026744"/>
                  <a:pt x="100" y="1134193"/>
                  <a:pt x="1" y="47868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/>
            </a:lvl1pPr>
          </a:lstStyle>
          <a:p>
            <a:r>
              <a:rPr lang="de-DE" noProof="0"/>
              <a:t>Bild auf Platzhalter ziehen oder durch Klicken auf Symbol hinzufügen</a:t>
            </a:r>
            <a:endParaRPr lang="en-GB" noProof="0"/>
          </a:p>
        </p:txBody>
      </p:sp>
      <p:grpSp>
        <p:nvGrpSpPr>
          <p:cNvPr id="7" name="Gruppierung 6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Gerade Verbindung 33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5" name="Rechteck 34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9" name="Gruppierung 8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2" name="Parallelogramm 11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3" name="Parallelogramm 22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5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5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2FAF9002-F3AC-9D48-9425-5ADC68E24044}" type="datetime1">
              <a:rPr lang="en-GB" noProof="0" smtClean="0"/>
              <a:t>23/06/2020</a:t>
            </a:fld>
            <a:endParaRPr lang="en-GB" noProof="0"/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5711958" y="6271165"/>
            <a:ext cx="5948781" cy="608404"/>
            <a:chOff x="3435423" y="6319903"/>
            <a:chExt cx="5385049" cy="550749"/>
          </a:xfrm>
        </p:grpSpPr>
        <p:grpSp>
          <p:nvGrpSpPr>
            <p:cNvPr id="7" name="Gruppierung 6"/>
            <p:cNvGrpSpPr/>
            <p:nvPr userDrawn="1"/>
          </p:nvGrpSpPr>
          <p:grpSpPr>
            <a:xfrm>
              <a:off x="5762625" y="6553928"/>
              <a:ext cx="3057847" cy="316724"/>
              <a:chOff x="5762625" y="6553928"/>
              <a:chExt cx="3057847" cy="316724"/>
            </a:xfrm>
          </p:grpSpPr>
          <p:cxnSp>
            <p:nvCxnSpPr>
              <p:cNvPr id="23" name="Gerade Verbindung 22"/>
              <p:cNvCxnSpPr/>
              <p:nvPr userDrawn="1"/>
            </p:nvCxnSpPr>
            <p:spPr bwMode="auto">
              <a:xfrm flipV="1">
                <a:off x="6022272" y="6597352"/>
                <a:ext cx="270589" cy="27058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Gerade Verbindung 23"/>
              <p:cNvCxnSpPr/>
              <p:nvPr userDrawn="1"/>
            </p:nvCxnSpPr>
            <p:spPr bwMode="auto">
              <a:xfrm flipV="1">
                <a:off x="6282861" y="6597352"/>
                <a:ext cx="268441" cy="26844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Gerade Verbindung 24"/>
              <p:cNvCxnSpPr/>
              <p:nvPr userDrawn="1"/>
            </p:nvCxnSpPr>
            <p:spPr bwMode="auto">
              <a:xfrm flipV="1">
                <a:off x="6541302" y="6597352"/>
                <a:ext cx="268861" cy="26886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Gerade Verbindung 25"/>
              <p:cNvCxnSpPr/>
              <p:nvPr userDrawn="1"/>
            </p:nvCxnSpPr>
            <p:spPr bwMode="auto">
              <a:xfrm flipV="1">
                <a:off x="6800163" y="6597352"/>
                <a:ext cx="270000" cy="2700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Gerade Verbindung 26"/>
              <p:cNvCxnSpPr/>
              <p:nvPr userDrawn="1"/>
            </p:nvCxnSpPr>
            <p:spPr bwMode="auto">
              <a:xfrm flipV="1">
                <a:off x="7060163" y="6597352"/>
                <a:ext cx="269194" cy="26919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Gerade Verbindung 27"/>
              <p:cNvCxnSpPr/>
              <p:nvPr userDrawn="1"/>
            </p:nvCxnSpPr>
            <p:spPr bwMode="auto">
              <a:xfrm flipV="1">
                <a:off x="7319357" y="6597352"/>
                <a:ext cx="269572" cy="269573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Gerade Verbindung 28"/>
              <p:cNvCxnSpPr/>
              <p:nvPr userDrawn="1"/>
            </p:nvCxnSpPr>
            <p:spPr bwMode="auto">
              <a:xfrm flipV="1">
                <a:off x="8362950" y="6597352"/>
                <a:ext cx="272105" cy="27210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Gerade Verbindung 29"/>
              <p:cNvCxnSpPr/>
              <p:nvPr userDrawn="1"/>
            </p:nvCxnSpPr>
            <p:spPr bwMode="auto">
              <a:xfrm flipV="1">
                <a:off x="8099651" y="6597352"/>
                <a:ext cx="273300" cy="273300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Gerade Verbindung 30"/>
              <p:cNvCxnSpPr/>
              <p:nvPr userDrawn="1"/>
            </p:nvCxnSpPr>
            <p:spPr bwMode="auto">
              <a:xfrm flipV="1">
                <a:off x="7840484" y="6597352"/>
                <a:ext cx="269167" cy="269167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Gerade Verbindung 31"/>
              <p:cNvCxnSpPr/>
              <p:nvPr userDrawn="1"/>
            </p:nvCxnSpPr>
            <p:spPr bwMode="auto">
              <a:xfrm flipV="1">
                <a:off x="7578929" y="6597352"/>
                <a:ext cx="271555" cy="271554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Gerade Verbindung 32"/>
              <p:cNvCxnSpPr/>
              <p:nvPr userDrawn="1"/>
            </p:nvCxnSpPr>
            <p:spPr bwMode="auto">
              <a:xfrm flipV="1">
                <a:off x="5762625" y="6597352"/>
                <a:ext cx="269647" cy="269648"/>
              </a:xfrm>
              <a:prstGeom prst="line">
                <a:avLst/>
              </a:prstGeom>
              <a:noFill/>
              <a:ln w="15875" cap="flat" cmpd="sng" algn="ctr">
                <a:solidFill>
                  <a:srgbClr val="37B6B8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Rechteck 33"/>
              <p:cNvSpPr/>
              <p:nvPr userDrawn="1"/>
            </p:nvSpPr>
            <p:spPr bwMode="auto">
              <a:xfrm>
                <a:off x="5937229" y="6553928"/>
                <a:ext cx="2883243" cy="6666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  <p:grpSp>
          <p:nvGrpSpPr>
            <p:cNvPr id="10" name="Gruppierung 9"/>
            <p:cNvGrpSpPr/>
            <p:nvPr userDrawn="1"/>
          </p:nvGrpSpPr>
          <p:grpSpPr>
            <a:xfrm>
              <a:off x="3435423" y="6319903"/>
              <a:ext cx="3287808" cy="359542"/>
              <a:chOff x="3804474" y="5925146"/>
              <a:chExt cx="3287808" cy="359542"/>
            </a:xfrm>
          </p:grpSpPr>
          <p:sp>
            <p:nvSpPr>
              <p:cNvPr id="11" name="Parallelogramm 10"/>
              <p:cNvSpPr/>
              <p:nvPr userDrawn="1"/>
            </p:nvSpPr>
            <p:spPr bwMode="auto">
              <a:xfrm>
                <a:off x="380447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9EA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2" name="Parallelogramm 11"/>
              <p:cNvSpPr/>
              <p:nvPr userDrawn="1"/>
            </p:nvSpPr>
            <p:spPr bwMode="auto">
              <a:xfrm>
                <a:off x="6678282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00B4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3" name="Parallelogramm 12"/>
              <p:cNvSpPr/>
              <p:nvPr userDrawn="1"/>
            </p:nvSpPr>
            <p:spPr bwMode="auto">
              <a:xfrm>
                <a:off x="641702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2156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4" name="Parallelogramm 13"/>
              <p:cNvSpPr/>
              <p:nvPr userDrawn="1"/>
            </p:nvSpPr>
            <p:spPr bwMode="auto">
              <a:xfrm>
                <a:off x="615576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376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5" name="Parallelogramm 14"/>
              <p:cNvSpPr/>
              <p:nvPr userDrawn="1"/>
            </p:nvSpPr>
            <p:spPr bwMode="auto">
              <a:xfrm>
                <a:off x="589451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4A7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6" name="Parallelogramm 15"/>
              <p:cNvSpPr/>
              <p:nvPr userDrawn="1"/>
            </p:nvSpPr>
            <p:spPr bwMode="auto">
              <a:xfrm>
                <a:off x="563325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587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7" name="Parallelogramm 16"/>
              <p:cNvSpPr/>
              <p:nvPr userDrawn="1"/>
            </p:nvSpPr>
            <p:spPr bwMode="auto">
              <a:xfrm>
                <a:off x="537200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658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8" name="Parallelogramm 17"/>
              <p:cNvSpPr/>
              <p:nvPr userDrawn="1"/>
            </p:nvSpPr>
            <p:spPr bwMode="auto">
              <a:xfrm>
                <a:off x="511074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749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19" name="Parallelogramm 18"/>
              <p:cNvSpPr/>
              <p:nvPr userDrawn="1"/>
            </p:nvSpPr>
            <p:spPr bwMode="auto">
              <a:xfrm>
                <a:off x="484949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1819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0" name="Parallelogramm 19"/>
              <p:cNvSpPr/>
              <p:nvPr userDrawn="1"/>
            </p:nvSpPr>
            <p:spPr bwMode="auto">
              <a:xfrm>
                <a:off x="458823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38DA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1" name="Parallelogramm 20"/>
              <p:cNvSpPr/>
              <p:nvPr userDrawn="1"/>
            </p:nvSpPr>
            <p:spPr bwMode="auto">
              <a:xfrm>
                <a:off x="4326984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4A4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  <p:sp>
            <p:nvSpPr>
              <p:cNvPr id="22" name="Parallelogramm 21"/>
              <p:cNvSpPr/>
              <p:nvPr userDrawn="1"/>
            </p:nvSpPr>
            <p:spPr bwMode="auto">
              <a:xfrm>
                <a:off x="4065729" y="5925146"/>
                <a:ext cx="414000" cy="359542"/>
              </a:xfrm>
              <a:prstGeom prst="parallelogram">
                <a:avLst>
                  <a:gd name="adj" fmla="val 99957"/>
                </a:avLst>
              </a:prstGeom>
              <a:solidFill>
                <a:srgbClr val="329AA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333" b="0" i="0" u="none" strike="noStrike" cap="none" normalizeH="0" baseline="0">
                  <a:ln>
                    <a:noFill/>
                  </a:ln>
                  <a:solidFill>
                    <a:srgbClr val="666369"/>
                  </a:solidFill>
                  <a:effectLst/>
                  <a:latin typeface="Arial" pitchFamily="-65" charset="0"/>
                  <a:ea typeface="ＭＳ Ｐゴシック" pitchFamily="-65" charset="-128"/>
                  <a:cs typeface="ＭＳ Ｐゴシック" pitchFamily="-65" charset="-128"/>
                </a:endParaRPr>
              </a:p>
            </p:txBody>
          </p:sp>
        </p:grpSp>
      </p:grp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8752" y="6275246"/>
            <a:ext cx="2432049" cy="2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‹Nr.›</a:t>
            </a:fld>
            <a:endParaRPr lang="en-GB" noProof="0"/>
          </a:p>
        </p:txBody>
      </p:sp>
      <p:sp>
        <p:nvSpPr>
          <p:cNvPr id="1075" name="Rectangle 5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4579" y="6273149"/>
            <a:ext cx="2540000" cy="2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accent2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A5197BF1-BDDE-E74D-BA45-32BDC1105D8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028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06967" y="356659"/>
            <a:ext cx="8365364" cy="96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Mastertitelformat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</p:txBody>
      </p:sp>
      <p:sp>
        <p:nvSpPr>
          <p:cNvPr id="1029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968" y="1602318"/>
            <a:ext cx="10773833" cy="441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 err="1"/>
              <a:t>Mastertextformat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bearbeiten</a:t>
            </a:r>
            <a:endParaRPr lang="en-GB" altLang="de-DE" noProof="0" dirty="0"/>
          </a:p>
          <a:p>
            <a:pPr lvl="1"/>
            <a:r>
              <a:rPr lang="en-GB" altLang="de-DE" noProof="0" dirty="0" err="1"/>
              <a:t>Zweite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2"/>
            <a:r>
              <a:rPr lang="en-GB" altLang="de-DE" noProof="0" dirty="0" err="1"/>
              <a:t>Dritte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3"/>
            <a:r>
              <a:rPr lang="en-GB" altLang="de-DE" noProof="0" dirty="0" err="1"/>
              <a:t>Vierte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  <a:p>
            <a:pPr lvl="4"/>
            <a:r>
              <a:rPr lang="en-GB" altLang="de-DE" noProof="0" dirty="0" err="1"/>
              <a:t>Fünfte</a:t>
            </a:r>
            <a:r>
              <a:rPr lang="en-GB" altLang="de-DE" noProof="0" dirty="0"/>
              <a:t> </a:t>
            </a:r>
            <a:r>
              <a:rPr lang="en-GB" altLang="de-DE" noProof="0" dirty="0" err="1"/>
              <a:t>Ebene</a:t>
            </a:r>
            <a:endParaRPr lang="en-GB" altLang="de-DE" noProof="0" dirty="0"/>
          </a:p>
        </p:txBody>
      </p:sp>
      <p:cxnSp>
        <p:nvCxnSpPr>
          <p:cNvPr id="1031" name="Gerade Verbindung 12"/>
          <p:cNvCxnSpPr>
            <a:cxnSpLocks noChangeShapeType="1"/>
          </p:cNvCxnSpPr>
          <p:nvPr/>
        </p:nvCxnSpPr>
        <p:spPr bwMode="auto">
          <a:xfrm>
            <a:off x="6021919" y="427039"/>
            <a:ext cx="1096433" cy="8223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AAA4F049-1A79-4C4F-9767-68C5925EB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105200" y="226800"/>
            <a:ext cx="1359595" cy="13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33" cap="all" baseline="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0B1A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>
          <a:solidFill>
            <a:srgbClr val="A6173B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59824" indent="-359824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713300" indent="-353475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+mn-ea"/>
          <a:cs typeface="ＭＳ Ｐゴシック" charset="0"/>
        </a:defRPr>
      </a:lvl2pPr>
      <a:lvl3pPr marL="1073124" indent="-359824" algn="l" rtl="0" eaLnBrk="1" fontAlgn="base" hangingPunct="1">
        <a:spcBef>
          <a:spcPts val="533"/>
        </a:spcBef>
        <a:spcAft>
          <a:spcPct val="0"/>
        </a:spcAft>
        <a:buClr>
          <a:schemeClr val="accent3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pitchFamily="-107" charset="-128"/>
        </a:defRPr>
      </a:lvl3pPr>
      <a:lvl4pPr marL="1454113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4pPr>
      <a:lvl5pPr marL="1807588" indent="-380990" algn="l" rtl="0" eaLnBrk="1" fontAlgn="base" hangingPunct="1">
        <a:spcBef>
          <a:spcPts val="533"/>
        </a:spcBef>
        <a:spcAft>
          <a:spcPct val="0"/>
        </a:spcAft>
        <a:buClr>
          <a:schemeClr val="tx1"/>
        </a:buClr>
        <a:buFont typeface="Arial" charset="0"/>
        <a:buChar char="•"/>
        <a:tabLst/>
        <a:defRPr sz="2133">
          <a:solidFill>
            <a:schemeClr val="tx1"/>
          </a:solidFill>
          <a:latin typeface="+mn-lt"/>
          <a:ea typeface="Geneva" pitchFamily="-107" charset="-128"/>
          <a:cs typeface="Geneva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.krug@fhwn.ac.at" TargetMode="External"/><Relationship Id="rId2" Type="http://schemas.openxmlformats.org/officeDocument/2006/relationships/hyperlink" Target="mailto:till.bieg@fhwn.ac.a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856-7E70-40EF-B715-C0925B4BA92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sz="4400" dirty="0">
                <a:highlight>
                  <a:srgbClr val="FFFFFF"/>
                </a:highlight>
              </a:rPr>
              <a:t>Präsentation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881D6-8F90-402D-B4C6-0701830972CD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/>
              <a:t>Case Study 1 SE S2020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6FA96-7287-4BEB-881D-9EAF7F7BD9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Till Bieg, David Krug – Fachhochschule Wiener Neustadt</a:t>
            </a:r>
          </a:p>
        </p:txBody>
      </p:sp>
    </p:spTree>
    <p:extLst>
      <p:ext uri="{BB962C8B-B14F-4D97-AF65-F5344CB8AC3E}">
        <p14:creationId xmlns:p14="http://schemas.microsoft.com/office/powerpoint/2010/main" val="427316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2D6F-7A63-4999-AADF-572EF9BB3CF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Weiterführende 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BC6DC0-8658-4B05-8A6B-896BF24C7C5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FF"/>
                </a:highlight>
              </a:rPr>
              <a:t>Prüfungen der buchenden Personen</a:t>
            </a:r>
          </a:p>
        </p:txBody>
      </p:sp>
    </p:spTree>
    <p:extLst>
      <p:ext uri="{BB962C8B-B14F-4D97-AF65-F5344CB8AC3E}">
        <p14:creationId xmlns:p14="http://schemas.microsoft.com/office/powerpoint/2010/main" val="124339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48 Benutzer insgesamt</a:t>
            </a:r>
          </a:p>
          <a:p>
            <a:r>
              <a:rPr lang="de-DE" dirty="0"/>
              <a:t>Starke Unterschiede in der Buchungshäufigkeit zwischen Benutzern und Departments (siehe Plots)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16F6C54-7335-464A-9BB8-C9F1A1EB4C6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21154" y="2894579"/>
            <a:ext cx="5294571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0EB7DA-B41C-4A52-8B7B-F90769823AD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4579" y="2894579"/>
            <a:ext cx="5168267" cy="29106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7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10573609" cy="4488499"/>
          </a:xfrm>
        </p:spPr>
        <p:txBody>
          <a:bodyPr/>
          <a:lstStyle/>
          <a:p>
            <a:r>
              <a:rPr lang="de-DE" dirty="0"/>
              <a:t>Genauere Betrachtung der Nutzer, die assoziiert mit lückenhaften </a:t>
            </a:r>
            <a:r>
              <a:rPr lang="de-DE" dirty="0" err="1"/>
              <a:t>Journaleneinträgen</a:t>
            </a:r>
            <a:r>
              <a:rPr lang="de-DE" dirty="0"/>
              <a:t> sind: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 der Buchenden Personen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4591A2C-0891-4F9F-B95C-FC8699CB7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46636"/>
              </p:ext>
            </p:extLst>
          </p:nvPr>
        </p:nvGraphicFramePr>
        <p:xfrm>
          <a:off x="1055440" y="2420888"/>
          <a:ext cx="9649072" cy="171143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15454">
                  <a:extLst>
                    <a:ext uri="{9D8B030D-6E8A-4147-A177-3AD203B41FA5}">
                      <a16:colId xmlns:a16="http://schemas.microsoft.com/office/drawing/2014/main" val="2597270762"/>
                    </a:ext>
                  </a:extLst>
                </a:gridCol>
                <a:gridCol w="1919611">
                  <a:extLst>
                    <a:ext uri="{9D8B030D-6E8A-4147-A177-3AD203B41FA5}">
                      <a16:colId xmlns:a16="http://schemas.microsoft.com/office/drawing/2014/main" val="3322645136"/>
                    </a:ext>
                  </a:extLst>
                </a:gridCol>
                <a:gridCol w="2066474">
                  <a:extLst>
                    <a:ext uri="{9D8B030D-6E8A-4147-A177-3AD203B41FA5}">
                      <a16:colId xmlns:a16="http://schemas.microsoft.com/office/drawing/2014/main" val="969723863"/>
                    </a:ext>
                  </a:extLst>
                </a:gridCol>
                <a:gridCol w="1034279">
                  <a:extLst>
                    <a:ext uri="{9D8B030D-6E8A-4147-A177-3AD203B41FA5}">
                      <a16:colId xmlns:a16="http://schemas.microsoft.com/office/drawing/2014/main" val="3629482509"/>
                    </a:ext>
                  </a:extLst>
                </a:gridCol>
                <a:gridCol w="218705">
                  <a:extLst>
                    <a:ext uri="{9D8B030D-6E8A-4147-A177-3AD203B41FA5}">
                      <a16:colId xmlns:a16="http://schemas.microsoft.com/office/drawing/2014/main" val="254602681"/>
                    </a:ext>
                  </a:extLst>
                </a:gridCol>
                <a:gridCol w="1048860">
                  <a:extLst>
                    <a:ext uri="{9D8B030D-6E8A-4147-A177-3AD203B41FA5}">
                      <a16:colId xmlns:a16="http://schemas.microsoft.com/office/drawing/2014/main" val="1680447957"/>
                    </a:ext>
                  </a:extLst>
                </a:gridCol>
                <a:gridCol w="1545689">
                  <a:extLst>
                    <a:ext uri="{9D8B030D-6E8A-4147-A177-3AD203B41FA5}">
                      <a16:colId xmlns:a16="http://schemas.microsoft.com/office/drawing/2014/main" val="2152683175"/>
                    </a:ext>
                  </a:extLst>
                </a:gridCol>
              </a:tblGrid>
              <a:tr h="7009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Benutzername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Ganzer Name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Department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Rolle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Titel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79657442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SheAl01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Alan Shepard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Finance&amp;Admin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17561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609445583"/>
                  </a:ext>
                </a:extLst>
              </a:tr>
              <a:tr h="5052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SYS SYS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System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Fehlend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16952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5117360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5DA13D04-CDC7-4886-9A90-5A511A1BF1EF}"/>
              </a:ext>
            </a:extLst>
          </p:cNvPr>
          <p:cNvSpPr txBox="1"/>
          <p:nvPr/>
        </p:nvSpPr>
        <p:spPr bwMode="auto">
          <a:xfrm>
            <a:off x="1055440" y="4440797"/>
            <a:ext cx="9649072" cy="128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à"/>
            </a:pP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Hohe Anzahl an Buchungen dieser Benutzer, Fehler bei Buchungen daher eher unwahrscheinlich (unter der Annahme, dass es sich um „erfahrene“ Benutzer handelt)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à"/>
            </a:pP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Alternative Erklärung: </a:t>
            </a:r>
            <a:r>
              <a:rPr lang="de-DE" sz="2000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Shared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2000" kern="0" dirty="0" err="1">
                <a:solidFill>
                  <a:schemeClr val="tx1"/>
                </a:solidFill>
                <a:sym typeface="Wingdings" panose="05000000000000000000" pitchFamily="2" charset="2"/>
              </a:rPr>
              <a:t>accounts</a:t>
            </a:r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39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Alle Belegdaten liegen im Jahr 2014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689439" y="2543335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Uhrzeiten fehlen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Buchungszeilen mit Erfassungsdatum vor Belegdatum (</a:t>
            </a:r>
            <a:r>
              <a:rPr lang="de-DE" sz="2400" dirty="0"/>
              <a:t>19638 Buchungszeilen) </a:t>
            </a:r>
            <a:endParaRPr lang="de-DE" sz="2400" kern="0" dirty="0"/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Einige Erfassungsdaten liegen im Jahr 2013 (872 Buchungszeilen)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Beleg- und Erfassungsdaten an Samstagen und Sonntagen</a:t>
            </a:r>
          </a:p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110871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am Wochenende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04CF21-7623-4E69-89FD-D61C75130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79" y="2048151"/>
            <a:ext cx="5340283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91069546-01B1-4A85-BACA-8C515D2FDBF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4"/>
          <a:stretch>
            <a:fillRect/>
          </a:stretch>
        </p:blipFill>
        <p:spPr>
          <a:xfrm>
            <a:off x="6353809" y="2051320"/>
            <a:ext cx="5437044" cy="30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640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Buchungshäufigkeit pro Monat (Belegdatum; ähnliche Verteilung auch in Bezug Erfassungsdatum – hier nicht dargestellt)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67D8EEC-FED1-455A-AA0B-B52F43A7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601" y="2277312"/>
            <a:ext cx="7031767" cy="396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27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(Belegdatum)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8A7D383-599A-43A1-A27B-E038638F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875324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421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Buchungen pro Tag (Erfassungsdatum)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 und Erfassungszeit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8599DF8-02C1-4AE0-8048-0F747382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917312"/>
            <a:ext cx="9616418" cy="432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50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Genauere Betrachtung lückenhafter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97508"/>
            <a:ext cx="10780613" cy="4067796"/>
          </a:xfrm>
        </p:spPr>
        <p:txBody>
          <a:bodyPr/>
          <a:lstStyle/>
          <a:p>
            <a:r>
              <a:rPr lang="de-DE" sz="2400" dirty="0"/>
              <a:t>Lückenhafter Journaleintrag </a:t>
            </a:r>
            <a:r>
              <a:rPr lang="de-DE" sz="2400" i="1" dirty="0"/>
              <a:t>„2014-0001-4200050312“ </a:t>
            </a:r>
            <a:r>
              <a:rPr lang="de-DE" sz="2400" dirty="0"/>
              <a:t> auffällig</a:t>
            </a:r>
          </a:p>
          <a:p>
            <a:pPr lvl="1"/>
            <a:r>
              <a:rPr lang="de-DE" sz="2400" dirty="0"/>
              <a:t>Belegdatum am 31.12.2014 und Erfassungsdatum am 13. Januar 2015</a:t>
            </a:r>
          </a:p>
          <a:p>
            <a:pPr lvl="1"/>
            <a:r>
              <a:rPr lang="de-DE" sz="2400" dirty="0"/>
              <a:t>Buchung am Jahresende auffällig, da eine betrügerisch handelnde Person wissen könnte, ob bestimmte Jahresziele schon erreicht wurden und so leichter Buchungen einschleichen könnte</a:t>
            </a:r>
          </a:p>
          <a:p>
            <a:pPr lvl="1"/>
            <a:r>
              <a:rPr lang="de-DE" sz="2400" dirty="0"/>
              <a:t>Allerdings: Buchungsbetrag in Höhe von nur 100,00 Euro </a:t>
            </a:r>
            <a:r>
              <a:rPr lang="de-DE" sz="2400" dirty="0">
                <a:sym typeface="Wingdings" panose="05000000000000000000" pitchFamily="2" charset="2"/>
              </a:rPr>
              <a:t> daher auch eher unauffällig</a:t>
            </a:r>
            <a:endParaRPr lang="de-DE" sz="2400" dirty="0"/>
          </a:p>
          <a:p>
            <a:r>
              <a:rPr lang="de-DE" sz="2400" dirty="0"/>
              <a:t>Keine lückenhaften Journaleinträge am Wochenende</a:t>
            </a:r>
          </a:p>
          <a:p>
            <a:endParaRPr lang="de-DE" sz="2400" dirty="0"/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2381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Berücksichtigung von Buchungshäufigkeit pro Tag und Summe der Beträge</a:t>
            </a:r>
          </a:p>
          <a:p>
            <a:endParaRPr lang="de-DE" sz="2400" i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19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5CA217E5-C180-4D0B-B531-C9C3D38C1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385695"/>
            <a:ext cx="8054534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60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C6CCB57F-FE2F-4D15-881B-6DB3EF29E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969" y="1554071"/>
            <a:ext cx="10773833" cy="290753"/>
          </a:xfrm>
        </p:spPr>
        <p:txBody>
          <a:bodyPr/>
          <a:lstStyle/>
          <a:p>
            <a:r>
              <a:rPr lang="de-DE" dirty="0"/>
              <a:t>Fokus: </a:t>
            </a:r>
            <a:r>
              <a:rPr lang="de-DE" b="1" dirty="0"/>
              <a:t>Analyse in Bezug auf betrügerische Aktivitäten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5B9CFB-6762-4B06-8553-B12179EE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1AB73-60DC-4A1B-8AAA-570C99B036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2039403"/>
            <a:ext cx="10780613" cy="40677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Technologie-Stacks</a:t>
            </a:r>
            <a:endParaRPr lang="de-DE" dirty="0">
              <a:solidFill>
                <a:schemeClr val="accent6"/>
              </a:solidFill>
            </a:endParaRP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des </a:t>
            </a:r>
            <a:r>
              <a:rPr lang="de-DE" b="1" dirty="0">
                <a:solidFill>
                  <a:schemeClr val="accent3"/>
                </a:solidFill>
              </a:rPr>
              <a:t>ETL-Prozesses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Beschreibung der </a:t>
            </a:r>
            <a:r>
              <a:rPr lang="de-DE" b="1" dirty="0">
                <a:solidFill>
                  <a:schemeClr val="accent3"/>
                </a:solidFill>
              </a:rPr>
              <a:t>Datenbasis</a:t>
            </a:r>
          </a:p>
          <a:p>
            <a:pPr lvl="0">
              <a:lnSpc>
                <a:spcPct val="150000"/>
              </a:lnSpc>
            </a:pPr>
            <a:r>
              <a:rPr lang="de-DE" dirty="0">
                <a:solidFill>
                  <a:schemeClr val="accent6"/>
                </a:solidFill>
              </a:rPr>
              <a:t>Grundlegende</a:t>
            </a:r>
            <a:r>
              <a:rPr lang="de-DE" b="1" dirty="0">
                <a:solidFill>
                  <a:schemeClr val="accent3"/>
                </a:solidFill>
              </a:rPr>
              <a:t> Überprüfung der Integrität und Validität</a:t>
            </a:r>
          </a:p>
          <a:p>
            <a:pPr lvl="0"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Weiterführende Analysen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2E9EA6-8926-427C-8F19-6C441DAE9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D12C9FB-9731-4D4E-931B-9C68D19CA3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826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Multivariate Ausreißer-Analyse mittels Isolation Forest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Beleg- und Erfassungszeit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pPr marL="0" indent="0">
              <a:buNone/>
            </a:pPr>
            <a:r>
              <a:rPr lang="de-DE" sz="2000" dirty="0"/>
              <a:t>Auffällige Buchungsdaten auf Basis des Isolation Forests (zusätzlich zu Monatsletzten):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45ED84A-05EF-4E7F-B75D-0EE584E8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8715"/>
              </p:ext>
            </p:extLst>
          </p:nvPr>
        </p:nvGraphicFramePr>
        <p:xfrm>
          <a:off x="704420" y="2348884"/>
          <a:ext cx="10009112" cy="3924265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32103">
                  <a:extLst>
                    <a:ext uri="{9D8B030D-6E8A-4147-A177-3AD203B41FA5}">
                      <a16:colId xmlns:a16="http://schemas.microsoft.com/office/drawing/2014/main" val="4185507120"/>
                    </a:ext>
                  </a:extLst>
                </a:gridCol>
                <a:gridCol w="3311900">
                  <a:extLst>
                    <a:ext uri="{9D8B030D-6E8A-4147-A177-3AD203B41FA5}">
                      <a16:colId xmlns:a16="http://schemas.microsoft.com/office/drawing/2014/main" val="752198527"/>
                    </a:ext>
                  </a:extLst>
                </a:gridCol>
                <a:gridCol w="3565109">
                  <a:extLst>
                    <a:ext uri="{9D8B030D-6E8A-4147-A177-3AD203B41FA5}">
                      <a16:colId xmlns:a16="http://schemas.microsoft.com/office/drawing/2014/main" val="2981724979"/>
                    </a:ext>
                  </a:extLst>
                </a:gridCol>
              </a:tblGrid>
              <a:tr h="83700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 dirty="0">
                          <a:effectLst/>
                        </a:rPr>
                        <a:t>Datum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Betrag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2000">
                          <a:effectLst/>
                        </a:rPr>
                        <a:t>Anzahl der Buchungen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72312254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366 366 763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782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67759792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240 540 541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771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0446800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295 927 354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636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6721294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2014-07-31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142 443 704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1 649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2109779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245 135 053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385784418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2014-12-05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183 736 906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>
                          <a:effectLst/>
                        </a:rPr>
                        <a:t>784</a:t>
                      </a:r>
                      <a:endParaRPr lang="de-DE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7336057"/>
                  </a:ext>
                </a:extLst>
              </a:tr>
              <a:tr h="44103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2014-12-30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143 615 177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2000" dirty="0">
                          <a:effectLst/>
                        </a:rPr>
                        <a:t>1 097</a:t>
                      </a:r>
                      <a:endParaRPr lang="de-DE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79144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01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Verwendeten Konten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28800"/>
            <a:ext cx="5101001" cy="4067796"/>
          </a:xfrm>
        </p:spPr>
        <p:txBody>
          <a:bodyPr/>
          <a:lstStyle/>
          <a:p>
            <a:r>
              <a:rPr lang="de-DE" sz="2000" dirty="0"/>
              <a:t>Betrachtung dient zur besseren Interpretation von Auffälligkeiten aus anderen Analysen</a:t>
            </a:r>
          </a:p>
          <a:p>
            <a:r>
              <a:rPr lang="de-DE" sz="2000" dirty="0"/>
              <a:t>476 „aktive“ Konten insgesamt (2014)</a:t>
            </a:r>
          </a:p>
          <a:p>
            <a:r>
              <a:rPr lang="de-DE" sz="2000" dirty="0"/>
              <a:t>Starke Unterschiede in der Buchungshäufigkeit zwischen Konten</a:t>
            </a:r>
          </a:p>
          <a:p>
            <a:r>
              <a:rPr lang="de-DE" sz="2000" dirty="0"/>
              <a:t>121 Konten (ca. 25%) haben eine Buchungshäufigkeit von weniger als 10</a:t>
            </a:r>
          </a:p>
          <a:p>
            <a:r>
              <a:rPr lang="de-DE" sz="2000" dirty="0"/>
              <a:t>Selten genutzte Konten können in Kombination mit anderen Auffälligkeiten verdächtig sein</a:t>
            </a:r>
          </a:p>
          <a:p>
            <a:r>
              <a:rPr lang="de-DE" sz="2000" dirty="0"/>
              <a:t>Lückenhafte Journaleinträge: Kaum auffällig (Konten mit mind. 45 Buchungen)</a:t>
            </a: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780613-1C34-462F-BB9B-F09EDEC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873" y="2060848"/>
            <a:ext cx="5881767" cy="33123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406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Verteilung von negativen und positiven Beträgen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DBD9BC-9145-43CA-A29F-D5DD7084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869" y="2492896"/>
            <a:ext cx="6392515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953492"/>
            <a:ext cx="10780613" cy="4067796"/>
          </a:xfrm>
        </p:spPr>
        <p:txBody>
          <a:bodyPr/>
          <a:lstStyle/>
          <a:p>
            <a:r>
              <a:rPr lang="de-DE" sz="2400" dirty="0"/>
              <a:t>Ähnliche Verteilung von positiven und negativen Beträgen</a:t>
            </a:r>
          </a:p>
        </p:txBody>
      </p:sp>
    </p:spTree>
    <p:extLst>
      <p:ext uri="{BB962C8B-B14F-4D97-AF65-F5344CB8AC3E}">
        <p14:creationId xmlns:p14="http://schemas.microsoft.com/office/powerpoint/2010/main" val="4255316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025500"/>
            <a:ext cx="10780613" cy="4067796"/>
          </a:xfrm>
        </p:spPr>
        <p:txBody>
          <a:bodyPr/>
          <a:lstStyle/>
          <a:p>
            <a:r>
              <a:rPr lang="de-DE" sz="2400" dirty="0"/>
              <a:t>Die Ziffern vieler finanzieller Daten folgen der </a:t>
            </a:r>
            <a:r>
              <a:rPr lang="de-DE" sz="2400" dirty="0" err="1"/>
              <a:t>Benford</a:t>
            </a:r>
            <a:r>
              <a:rPr lang="de-DE" sz="2400" dirty="0"/>
              <a:t>-Verteilung</a:t>
            </a:r>
          </a:p>
          <a:p>
            <a:r>
              <a:rPr lang="de-DE" sz="2400" b="1" dirty="0">
                <a:solidFill>
                  <a:schemeClr val="accent3"/>
                </a:solidFill>
              </a:rPr>
              <a:t>Abweichungen von der Verteilung </a:t>
            </a:r>
            <a:r>
              <a:rPr lang="de-DE" sz="2400" dirty="0"/>
              <a:t>können Hinweis für </a:t>
            </a:r>
            <a:r>
              <a:rPr lang="de-DE" sz="2400" b="1" dirty="0">
                <a:solidFill>
                  <a:schemeClr val="accent3"/>
                </a:solidFill>
              </a:rPr>
              <a:t>Manipulation</a:t>
            </a:r>
            <a:r>
              <a:rPr lang="de-DE" sz="2400" dirty="0"/>
              <a:t> etc. sein</a:t>
            </a:r>
          </a:p>
          <a:p>
            <a:r>
              <a:rPr lang="de-DE" sz="2400" dirty="0"/>
              <a:t>Analysen durchgeführt </a:t>
            </a:r>
            <a:r>
              <a:rPr lang="de-DE" sz="2400" b="1" dirty="0">
                <a:solidFill>
                  <a:schemeClr val="accent3"/>
                </a:solidFill>
              </a:rPr>
              <a:t>separat nach positiven und negativen Beträgen</a:t>
            </a:r>
          </a:p>
          <a:p>
            <a:pPr lvl="1"/>
            <a:r>
              <a:rPr lang="de-DE" sz="2400" dirty="0"/>
              <a:t>Motivation für die Manipulation positiver und negativer Beträge oft unterschiedlich (</a:t>
            </a:r>
            <a:r>
              <a:rPr lang="de-DE" sz="2400" dirty="0" err="1"/>
              <a:t>Nigrini</a:t>
            </a:r>
            <a:r>
              <a:rPr lang="de-DE" sz="2400" dirty="0"/>
              <a:t> &amp; Miller, 2012)</a:t>
            </a:r>
          </a:p>
          <a:p>
            <a:r>
              <a:rPr lang="de-DE" sz="2400" dirty="0"/>
              <a:t>Fokus auf die gemeinsame Prüfung der ersten zwei Ziffern (</a:t>
            </a:r>
            <a:r>
              <a:rPr lang="de-DE" sz="2400" b="1" dirty="0">
                <a:solidFill>
                  <a:schemeClr val="accent3"/>
                </a:solidFill>
              </a:rPr>
              <a:t>„First-</a:t>
            </a:r>
            <a:r>
              <a:rPr lang="de-DE" sz="2400" b="1" dirty="0" err="1">
                <a:solidFill>
                  <a:schemeClr val="accent3"/>
                </a:solidFill>
              </a:rPr>
              <a:t>Two</a:t>
            </a:r>
            <a:r>
              <a:rPr lang="de-DE" sz="2400" b="1" dirty="0">
                <a:solidFill>
                  <a:schemeClr val="accent3"/>
                </a:solidFill>
              </a:rPr>
              <a:t>-Digits-Test“)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9052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positiven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386D06B-9819-4659-B826-4925538FF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371615"/>
            <a:ext cx="6480720" cy="3649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08360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20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1387.82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40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998.1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60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737.33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15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711.44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effectLst/>
                        </a:rPr>
                        <a:t>19</a:t>
                      </a:r>
                      <a:endParaRPr lang="de-DE" sz="18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effectLst/>
                        </a:rPr>
                        <a:t>666.05</a:t>
                      </a:r>
                      <a:endParaRPr lang="de-DE" sz="18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</p:spTree>
    <p:extLst>
      <p:ext uri="{BB962C8B-B14F-4D97-AF65-F5344CB8AC3E}">
        <p14:creationId xmlns:p14="http://schemas.microsoft.com/office/powerpoint/2010/main" val="391667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10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 für alle </a:t>
            </a:r>
            <a:r>
              <a:rPr lang="de-DE" b="1" dirty="0"/>
              <a:t>negative</a:t>
            </a:r>
            <a:r>
              <a:rPr lang="de-DE" dirty="0"/>
              <a:t> Beträge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25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8C603DC-1FE6-4AEC-89B8-99FA483AC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841721"/>
              </p:ext>
            </p:extLst>
          </p:nvPr>
        </p:nvGraphicFramePr>
        <p:xfrm>
          <a:off x="702776" y="2348880"/>
          <a:ext cx="4529128" cy="367240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008848">
                  <a:extLst>
                    <a:ext uri="{9D8B030D-6E8A-4147-A177-3AD203B41FA5}">
                      <a16:colId xmlns:a16="http://schemas.microsoft.com/office/drawing/2014/main" val="417889384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413811849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Ziffernpaar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dirty="0">
                          <a:effectLst/>
                        </a:rPr>
                        <a:t>Absolute Abweichung</a:t>
                      </a:r>
                      <a:endParaRPr lang="de-D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2630395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1164.90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20269518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536.39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4781472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505.85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2622319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63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485.26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63639886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471.76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25139674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0E80B7E9-F941-48BE-B1F8-31D409A23FCA}"/>
              </a:ext>
            </a:extLst>
          </p:cNvPr>
          <p:cNvSpPr txBox="1"/>
          <p:nvPr/>
        </p:nvSpPr>
        <p:spPr bwMode="auto">
          <a:xfrm>
            <a:off x="674575" y="1893237"/>
            <a:ext cx="58534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2000" kern="0" dirty="0">
                <a:solidFill>
                  <a:schemeClr val="tx1"/>
                </a:solidFill>
              </a:rPr>
              <a:t>Ziffernpaare mit höchster absoluter Abweichung: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4D9C32-0F65-4526-BD84-41B4188D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638" y="2370888"/>
            <a:ext cx="6482010" cy="36504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139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2ADD41C-74D7-40F6-AB96-7019982D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DF9241-87E8-4896-8D6A-355CFC723B06}"/>
              </a:ext>
            </a:extLst>
          </p:cNvPr>
          <p:cNvSpPr txBox="1"/>
          <p:nvPr/>
        </p:nvSpPr>
        <p:spPr bwMode="auto">
          <a:xfrm>
            <a:off x="551384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134040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151105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</a:t>
            </a:r>
          </a:p>
          <a:p>
            <a:r>
              <a:rPr lang="de-DE" dirty="0"/>
              <a:t>nach</a:t>
            </a:r>
          </a:p>
          <a:p>
            <a:r>
              <a:rPr lang="de-DE" dirty="0"/>
              <a:t>Kontotyp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56659"/>
            <a:ext cx="8365364" cy="960107"/>
          </a:xfrm>
        </p:spPr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74217FA-581C-4C87-9A82-68C45113B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00" y="1512000"/>
            <a:ext cx="7784127" cy="48761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5D70AFE-8BA6-48AF-ADFC-342297B1D44C}"/>
              </a:ext>
            </a:extLst>
          </p:cNvPr>
          <p:cNvSpPr txBox="1"/>
          <p:nvPr/>
        </p:nvSpPr>
        <p:spPr bwMode="auto">
          <a:xfrm>
            <a:off x="623392" y="3501008"/>
            <a:ext cx="2088232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indent="0">
              <a:spcBef>
                <a:spcPts val="400"/>
              </a:spcBef>
              <a:buFont typeface="Arial" charset="0"/>
              <a:buNone/>
            </a:pPr>
            <a:r>
              <a:rPr lang="de-DE" sz="1600" kern="0" dirty="0">
                <a:solidFill>
                  <a:schemeClr val="tx1"/>
                </a:solidFill>
              </a:rPr>
              <a:t>Für Ziffern mit höchsten absoluten Differenzen siehe Ausarbeitung</a:t>
            </a:r>
          </a:p>
        </p:txBody>
      </p:sp>
    </p:spTree>
    <p:extLst>
      <p:ext uri="{BB962C8B-B14F-4D97-AF65-F5344CB8AC3E}">
        <p14:creationId xmlns:p14="http://schemas.microsoft.com/office/powerpoint/2010/main" val="213563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DE" dirty="0"/>
              <a:t>Ziffernpaare mit höchster absoluter Abweichung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28</a:t>
            </a:fld>
            <a:endParaRPr lang="en-GB" noProof="0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99E2AAC-6E2D-4B16-8273-9ECC7AF8C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90233"/>
              </p:ext>
            </p:extLst>
          </p:nvPr>
        </p:nvGraphicFramePr>
        <p:xfrm>
          <a:off x="680785" y="1477572"/>
          <a:ext cx="10143950" cy="4988352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887974">
                  <a:extLst>
                    <a:ext uri="{9D8B030D-6E8A-4147-A177-3AD203B41FA5}">
                      <a16:colId xmlns:a16="http://schemas.microsoft.com/office/drawing/2014/main" val="2456370817"/>
                    </a:ext>
                  </a:extLst>
                </a:gridCol>
                <a:gridCol w="1595400">
                  <a:extLst>
                    <a:ext uri="{9D8B030D-6E8A-4147-A177-3AD203B41FA5}">
                      <a16:colId xmlns:a16="http://schemas.microsoft.com/office/drawing/2014/main" val="1775639767"/>
                    </a:ext>
                  </a:extLst>
                </a:gridCol>
                <a:gridCol w="1887974">
                  <a:extLst>
                    <a:ext uri="{9D8B030D-6E8A-4147-A177-3AD203B41FA5}">
                      <a16:colId xmlns:a16="http://schemas.microsoft.com/office/drawing/2014/main" val="1540039331"/>
                    </a:ext>
                  </a:extLst>
                </a:gridCol>
                <a:gridCol w="355090">
                  <a:extLst>
                    <a:ext uri="{9D8B030D-6E8A-4147-A177-3AD203B41FA5}">
                      <a16:colId xmlns:a16="http://schemas.microsoft.com/office/drawing/2014/main" val="4067190218"/>
                    </a:ext>
                  </a:extLst>
                </a:gridCol>
                <a:gridCol w="1594150">
                  <a:extLst>
                    <a:ext uri="{9D8B030D-6E8A-4147-A177-3AD203B41FA5}">
                      <a16:colId xmlns:a16="http://schemas.microsoft.com/office/drawing/2014/main" val="613197550"/>
                    </a:ext>
                  </a:extLst>
                </a:gridCol>
                <a:gridCol w="173946">
                  <a:extLst>
                    <a:ext uri="{9D8B030D-6E8A-4147-A177-3AD203B41FA5}">
                      <a16:colId xmlns:a16="http://schemas.microsoft.com/office/drawing/2014/main" val="2352055281"/>
                    </a:ext>
                  </a:extLst>
                </a:gridCol>
                <a:gridCol w="2649416">
                  <a:extLst>
                    <a:ext uri="{9D8B030D-6E8A-4147-A177-3AD203B41FA5}">
                      <a16:colId xmlns:a16="http://schemas.microsoft.com/office/drawing/2014/main" val="2768428748"/>
                    </a:ext>
                  </a:extLst>
                </a:gridCol>
              </a:tblGrid>
              <a:tr h="35596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Kontotype / Posten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Positive Beträge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Negative Beträge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142192"/>
                  </a:ext>
                </a:extLst>
              </a:tr>
              <a:tr h="490156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Ziffernpaar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Absolute Abweichung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Ziffernpaar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Absolute Abweichung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642673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Assets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302.66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850.94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50575162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270.11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356.40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513612241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270.06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324.24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31080328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262.00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316.36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72498959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245.66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285.61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06960429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Liabilities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263.63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265.69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186312167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238.74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252.84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905472296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220.10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224.72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789342794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216.76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222.10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4012553221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214.48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217.93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485391041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Expenses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1263.47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161.14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09578027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551.38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111.80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993004432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323.81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99.49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791557017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 dirty="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271.21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87.77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35576453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256.02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60.96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803957070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Revenue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90.73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10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352.58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870230978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14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79.97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86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103.20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2529433256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19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76.98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23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102.91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533269708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41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72.16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21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98.15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3750099004"/>
                  </a:ext>
                </a:extLst>
              </a:tr>
              <a:tr h="182119">
                <a:tc>
                  <a:txBody>
                    <a:bodyPr/>
                    <a:lstStyle/>
                    <a:p>
                      <a:endParaRPr lang="de-DE" sz="1400"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43916" marR="43916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15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64.65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 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>
                          <a:effectLst/>
                        </a:rPr>
                        <a:t>65</a:t>
                      </a:r>
                      <a:endParaRPr lang="de-DE" sz="14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400" dirty="0">
                          <a:effectLst/>
                        </a:rPr>
                        <a:t>90.82</a:t>
                      </a:r>
                      <a:endParaRPr lang="de-DE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916" marR="43916" marT="0" marB="0" anchor="ctr"/>
                </a:tc>
                <a:extLst>
                  <a:ext uri="{0D108BD9-81ED-4DB2-BD59-A6C34878D82A}">
                    <a16:rowId xmlns:a16="http://schemas.microsoft.com/office/drawing/2014/main" val="122856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0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Weitere </a:t>
            </a:r>
            <a:r>
              <a:rPr lang="de-DE" dirty="0" err="1"/>
              <a:t>Benford</a:t>
            </a:r>
            <a:r>
              <a:rPr lang="de-DE" dirty="0"/>
              <a:t>-Analysen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29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dirty="0"/>
              <a:t>Nach </a:t>
            </a:r>
            <a:r>
              <a:rPr lang="de-DE" sz="2400" b="1" dirty="0">
                <a:solidFill>
                  <a:schemeClr val="accent3"/>
                </a:solidFill>
              </a:rPr>
              <a:t>Benutzern</a:t>
            </a:r>
            <a:r>
              <a:rPr lang="de-DE" sz="2400" dirty="0"/>
              <a:t>: Bezüglich einzelner Nutzer weicht die </a:t>
            </a:r>
            <a:r>
              <a:rPr lang="de-DE" sz="2400" dirty="0" err="1"/>
              <a:t>Benford</a:t>
            </a:r>
            <a:r>
              <a:rPr lang="de-DE" sz="2400" dirty="0"/>
              <a:t>-Verteilung meist ab (nur ein Benutzer mit hoher Konformität) </a:t>
            </a:r>
            <a:r>
              <a:rPr lang="de-DE" sz="2400" dirty="0">
                <a:sym typeface="Wingdings" panose="05000000000000000000" pitchFamily="2" charset="2"/>
              </a:rPr>
              <a:t>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-Analyse erscheint in diesem Zusammenhang weniger geeignet</a:t>
            </a:r>
          </a:p>
          <a:p>
            <a:r>
              <a:rPr lang="de-DE" sz="2400" dirty="0">
                <a:sym typeface="Wingdings" panose="05000000000000000000" pitchFamily="2" charset="2"/>
              </a:rPr>
              <a:t>Ähnliches Ergebnis in Bezug auf die 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Last-</a:t>
            </a:r>
            <a:r>
              <a:rPr lang="de-DE" sz="2400" b="1" dirty="0" err="1">
                <a:solidFill>
                  <a:schemeClr val="accent3"/>
                </a:solidFill>
                <a:sym typeface="Wingdings" panose="05000000000000000000" pitchFamily="2" charset="2"/>
              </a:rPr>
              <a:t>Two</a:t>
            </a: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-Digits-Analyse</a:t>
            </a:r>
            <a:r>
              <a:rPr lang="de-DE" sz="2400" dirty="0">
                <a:sym typeface="Wingdings" panose="05000000000000000000" pitchFamily="2" charset="2"/>
              </a:rPr>
              <a:t> (z.B. um gerundete Beträge zu entdecken): Meist starke Abweichung, daher Annahme einer </a:t>
            </a:r>
            <a:r>
              <a:rPr lang="de-DE" sz="2400" dirty="0" err="1">
                <a:sym typeface="Wingdings" panose="05000000000000000000" pitchFamily="2" charset="2"/>
              </a:rPr>
              <a:t>Benford</a:t>
            </a:r>
            <a:r>
              <a:rPr lang="de-DE" sz="2400" dirty="0">
                <a:sym typeface="Wingdings" panose="05000000000000000000" pitchFamily="2" charset="2"/>
              </a:rPr>
              <a:t>-Verteilung im Vorhinein eher nicht plausibel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780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0188" y="1617620"/>
            <a:ext cx="10780613" cy="4416491"/>
          </a:xfrm>
        </p:spPr>
        <p:txBody>
          <a:bodyPr/>
          <a:lstStyle/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Verwendung folgender Softwaretools: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Microsoft Excel 2019</a:t>
            </a:r>
            <a:r>
              <a:rPr lang="de-DE" sz="2000" b="1" dirty="0">
                <a:solidFill>
                  <a:schemeClr val="accent3"/>
                </a:solidFill>
              </a:rPr>
              <a:t> </a:t>
            </a:r>
          </a:p>
          <a:p>
            <a:pPr lvl="0"/>
            <a:r>
              <a:rPr lang="de-DE" sz="2000" b="1" i="1" dirty="0">
                <a:solidFill>
                  <a:schemeClr val="accent3"/>
                </a:solidFill>
              </a:rPr>
              <a:t>R</a:t>
            </a:r>
            <a:r>
              <a:rPr lang="de-DE" sz="2000" dirty="0"/>
              <a:t>, Version 3.6.2, mit </a:t>
            </a:r>
            <a:r>
              <a:rPr lang="de-DE" sz="2000" i="1" dirty="0" err="1"/>
              <a:t>RStudio</a:t>
            </a:r>
            <a:r>
              <a:rPr lang="de-DE" sz="2000" dirty="0"/>
              <a:t> und folgenden Packages:</a:t>
            </a:r>
          </a:p>
          <a:p>
            <a:pPr lvl="1"/>
            <a:r>
              <a:rPr lang="de-DE" sz="1800" i="1" dirty="0" err="1"/>
              <a:t>readxl</a:t>
            </a:r>
            <a:r>
              <a:rPr lang="de-DE" sz="1800" i="1" dirty="0"/>
              <a:t>, </a:t>
            </a:r>
            <a:r>
              <a:rPr lang="de-DE" sz="1800" i="1" dirty="0" err="1"/>
              <a:t>dplyr</a:t>
            </a:r>
            <a:r>
              <a:rPr lang="de-DE" sz="1800" i="1" dirty="0"/>
              <a:t>, </a:t>
            </a:r>
            <a:r>
              <a:rPr lang="de-DE" sz="1800" i="1" dirty="0" err="1"/>
              <a:t>tidyr</a:t>
            </a:r>
            <a:r>
              <a:rPr lang="de-DE" sz="1800" dirty="0"/>
              <a:t>: </a:t>
            </a:r>
            <a:r>
              <a:rPr lang="de-DE" sz="1800" i="1" dirty="0" err="1"/>
              <a:t>lubridate</a:t>
            </a:r>
            <a:r>
              <a:rPr lang="de-DE" sz="1800" i="1" dirty="0"/>
              <a:t>, ggplot2, </a:t>
            </a:r>
            <a:r>
              <a:rPr lang="de-DE" sz="1800" i="1" dirty="0" err="1"/>
              <a:t>ggforce</a:t>
            </a:r>
            <a:r>
              <a:rPr lang="de-DE" sz="1800" i="1" dirty="0"/>
              <a:t>, </a:t>
            </a:r>
            <a:r>
              <a:rPr lang="de-DE" sz="1800" dirty="0" err="1"/>
              <a:t>plotly</a:t>
            </a:r>
            <a:r>
              <a:rPr lang="de-DE" sz="1800" dirty="0"/>
              <a:t>, </a:t>
            </a:r>
            <a:r>
              <a:rPr lang="de-DE" sz="1800" i="1" dirty="0" err="1"/>
              <a:t>rmarkdown</a:t>
            </a:r>
            <a:r>
              <a:rPr lang="de-DE" sz="1800" i="1" dirty="0"/>
              <a:t>, </a:t>
            </a:r>
            <a:r>
              <a:rPr lang="de-DE" sz="1800" i="1" dirty="0" err="1"/>
              <a:t>benford.analysis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solitude</a:t>
            </a:r>
            <a:r>
              <a:rPr lang="de-DE" sz="1800" i="1" dirty="0"/>
              <a:t>,</a:t>
            </a:r>
            <a:r>
              <a:rPr lang="de-DE" sz="1800" dirty="0"/>
              <a:t> </a:t>
            </a:r>
            <a:r>
              <a:rPr lang="de-DE" sz="1800" i="1" dirty="0" err="1"/>
              <a:t>naniar</a:t>
            </a:r>
            <a:r>
              <a:rPr lang="de-DE" sz="1800" i="1" dirty="0"/>
              <a:t>, </a:t>
            </a:r>
            <a:r>
              <a:rPr lang="de-DE" sz="1800" i="1" dirty="0" err="1"/>
              <a:t>janitor</a:t>
            </a:r>
            <a:r>
              <a:rPr lang="de-DE" sz="1800" dirty="0"/>
              <a:t>: </a:t>
            </a:r>
            <a:r>
              <a:rPr lang="de-DE" sz="1800" i="1" dirty="0" err="1"/>
              <a:t>here</a:t>
            </a:r>
            <a:r>
              <a:rPr lang="de-DE" sz="1800" i="1" dirty="0"/>
              <a:t>, </a:t>
            </a:r>
            <a:r>
              <a:rPr lang="de-DE" sz="1800" i="1" dirty="0" err="1"/>
              <a:t>cowplot</a:t>
            </a:r>
            <a:r>
              <a:rPr lang="de-DE" sz="1800" i="1" dirty="0"/>
              <a:t>, </a:t>
            </a:r>
            <a:r>
              <a:rPr lang="de-DE" sz="1800" i="1" dirty="0" err="1"/>
              <a:t>stringr</a:t>
            </a:r>
            <a:r>
              <a:rPr lang="de-DE" sz="1800" i="1" dirty="0"/>
              <a:t>, </a:t>
            </a:r>
            <a:r>
              <a:rPr lang="de-DE" sz="1800" i="1" dirty="0" err="1"/>
              <a:t>purrr</a:t>
            </a:r>
            <a:r>
              <a:rPr lang="de-DE" sz="1800" i="1" dirty="0"/>
              <a:t>, </a:t>
            </a:r>
            <a:r>
              <a:rPr lang="de-DE" sz="1800" i="1" dirty="0" err="1"/>
              <a:t>forcats</a:t>
            </a:r>
            <a:endParaRPr lang="de-DE" sz="1800" i="1" dirty="0"/>
          </a:p>
          <a:p>
            <a:r>
              <a:rPr lang="de-DE" sz="2000" dirty="0"/>
              <a:t>Erstellung von Analysenberichten in</a:t>
            </a:r>
            <a:r>
              <a:rPr lang="de-DE" sz="2000" i="1" dirty="0"/>
              <a:t> </a:t>
            </a:r>
            <a:r>
              <a:rPr lang="de-DE" sz="2000" i="1" dirty="0" err="1"/>
              <a:t>rmarkdown</a:t>
            </a:r>
            <a:r>
              <a:rPr lang="de-DE" sz="2000" i="1" dirty="0"/>
              <a:t> </a:t>
            </a:r>
            <a:r>
              <a:rPr lang="de-DE" sz="2000" dirty="0"/>
              <a:t>und anschließender Export in </a:t>
            </a:r>
            <a:r>
              <a:rPr lang="de-DE" sz="2000" dirty="0" err="1"/>
              <a:t>docx</a:t>
            </a:r>
            <a:r>
              <a:rPr lang="de-DE" sz="2000" dirty="0"/>
              <a:t>- und </a:t>
            </a:r>
            <a:r>
              <a:rPr lang="de-DE" sz="2000" dirty="0" err="1"/>
              <a:t>pptx</a:t>
            </a:r>
            <a:r>
              <a:rPr lang="de-DE" sz="2000" dirty="0"/>
              <a:t>-Formate</a:t>
            </a:r>
          </a:p>
          <a:p>
            <a:r>
              <a:rPr lang="de-DE" sz="2000" b="1" i="1" dirty="0">
                <a:solidFill>
                  <a:schemeClr val="accent3"/>
                </a:solidFill>
              </a:rPr>
              <a:t>Microsoft Word 2019</a:t>
            </a:r>
          </a:p>
          <a:p>
            <a:pPr>
              <a:spcAft>
                <a:spcPts val="300"/>
              </a:spcAft>
            </a:pPr>
            <a:r>
              <a:rPr lang="de-DE" sz="2000" b="1" i="1" dirty="0">
                <a:solidFill>
                  <a:schemeClr val="accent3"/>
                </a:solidFill>
              </a:rPr>
              <a:t>Microsoft </a:t>
            </a:r>
            <a:r>
              <a:rPr lang="de-DE" sz="2000" b="1" i="1" dirty="0" err="1">
                <a:solidFill>
                  <a:schemeClr val="accent3"/>
                </a:solidFill>
              </a:rPr>
              <a:t>Powerpoint</a:t>
            </a:r>
            <a:r>
              <a:rPr lang="de-DE" sz="2000" b="1" i="1" dirty="0">
                <a:solidFill>
                  <a:schemeClr val="accent3"/>
                </a:solidFill>
              </a:rPr>
              <a:t> 2019</a:t>
            </a:r>
            <a:endParaRPr lang="de-DE" sz="2200" dirty="0"/>
          </a:p>
          <a:p>
            <a:pPr marL="0" indent="0">
              <a:spcAft>
                <a:spcPts val="300"/>
              </a:spcAft>
              <a:buNone/>
            </a:pPr>
            <a:r>
              <a:rPr lang="de-DE" sz="2200" dirty="0"/>
              <a:t>Bewusste Entscheidung gegen die Erstellung eines Dashboards (z.B. mit </a:t>
            </a:r>
            <a:r>
              <a:rPr lang="de-DE" sz="2200" i="1" dirty="0" err="1"/>
              <a:t>shiny</a:t>
            </a:r>
            <a:r>
              <a:rPr lang="de-DE" sz="2200" dirty="0"/>
              <a:t>), da eher zur Darstellung von Kennzahlenanalysen geeignet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Technology-Stacks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192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 err="1"/>
              <a:t>Benford</a:t>
            </a:r>
            <a:r>
              <a:rPr lang="de-DE" dirty="0"/>
              <a:t>-Analysen - Fazit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30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BF3F40F2-3DA0-4BCE-A78F-26F03930A9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r>
              <a:rPr lang="de-DE" sz="2400" b="1" dirty="0">
                <a:solidFill>
                  <a:schemeClr val="accent3"/>
                </a:solidFill>
              </a:rPr>
              <a:t>Einige auffällige Abweichungen </a:t>
            </a:r>
            <a:r>
              <a:rPr lang="de-DE" sz="2400" dirty="0"/>
              <a:t>gefunden, die unter Berücksichtigung von Kontext- und Domänenwissen interpretiert werden sollten</a:t>
            </a:r>
          </a:p>
          <a:p>
            <a:r>
              <a:rPr lang="de-DE" sz="2400" dirty="0"/>
              <a:t>In diesem Sinne </a:t>
            </a:r>
            <a:r>
              <a:rPr lang="de-DE" sz="2400" b="1" dirty="0">
                <a:solidFill>
                  <a:schemeClr val="accent3"/>
                </a:solidFill>
              </a:rPr>
              <a:t>keine „handfesten“ Beweise </a:t>
            </a:r>
            <a:r>
              <a:rPr lang="de-DE" sz="2400" dirty="0"/>
              <a:t>für betrügerische Aktivitäten</a:t>
            </a:r>
          </a:p>
          <a:p>
            <a:r>
              <a:rPr lang="de-DE" sz="2400" dirty="0" err="1"/>
              <a:t>Benford</a:t>
            </a:r>
            <a:r>
              <a:rPr lang="de-DE" sz="2400" dirty="0"/>
              <a:t>-Analysen ließen sich danach ggf. noch zielgerichteter fortführen</a:t>
            </a:r>
          </a:p>
          <a:p>
            <a:r>
              <a:rPr lang="de-DE" sz="2400" dirty="0"/>
              <a:t>Allgemeine </a:t>
            </a:r>
            <a:r>
              <a:rPr lang="de-DE" sz="2400" b="1" dirty="0">
                <a:solidFill>
                  <a:schemeClr val="accent3"/>
                </a:solidFill>
              </a:rPr>
              <a:t>Herausforderung</a:t>
            </a:r>
            <a:r>
              <a:rPr lang="de-DE" sz="2400" dirty="0"/>
              <a:t> bei den durchgeführten </a:t>
            </a:r>
            <a:r>
              <a:rPr lang="de-DE" sz="2400" dirty="0" err="1"/>
              <a:t>Benford</a:t>
            </a:r>
            <a:r>
              <a:rPr lang="de-DE" sz="2400" dirty="0"/>
              <a:t>-Analysen: Wahl eines passenden „</a:t>
            </a:r>
            <a:r>
              <a:rPr lang="de-DE" sz="2400" dirty="0" err="1"/>
              <a:t>Granularitätsniveaus</a:t>
            </a:r>
            <a:r>
              <a:rPr lang="de-DE" sz="24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017132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höchsten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31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91069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Betrag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verschiedenen Tage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40 000.00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62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35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59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65 044.70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53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63 281.40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37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48 800.00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61 107.14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36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79 522.78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30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89 267.62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19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34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44 460.00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31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85 400.00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30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467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Beträge mit der niedrigsten Buchungshäufigkeit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Prüfungen der Beträge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32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DDF4590-60EA-4695-ABE5-CF49A8E31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39326"/>
              </p:ext>
            </p:extLst>
          </p:nvPr>
        </p:nvGraphicFramePr>
        <p:xfrm>
          <a:off x="704579" y="1916832"/>
          <a:ext cx="9999933" cy="4284313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9232">
                  <a:extLst>
                    <a:ext uri="{9D8B030D-6E8A-4147-A177-3AD203B41FA5}">
                      <a16:colId xmlns:a16="http://schemas.microsoft.com/office/drawing/2014/main" val="90227030"/>
                    </a:ext>
                  </a:extLst>
                </a:gridCol>
                <a:gridCol w="3308862">
                  <a:extLst>
                    <a:ext uri="{9D8B030D-6E8A-4147-A177-3AD203B41FA5}">
                      <a16:colId xmlns:a16="http://schemas.microsoft.com/office/drawing/2014/main" val="3882449250"/>
                    </a:ext>
                  </a:extLst>
                </a:gridCol>
                <a:gridCol w="3561839">
                  <a:extLst>
                    <a:ext uri="{9D8B030D-6E8A-4147-A177-3AD203B41FA5}">
                      <a16:colId xmlns:a16="http://schemas.microsoft.com/office/drawing/2014/main" val="2987406064"/>
                    </a:ext>
                  </a:extLst>
                </a:gridCol>
              </a:tblGrid>
              <a:tr h="94936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verschiedenen Tage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Anzahl der Buchungen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596350533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76 791 234.00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317861134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76 728 144.00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132822058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76 163 758.00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2220795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76 000 000.00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737787979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75 999 810.00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34765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69 567 614.00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422536352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69 398 231.00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1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043190591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68 000 004.00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4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08300776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68 000 000.00</a:t>
                      </a:r>
                      <a:endParaRPr lang="de-DE" sz="1600" b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108761557"/>
                  </a:ext>
                </a:extLst>
              </a:tr>
              <a:tr h="3334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41 890 220.00</a:t>
                      </a:r>
                      <a:endParaRPr lang="de-DE" sz="1600" b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2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0162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42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Starke Abweichung zwischen den Jahren</a:t>
            </a:r>
          </a:p>
          <a:p>
            <a:r>
              <a:rPr lang="de-DE" kern="0" dirty="0"/>
              <a:t>1 Peak pro Quartal </a:t>
            </a:r>
          </a:p>
          <a:p>
            <a:r>
              <a:rPr lang="de-DE" kern="0" dirty="0"/>
              <a:t>Keine saisonalen Effekte erkennbar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Summe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33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8220B6-9C23-4A68-A081-3A207E5F24C7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5807968" y="2276872"/>
            <a:ext cx="5951076" cy="33606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430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Vorher höhere Summe </a:t>
            </a:r>
            <a:r>
              <a:rPr lang="de-DE" kern="0" dirty="0">
                <a:sym typeface="Wingdings" panose="05000000000000000000" pitchFamily="2" charset="2"/>
              </a:rPr>
              <a:t> Jetzt geringere Anzahl</a:t>
            </a:r>
            <a:endParaRPr lang="de-DE" kern="0" dirty="0"/>
          </a:p>
          <a:p>
            <a:r>
              <a:rPr lang="de-DE" kern="0" dirty="0"/>
              <a:t>1. Jahreshälfte weicht stark voneinander ab</a:t>
            </a:r>
          </a:p>
          <a:p>
            <a:r>
              <a:rPr lang="de-DE" kern="0" dirty="0"/>
              <a:t>2. Jahreshälfte gleicht sich</a:t>
            </a:r>
          </a:p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 err="1"/>
              <a:t>JahresVergleich</a:t>
            </a:r>
            <a:r>
              <a:rPr lang="de-AT" dirty="0"/>
              <a:t>: Anzahl der </a:t>
            </a:r>
            <a:r>
              <a:rPr lang="de-AT" dirty="0" err="1"/>
              <a:t>buchungen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34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A7E41-297A-4F0C-A0DB-E0F144E8B1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38881" y="3114233"/>
            <a:ext cx="4865112" cy="29249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441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Kontoklasse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35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Kontoklasse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0140203050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2 121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0020520405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1 348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0020300703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303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1 277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0020300702</a:t>
                      </a:r>
                      <a:endParaRPr lang="en-GB" sz="16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1 078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0120008000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0040002010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0140640102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0140900924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0140040011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0140204070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kern="0" dirty="0"/>
              <a:t>Möglicherweise eine betrügerische Routine, bei diesen Beträgen</a:t>
            </a:r>
          </a:p>
          <a:p>
            <a:r>
              <a:rPr lang="de-DE" kern="0" dirty="0"/>
              <a:t>Wurden im Vorjahr 1-2mal gebucht und im Jahr 2014 mehr als 30-80mal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36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9B8A9-B933-463E-AD61-E6174127D5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3952" y="2473369"/>
            <a:ext cx="6120680" cy="37997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0184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Beträge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37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21816"/>
              </p:ext>
            </p:extLst>
          </p:nvPr>
        </p:nvGraphicFramePr>
        <p:xfrm>
          <a:off x="782528" y="1349181"/>
          <a:ext cx="950505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0875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Betrag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61.92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161.7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4 700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5 124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4 300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413.2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4 200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129.64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12 240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3 500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309.6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3 400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206.6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3 300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11 632.9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3 100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9 293.62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2 900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435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0529783B-A3C9-40EA-9372-EDB83873591E}"/>
              </a:ext>
            </a:extLst>
          </p:cNvPr>
          <p:cNvSpPr txBox="1">
            <a:spLocks/>
          </p:cNvSpPr>
          <p:nvPr/>
        </p:nvSpPr>
        <p:spPr bwMode="auto">
          <a:xfrm>
            <a:off x="809195" y="1550708"/>
            <a:ext cx="10573609" cy="4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de-DE" kern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9ED62-71A0-42B4-A76A-F0F854F0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966" y="356659"/>
            <a:ext cx="8989433" cy="960107"/>
          </a:xfrm>
        </p:spPr>
        <p:txBody>
          <a:bodyPr/>
          <a:lstStyle/>
          <a:p>
            <a:r>
              <a:rPr lang="de-AT" dirty="0"/>
              <a:t>Abweichungen Zum Vorjahr: </a:t>
            </a:r>
            <a:r>
              <a:rPr lang="de-AT" dirty="0" err="1"/>
              <a:t>BeträGe</a:t>
            </a:r>
            <a:r>
              <a:rPr lang="de-AT" dirty="0"/>
              <a:t> (geringe Abweichung)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D0E7C-97A0-42F6-99D5-86DF922B7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38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3A511-BCA2-43F2-B712-0016C76326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9" name="Tabelle 6">
            <a:extLst>
              <a:ext uri="{FF2B5EF4-FFF2-40B4-BE49-F238E27FC236}">
                <a16:creationId xmlns:a16="http://schemas.microsoft.com/office/drawing/2014/main" id="{A20DA920-93C7-4458-99DF-C011BCF0DB9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7408" y="1349181"/>
          <a:ext cx="9520175" cy="4923968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723879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  <a:gridCol w="2265432">
                  <a:extLst>
                    <a:ext uri="{9D8B030D-6E8A-4147-A177-3AD203B41FA5}">
                      <a16:colId xmlns:a16="http://schemas.microsoft.com/office/drawing/2014/main" val="1277275290"/>
                    </a:ext>
                  </a:extLst>
                </a:gridCol>
              </a:tblGrid>
              <a:tr h="64225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Betrag</a:t>
                      </a:r>
                      <a:endParaRPr lang="de-DE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(2014)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Anzahl der Buchungen (2013)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Abweichung in %</a:t>
                      </a: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5 440.00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5 400.00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4 800.00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25139748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3 840.00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2 600.00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2 400.00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2 300.00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1 720.00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8.70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1 440.00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GB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28171"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1 292.76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marL="0" algn="ctr" defTabSz="609585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de-AT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  <a:endParaRPr lang="en-GB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0" marB="0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34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39E7E-D8CD-49D6-8176-0445F14A322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1604797"/>
            <a:ext cx="6325137" cy="4517390"/>
          </a:xfrm>
        </p:spPr>
        <p:txBody>
          <a:bodyPr/>
          <a:lstStyle/>
          <a:p>
            <a:r>
              <a:rPr lang="de-AT" dirty="0"/>
              <a:t>Ende des Monats immer Peaks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und 2014 sehr ähnlich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2013 mehr Buchungen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Einbruch zwischen August und September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3D452F-FE28-4C27-922F-7237A939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Buchungsverlauf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750B6-B7AF-42E5-99B5-F3066F729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39</a:t>
            </a:fld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809A-8D15-4DC3-B4C8-C7EAE60DCA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12A19-EDC0-4B94-B5A4-0C5938DFBF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32104" y="1604797"/>
            <a:ext cx="4639945" cy="22675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83020-9082-4EA9-9925-26A4080A06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32104" y="3872382"/>
            <a:ext cx="4639945" cy="22498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58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B84E5-4FE3-448F-90C8-CCFDDB85E33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8" y="1676805"/>
            <a:ext cx="5679453" cy="4416491"/>
          </a:xfrm>
        </p:spPr>
        <p:txBody>
          <a:bodyPr/>
          <a:lstStyle/>
          <a:p>
            <a:r>
              <a:rPr lang="de-DE" sz="2400" dirty="0"/>
              <a:t>Laden der zur Verfügung gestellten xlsx-Dateien als „</a:t>
            </a:r>
            <a:r>
              <a:rPr lang="de-DE" sz="2400" dirty="0" err="1"/>
              <a:t>Flatfiles</a:t>
            </a:r>
            <a:r>
              <a:rPr lang="de-DE" sz="2400" dirty="0"/>
              <a:t>“ in </a:t>
            </a:r>
            <a:r>
              <a:rPr lang="de-DE" sz="2400" i="1" dirty="0"/>
              <a:t>R</a:t>
            </a:r>
          </a:p>
          <a:p>
            <a:r>
              <a:rPr lang="de-DE" sz="2400" i="1" dirty="0"/>
              <a:t>R</a:t>
            </a:r>
            <a:r>
              <a:rPr lang="de-DE" sz="2400" dirty="0"/>
              <a:t> genutzt für:</a:t>
            </a:r>
          </a:p>
          <a:p>
            <a:pPr lvl="1"/>
            <a:r>
              <a:rPr lang="de-DE" sz="2000" dirty="0"/>
              <a:t>Daten- und Manipulation</a:t>
            </a:r>
          </a:p>
          <a:p>
            <a:pPr lvl="1"/>
            <a:r>
              <a:rPr lang="de-DE" sz="2000" dirty="0"/>
              <a:t>Datenvisualisierung</a:t>
            </a:r>
          </a:p>
          <a:p>
            <a:pPr lvl="1"/>
            <a:r>
              <a:rPr lang="de-DE" sz="2000" dirty="0"/>
              <a:t>Weiterführende Analysen </a:t>
            </a:r>
          </a:p>
          <a:p>
            <a:r>
              <a:rPr lang="de-DE" sz="2400" dirty="0"/>
              <a:t>Erstellung von Analysenberichten in</a:t>
            </a:r>
            <a:r>
              <a:rPr lang="de-DE" sz="2400" i="1" dirty="0"/>
              <a:t> </a:t>
            </a:r>
            <a:r>
              <a:rPr lang="de-DE" sz="2400" i="1" dirty="0" err="1"/>
              <a:t>rmarkdown</a:t>
            </a:r>
            <a:r>
              <a:rPr lang="de-DE" sz="2400" i="1" dirty="0"/>
              <a:t> </a:t>
            </a:r>
            <a:r>
              <a:rPr lang="de-DE" sz="2400" dirty="0"/>
              <a:t>und anschließender Export in </a:t>
            </a:r>
            <a:r>
              <a:rPr lang="de-DE" sz="2400" dirty="0" err="1"/>
              <a:t>docx</a:t>
            </a:r>
            <a:r>
              <a:rPr lang="de-DE" sz="2400" dirty="0"/>
              <a:t>- und </a:t>
            </a:r>
            <a:r>
              <a:rPr lang="de-DE" sz="2400" dirty="0" err="1"/>
              <a:t>pptx</a:t>
            </a:r>
            <a:r>
              <a:rPr lang="de-DE" sz="2400" dirty="0"/>
              <a:t>-Formate</a:t>
            </a:r>
          </a:p>
          <a:p>
            <a:r>
              <a:rPr lang="de-DE" sz="2400" dirty="0"/>
              <a:t>Weitere Bearbeitung in Microsoft W</a:t>
            </a:r>
            <a:r>
              <a:rPr lang="de-DE" sz="2400" i="1" dirty="0"/>
              <a:t>ord 2019 </a:t>
            </a:r>
            <a:r>
              <a:rPr lang="de-DE" sz="2400" dirty="0"/>
              <a:t>und </a:t>
            </a:r>
            <a:r>
              <a:rPr lang="de-DE" sz="2400" i="1" dirty="0"/>
              <a:t>Microsoft </a:t>
            </a:r>
            <a:r>
              <a:rPr lang="de-DE" sz="2400" i="1" dirty="0" err="1"/>
              <a:t>Powerpoint</a:t>
            </a:r>
            <a:r>
              <a:rPr lang="de-DE" sz="2400" i="1" dirty="0"/>
              <a:t> 2019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C49AAFB-8F41-495C-BFBA-39E6E19A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des ETL-Prozesses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E0B9-B99C-40E0-9198-6D07F2500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45F8B9-AB5E-46BF-8545-0BCD332A18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7F57A5D-8C0B-44C2-A76F-BFB3365AB1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636912"/>
            <a:ext cx="5184999" cy="18511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9637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Betrug), unter anderem: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385540"/>
            <a:ext cx="10780613" cy="4067796"/>
          </a:xfrm>
        </p:spPr>
        <p:txBody>
          <a:bodyPr/>
          <a:lstStyle/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unvollständigen Zeilennummern</a:t>
            </a:r>
          </a:p>
          <a:p>
            <a:pPr lvl="0"/>
            <a:r>
              <a:rPr lang="de-DE" dirty="0"/>
              <a:t>Journaleinträge mit </a:t>
            </a:r>
            <a:r>
              <a:rPr lang="de-DE" b="1" dirty="0">
                <a:solidFill>
                  <a:schemeClr val="accent3"/>
                </a:solidFill>
              </a:rPr>
              <a:t>Eintragsdatum vor Belegdatum</a:t>
            </a:r>
          </a:p>
          <a:p>
            <a:pPr lvl="0"/>
            <a:r>
              <a:rPr lang="de-DE" dirty="0"/>
              <a:t>Buchungszeilen mit einem Erfassungsdatum aus dem Jahr </a:t>
            </a:r>
            <a:r>
              <a:rPr lang="de-DE" b="1" dirty="0">
                <a:solidFill>
                  <a:schemeClr val="accent3"/>
                </a:solidFill>
              </a:rPr>
              <a:t>2013</a:t>
            </a:r>
          </a:p>
          <a:p>
            <a:pPr lvl="0"/>
            <a:r>
              <a:rPr lang="de-DE" dirty="0"/>
              <a:t>Häufung von Buchungen am Monats- beziehungsweise Jahresende und weitere </a:t>
            </a:r>
            <a:r>
              <a:rPr lang="de-DE" b="1" dirty="0">
                <a:solidFill>
                  <a:schemeClr val="accent3"/>
                </a:solidFill>
              </a:rPr>
              <a:t>Ausreißer</a:t>
            </a:r>
            <a:r>
              <a:rPr lang="de-DE" dirty="0"/>
              <a:t> auf Basis der Betragssumme und Buchungshäufigkeit</a:t>
            </a:r>
          </a:p>
          <a:p>
            <a:pPr lvl="0"/>
            <a:r>
              <a:rPr lang="de-DE" dirty="0"/>
              <a:t>Auffälligkeiten, in Bezug auf die </a:t>
            </a:r>
            <a:r>
              <a:rPr lang="de-DE" b="1" dirty="0">
                <a:solidFill>
                  <a:schemeClr val="accent3"/>
                </a:solidFill>
              </a:rPr>
              <a:t>Höhe, Ziffern oder Häufigkeit von Beträgen</a:t>
            </a:r>
          </a:p>
          <a:p>
            <a:pPr lvl="0"/>
            <a:r>
              <a:rPr lang="de-DE" dirty="0"/>
              <a:t>Einträge mit Beleg- und/oder Erfassungsdatum am </a:t>
            </a:r>
            <a:r>
              <a:rPr lang="de-DE" b="1" dirty="0">
                <a:solidFill>
                  <a:schemeClr val="accent3"/>
                </a:solidFill>
              </a:rPr>
              <a:t>Wochenende</a:t>
            </a:r>
          </a:p>
          <a:p>
            <a:pPr lvl="0"/>
            <a:r>
              <a:rPr lang="de-DE" dirty="0"/>
              <a:t>Kombinationen dieser Auffälligkeiten in bestimmten Buchungszeilen</a:t>
            </a:r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40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120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2592304-D778-45B9-AE41-512DF8404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Auffälligkeiten in den Daten (ggf. Hinweis auf fehlerhafte Daten, Manipulation und / oder Betrug)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92AED71-09F3-493A-9008-C94C186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970F6A-FE5D-464E-9762-B82011FDE2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6967" y="2529556"/>
            <a:ext cx="10780613" cy="4067796"/>
          </a:xfrm>
        </p:spPr>
        <p:txBody>
          <a:bodyPr/>
          <a:lstStyle/>
          <a:p>
            <a:r>
              <a:rPr lang="de-DE" sz="2400" dirty="0"/>
              <a:t>Vorliegenden Analysen geben einen Überblick über Auffälligkeiten</a:t>
            </a:r>
          </a:p>
          <a:p>
            <a:r>
              <a:rPr lang="de-DE" sz="2400" dirty="0"/>
              <a:t>Weitere Bewertung und Interpretation der Auffälligkeiten sollte jedenfalls unter Berücksichtigung von </a:t>
            </a:r>
            <a:r>
              <a:rPr lang="de-DE" sz="2400" b="1" dirty="0">
                <a:solidFill>
                  <a:schemeClr val="accent3"/>
                </a:solidFill>
              </a:rPr>
              <a:t>Kontext- und Domänenwissen </a:t>
            </a:r>
            <a:r>
              <a:rPr lang="de-DE" sz="2400" dirty="0"/>
              <a:t>geschehen (z.B. Wissen über betriebliche Abläufe, das Buchungssystem, …)</a:t>
            </a:r>
          </a:p>
          <a:p>
            <a:r>
              <a:rPr lang="de-DE" sz="2400" dirty="0"/>
              <a:t>Darauf aufbauend gegebenenfalls </a:t>
            </a:r>
            <a:r>
              <a:rPr lang="de-DE" sz="2400" b="1" dirty="0">
                <a:solidFill>
                  <a:schemeClr val="accent3"/>
                </a:solidFill>
              </a:rPr>
              <a:t>weitere Detailanalysen </a:t>
            </a:r>
            <a:r>
              <a:rPr lang="de-DE" sz="2400" dirty="0"/>
              <a:t>sinnvoll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70807-1045-47F8-B5DD-DE5E4A7B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41</a:t>
            </a:fld>
            <a:endParaRPr lang="en-GB" noProof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3F39445-524A-4B95-A17E-DE2CA3DB35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98FC4669-B5B2-424D-A5E6-D35A4A957E17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16280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de-DE" dirty="0"/>
              <a:t>Dankeschön!</a:t>
            </a:r>
          </a:p>
        </p:txBody>
      </p:sp>
      <p:sp>
        <p:nvSpPr>
          <p:cNvPr id="4" name="Untertitel 3"/>
          <p:cNvSpPr>
            <a:spLocks noGrp="1"/>
          </p:cNvSpPr>
          <p:nvPr>
            <p:ph type="subTitle" sz="quarter" idx="1"/>
          </p:nvPr>
        </p:nvSpPr>
        <p:spPr>
          <a:xfrm>
            <a:off x="731233" y="2844000"/>
            <a:ext cx="10765367" cy="801024"/>
          </a:xfrm>
        </p:spPr>
        <p:txBody>
          <a:bodyPr/>
          <a:lstStyle/>
          <a:p>
            <a:r>
              <a:rPr lang="de-DE" sz="1800" dirty="0"/>
              <a:t>Till Bieg</a:t>
            </a:r>
          </a:p>
          <a:p>
            <a:r>
              <a:rPr lang="de-DE" sz="1800" dirty="0">
                <a:hlinkClick r:id="rId2"/>
              </a:rPr>
              <a:t>till.bieg@fhwn.ac.at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/>
              <a:t>David Krug</a:t>
            </a:r>
          </a:p>
          <a:p>
            <a:r>
              <a:rPr lang="de-DE" sz="1800" dirty="0">
                <a:hlinkClick r:id="rId3"/>
              </a:rPr>
              <a:t>david.krug@fhwn.ac.at</a:t>
            </a:r>
            <a:endParaRPr lang="de-DE" sz="1800" dirty="0"/>
          </a:p>
          <a:p>
            <a:endParaRPr lang="de-DE" sz="18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A1927-7724-48FB-99A3-17E6E6E3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188640"/>
            <a:ext cx="2655739" cy="26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579" y="1423249"/>
            <a:ext cx="10773833" cy="290753"/>
          </a:xfrm>
        </p:spPr>
        <p:txBody>
          <a:bodyPr/>
          <a:lstStyle/>
          <a:p>
            <a:r>
              <a:rPr lang="de-DE" dirty="0"/>
              <a:t>Zu Verfügung gestellte Dateien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04579" y="1916832"/>
            <a:ext cx="10780613" cy="4067796"/>
          </a:xfrm>
        </p:spPr>
        <p:txBody>
          <a:bodyPr/>
          <a:lstStyle/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2014</a:t>
            </a:r>
            <a:r>
              <a:rPr lang="de-DE" sz="1800" dirty="0"/>
              <a:t>: Enthält Buchungseinträge aus dem Jahr 2014 (entspricht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Buchungsjournal für das Jahr 2013: </a:t>
            </a:r>
            <a:r>
              <a:rPr lang="de-DE" sz="1800" dirty="0"/>
              <a:t>Enthält Buchungseinträge aus dem Jahr 2013 (Vorjahr der zu prüfenden Periode).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(„Trial </a:t>
            </a:r>
            <a:r>
              <a:rPr lang="de-DE" sz="1800" b="1" dirty="0" err="1">
                <a:solidFill>
                  <a:schemeClr val="accent3"/>
                </a:solidFill>
              </a:rPr>
              <a:t>Balances</a:t>
            </a:r>
            <a:r>
              <a:rPr lang="de-DE" sz="1800" b="1" dirty="0">
                <a:solidFill>
                  <a:schemeClr val="accent3"/>
                </a:solidFill>
              </a:rPr>
              <a:t>“) für das Jahr 2014: </a:t>
            </a:r>
            <a:r>
              <a:rPr lang="de-DE" sz="1800" dirty="0"/>
              <a:t>Enthält Anfangs- und Endsalden jedes Kontos für 2014.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2014 </a:t>
            </a:r>
            <a:r>
              <a:rPr lang="de-DE" sz="1800" dirty="0"/>
              <a:t>nur mit Daten von Jänner bis September.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Saldenliste für das Jahr 2013: </a:t>
            </a:r>
            <a:r>
              <a:rPr lang="de-DE" sz="1800" dirty="0"/>
              <a:t>Beinhaltet Anfangs- und Endsalden jedes Kontos für 2013.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Kontenplan („Chart </a:t>
            </a:r>
            <a:r>
              <a:rPr lang="de-DE" sz="1800" b="1" dirty="0" err="1">
                <a:solidFill>
                  <a:schemeClr val="accent3"/>
                </a:solidFill>
              </a:rPr>
              <a:t>of</a:t>
            </a:r>
            <a:r>
              <a:rPr lang="de-DE" sz="1800" b="1" dirty="0">
                <a:solidFill>
                  <a:schemeClr val="accent3"/>
                </a:solidFill>
              </a:rPr>
              <a:t> Accounts“): </a:t>
            </a:r>
            <a:r>
              <a:rPr lang="de-DE" sz="1800" dirty="0"/>
              <a:t>Der Kontenplan beinhaltet Kontobeschreibungen und die Gliederung von Konten zu Bilanz- oder Gewinn und Verlust-Posten.</a:t>
            </a:r>
          </a:p>
          <a:p>
            <a:pPr lvl="0"/>
            <a:r>
              <a:rPr lang="de-DE" sz="1800" b="1" dirty="0">
                <a:solidFill>
                  <a:schemeClr val="accent3"/>
                </a:solidFill>
              </a:rPr>
              <a:t>Benutzerliste („User Listing“): </a:t>
            </a:r>
            <a:r>
              <a:rPr lang="de-DE" sz="1800" dirty="0"/>
              <a:t>Enthält eine Zuordnung verschiedener Systembenutzer zu Namen und Departments.</a:t>
            </a:r>
          </a:p>
          <a:p>
            <a:r>
              <a:rPr lang="de-DE" sz="1800" b="1" dirty="0" err="1">
                <a:solidFill>
                  <a:schemeClr val="accent3"/>
                </a:solidFill>
              </a:rPr>
              <a:t>Sourceliste</a:t>
            </a:r>
            <a:r>
              <a:rPr lang="de-DE" sz="1800" b="1" dirty="0">
                <a:solidFill>
                  <a:schemeClr val="accent3"/>
                </a:solidFill>
              </a:rPr>
              <a:t> („Source Listing“): </a:t>
            </a:r>
            <a:r>
              <a:rPr lang="de-DE" sz="1800" dirty="0"/>
              <a:t>Enthält eine Zuordnung von „Sources“ zu Beschreibungen und Gruppen (im Rahmen der Auswertung nicht berücksichtigt)</a:t>
            </a:r>
          </a:p>
          <a:p>
            <a:pPr marL="0" lvl="0" indent="0">
              <a:buNone/>
            </a:pPr>
            <a:endParaRPr lang="de-DE" sz="180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724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Vollständigkeit der Daten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 der Daten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2669" y="2143581"/>
            <a:ext cx="10780613" cy="4067796"/>
          </a:xfrm>
        </p:spPr>
        <p:txBody>
          <a:bodyPr/>
          <a:lstStyle/>
          <a:p>
            <a:r>
              <a:rPr lang="de-DE" dirty="0"/>
              <a:t>Daten zur Prüfung </a:t>
            </a:r>
            <a:r>
              <a:rPr lang="de-DE" b="1" dirty="0">
                <a:solidFill>
                  <a:schemeClr val="accent3"/>
                </a:solidFill>
              </a:rPr>
              <a:t>weitgehend vollständig</a:t>
            </a:r>
          </a:p>
          <a:p>
            <a:r>
              <a:rPr lang="de-DE" dirty="0"/>
              <a:t>Allerdings gibt es </a:t>
            </a:r>
            <a:r>
              <a:rPr lang="de-DE" b="1" dirty="0">
                <a:solidFill>
                  <a:schemeClr val="accent3"/>
                </a:solidFill>
              </a:rPr>
              <a:t>fehlende Werte / Angaben </a:t>
            </a:r>
            <a:r>
              <a:rPr lang="de-DE" dirty="0"/>
              <a:t>in Bezug auf:</a:t>
            </a:r>
          </a:p>
          <a:p>
            <a:pPr lvl="1"/>
            <a:r>
              <a:rPr lang="de-DE" dirty="0"/>
              <a:t>Buchungstext (Beschreibung der Buchung): Besteht nur aus Platzhaltern</a:t>
            </a:r>
          </a:p>
          <a:p>
            <a:pPr lvl="1"/>
            <a:r>
              <a:rPr lang="de-DE" dirty="0"/>
              <a:t>Uhrzeit der Buchungen fehlt</a:t>
            </a:r>
          </a:p>
          <a:p>
            <a:pPr lvl="1"/>
            <a:r>
              <a:rPr lang="de-DE" dirty="0"/>
              <a:t>Kontonamen und Kontoklassen im Kontenplan (15.1% fehlende Werte)</a:t>
            </a:r>
          </a:p>
          <a:p>
            <a:pPr lvl="1"/>
            <a:r>
              <a:rPr lang="de-DE" dirty="0"/>
              <a:t>Rolle und Titel der Benutzer (fehlen vollständig)</a:t>
            </a:r>
          </a:p>
          <a:p>
            <a:pPr lvl="1"/>
            <a:r>
              <a:rPr lang="de-DE" dirty="0" err="1"/>
              <a:t>Sourceliste</a:t>
            </a:r>
            <a:r>
              <a:rPr lang="de-DE" dirty="0"/>
              <a:t> (weitgehend unvollständig)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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olidFill>
                  <a:schemeClr val="accent3"/>
                </a:solidFill>
                <a:sym typeface="Wingdings" panose="05000000000000000000" pitchFamily="2" charset="2"/>
              </a:rPr>
              <a:t>Prüfbarkeit der Daten dadurch eingeschränkt!</a:t>
            </a:r>
            <a:endParaRPr lang="de-DE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6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5414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7BB5563-8613-4E14-B8CE-3120EE0C034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339" y="1772816"/>
            <a:ext cx="10780613" cy="2400267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 aller funktionalen Beträge innerhalb des Buchungsjournals ist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Summen aller funktionalen Beträge innerhalb jedes Journaleintrags sind 0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de-DE" sz="2400" dirty="0"/>
              <a:t>Anfangs- und Endsalden aller Konten stimmen zwischen Saldenliste und Buchungsjournal über ein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7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E70E069E-F0F0-4260-BF72-F70B48A1B97B}"/>
              </a:ext>
            </a:extLst>
          </p:cNvPr>
          <p:cNvSpPr txBox="1">
            <a:spLocks/>
          </p:cNvSpPr>
          <p:nvPr/>
        </p:nvSpPr>
        <p:spPr bwMode="auto">
          <a:xfrm>
            <a:off x="700188" y="4365104"/>
            <a:ext cx="10780613" cy="85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598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3300" indent="-353475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73124" indent="-359824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accent3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pitchFamily="-107" charset="-128"/>
              </a:defRPr>
            </a:lvl3pPr>
            <a:lvl4pPr marL="1454113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4pPr>
            <a:lvl5pPr marL="1807588" indent="-380990" algn="l" rtl="0" eaLnBrk="1" fontAlgn="base" hangingPunct="1">
              <a:spcBef>
                <a:spcPts val="533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tabLst/>
              <a:defRPr sz="2133">
                <a:solidFill>
                  <a:schemeClr val="tx1"/>
                </a:solidFill>
                <a:latin typeface="+mn-lt"/>
                <a:ea typeface="Geneva" pitchFamily="-107" charset="-128"/>
                <a:cs typeface="Geneva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X"/>
            </a:pPr>
            <a:r>
              <a:rPr lang="de-DE" sz="2400" kern="0" dirty="0"/>
              <a:t>9 Journaleinträge mit lückenhaften Buchungszeilen </a:t>
            </a:r>
            <a:r>
              <a:rPr lang="de-DE" sz="2400" kern="0" dirty="0">
                <a:sym typeface="Wingdings" panose="05000000000000000000" pitchFamily="2" charset="2"/>
              </a:rPr>
              <a:t> Hinweis auf Verletzung der Datenintegrität</a:t>
            </a: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de-DE" sz="2400" kern="0" dirty="0"/>
          </a:p>
        </p:txBody>
      </p:sp>
    </p:spTree>
    <p:extLst>
      <p:ext uri="{BB962C8B-B14F-4D97-AF65-F5344CB8AC3E}">
        <p14:creationId xmlns:p14="http://schemas.microsoft.com/office/powerpoint/2010/main" val="2569831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C18805E-A5F9-4B44-B50C-9604780F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5AD369-875A-42F3-B76E-43D028E99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8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732AB7-D308-4BEF-BD6C-37ECA57A10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0D6D9CD-79EA-4F47-A5CB-112A9D1AB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827331"/>
              </p:ext>
            </p:extLst>
          </p:nvPr>
        </p:nvGraphicFramePr>
        <p:xfrm>
          <a:off x="704579" y="1381644"/>
          <a:ext cx="8361132" cy="482453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3128380">
                  <a:extLst>
                    <a:ext uri="{9D8B030D-6E8A-4147-A177-3AD203B41FA5}">
                      <a16:colId xmlns:a16="http://schemas.microsoft.com/office/drawing/2014/main" val="2288175848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271387279"/>
                    </a:ext>
                  </a:extLst>
                </a:gridCol>
                <a:gridCol w="2616376">
                  <a:extLst>
                    <a:ext uri="{9D8B030D-6E8A-4147-A177-3AD203B41FA5}">
                      <a16:colId xmlns:a16="http://schemas.microsoft.com/office/drawing/2014/main" val="1393273697"/>
                    </a:ext>
                  </a:extLst>
                </a:gridCol>
              </a:tblGrid>
              <a:tr h="6892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 dirty="0">
                          <a:effectLst/>
                        </a:rPr>
                        <a:t>JE-Nummer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Tatsächliche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AT" sz="1600">
                          <a:effectLst/>
                        </a:rPr>
                        <a:t>Erwartete Anzahl an Zeilen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128956783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2014-0001-2400008088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771050915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2014-0001-2400013762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8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41642726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2014-0001-4200036317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94877419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2014-0001-4200036320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2294631274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2014-0001-4200036323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9146874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2014-0001-4200036332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40660218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2014-0001-4200039194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4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7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652131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2014-0001-4200046717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3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3957014017"/>
                  </a:ext>
                </a:extLst>
              </a:tr>
              <a:tr h="459479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2014-0001-4200050312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2         </a:t>
                      </a:r>
                      <a:endParaRPr lang="de-D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3</a:t>
                      </a:r>
                      <a:endParaRPr lang="de-D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0" marB="0" anchor="ctr"/>
                </a:tc>
                <a:extLst>
                  <a:ext uri="{0D108BD9-81ED-4DB2-BD59-A6C34878D82A}">
                    <a16:rowId xmlns:a16="http://schemas.microsoft.com/office/drawing/2014/main" val="14885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45EDDDA-ABF6-458B-99FD-9830763AB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575" y="1459625"/>
            <a:ext cx="10773833" cy="290753"/>
          </a:xfrm>
        </p:spPr>
        <p:txBody>
          <a:bodyPr/>
          <a:lstStyle/>
          <a:p>
            <a:r>
              <a:rPr lang="de-DE" dirty="0"/>
              <a:t>Lückenhafte Buchungszeilen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32EC43A-7E32-4543-AF9A-AD0B8248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 Integritätschecks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626D968-2EE0-4227-AF34-9ECCF4B985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400" dirty="0"/>
              <a:t>Assoziiert mit:</a:t>
            </a:r>
          </a:p>
          <a:p>
            <a:pPr lvl="1"/>
            <a:r>
              <a:rPr lang="de-DE" sz="2400" dirty="0"/>
              <a:t>zwei individuellen Benutzern </a:t>
            </a:r>
            <a:r>
              <a:rPr lang="de-DE" sz="2400" i="1" dirty="0"/>
              <a:t>(„SYS“ und „SheAl01“)</a:t>
            </a:r>
          </a:p>
          <a:p>
            <a:pPr lvl="1"/>
            <a:r>
              <a:rPr lang="de-DE" sz="2400" dirty="0"/>
              <a:t>zwei </a:t>
            </a:r>
            <a:r>
              <a:rPr lang="de-DE" sz="2400" dirty="0" err="1"/>
              <a:t>Sourcegruppen</a:t>
            </a:r>
            <a:r>
              <a:rPr lang="de-DE" sz="2400" dirty="0"/>
              <a:t> </a:t>
            </a:r>
            <a:r>
              <a:rPr lang="de-DE" sz="2400" i="1" dirty="0"/>
              <a:t>("</a:t>
            </a:r>
            <a:r>
              <a:rPr lang="de-DE" sz="2400" i="1" dirty="0" err="1"/>
              <a:t>Accruals</a:t>
            </a:r>
            <a:r>
              <a:rPr lang="de-DE" sz="2400" i="1" dirty="0"/>
              <a:t>" und "</a:t>
            </a:r>
            <a:r>
              <a:rPr lang="de-DE" sz="2400" i="1" dirty="0" err="1"/>
              <a:t>Goods</a:t>
            </a:r>
            <a:r>
              <a:rPr lang="de-DE" sz="2400" i="1" dirty="0"/>
              <a:t> </a:t>
            </a:r>
            <a:r>
              <a:rPr lang="de-DE" sz="2400" i="1" dirty="0" err="1"/>
              <a:t>receipts</a:t>
            </a:r>
            <a:r>
              <a:rPr lang="de-DE" sz="2400" i="1" dirty="0"/>
              <a:t>")</a:t>
            </a:r>
          </a:p>
          <a:p>
            <a:pPr lvl="1"/>
            <a:r>
              <a:rPr lang="de-DE" sz="2400" dirty="0"/>
              <a:t>vier verschiedenen Konten </a:t>
            </a:r>
            <a:r>
              <a:rPr lang="de-DE" sz="2400" i="1" dirty="0"/>
              <a:t>("0060000500", "0140520850", "0140203005", "0140203004")</a:t>
            </a:r>
          </a:p>
          <a:p>
            <a:pPr lvl="1"/>
            <a:endParaRPr lang="de-DE" sz="2400" i="1" dirty="0"/>
          </a:p>
          <a:p>
            <a:pPr marL="0" indent="0">
              <a:buNone/>
            </a:pPr>
            <a:r>
              <a:rPr lang="de-DE" sz="2400" b="1" dirty="0">
                <a:solidFill>
                  <a:schemeClr val="accent3"/>
                </a:solidFill>
                <a:sym typeface="Wingdings" panose="05000000000000000000" pitchFamily="2" charset="2"/>
              </a:rPr>
              <a:t> Wird im Rahmen der weiteren Analyse noch betrachtet</a:t>
            </a:r>
            <a:endParaRPr lang="de-DE" sz="2400" b="1" dirty="0">
              <a:solidFill>
                <a:schemeClr val="accent3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D26346-4474-471A-880D-77D2B3A06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FF9BEAF-778C-7446-863C-7292389481CB}" type="slidenum">
              <a:rPr lang="en-GB" noProof="0" smtClean="0"/>
              <a:pPr>
                <a:defRPr/>
              </a:pPr>
              <a:t>9</a:t>
            </a:fld>
            <a:endParaRPr lang="en-GB" noProof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45531A-09CC-4712-B31D-D317DD7EDC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F36B4F74-2901-1B4A-A15E-8C1388FF047B}" type="datetime1">
              <a:rPr lang="en-GB" noProof="0" smtClean="0"/>
              <a:t>23/06/2020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7459646"/>
      </p:ext>
    </p:extLst>
  </p:cSld>
  <p:clrMapOvr>
    <a:masterClrMapping/>
  </p:clrMapOvr>
</p:sld>
</file>

<file path=ppt/theme/theme1.xml><?xml version="1.0" encoding="utf-8"?>
<a:theme xmlns:a="http://schemas.openxmlformats.org/drawingml/2006/main" name="AIT_Power_Point_Vorlage-1">
  <a:themeElements>
    <a:clrScheme name="AIT RZ">
      <a:dk1>
        <a:srgbClr val="000000"/>
      </a:dk1>
      <a:lt1>
        <a:srgbClr val="FFFFFF"/>
      </a:lt1>
      <a:dk2>
        <a:srgbClr val="790B1A"/>
      </a:dk2>
      <a:lt2>
        <a:srgbClr val="FFFFFF"/>
      </a:lt2>
      <a:accent1>
        <a:srgbClr val="790B1A"/>
      </a:accent1>
      <a:accent2>
        <a:srgbClr val="5D6C74"/>
      </a:accent2>
      <a:accent3>
        <a:srgbClr val="40AA9B"/>
      </a:accent3>
      <a:accent4>
        <a:srgbClr val="330040"/>
      </a:accent4>
      <a:accent5>
        <a:srgbClr val="BDBDBD"/>
      </a:accent5>
      <a:accent6>
        <a:srgbClr val="000000"/>
      </a:accent6>
      <a:hlink>
        <a:srgbClr val="790B1A"/>
      </a:hlink>
      <a:folHlink>
        <a:srgbClr val="790B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>
            <a:ln>
              <a:noFill/>
            </a:ln>
            <a:solidFill>
              <a:srgbClr val="666369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indent="0">
          <a:spcBef>
            <a:spcPts val="400"/>
          </a:spcBef>
          <a:buFont typeface="Arial" charset="0"/>
          <a:buNone/>
          <a:defRPr sz="1600" kern="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RC_BasisPPT_Vorl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C_BasisPPT_Vorlag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C_BasisPPT_Vorlag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4D4D4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454545"/>
        </a:accent6>
        <a:hlink>
          <a:srgbClr val="A6173B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IT_PPTMaster_16zu9_EN_170216" id="{1B95EC1C-B472-450A-8903-C98D4969BD52}" vid="{33B5C33D-DA2D-4FC3-AD9E-3EDC816E9345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IT RZ">
    <a:dk1>
      <a:srgbClr val="000000"/>
    </a:dk1>
    <a:lt1>
      <a:srgbClr val="FFFFFF"/>
    </a:lt1>
    <a:dk2>
      <a:srgbClr val="790B1A"/>
    </a:dk2>
    <a:lt2>
      <a:srgbClr val="FFFFFF"/>
    </a:lt2>
    <a:accent1>
      <a:srgbClr val="790B1A"/>
    </a:accent1>
    <a:accent2>
      <a:srgbClr val="5D6C74"/>
    </a:accent2>
    <a:accent3>
      <a:srgbClr val="40AA9B"/>
    </a:accent3>
    <a:accent4>
      <a:srgbClr val="330040"/>
    </a:accent4>
    <a:accent5>
      <a:srgbClr val="BDBDBD"/>
    </a:accent5>
    <a:accent6>
      <a:srgbClr val="000000"/>
    </a:accent6>
    <a:hlink>
      <a:srgbClr val="790B1A"/>
    </a:hlink>
    <a:folHlink>
      <a:srgbClr val="790B1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2332</Words>
  <Application>Microsoft Office PowerPoint</Application>
  <PresentationFormat>Breitbild</PresentationFormat>
  <Paragraphs>732</Paragraphs>
  <Slides>42</Slides>
  <Notes>29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9" baseType="lpstr">
      <vt:lpstr>MS PGothic</vt:lpstr>
      <vt:lpstr>Arial</vt:lpstr>
      <vt:lpstr>Cambria</vt:lpstr>
      <vt:lpstr>Geneva</vt:lpstr>
      <vt:lpstr>Times New Roman</vt:lpstr>
      <vt:lpstr>Wingdings</vt:lpstr>
      <vt:lpstr>AIT_Power_Point_Vorlage-1</vt:lpstr>
      <vt:lpstr>Präsentation</vt:lpstr>
      <vt:lpstr>Überblick</vt:lpstr>
      <vt:lpstr>Beschreibung des Technology-Stacks</vt:lpstr>
      <vt:lpstr>Beschreibung des ETL-Prozesses</vt:lpstr>
      <vt:lpstr>Beschreibung der Daten</vt:lpstr>
      <vt:lpstr>Beschreibung der Daten</vt:lpstr>
      <vt:lpstr>Grundlegende Integritätschecks</vt:lpstr>
      <vt:lpstr>Grundlegende Integritätschecks</vt:lpstr>
      <vt:lpstr>Grundlegende Integritätschecks</vt:lpstr>
      <vt:lpstr>Weiterführende Analyse</vt:lpstr>
      <vt:lpstr>Prüfung der Buchenden Personen</vt:lpstr>
      <vt:lpstr>Prüfung der Buchenden Personen</vt:lpstr>
      <vt:lpstr>Prüfungen der Beleg- und Erfassungszeit</vt:lpstr>
      <vt:lpstr>Prüfungen der Beleg- und Erfassungszeit</vt:lpstr>
      <vt:lpstr>Prüfungen der Beleg- und Erfassungszeit</vt:lpstr>
      <vt:lpstr>Prüfungen der Beleg- und Erfassungszeit</vt:lpstr>
      <vt:lpstr>Prüfungen der Beleg und Erfassungszeit</vt:lpstr>
      <vt:lpstr>Prüfungen der Beleg- und Erfassungszeit</vt:lpstr>
      <vt:lpstr>Prüfungen der Beleg- und Erfassungszeit</vt:lpstr>
      <vt:lpstr>Prüfungen der Beleg- und Erfassungszeit</vt:lpstr>
      <vt:lpstr>Prüfungen der Verwendeten Konten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Prüfungen der Beträge</vt:lpstr>
      <vt:lpstr>Ziffernpaare mit höchster absoluter Abweichung</vt:lpstr>
      <vt:lpstr>Prüfungen der Beträge</vt:lpstr>
      <vt:lpstr>Prüfungen der Beträge</vt:lpstr>
      <vt:lpstr>Prüfungen der Beträge</vt:lpstr>
      <vt:lpstr>Prüfungen der Beträge</vt:lpstr>
      <vt:lpstr>JahresVergleich: Summe der buchungen</vt:lpstr>
      <vt:lpstr>JahresVergleich: Anzahl der buchungen</vt:lpstr>
      <vt:lpstr>Abweichungen Zum Vorjahr: Kontoklasse</vt:lpstr>
      <vt:lpstr>Abweichungen Zum Vorjahr: Beträge</vt:lpstr>
      <vt:lpstr>Abweichungen Zum Vorjahr: Beträge</vt:lpstr>
      <vt:lpstr>Abweichungen Zum Vorjahr: BeträGe (geringe Abweichung)</vt:lpstr>
      <vt:lpstr>Buchungsverlauf</vt:lpstr>
      <vt:lpstr>Zusammenfassung</vt:lpstr>
      <vt:lpstr>Zusammenfassung</vt:lpstr>
      <vt:lpstr>Dankeschön!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Bieg Till</dc:creator>
  <cp:lastModifiedBy>Bieg Till</cp:lastModifiedBy>
  <cp:revision>467</cp:revision>
  <cp:lastPrinted>2019-04-18T09:09:44Z</cp:lastPrinted>
  <dcterms:created xsi:type="dcterms:W3CDTF">2016-12-27T07:56:53Z</dcterms:created>
  <dcterms:modified xsi:type="dcterms:W3CDTF">2020-06-23T18:08:24Z</dcterms:modified>
</cp:coreProperties>
</file>