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727" r:id="rId1"/>
  </p:sldMasterIdLst>
  <p:notesMasterIdLst>
    <p:notesMasterId r:id="rId36"/>
  </p:notesMasterIdLst>
  <p:handoutMasterIdLst>
    <p:handoutMasterId r:id="rId37"/>
  </p:handoutMasterIdLst>
  <p:sldIdLst>
    <p:sldId id="478" r:id="rId2"/>
    <p:sldId id="479" r:id="rId3"/>
    <p:sldId id="480" r:id="rId4"/>
    <p:sldId id="481" r:id="rId5"/>
    <p:sldId id="487" r:id="rId6"/>
    <p:sldId id="488" r:id="rId7"/>
    <p:sldId id="483" r:id="rId8"/>
    <p:sldId id="484" r:id="rId9"/>
    <p:sldId id="486" r:id="rId10"/>
    <p:sldId id="453" r:id="rId11"/>
    <p:sldId id="485" r:id="rId12"/>
    <p:sldId id="490" r:id="rId13"/>
    <p:sldId id="491" r:id="rId14"/>
    <p:sldId id="492" r:id="rId15"/>
    <p:sldId id="493" r:id="rId16"/>
    <p:sldId id="494" r:id="rId17"/>
    <p:sldId id="495" r:id="rId18"/>
    <p:sldId id="496" r:id="rId19"/>
    <p:sldId id="497" r:id="rId20"/>
    <p:sldId id="498" r:id="rId21"/>
    <p:sldId id="499" r:id="rId22"/>
    <p:sldId id="500" r:id="rId23"/>
    <p:sldId id="501" r:id="rId24"/>
    <p:sldId id="503" r:id="rId25"/>
    <p:sldId id="502" r:id="rId26"/>
    <p:sldId id="504" r:id="rId27"/>
    <p:sldId id="505" r:id="rId28"/>
    <p:sldId id="506" r:id="rId29"/>
    <p:sldId id="507" r:id="rId30"/>
    <p:sldId id="508" r:id="rId31"/>
    <p:sldId id="509" r:id="rId32"/>
    <p:sldId id="510" r:id="rId33"/>
    <p:sldId id="511" r:id="rId34"/>
    <p:sldId id="455" r:id="rId35"/>
  </p:sldIdLst>
  <p:sldSz cx="12192000" cy="6858000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566" userDrawn="1">
          <p15:clr>
            <a:srgbClr val="A4A3A4"/>
          </p15:clr>
        </p15:guide>
        <p15:guide id="2" pos="3900" userDrawn="1">
          <p15:clr>
            <a:srgbClr val="A4A3A4"/>
          </p15:clr>
        </p15:guide>
        <p15:guide id="3" pos="447" userDrawn="1">
          <p15:clr>
            <a:srgbClr val="A4A3A4"/>
          </p15:clr>
        </p15:guide>
        <p15:guide id="4" pos="7233" userDrawn="1">
          <p15:clr>
            <a:srgbClr val="A4A3A4"/>
          </p15:clr>
        </p15:guide>
        <p15:guide id="5" pos="6683" userDrawn="1">
          <p15:clr>
            <a:srgbClr val="A4A3A4"/>
          </p15:clr>
        </p15:guide>
        <p15:guide id="6" orient="horz" pos="3793" userDrawn="1">
          <p15:clr>
            <a:srgbClr val="A4A3A4"/>
          </p15:clr>
        </p15:guide>
        <p15:guide id="7" orient="horz" pos="3377" userDrawn="1">
          <p15:clr>
            <a:srgbClr val="A4A3A4"/>
          </p15:clr>
        </p15:guide>
        <p15:guide id="8" orient="horz" pos="1000" userDrawn="1">
          <p15:clr>
            <a:srgbClr val="A4A3A4"/>
          </p15:clr>
        </p15:guide>
        <p15:guide id="9" pos="37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tto Hans Jörg" initials="OHJ" lastIdx="12" clrIdx="0">
    <p:extLst>
      <p:ext uri="{19B8F6BF-5375-455C-9EA6-DF929625EA0E}">
        <p15:presenceInfo xmlns:p15="http://schemas.microsoft.com/office/powerpoint/2012/main" userId="S-1-5-21-1957994488-790525478-725345543-33649" providerId="AD"/>
      </p:ext>
    </p:extLst>
  </p:cmAuthor>
  <p:cmAuthor id="2" name="Himmelsbach Julia" initials="HJ" lastIdx="2" clrIdx="1">
    <p:extLst>
      <p:ext uri="{19B8F6BF-5375-455C-9EA6-DF929625EA0E}">
        <p15:presenceInfo xmlns:p15="http://schemas.microsoft.com/office/powerpoint/2012/main" userId="S-1-5-21-1957994488-790525478-725345543-26163" providerId="AD"/>
      </p:ext>
    </p:extLst>
  </p:cmAuthor>
  <p:cmAuthor id="3" name="Garschall Markus" initials="GM" lastIdx="1" clrIdx="2">
    <p:extLst>
      <p:ext uri="{19B8F6BF-5375-455C-9EA6-DF929625EA0E}">
        <p15:presenceInfo xmlns:p15="http://schemas.microsoft.com/office/powerpoint/2012/main" userId="S-1-5-21-1957994488-790525478-725345543-261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17D2B"/>
    <a:srgbClr val="7C8388"/>
    <a:srgbClr val="50878E"/>
    <a:srgbClr val="F3D6BC"/>
    <a:srgbClr val="E5AE7C"/>
    <a:srgbClr val="D7843F"/>
    <a:srgbClr val="BEBEBE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69" autoAdjust="0"/>
    <p:restoredTop sz="80795" autoAdjust="0"/>
  </p:normalViewPr>
  <p:slideViewPr>
    <p:cSldViewPr showGuides="1">
      <p:cViewPr varScale="1">
        <p:scale>
          <a:sx n="52" d="100"/>
          <a:sy n="52" d="100"/>
        </p:scale>
        <p:origin x="512" y="40"/>
      </p:cViewPr>
      <p:guideLst>
        <p:guide orient="horz" pos="566"/>
        <p:guide pos="3900"/>
        <p:guide pos="447"/>
        <p:guide pos="7233"/>
        <p:guide pos="6683"/>
        <p:guide orient="horz" pos="3793"/>
        <p:guide orient="horz" pos="3377"/>
        <p:guide orient="horz" pos="1000"/>
        <p:guide pos="37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45" d="100"/>
          <a:sy n="45" d="100"/>
        </p:scale>
        <p:origin x="2768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4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305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de-DE"/>
              <a:t>1/1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4" y="9429305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29286428-3033-F948-BAA0-5E6A7D49C7B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851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472" y="4714653"/>
            <a:ext cx="4982732" cy="4466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305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de-DE"/>
              <a:t>1/1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429305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1148692A-D6D2-8340-BB47-13E8A19B5FC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159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pitchFamily="-107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Bewertung der inhaltlichen Relevanz dieser Ausreißer setzt Domänenwissen voraus. </a:t>
            </a:r>
            <a:r>
              <a:rPr lang="de-DE" dirty="0">
                <a:sym typeface="Wingdings" panose="05000000000000000000" pitchFamily="2" charset="2"/>
              </a:rPr>
              <a:t> Abklärung mit ABC-Gesellschaft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533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Bewertung der inhaltlichen Relevanz dieser Ausreißer setzt Domänenwissen voraus. </a:t>
            </a:r>
            <a:r>
              <a:rPr lang="de-DE" dirty="0">
                <a:sym typeface="Wingdings" panose="05000000000000000000" pitchFamily="2" charset="2"/>
              </a:rPr>
              <a:t> Abklärung mit ABC-Gesellschaft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574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Dient als Basis weiterer Exploration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114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09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Buchungen mit auffälligen Ziffern mit vielen verschiedenen Nutzern assoziiert. Manipulation durch einzelne Nutzer auf dieser Betrachtungsebene eher unwahrscheinlich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820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Buchungen mit auffälligen Ziffern mit vielen verschiedenen Nutzern assoziiert. Manipulation durch einzelne Nutzer auf dieser Betrachtungsebene eher unwahrscheinlich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428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617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22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1192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382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Beide Nutzer viele Buchungen, daher in dem Sinne “erfahrene Benutzer“ </a:t>
            </a:r>
            <a:r>
              <a:rPr lang="de-DE" sz="1200" dirty="0">
                <a:sym typeface="Wingdings" panose="05000000000000000000" pitchFamily="2" charset="2"/>
              </a:rPr>
              <a:t> Fehler bei Buchungen eher unwahrscheinlich</a:t>
            </a:r>
            <a:endParaRPr lang="de-DE" sz="12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0348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3105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9388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2790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436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Zusätzliche Wissen benötigt, um diese Auffälligkeiten besser einordnen zu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877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Frage an die ABC-Gesellschaft: Buchungen am Wochenende üblich?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69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an sich keine Auffälligkeiten.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917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Häufung der Buchungen am letzten Tag des Monats </a:t>
            </a:r>
            <a:r>
              <a:rPr lang="de-DE" dirty="0">
                <a:sym typeface="Wingdings" panose="05000000000000000000" pitchFamily="2" charset="2"/>
              </a:rPr>
              <a:t> generell unverdächtig (kann mit Projektabschlüssen, Lohnauszahlungen oder ähnlichem zusammenhängen); wird nochmal im Vorjahresvergleich betrachtet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890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Andere Muster als beim Belegdatum – insgesamt auffällig 31. Jänner (vermutlich hier nachträgliche Buchungen für das Vorjahr o.ä.)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843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506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50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96002" y="1767801"/>
            <a:ext cx="10769601" cy="1495743"/>
          </a:xfrm>
        </p:spPr>
        <p:txBody>
          <a:bodyPr anchor="b"/>
          <a:lstStyle>
            <a:lvl1pPr>
              <a:lnSpc>
                <a:spcPts val="5333"/>
              </a:lnSpc>
              <a:defRPr sz="4800" cap="all" baseline="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6969" y="3290517"/>
            <a:ext cx="10765367" cy="1194600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667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sp>
        <p:nvSpPr>
          <p:cNvPr id="5" name="Inhaltsplatzhalter 3"/>
          <p:cNvSpPr>
            <a:spLocks noGrp="1"/>
          </p:cNvSpPr>
          <p:nvPr>
            <p:ph sz="half" idx="2"/>
          </p:nvPr>
        </p:nvSpPr>
        <p:spPr>
          <a:xfrm>
            <a:off x="706967" y="4476047"/>
            <a:ext cx="10769600" cy="1550640"/>
          </a:xfrm>
        </p:spPr>
        <p:txBody>
          <a:bodyPr/>
          <a:lstStyle>
            <a:lvl1pPr>
              <a:buNone/>
              <a:defRPr sz="2133">
                <a:solidFill>
                  <a:srgbClr val="000A10"/>
                </a:solidFill>
              </a:defRPr>
            </a:lvl1pPr>
            <a:lvl2pPr>
              <a:defRPr sz="2400">
                <a:solidFill>
                  <a:srgbClr val="000A10"/>
                </a:solidFill>
              </a:defRPr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E7FA357-2C8B-46E8-B304-0F256A0A7C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06008" y="226231"/>
            <a:ext cx="1359595" cy="135959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/>
          <p:cNvSpPr>
            <a:spLocks noGrp="1"/>
          </p:cNvSpPr>
          <p:nvPr>
            <p:ph type="pic" sz="quarter" idx="12"/>
          </p:nvPr>
        </p:nvSpPr>
        <p:spPr bwMode="auto">
          <a:xfrm>
            <a:off x="710795" y="1237921"/>
            <a:ext cx="10781056" cy="4780236"/>
          </a:xfrm>
          <a:custGeom>
            <a:avLst/>
            <a:gdLst>
              <a:gd name="connsiteX0" fmla="*/ 8 w 8085792"/>
              <a:gd name="connsiteY0" fmla="*/ 0 h 3585177"/>
              <a:gd name="connsiteX1" fmla="*/ 8085792 w 8085792"/>
              <a:gd name="connsiteY1" fmla="*/ 0 h 3585177"/>
              <a:gd name="connsiteX2" fmla="*/ 8083990 w 8085792"/>
              <a:gd name="connsiteY2" fmla="*/ 2920424 h 3585177"/>
              <a:gd name="connsiteX3" fmla="*/ 7426443 w 8085792"/>
              <a:gd name="connsiteY3" fmla="*/ 3585177 h 3585177"/>
              <a:gd name="connsiteX4" fmla="*/ 305 w 8085792"/>
              <a:gd name="connsiteY4" fmla="*/ 3581991 h 3585177"/>
              <a:gd name="connsiteX5" fmla="*/ 3 w 8085792"/>
              <a:gd name="connsiteY5" fmla="*/ 34892 h 358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5792" h="3585177">
                <a:moveTo>
                  <a:pt x="8" y="0"/>
                </a:moveTo>
                <a:lnTo>
                  <a:pt x="8085792" y="0"/>
                </a:lnTo>
                <a:lnTo>
                  <a:pt x="8083990" y="2920424"/>
                </a:lnTo>
                <a:lnTo>
                  <a:pt x="7426443" y="3585177"/>
                </a:lnTo>
                <a:lnTo>
                  <a:pt x="305" y="3581991"/>
                </a:lnTo>
                <a:cubicBezTo>
                  <a:pt x="1165" y="2190443"/>
                  <a:pt x="-71" y="1255292"/>
                  <a:pt x="3" y="34892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752" y="6275246"/>
            <a:ext cx="2432049" cy="25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4579" y="6273149"/>
            <a:ext cx="2540000" cy="25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5F8A39F7-97EC-2142-B264-F44D66BBE89D}" type="datetime1">
              <a:rPr lang="en-GB" noProof="0" smtClean="0"/>
              <a:t>23/06/2020</a:t>
            </a:fld>
            <a:endParaRPr lang="en-GB" noProof="0"/>
          </a:p>
        </p:txBody>
      </p:sp>
      <p:grpSp>
        <p:nvGrpSpPr>
          <p:cNvPr id="8" name="Gruppierung 7"/>
          <p:cNvGrpSpPr/>
          <p:nvPr userDrawn="1"/>
        </p:nvGrpSpPr>
        <p:grpSpPr>
          <a:xfrm>
            <a:off x="5711958" y="6271165"/>
            <a:ext cx="5948781" cy="608404"/>
            <a:chOff x="3435423" y="6319903"/>
            <a:chExt cx="5385049" cy="550749"/>
          </a:xfrm>
        </p:grpSpPr>
        <p:grpSp>
          <p:nvGrpSpPr>
            <p:cNvPr id="9" name="Gruppierung 8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Gerade Verbindung 34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" name="Rechteck 35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0" name="Gruppierung 9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4" name="Parallelogramm 23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‹Nr.›</a:t>
            </a:fld>
            <a:endParaRPr lang="en-GB" sz="1867" noProof="0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198AD64C-CCF5-CC4A-BA46-EEB0FF8EC03D}" type="datetime1">
              <a:rPr lang="en-GB" noProof="0" smtClean="0"/>
              <a:t>23/06/2020</a:t>
            </a:fld>
            <a:endParaRPr lang="en-GB" sz="1867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2"/>
          </p:nvPr>
        </p:nvSpPr>
        <p:spPr>
          <a:xfrm>
            <a:off x="719669" y="160234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7"/>
          </p:nvPr>
        </p:nvSpPr>
        <p:spPr>
          <a:xfrm>
            <a:off x="719669" y="3121103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22"/>
          </p:nvPr>
        </p:nvSpPr>
        <p:spPr>
          <a:xfrm>
            <a:off x="719669" y="463080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3590396" y="160234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3590396" y="3121103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5"/>
          </p:nvPr>
        </p:nvSpPr>
        <p:spPr>
          <a:xfrm>
            <a:off x="3590396" y="463080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6461123" y="160234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6461123" y="3121103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7" name="Bildplatzhalter 7"/>
          <p:cNvSpPr>
            <a:spLocks noGrp="1"/>
          </p:cNvSpPr>
          <p:nvPr>
            <p:ph type="pic" sz="quarter" idx="28"/>
          </p:nvPr>
        </p:nvSpPr>
        <p:spPr>
          <a:xfrm>
            <a:off x="6461123" y="463080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8" name="Bildplatzhalter 7"/>
          <p:cNvSpPr>
            <a:spLocks noGrp="1"/>
          </p:cNvSpPr>
          <p:nvPr>
            <p:ph type="pic" sz="quarter" idx="29"/>
          </p:nvPr>
        </p:nvSpPr>
        <p:spPr>
          <a:xfrm>
            <a:off x="9331851" y="160234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9" name="Bildplatzhalter 7"/>
          <p:cNvSpPr>
            <a:spLocks noGrp="1"/>
          </p:cNvSpPr>
          <p:nvPr>
            <p:ph type="pic" sz="quarter" idx="30"/>
          </p:nvPr>
        </p:nvSpPr>
        <p:spPr>
          <a:xfrm>
            <a:off x="9331851" y="3121103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20" name="Bildplatzhalter 7"/>
          <p:cNvSpPr>
            <a:spLocks noGrp="1"/>
          </p:cNvSpPr>
          <p:nvPr>
            <p:ph type="pic" sz="quarter" idx="31"/>
          </p:nvPr>
        </p:nvSpPr>
        <p:spPr>
          <a:xfrm>
            <a:off x="9331851" y="463080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grpSp>
        <p:nvGrpSpPr>
          <p:cNvPr id="21" name="Gruppierung 20"/>
          <p:cNvGrpSpPr/>
          <p:nvPr userDrawn="1"/>
        </p:nvGrpSpPr>
        <p:grpSpPr>
          <a:xfrm>
            <a:off x="5711958" y="6271165"/>
            <a:ext cx="5948781" cy="608404"/>
            <a:chOff x="3435423" y="6319903"/>
            <a:chExt cx="5385049" cy="550749"/>
          </a:xfrm>
        </p:grpSpPr>
        <p:grpSp>
          <p:nvGrpSpPr>
            <p:cNvPr id="22" name="Gruppierung 21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36" name="Gerade Verbindung 35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Gerade Verbindung 36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Gerade Verbindung 37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 Verbindung 38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 Verbindung 39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Gerade Verbindung 40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Gerade Verbindung 41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Gerade Verbindung 42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Gerade Verbindung 43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Gerade Verbindung 44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Gerade Verbindung 45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7" name="Rechteck 46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23" name="Gruppierung 22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24" name="Parallelogramm 23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5" name="Parallelogramm 24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6" name="Parallelogramm 25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7" name="Parallelogramm 26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8" name="Parallelogramm 27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9" name="Parallelogramm 28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0" name="Parallelogramm 29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1" name="Parallelogramm 30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2" name="Parallelogramm 31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3" name="Parallelogramm 32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4" name="Parallelogramm 33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5" name="Parallelogramm 34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96002" y="1728001"/>
            <a:ext cx="10769601" cy="1089025"/>
          </a:xfrm>
        </p:spPr>
        <p:txBody>
          <a:bodyPr anchor="b"/>
          <a:lstStyle>
            <a:lvl1pPr>
              <a:lnSpc>
                <a:spcPts val="5333"/>
              </a:lnSpc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GB" noProof="0" dirty="0"/>
              <a:t>Thank you!</a:t>
            </a:r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6969" y="2844000"/>
            <a:ext cx="10765367" cy="801024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667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uppierung 58"/>
          <p:cNvGrpSpPr/>
          <p:nvPr userDrawn="1"/>
        </p:nvGrpSpPr>
        <p:grpSpPr>
          <a:xfrm>
            <a:off x="-10421" y="0"/>
            <a:ext cx="12212841" cy="6858000"/>
            <a:chOff x="-7816" y="0"/>
            <a:chExt cx="9159631" cy="5143500"/>
          </a:xfrm>
        </p:grpSpPr>
        <p:grpSp>
          <p:nvGrpSpPr>
            <p:cNvPr id="25" name="Gruppierung 24"/>
            <p:cNvGrpSpPr/>
            <p:nvPr userDrawn="1"/>
          </p:nvGrpSpPr>
          <p:grpSpPr>
            <a:xfrm>
              <a:off x="-7816" y="0"/>
              <a:ext cx="9159631" cy="5143500"/>
              <a:chOff x="-7816" y="0"/>
              <a:chExt cx="9159631" cy="5143500"/>
            </a:xfrm>
          </p:grpSpPr>
          <p:grpSp>
            <p:nvGrpSpPr>
              <p:cNvPr id="26" name="Gruppierung 25"/>
              <p:cNvGrpSpPr/>
              <p:nvPr userDrawn="1"/>
            </p:nvGrpSpPr>
            <p:grpSpPr>
              <a:xfrm>
                <a:off x="-7816" y="0"/>
                <a:ext cx="9159631" cy="5143500"/>
                <a:chOff x="-7816" y="0"/>
                <a:chExt cx="9159631" cy="5143500"/>
              </a:xfrm>
            </p:grpSpPr>
            <p:cxnSp>
              <p:nvCxnSpPr>
                <p:cNvPr id="28" name="Gerade Verbindung 27"/>
                <p:cNvCxnSpPr/>
                <p:nvPr userDrawn="1"/>
              </p:nvCxnSpPr>
              <p:spPr bwMode="auto">
                <a:xfrm>
                  <a:off x="530225" y="0"/>
                  <a:ext cx="0" cy="51435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Gerade Verbindung 28"/>
                <p:cNvCxnSpPr/>
                <p:nvPr userDrawn="1"/>
              </p:nvCxnSpPr>
              <p:spPr bwMode="auto">
                <a:xfrm>
                  <a:off x="8615685" y="0"/>
                  <a:ext cx="0" cy="51435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" name="Gerade Verbindung 29"/>
                <p:cNvCxnSpPr/>
                <p:nvPr userDrawn="1"/>
              </p:nvCxnSpPr>
              <p:spPr bwMode="auto">
                <a:xfrm>
                  <a:off x="7815" y="1201842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" name="Gerade Verbindung 30"/>
                <p:cNvCxnSpPr/>
                <p:nvPr userDrawn="1"/>
              </p:nvCxnSpPr>
              <p:spPr bwMode="auto">
                <a:xfrm>
                  <a:off x="0" y="580012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" name="Gerade Verbindung 31"/>
                <p:cNvCxnSpPr/>
                <p:nvPr userDrawn="1"/>
              </p:nvCxnSpPr>
              <p:spPr bwMode="auto">
                <a:xfrm>
                  <a:off x="-7816" y="4814186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3" name="Gerade Verbindung 32"/>
                <p:cNvCxnSpPr/>
                <p:nvPr userDrawn="1"/>
              </p:nvCxnSpPr>
              <p:spPr bwMode="auto">
                <a:xfrm>
                  <a:off x="7956376" y="0"/>
                  <a:ext cx="0" cy="51435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" name="Gerade Verbindung 33"/>
                <p:cNvCxnSpPr/>
                <p:nvPr userDrawn="1"/>
              </p:nvCxnSpPr>
              <p:spPr bwMode="auto">
                <a:xfrm>
                  <a:off x="0" y="4515966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7" name="Gerade Verbindung 26"/>
              <p:cNvCxnSpPr/>
              <p:nvPr userDrawn="1"/>
            </p:nvCxnSpPr>
            <p:spPr bwMode="auto">
              <a:xfrm>
                <a:off x="0" y="928439"/>
                <a:ext cx="91440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55" name="Gerade Verbindung 54"/>
            <p:cNvCxnSpPr/>
            <p:nvPr userDrawn="1"/>
          </p:nvCxnSpPr>
          <p:spPr bwMode="auto">
            <a:xfrm>
              <a:off x="3572273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3419872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4641850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4489449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96002" y="4950105"/>
            <a:ext cx="10769601" cy="612161"/>
          </a:xfrm>
        </p:spPr>
        <p:txBody>
          <a:bodyPr anchor="b"/>
          <a:lstStyle>
            <a:lvl1pPr>
              <a:lnSpc>
                <a:spcPts val="5333"/>
              </a:lnSpc>
              <a:defRPr sz="3600" cap="all" baseline="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6969" y="5589240"/>
            <a:ext cx="10765367" cy="801024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667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 bwMode="auto">
          <a:xfrm>
            <a:off x="711203" y="1844824"/>
            <a:ext cx="10779263" cy="2998797"/>
          </a:xfrm>
          <a:custGeom>
            <a:avLst/>
            <a:gdLst>
              <a:gd name="connsiteX0" fmla="*/ 0 w 8084447"/>
              <a:gd name="connsiteY0" fmla="*/ 0 h 2249098"/>
              <a:gd name="connsiteX1" fmla="*/ 8083969 w 8084447"/>
              <a:gd name="connsiteY1" fmla="*/ 0 h 2249098"/>
              <a:gd name="connsiteX2" fmla="*/ 8084277 w 8084447"/>
              <a:gd name="connsiteY2" fmla="*/ 352027 h 2249098"/>
              <a:gd name="connsiteX3" fmla="*/ 8083685 w 8084447"/>
              <a:gd name="connsiteY3" fmla="*/ 1586625 h 2249098"/>
              <a:gd name="connsiteX4" fmla="*/ 7426138 w 8084447"/>
              <a:gd name="connsiteY4" fmla="*/ 2249098 h 2249098"/>
              <a:gd name="connsiteX5" fmla="*/ 0 w 8084447"/>
              <a:gd name="connsiteY5" fmla="*/ 2245923 h 2249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4447" h="2249098">
                <a:moveTo>
                  <a:pt x="0" y="0"/>
                </a:moveTo>
                <a:lnTo>
                  <a:pt x="8083969" y="0"/>
                </a:lnTo>
                <a:lnTo>
                  <a:pt x="8084277" y="352027"/>
                </a:lnTo>
                <a:cubicBezTo>
                  <a:pt x="8084578" y="798937"/>
                  <a:pt x="8084538" y="1221624"/>
                  <a:pt x="8083685" y="1586625"/>
                </a:cubicBezTo>
                <a:lnTo>
                  <a:pt x="7426138" y="2249098"/>
                </a:lnTo>
                <a:lnTo>
                  <a:pt x="0" y="2245923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grpSp>
        <p:nvGrpSpPr>
          <p:cNvPr id="9" name="Gruppierung 8"/>
          <p:cNvGrpSpPr/>
          <p:nvPr userDrawn="1"/>
        </p:nvGrpSpPr>
        <p:grpSpPr>
          <a:xfrm>
            <a:off x="5711958" y="6271165"/>
            <a:ext cx="5948781" cy="608404"/>
            <a:chOff x="3435423" y="6319903"/>
            <a:chExt cx="5385049" cy="550749"/>
          </a:xfrm>
        </p:grpSpPr>
        <p:grpSp>
          <p:nvGrpSpPr>
            <p:cNvPr id="10" name="Gruppierung 9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Gerade Verbindung 34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Gerade Verbindung 35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7" name="Rechteck 36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1" name="Gruppierung 10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4" name="Parallelogramm 23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5" name="Parallelogramm 24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FF7E5BC8-B4AF-49A0-8DBE-74845CACB5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85731" y="321176"/>
            <a:ext cx="1286605" cy="1286605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6C51FD2-8B24-45E3-9443-38070663B3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06008" y="226231"/>
            <a:ext cx="1359595" cy="135959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96002" y="1728001"/>
            <a:ext cx="10769601" cy="1089025"/>
          </a:xfrm>
        </p:spPr>
        <p:txBody>
          <a:bodyPr anchor="b"/>
          <a:lstStyle>
            <a:lvl1pPr>
              <a:lnSpc>
                <a:spcPts val="5333"/>
              </a:lnSpc>
              <a:defRPr sz="3600" cap="all" baseline="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6969" y="2844000"/>
            <a:ext cx="10765367" cy="1194600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667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2EFC8627-90F4-439B-98B5-6D828A415D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06008" y="226231"/>
            <a:ext cx="1359595" cy="135959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haltsplatzhalter 17"/>
          <p:cNvSpPr>
            <a:spLocks noGrp="1"/>
          </p:cNvSpPr>
          <p:nvPr>
            <p:ph sz="quarter" idx="12"/>
          </p:nvPr>
        </p:nvSpPr>
        <p:spPr>
          <a:xfrm>
            <a:off x="706967" y="1604797"/>
            <a:ext cx="10780613" cy="4416491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06967" y="356659"/>
            <a:ext cx="8365364" cy="960107"/>
          </a:xfrm>
        </p:spPr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752" y="6275246"/>
            <a:ext cx="2432049" cy="2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4579" y="6273149"/>
            <a:ext cx="2540000" cy="2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Subtitel Fre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706969" y="1584797"/>
            <a:ext cx="10773833" cy="290753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4" indent="0" algn="ctr">
              <a:buNone/>
              <a:defRPr/>
            </a:lvl4pPr>
            <a:lvl5pPr marL="2438339" indent="0" algn="ctr">
              <a:buNone/>
              <a:defRPr/>
            </a:lvl5pPr>
            <a:lvl6pPr marL="3047924" indent="0" algn="ctr">
              <a:buNone/>
              <a:defRPr/>
            </a:lvl6pPr>
            <a:lvl7pPr marL="3657509" indent="0" algn="ctr">
              <a:buNone/>
              <a:defRPr/>
            </a:lvl7pPr>
            <a:lvl8pPr marL="4267093" indent="0" algn="ctr">
              <a:buNone/>
              <a:defRPr/>
            </a:lvl8pPr>
            <a:lvl9pPr marL="4876678" indent="0" algn="ctr">
              <a:buNone/>
              <a:defRPr/>
            </a:lvl9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8" name="Inhaltsplatzhalter 17"/>
          <p:cNvSpPr>
            <a:spLocks noGrp="1"/>
          </p:cNvSpPr>
          <p:nvPr>
            <p:ph sz="quarter" idx="12"/>
          </p:nvPr>
        </p:nvSpPr>
        <p:spPr>
          <a:xfrm>
            <a:off x="706967" y="1953493"/>
            <a:ext cx="10780613" cy="4067796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9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752" y="6275246"/>
            <a:ext cx="2432049" cy="2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10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4579" y="6273149"/>
            <a:ext cx="2540000" cy="2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8FC4669-B5B2-424D-A5E6-D35A4A957E17}" type="datetime1">
              <a:rPr lang="en-GB" noProof="0" smtClean="0"/>
              <a:t>23/06/2020</a:t>
            </a:fld>
            <a:endParaRPr lang="en-GB" noProof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06966" y="1604797"/>
            <a:ext cx="5278967" cy="4416491"/>
          </a:xfrm>
        </p:spPr>
        <p:txBody>
          <a:bodyPr/>
          <a:lstStyle>
            <a:lvl1pPr>
              <a:buClr>
                <a:schemeClr val="tx1"/>
              </a:buClr>
              <a:defRPr sz="2133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2133"/>
            </a:lvl2pPr>
            <a:lvl3pPr>
              <a:buClr>
                <a:schemeClr val="accent3"/>
              </a:buClr>
              <a:defRPr sz="2133"/>
            </a:lvl3pPr>
            <a:lvl4pPr>
              <a:buClr>
                <a:schemeClr val="tx1"/>
              </a:buClr>
              <a:defRPr sz="2133"/>
            </a:lvl4pPr>
            <a:lvl5pPr>
              <a:buClr>
                <a:schemeClr val="tx1"/>
              </a:buCl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7F6EC-59F6-4747-AD02-8B2929E149E7}" type="slidenum">
              <a:rPr lang="en-GB" noProof="0" smtClean="0"/>
              <a:pPr>
                <a:defRPr/>
              </a:pPr>
              <a:t>‹Nr.›</a:t>
            </a:fld>
            <a:endParaRPr lang="en-GB" sz="1867" noProof="0"/>
          </a:p>
        </p:txBody>
      </p:sp>
      <p:sp>
        <p:nvSpPr>
          <p:cNvPr id="6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CDA6A-1854-574C-A769-87800A426702}" type="datetime1">
              <a:rPr lang="en-GB" noProof="0" smtClean="0"/>
              <a:t>23/06/2020</a:t>
            </a:fld>
            <a:endParaRPr lang="en-GB" sz="1867" noProof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2"/>
          </p:nvPr>
        </p:nvSpPr>
        <p:spPr bwMode="auto">
          <a:xfrm>
            <a:off x="6192012" y="1602349"/>
            <a:ext cx="5299625" cy="4418939"/>
          </a:xfrm>
          <a:custGeom>
            <a:avLst/>
            <a:gdLst>
              <a:gd name="connsiteX0" fmla="*/ 0 w 3974719"/>
              <a:gd name="connsiteY0" fmla="*/ 0 h 3314204"/>
              <a:gd name="connsiteX1" fmla="*/ 3974719 w 3974719"/>
              <a:gd name="connsiteY1" fmla="*/ 0 h 3314204"/>
              <a:gd name="connsiteX2" fmla="*/ 3973079 w 3974719"/>
              <a:gd name="connsiteY2" fmla="*/ 2650893 h 3314204"/>
              <a:gd name="connsiteX3" fmla="*/ 3315532 w 3974719"/>
              <a:gd name="connsiteY3" fmla="*/ 3314204 h 3314204"/>
              <a:gd name="connsiteX4" fmla="*/ 0 w 3974719"/>
              <a:gd name="connsiteY4" fmla="*/ 3312785 h 331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719" h="3314204">
                <a:moveTo>
                  <a:pt x="0" y="0"/>
                </a:moveTo>
                <a:lnTo>
                  <a:pt x="3974719" y="0"/>
                </a:lnTo>
                <a:lnTo>
                  <a:pt x="3973079" y="2650893"/>
                </a:lnTo>
                <a:lnTo>
                  <a:pt x="3315532" y="3314204"/>
                </a:lnTo>
                <a:lnTo>
                  <a:pt x="0" y="3312785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706967" y="452669"/>
            <a:ext cx="8365364" cy="864096"/>
          </a:xfrm>
        </p:spPr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06966" y="1604797"/>
            <a:ext cx="5278967" cy="4416491"/>
          </a:xfrm>
        </p:spPr>
        <p:txBody>
          <a:bodyPr/>
          <a:lstStyle>
            <a:lvl1pPr>
              <a:buClr>
                <a:schemeClr val="tx1"/>
              </a:buClr>
              <a:defRPr sz="2133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2133"/>
            </a:lvl2pPr>
            <a:lvl3pPr>
              <a:buClr>
                <a:schemeClr val="accent3"/>
              </a:buClr>
              <a:defRPr sz="2133"/>
            </a:lvl3pPr>
            <a:lvl4pPr>
              <a:buClr>
                <a:schemeClr val="tx1"/>
              </a:buClr>
              <a:defRPr sz="2133"/>
            </a:lvl4pPr>
            <a:lvl5pPr>
              <a:buClr>
                <a:schemeClr val="tx1"/>
              </a:buCl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7F6EC-59F6-4747-AD02-8B2929E149E7}" type="slidenum">
              <a:rPr lang="en-GB" noProof="0" smtClean="0"/>
              <a:pPr>
                <a:defRPr/>
              </a:pPr>
              <a:t>‹Nr.›</a:t>
            </a:fld>
            <a:endParaRPr lang="en-GB" sz="1867" noProof="0"/>
          </a:p>
        </p:txBody>
      </p:sp>
      <p:sp>
        <p:nvSpPr>
          <p:cNvPr id="6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CDA6A-1854-574C-A769-87800A426702}" type="datetime1">
              <a:rPr lang="en-GB" noProof="0" smtClean="0"/>
              <a:t>23/06/2020</a:t>
            </a:fld>
            <a:endParaRPr lang="en-GB" sz="1867" noProof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706967" y="452669"/>
            <a:ext cx="8365364" cy="864096"/>
          </a:xfrm>
        </p:spPr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6192011" y="1604797"/>
            <a:ext cx="5280587" cy="4416491"/>
          </a:xfrm>
        </p:spPr>
        <p:txBody>
          <a:bodyPr/>
          <a:lstStyle>
            <a:lvl1pPr>
              <a:buClr>
                <a:schemeClr val="tx1"/>
              </a:buClr>
              <a:defRPr sz="2133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2133"/>
            </a:lvl2pPr>
            <a:lvl3pPr>
              <a:buClr>
                <a:schemeClr val="accent3"/>
              </a:buClr>
              <a:defRPr sz="2133"/>
            </a:lvl3pPr>
            <a:lvl4pPr>
              <a:buClr>
                <a:schemeClr val="tx1"/>
              </a:buClr>
              <a:defRPr sz="2133"/>
            </a:lvl4pPr>
            <a:lvl5pPr>
              <a:buClr>
                <a:schemeClr val="tx1"/>
              </a:buCl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‹Nr.›</a:t>
            </a:fld>
            <a:endParaRPr lang="en-GB" sz="1867" noProof="0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198AD64C-CCF5-CC4A-BA46-EEB0FF8EC03D}" type="datetime1">
              <a:rPr lang="en-GB" noProof="0" smtClean="0"/>
              <a:t>23/06/2020</a:t>
            </a:fld>
            <a:endParaRPr lang="en-GB" sz="1867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 bwMode="auto">
          <a:xfrm>
            <a:off x="710806" y="1602349"/>
            <a:ext cx="10780831" cy="4418939"/>
          </a:xfrm>
          <a:custGeom>
            <a:avLst/>
            <a:gdLst>
              <a:gd name="connsiteX0" fmla="*/ 0 w 8085623"/>
              <a:gd name="connsiteY0" fmla="*/ 0 h 3310018"/>
              <a:gd name="connsiteX1" fmla="*/ 8085623 w 8085623"/>
              <a:gd name="connsiteY1" fmla="*/ 0 h 3310018"/>
              <a:gd name="connsiteX2" fmla="*/ 8083983 w 8085623"/>
              <a:gd name="connsiteY2" fmla="*/ 2647545 h 3310018"/>
              <a:gd name="connsiteX3" fmla="*/ 7426436 w 8085623"/>
              <a:gd name="connsiteY3" fmla="*/ 3310018 h 3310018"/>
              <a:gd name="connsiteX4" fmla="*/ 298 w 8085623"/>
              <a:gd name="connsiteY4" fmla="*/ 3306843 h 3310018"/>
              <a:gd name="connsiteX5" fmla="*/ 1 w 8085623"/>
              <a:gd name="connsiteY5" fmla="*/ 47868 h 33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5623" h="3310018">
                <a:moveTo>
                  <a:pt x="0" y="0"/>
                </a:moveTo>
                <a:lnTo>
                  <a:pt x="8085623" y="0"/>
                </a:lnTo>
                <a:lnTo>
                  <a:pt x="8083983" y="2647545"/>
                </a:lnTo>
                <a:lnTo>
                  <a:pt x="7426436" y="3310018"/>
                </a:lnTo>
                <a:lnTo>
                  <a:pt x="298" y="3306843"/>
                </a:lnTo>
                <a:cubicBezTo>
                  <a:pt x="1092" y="2026744"/>
                  <a:pt x="100" y="1134193"/>
                  <a:pt x="1" y="47868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grpSp>
        <p:nvGrpSpPr>
          <p:cNvPr id="7" name="Gruppierung 6"/>
          <p:cNvGrpSpPr/>
          <p:nvPr userDrawn="1"/>
        </p:nvGrpSpPr>
        <p:grpSpPr>
          <a:xfrm>
            <a:off x="5711958" y="6271165"/>
            <a:ext cx="5948781" cy="608404"/>
            <a:chOff x="3435423" y="6319903"/>
            <a:chExt cx="5385049" cy="550749"/>
          </a:xfrm>
        </p:grpSpPr>
        <p:grpSp>
          <p:nvGrpSpPr>
            <p:cNvPr id="8" name="Gruppierung 7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4" name="Gerade Verbindung 23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5" name="Rechteck 34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9" name="Gruppierung 8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752" y="6275246"/>
            <a:ext cx="2432049" cy="25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4579" y="6273149"/>
            <a:ext cx="2540000" cy="25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2FAF9002-F3AC-9D48-9425-5ADC68E24044}" type="datetime1">
              <a:rPr lang="en-GB" noProof="0" smtClean="0"/>
              <a:t>23/06/2020</a:t>
            </a:fld>
            <a:endParaRPr lang="en-GB" noProof="0"/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5711958" y="6271165"/>
            <a:ext cx="5948781" cy="608404"/>
            <a:chOff x="3435423" y="6319903"/>
            <a:chExt cx="5385049" cy="550749"/>
          </a:xfrm>
        </p:grpSpPr>
        <p:grpSp>
          <p:nvGrpSpPr>
            <p:cNvPr id="7" name="Gruppierung 6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3" name="Gerade Verbindung 22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Gerade Verbindung 23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4" name="Rechteck 33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0" name="Gruppierung 9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1" name="Parallelogramm 10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2" name="Parallelogramm 11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752" y="6275246"/>
            <a:ext cx="2432049" cy="2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1075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4579" y="6273149"/>
            <a:ext cx="2540000" cy="2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A5197BF1-BDDE-E74D-BA45-32BDC1105D8B}" type="datetime1">
              <a:rPr lang="en-GB" noProof="0" smtClean="0"/>
              <a:t>23/06/2020</a:t>
            </a:fld>
            <a:endParaRPr lang="en-GB" noProof="0"/>
          </a:p>
        </p:txBody>
      </p:sp>
      <p:sp>
        <p:nvSpPr>
          <p:cNvPr id="1028" name="Rectangle 52"/>
          <p:cNvSpPr>
            <a:spLocks noGrp="1" noChangeArrowheads="1"/>
          </p:cNvSpPr>
          <p:nvPr>
            <p:ph type="title"/>
          </p:nvPr>
        </p:nvSpPr>
        <p:spPr bwMode="auto">
          <a:xfrm>
            <a:off x="706967" y="356659"/>
            <a:ext cx="8365364" cy="960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noProof="0" dirty="0" err="1"/>
              <a:t>Mastertitelformat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bearbeiten</a:t>
            </a:r>
            <a:endParaRPr lang="en-GB" altLang="de-DE" noProof="0" dirty="0"/>
          </a:p>
        </p:txBody>
      </p:sp>
      <p:sp>
        <p:nvSpPr>
          <p:cNvPr id="1029" name="Rectangle 5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6968" y="1602318"/>
            <a:ext cx="10773833" cy="441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noProof="0" dirty="0" err="1"/>
              <a:t>Mastertextformat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bearbeiten</a:t>
            </a:r>
            <a:endParaRPr lang="en-GB" altLang="de-DE" noProof="0" dirty="0"/>
          </a:p>
          <a:p>
            <a:pPr lvl="1"/>
            <a:r>
              <a:rPr lang="en-GB" altLang="de-DE" noProof="0" dirty="0" err="1"/>
              <a:t>Zweite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  <a:p>
            <a:pPr lvl="2"/>
            <a:r>
              <a:rPr lang="en-GB" altLang="de-DE" noProof="0" dirty="0" err="1"/>
              <a:t>Dritte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  <a:p>
            <a:pPr lvl="3"/>
            <a:r>
              <a:rPr lang="en-GB" altLang="de-DE" noProof="0" dirty="0" err="1"/>
              <a:t>Vierte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  <a:p>
            <a:pPr lvl="4"/>
            <a:r>
              <a:rPr lang="en-GB" altLang="de-DE" noProof="0" dirty="0" err="1"/>
              <a:t>Fünfte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</p:txBody>
      </p:sp>
      <p:cxnSp>
        <p:nvCxnSpPr>
          <p:cNvPr id="1031" name="Gerade Verbindung 12"/>
          <p:cNvCxnSpPr>
            <a:cxnSpLocks noChangeShapeType="1"/>
          </p:cNvCxnSpPr>
          <p:nvPr/>
        </p:nvCxnSpPr>
        <p:spPr bwMode="auto">
          <a:xfrm>
            <a:off x="6021919" y="427039"/>
            <a:ext cx="1096433" cy="8223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AAA4F049-1A79-4C4F-9767-68C5925EB46D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105200" y="226800"/>
            <a:ext cx="1359595" cy="135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7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8" r:id="rId1"/>
    <p:sldLayoutId id="2147484729" r:id="rId2"/>
    <p:sldLayoutId id="2147484730" r:id="rId3"/>
    <p:sldLayoutId id="2147484731" r:id="rId4"/>
    <p:sldLayoutId id="2147484732" r:id="rId5"/>
    <p:sldLayoutId id="2147484733" r:id="rId6"/>
    <p:sldLayoutId id="2147484734" r:id="rId7"/>
    <p:sldLayoutId id="2147484735" r:id="rId8"/>
    <p:sldLayoutId id="2147484736" r:id="rId9"/>
    <p:sldLayoutId id="2147484737" r:id="rId10"/>
    <p:sldLayoutId id="2147484738" r:id="rId11"/>
    <p:sldLayoutId id="2147484739" r:id="rId12"/>
    <p:sldLayoutId id="2147484740" r:id="rId13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933" cap="all" baseline="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467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467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467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467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59824" indent="-359824" algn="l" rtl="0" eaLnBrk="1" fontAlgn="base" hangingPunct="1">
        <a:spcBef>
          <a:spcPts val="533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 sz="2133">
          <a:solidFill>
            <a:schemeClr val="tx1"/>
          </a:solidFill>
          <a:latin typeface="+mn-lt"/>
          <a:ea typeface="+mn-ea"/>
          <a:cs typeface="+mn-cs"/>
        </a:defRPr>
      </a:lvl1pPr>
      <a:lvl2pPr marL="713300" indent="-353475" algn="l" rtl="0" eaLnBrk="1" fontAlgn="base" hangingPunct="1">
        <a:spcBef>
          <a:spcPts val="533"/>
        </a:spcBef>
        <a:spcAft>
          <a:spcPct val="0"/>
        </a:spcAft>
        <a:buClr>
          <a:schemeClr val="accent3"/>
        </a:buClr>
        <a:buFont typeface="Arial" charset="0"/>
        <a:buChar char="•"/>
        <a:tabLst/>
        <a:defRPr sz="2133">
          <a:solidFill>
            <a:schemeClr val="tx1"/>
          </a:solidFill>
          <a:latin typeface="+mn-lt"/>
          <a:ea typeface="+mn-ea"/>
          <a:cs typeface="ＭＳ Ｐゴシック" charset="0"/>
        </a:defRPr>
      </a:lvl2pPr>
      <a:lvl3pPr marL="1073124" indent="-359824" algn="l" rtl="0" eaLnBrk="1" fontAlgn="base" hangingPunct="1">
        <a:spcBef>
          <a:spcPts val="533"/>
        </a:spcBef>
        <a:spcAft>
          <a:spcPct val="0"/>
        </a:spcAft>
        <a:buClr>
          <a:schemeClr val="accent3"/>
        </a:buClr>
        <a:buFont typeface="Arial" charset="0"/>
        <a:buChar char="•"/>
        <a:tabLst/>
        <a:defRPr sz="2133">
          <a:solidFill>
            <a:schemeClr val="tx1"/>
          </a:solidFill>
          <a:latin typeface="+mn-lt"/>
          <a:ea typeface="Geneva" pitchFamily="-107" charset="-128"/>
          <a:cs typeface="Geneva" pitchFamily="-107" charset="-128"/>
        </a:defRPr>
      </a:lvl3pPr>
      <a:lvl4pPr marL="1454113" indent="-380990" algn="l" rtl="0" eaLnBrk="1" fontAlgn="base" hangingPunct="1">
        <a:spcBef>
          <a:spcPts val="533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 sz="2133">
          <a:solidFill>
            <a:schemeClr val="tx1"/>
          </a:solidFill>
          <a:latin typeface="+mn-lt"/>
          <a:ea typeface="Geneva" pitchFamily="-107" charset="-128"/>
          <a:cs typeface="Geneva" charset="0"/>
        </a:defRPr>
      </a:lvl4pPr>
      <a:lvl5pPr marL="1807588" indent="-380990" algn="l" rtl="0" eaLnBrk="1" fontAlgn="base" hangingPunct="1">
        <a:spcBef>
          <a:spcPts val="533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 sz="2133">
          <a:solidFill>
            <a:schemeClr val="tx1"/>
          </a:solidFill>
          <a:latin typeface="+mn-lt"/>
          <a:ea typeface="Geneva" pitchFamily="-107" charset="-128"/>
          <a:cs typeface="Geneva" charset="0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David.krug@fhwn.ac.at" TargetMode="External"/><Relationship Id="rId2" Type="http://schemas.openxmlformats.org/officeDocument/2006/relationships/hyperlink" Target="mailto:till.bieg@fhwn.ac.at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E856-7E70-40EF-B715-C0925B4BA921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sz="4400" dirty="0">
                <a:highlight>
                  <a:srgbClr val="FFFFFF"/>
                </a:highlight>
              </a:rPr>
              <a:t>Präsentation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881D6-8F90-402D-B4C6-0701830972CD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de-DE" dirty="0"/>
              <a:t>Case Study 1 SE S2020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6FA96-7287-4BEB-881D-9EAF7F7BD9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Till Bieg, David Krug – Fachhochschule Wiener Neustadt</a:t>
            </a:r>
          </a:p>
        </p:txBody>
      </p:sp>
    </p:spTree>
    <p:extLst>
      <p:ext uri="{BB962C8B-B14F-4D97-AF65-F5344CB8AC3E}">
        <p14:creationId xmlns:p14="http://schemas.microsoft.com/office/powerpoint/2010/main" val="4273167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32D6F-7A63-4999-AADF-572EF9BB3CF8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/>
              <a:t>Weiterführende Analyse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BC6DC0-8658-4B05-8A6B-896BF24C7C5B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de-DE" dirty="0">
                <a:highlight>
                  <a:srgbClr val="FFFFFF"/>
                </a:highlight>
              </a:rPr>
              <a:t>Prüfungen der buchenden Personen</a:t>
            </a:r>
          </a:p>
        </p:txBody>
      </p:sp>
    </p:spTree>
    <p:extLst>
      <p:ext uri="{BB962C8B-B14F-4D97-AF65-F5344CB8AC3E}">
        <p14:creationId xmlns:p14="http://schemas.microsoft.com/office/powerpoint/2010/main" val="1243391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7EB84E5-4FE3-448F-90C8-CCFDDB85E33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1604797"/>
            <a:ext cx="10573609" cy="4488499"/>
          </a:xfrm>
        </p:spPr>
        <p:txBody>
          <a:bodyPr/>
          <a:lstStyle/>
          <a:p>
            <a:r>
              <a:rPr lang="de-DE" dirty="0"/>
              <a:t>48 Benutzer insgesamt</a:t>
            </a:r>
          </a:p>
          <a:p>
            <a:r>
              <a:rPr lang="de-DE" dirty="0"/>
              <a:t>Starke Unterschiede in der Buchungshäufigkeit zwischen Benutzern und Departments (siehe Plots)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C49AAFB-8F41-495C-BFBA-39E6E19A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 der Buchenden Personen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85E0B9-B99C-40E0-9198-6D07F2500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11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45F8B9-AB5E-46BF-8545-0BCD332A181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16F6C54-7335-464A-9BB8-C9F1A1EB4C6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21154" y="2894579"/>
            <a:ext cx="5294571" cy="29106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60EB7DA-B41C-4A52-8B7B-F90769823AD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04579" y="2894579"/>
            <a:ext cx="5168267" cy="29106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85715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7EB84E5-4FE3-448F-90C8-CCFDDB85E33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1604797"/>
            <a:ext cx="10573609" cy="4488499"/>
          </a:xfrm>
        </p:spPr>
        <p:txBody>
          <a:bodyPr/>
          <a:lstStyle/>
          <a:p>
            <a:r>
              <a:rPr lang="de-DE" dirty="0"/>
              <a:t>Genauere Betrachtung der Nutzer, die assoziiert mit lückenhaften </a:t>
            </a:r>
            <a:r>
              <a:rPr lang="de-DE" dirty="0" err="1"/>
              <a:t>Journaleneinträgen</a:t>
            </a:r>
            <a:r>
              <a:rPr lang="de-DE" dirty="0"/>
              <a:t> sind: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C49AAFB-8F41-495C-BFBA-39E6E19A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 der Buchenden Personen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85E0B9-B99C-40E0-9198-6D07F2500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12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45F8B9-AB5E-46BF-8545-0BCD332A181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4591A2C-0891-4F9F-B95C-FC8699CB7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846636"/>
              </p:ext>
            </p:extLst>
          </p:nvPr>
        </p:nvGraphicFramePr>
        <p:xfrm>
          <a:off x="1055440" y="2420888"/>
          <a:ext cx="9649072" cy="1711432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1815454">
                  <a:extLst>
                    <a:ext uri="{9D8B030D-6E8A-4147-A177-3AD203B41FA5}">
                      <a16:colId xmlns:a16="http://schemas.microsoft.com/office/drawing/2014/main" val="2597270762"/>
                    </a:ext>
                  </a:extLst>
                </a:gridCol>
                <a:gridCol w="1919611">
                  <a:extLst>
                    <a:ext uri="{9D8B030D-6E8A-4147-A177-3AD203B41FA5}">
                      <a16:colId xmlns:a16="http://schemas.microsoft.com/office/drawing/2014/main" val="3322645136"/>
                    </a:ext>
                  </a:extLst>
                </a:gridCol>
                <a:gridCol w="2066474">
                  <a:extLst>
                    <a:ext uri="{9D8B030D-6E8A-4147-A177-3AD203B41FA5}">
                      <a16:colId xmlns:a16="http://schemas.microsoft.com/office/drawing/2014/main" val="969723863"/>
                    </a:ext>
                  </a:extLst>
                </a:gridCol>
                <a:gridCol w="1034279">
                  <a:extLst>
                    <a:ext uri="{9D8B030D-6E8A-4147-A177-3AD203B41FA5}">
                      <a16:colId xmlns:a16="http://schemas.microsoft.com/office/drawing/2014/main" val="3629482509"/>
                    </a:ext>
                  </a:extLst>
                </a:gridCol>
                <a:gridCol w="218705">
                  <a:extLst>
                    <a:ext uri="{9D8B030D-6E8A-4147-A177-3AD203B41FA5}">
                      <a16:colId xmlns:a16="http://schemas.microsoft.com/office/drawing/2014/main" val="254602681"/>
                    </a:ext>
                  </a:extLst>
                </a:gridCol>
                <a:gridCol w="1048860">
                  <a:extLst>
                    <a:ext uri="{9D8B030D-6E8A-4147-A177-3AD203B41FA5}">
                      <a16:colId xmlns:a16="http://schemas.microsoft.com/office/drawing/2014/main" val="1680447957"/>
                    </a:ext>
                  </a:extLst>
                </a:gridCol>
                <a:gridCol w="1545689">
                  <a:extLst>
                    <a:ext uri="{9D8B030D-6E8A-4147-A177-3AD203B41FA5}">
                      <a16:colId xmlns:a16="http://schemas.microsoft.com/office/drawing/2014/main" val="2152683175"/>
                    </a:ext>
                  </a:extLst>
                </a:gridCol>
              </a:tblGrid>
              <a:tr h="700906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Benutzername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Ganzer Name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Department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Rolle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Titel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Anzahl Buchungen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679657442"/>
                  </a:ext>
                </a:extLst>
              </a:tr>
              <a:tr h="50526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SheAl01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Alan Shepard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Finance&amp;Admin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Fehlend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Fehlend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17561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609445583"/>
                  </a:ext>
                </a:extLst>
              </a:tr>
              <a:tr h="50526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SYS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SYS SYS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System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Fehlend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Fehlend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16952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051173603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5DA13D04-CDC7-4886-9A90-5A511A1BF1EF}"/>
              </a:ext>
            </a:extLst>
          </p:cNvPr>
          <p:cNvSpPr txBox="1"/>
          <p:nvPr/>
        </p:nvSpPr>
        <p:spPr bwMode="auto">
          <a:xfrm>
            <a:off x="1055440" y="4440797"/>
            <a:ext cx="964907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indent="0">
              <a:spcBef>
                <a:spcPts val="400"/>
              </a:spcBef>
              <a:buFont typeface="Arial" charset="0"/>
              <a:buNone/>
            </a:pPr>
            <a:r>
              <a:rPr lang="de-DE" sz="2000" b="1" kern="0" dirty="0">
                <a:solidFill>
                  <a:schemeClr val="accent3"/>
                </a:solidFill>
                <a:sym typeface="Wingdings" panose="05000000000000000000" pitchFamily="2" charset="2"/>
              </a:rPr>
              <a:t></a:t>
            </a:r>
            <a:r>
              <a:rPr lang="de-DE" sz="2000" kern="0" dirty="0">
                <a:solidFill>
                  <a:schemeClr val="tx1"/>
                </a:solidFill>
                <a:sym typeface="Wingdings" panose="05000000000000000000" pitchFamily="2" charset="2"/>
              </a:rPr>
              <a:t> Hohe Anzahl an Buchungen dieser Benutzer, Fehler bei Buchungen daher eher unwahrscheinlich (unter der Annahme, dass es sich um „erfahrene“ Benutzer handelt)</a:t>
            </a:r>
            <a:endParaRPr lang="de-DE" sz="20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397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7BB5563-8613-4E14-B8CE-3120EE0C034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3339" y="1772816"/>
            <a:ext cx="10780613" cy="2400267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de-DE" sz="2400" dirty="0"/>
              <a:t>Alle Belegdaten liegen im Jahr 2014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ü"/>
            </a:pPr>
            <a:endParaRPr lang="de-DE" sz="24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de-DE" sz="24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de-DE" sz="24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6" y="356659"/>
            <a:ext cx="8989433" cy="960107"/>
          </a:xfrm>
        </p:spPr>
        <p:txBody>
          <a:bodyPr/>
          <a:lstStyle/>
          <a:p>
            <a:r>
              <a:rPr lang="de-DE" dirty="0"/>
              <a:t>Prüfungen der Beleg- und Erfassungszeit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13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E70E069E-F0F0-4260-BF72-F70B48A1B97B}"/>
              </a:ext>
            </a:extLst>
          </p:cNvPr>
          <p:cNvSpPr txBox="1">
            <a:spLocks/>
          </p:cNvSpPr>
          <p:nvPr/>
        </p:nvSpPr>
        <p:spPr bwMode="auto">
          <a:xfrm>
            <a:off x="689439" y="2543335"/>
            <a:ext cx="10780613" cy="859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98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300" indent="-353475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731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pitchFamily="-107" charset="-128"/>
              </a:defRPr>
            </a:lvl3pPr>
            <a:lvl4pPr marL="1454113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4pPr>
            <a:lvl5pPr marL="1807588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X"/>
            </a:pPr>
            <a:r>
              <a:rPr lang="de-DE" sz="2400" kern="0" dirty="0"/>
              <a:t>Uhrzeiten fehlen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X"/>
            </a:pPr>
            <a:r>
              <a:rPr lang="de-DE" sz="2400" kern="0" dirty="0"/>
              <a:t>Buchungszeilen mit Erfassungsdatum vor Belegdatum (</a:t>
            </a:r>
            <a:r>
              <a:rPr lang="de-DE" sz="2400" dirty="0"/>
              <a:t>19638 Buchungszeilen) </a:t>
            </a:r>
            <a:endParaRPr lang="de-DE" sz="2400" kern="0" dirty="0"/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X"/>
            </a:pPr>
            <a:r>
              <a:rPr lang="de-DE" sz="2400" kern="0" dirty="0"/>
              <a:t>Einige Erfassungsdaten liegen im Jahr 2013 (872 Buchungszeilen)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X"/>
            </a:pPr>
            <a:r>
              <a:rPr lang="de-DE" sz="2400" kern="0" dirty="0"/>
              <a:t>Beleg- und Erfassungsdaten an Samstagen und Sonntagen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X"/>
            </a:pPr>
            <a:endParaRPr lang="de-DE" sz="2400" kern="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de-DE" sz="2400" kern="0" dirty="0"/>
          </a:p>
        </p:txBody>
      </p:sp>
    </p:spTree>
    <p:extLst>
      <p:ext uri="{BB962C8B-B14F-4D97-AF65-F5344CB8AC3E}">
        <p14:creationId xmlns:p14="http://schemas.microsoft.com/office/powerpoint/2010/main" val="1108710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Buchungen am Wochenende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Beleg- und Erfassungszeit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14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904CF21-7623-4E69-89FD-D61C75130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79" y="2048151"/>
            <a:ext cx="5340283" cy="30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91069546-01B1-4A85-BACA-8C515D2FDBF3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4"/>
          <a:stretch>
            <a:fillRect/>
          </a:stretch>
        </p:blipFill>
        <p:spPr>
          <a:xfrm>
            <a:off x="6353809" y="2051320"/>
            <a:ext cx="5437044" cy="30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66404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Buchungshäufigkeit pro Monat (Belegdatum; ähnliche Verteilung auch in Bezug Erfassungsdatum – hier nicht dargestellt)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Beleg- und Erfassungszeit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15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67D8EEC-FED1-455A-AA0B-B52F43A78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601" y="2277312"/>
            <a:ext cx="7031767" cy="39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8273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Buchungen pro Tag (Belegdatum)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Beleg- und Erfassungszeit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16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8A7D383-599A-43A1-A27B-E038638FE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1875324"/>
            <a:ext cx="9616418" cy="432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4217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Buchungen pro Tag (Erfassungsdatum)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Beleg und Erfassungszeit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17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8599DF8-02C1-4AE0-8048-0F7473827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1917312"/>
            <a:ext cx="9616418" cy="432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5034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Genauere Betrachtung lückenhafter Buchungszeilen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Beleg- und Erfassungszeit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626D968-2EE0-4227-AF34-9ECCF4B9853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2097508"/>
            <a:ext cx="10780613" cy="4067796"/>
          </a:xfrm>
        </p:spPr>
        <p:txBody>
          <a:bodyPr/>
          <a:lstStyle/>
          <a:p>
            <a:r>
              <a:rPr lang="de-DE" sz="2400" dirty="0"/>
              <a:t>Lückenhafter Journaleintrag </a:t>
            </a:r>
            <a:r>
              <a:rPr lang="de-DE" sz="2400" i="1" dirty="0"/>
              <a:t>„2014-0001-4200050312“ </a:t>
            </a:r>
            <a:r>
              <a:rPr lang="de-DE" sz="2400" dirty="0"/>
              <a:t> auffällig</a:t>
            </a:r>
          </a:p>
          <a:p>
            <a:pPr lvl="1"/>
            <a:r>
              <a:rPr lang="de-DE" sz="2400" dirty="0"/>
              <a:t>Belegdatum am 31.12.2014 und Erfassungsdatum am 13. Januar 2015</a:t>
            </a:r>
          </a:p>
          <a:p>
            <a:pPr lvl="1"/>
            <a:r>
              <a:rPr lang="de-DE" sz="2400" dirty="0"/>
              <a:t>Buchung am Jahresende auffällig, da eine betrügerisch handelnde Person wissen könnte, ob bestimmte Jahresziele schon erreicht wurden und so leichter Buchungen einschleichen könnte</a:t>
            </a:r>
          </a:p>
          <a:p>
            <a:pPr lvl="1"/>
            <a:r>
              <a:rPr lang="de-DE" sz="2400" dirty="0"/>
              <a:t>Allerdings: Buchungsbetrag in Höhe von nur 100,00 Euro</a:t>
            </a:r>
          </a:p>
          <a:p>
            <a:r>
              <a:rPr lang="de-DE" sz="2400" dirty="0"/>
              <a:t>Keine lückenhaften Journaleinträge am Wochenende</a:t>
            </a:r>
          </a:p>
          <a:p>
            <a:endParaRPr lang="de-DE" sz="2400" dirty="0"/>
          </a:p>
          <a:p>
            <a:endParaRPr lang="de-DE" sz="2400" i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18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02381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Multivariate Ausreißer-Analyse mittels Isolation Forest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Beleg- und Erfassungszeit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626D968-2EE0-4227-AF34-9ECCF4B9853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1953492"/>
            <a:ext cx="10780613" cy="4067796"/>
          </a:xfrm>
        </p:spPr>
        <p:txBody>
          <a:bodyPr/>
          <a:lstStyle/>
          <a:p>
            <a:r>
              <a:rPr lang="de-DE" sz="2400" dirty="0"/>
              <a:t>Berücksichtigung von Buchungshäufigkeit pro Tag und Summe der Beträge</a:t>
            </a:r>
          </a:p>
          <a:p>
            <a:endParaRPr lang="de-DE" sz="2400" i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19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5CA217E5-C180-4D0B-B531-C9C3D38C1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44" y="2385695"/>
            <a:ext cx="8054534" cy="360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260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C6CCB57F-FE2F-4D15-881B-6DB3EF29E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969" y="1554071"/>
            <a:ext cx="10773833" cy="290753"/>
          </a:xfrm>
        </p:spPr>
        <p:txBody>
          <a:bodyPr/>
          <a:lstStyle/>
          <a:p>
            <a:r>
              <a:rPr lang="de-DE" dirty="0"/>
              <a:t>Fokus: </a:t>
            </a:r>
            <a:r>
              <a:rPr lang="de-DE" b="1" dirty="0"/>
              <a:t>Betrugsanalyse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5B9CFB-6762-4B06-8553-B12179EE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A1AB73-60DC-4A1B-8AAA-570C99B036F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4579" y="2039403"/>
            <a:ext cx="10780613" cy="40677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accent6"/>
                </a:solidFill>
              </a:rPr>
              <a:t>Beschreibung des </a:t>
            </a:r>
            <a:r>
              <a:rPr lang="de-DE" b="1" dirty="0">
                <a:solidFill>
                  <a:schemeClr val="accent3"/>
                </a:solidFill>
              </a:rPr>
              <a:t>Technologie-Stacks</a:t>
            </a:r>
            <a:endParaRPr lang="de-DE" dirty="0">
              <a:solidFill>
                <a:schemeClr val="accent6"/>
              </a:solidFill>
            </a:endParaRPr>
          </a:p>
          <a:p>
            <a:pPr lvl="0">
              <a:lnSpc>
                <a:spcPct val="150000"/>
              </a:lnSpc>
            </a:pPr>
            <a:r>
              <a:rPr lang="de-DE" dirty="0">
                <a:solidFill>
                  <a:schemeClr val="accent6"/>
                </a:solidFill>
              </a:rPr>
              <a:t>Beschreibung des </a:t>
            </a:r>
            <a:r>
              <a:rPr lang="de-DE" b="1" dirty="0">
                <a:solidFill>
                  <a:schemeClr val="accent3"/>
                </a:solidFill>
              </a:rPr>
              <a:t>ETL-Prozesses</a:t>
            </a:r>
          </a:p>
          <a:p>
            <a:pPr lvl="0">
              <a:lnSpc>
                <a:spcPct val="150000"/>
              </a:lnSpc>
            </a:pPr>
            <a:r>
              <a:rPr lang="de-DE" dirty="0">
                <a:solidFill>
                  <a:schemeClr val="accent6"/>
                </a:solidFill>
              </a:rPr>
              <a:t>Beschreibung der </a:t>
            </a:r>
            <a:r>
              <a:rPr lang="de-DE" b="1" dirty="0">
                <a:solidFill>
                  <a:schemeClr val="accent3"/>
                </a:solidFill>
              </a:rPr>
              <a:t>Datenbasis</a:t>
            </a:r>
          </a:p>
          <a:p>
            <a:pPr lvl="0">
              <a:lnSpc>
                <a:spcPct val="150000"/>
              </a:lnSpc>
            </a:pPr>
            <a:r>
              <a:rPr lang="de-DE" dirty="0">
                <a:solidFill>
                  <a:schemeClr val="accent6"/>
                </a:solidFill>
              </a:rPr>
              <a:t>Grundlegende</a:t>
            </a:r>
            <a:r>
              <a:rPr lang="de-DE" b="1" dirty="0">
                <a:solidFill>
                  <a:schemeClr val="accent3"/>
                </a:solidFill>
              </a:rPr>
              <a:t> Überprüfung der Integrität und Validität</a:t>
            </a:r>
          </a:p>
          <a:p>
            <a:pPr lvl="0">
              <a:lnSpc>
                <a:spcPct val="150000"/>
              </a:lnSpc>
            </a:pPr>
            <a:r>
              <a:rPr lang="de-DE" b="1" dirty="0">
                <a:solidFill>
                  <a:schemeClr val="accent3"/>
                </a:solidFill>
              </a:rPr>
              <a:t>Weiterführende Analysen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2E9EA6-8926-427C-8F19-6C441DAE9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</a:t>
            </a:fld>
            <a:endParaRPr lang="en-GB" noProof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12C9FB-9731-4D4E-931B-9C68D19CA3A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8FC4669-B5B2-424D-A5E6-D35A4A957E17}" type="datetime1">
              <a:rPr lang="en-GB" noProof="0" smtClean="0"/>
              <a:t>23/06/2020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28267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Multivariate Ausreißer-Analyse mittels Isolation Forest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Beleg- und Erfassungszeit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626D968-2EE0-4227-AF34-9ECCF4B9853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1953492"/>
            <a:ext cx="10780613" cy="4067796"/>
          </a:xfrm>
        </p:spPr>
        <p:txBody>
          <a:bodyPr/>
          <a:lstStyle/>
          <a:p>
            <a:pPr marL="0" indent="0">
              <a:buNone/>
            </a:pPr>
            <a:r>
              <a:rPr lang="de-DE" sz="2000" dirty="0"/>
              <a:t>Auffällige Buchungsdaten auf Basis des Isolation Forests: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20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145ED84A-05EF-4E7F-B75D-0EE584E8A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908715"/>
              </p:ext>
            </p:extLst>
          </p:nvPr>
        </p:nvGraphicFramePr>
        <p:xfrm>
          <a:off x="704420" y="2348884"/>
          <a:ext cx="10009112" cy="3924265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132103">
                  <a:extLst>
                    <a:ext uri="{9D8B030D-6E8A-4147-A177-3AD203B41FA5}">
                      <a16:colId xmlns:a16="http://schemas.microsoft.com/office/drawing/2014/main" val="4185507120"/>
                    </a:ext>
                  </a:extLst>
                </a:gridCol>
                <a:gridCol w="3311900">
                  <a:extLst>
                    <a:ext uri="{9D8B030D-6E8A-4147-A177-3AD203B41FA5}">
                      <a16:colId xmlns:a16="http://schemas.microsoft.com/office/drawing/2014/main" val="752198527"/>
                    </a:ext>
                  </a:extLst>
                </a:gridCol>
                <a:gridCol w="3565109">
                  <a:extLst>
                    <a:ext uri="{9D8B030D-6E8A-4147-A177-3AD203B41FA5}">
                      <a16:colId xmlns:a16="http://schemas.microsoft.com/office/drawing/2014/main" val="2981724979"/>
                    </a:ext>
                  </a:extLst>
                </a:gridCol>
              </a:tblGrid>
              <a:tr h="837006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2000" dirty="0">
                          <a:effectLst/>
                        </a:rPr>
                        <a:t>Datum</a:t>
                      </a:r>
                      <a:endParaRPr lang="de-DE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2000">
                          <a:effectLst/>
                        </a:rPr>
                        <a:t>Betrag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2000">
                          <a:effectLst/>
                        </a:rPr>
                        <a:t>Anzahl der Buchungen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272312254"/>
                  </a:ext>
                </a:extLst>
              </a:tr>
              <a:tr h="441037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2014-02-03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366 366 763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782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167759792"/>
                  </a:ext>
                </a:extLst>
              </a:tr>
              <a:tr h="441037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2014-02-04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240 540 541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771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304468007"/>
                  </a:ext>
                </a:extLst>
              </a:tr>
              <a:tr h="441037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2014-02-05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295 927 354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636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267212948"/>
                  </a:ext>
                </a:extLst>
              </a:tr>
              <a:tr h="441037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2014-07-31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142 443 704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1 649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922109779"/>
                  </a:ext>
                </a:extLst>
              </a:tr>
              <a:tr h="441037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2014-12-03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245 135 053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706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385784418"/>
                  </a:ext>
                </a:extLst>
              </a:tr>
              <a:tr h="441037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2014-12-05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183 736 906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784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67336057"/>
                  </a:ext>
                </a:extLst>
              </a:tr>
              <a:tr h="441037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2014-12-30</a:t>
                      </a:r>
                      <a:endParaRPr lang="de-DE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143 615 177</a:t>
                      </a:r>
                      <a:endParaRPr lang="de-DE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1 097</a:t>
                      </a:r>
                      <a:endParaRPr lang="de-DE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791442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501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Verwendeten Konten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626D968-2EE0-4227-AF34-9ECCF4B9853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1628800"/>
            <a:ext cx="5101001" cy="4067796"/>
          </a:xfrm>
        </p:spPr>
        <p:txBody>
          <a:bodyPr/>
          <a:lstStyle/>
          <a:p>
            <a:r>
              <a:rPr lang="de-DE" sz="2000" dirty="0"/>
              <a:t>Betrachtung dient zur besseren Interpretation von Auffälligkeiten aus anderen Analysen</a:t>
            </a:r>
          </a:p>
          <a:p>
            <a:r>
              <a:rPr lang="de-DE" sz="2000" dirty="0"/>
              <a:t>476 „aktive“ Konten insgesamt (2014)</a:t>
            </a:r>
          </a:p>
          <a:p>
            <a:r>
              <a:rPr lang="de-DE" sz="2000" dirty="0"/>
              <a:t>Starke Unterschiede in der Buchungshäufigkeit zwischen Konten</a:t>
            </a:r>
          </a:p>
          <a:p>
            <a:r>
              <a:rPr lang="de-DE" sz="2000" dirty="0"/>
              <a:t>121 Konten (ca. 25%) haben eine Buchungshäufigkeit von weniger als 10</a:t>
            </a:r>
          </a:p>
          <a:p>
            <a:r>
              <a:rPr lang="de-DE" sz="2000" dirty="0"/>
              <a:t>Selten genutzte Konten können in Kombination mit anderen Auffälligkeiten verdächtig sein</a:t>
            </a:r>
          </a:p>
          <a:p>
            <a:r>
              <a:rPr lang="de-DE" sz="2000" dirty="0"/>
              <a:t>Lückenhafte Journaleinträge: Kaum auffällig (Konten mit mind. 45 Buchungen)</a:t>
            </a:r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21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4780613-1C34-462F-BB9B-F09EDEC15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873" y="2060848"/>
            <a:ext cx="5881767" cy="3312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2406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Verteilung von negativen und positiven Beträgen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Beträge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22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2DBD9BC-9145-43CA-A29F-D5DD70845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869" y="2492896"/>
            <a:ext cx="6392515" cy="360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BF3F40F2-3DA0-4BCE-A78F-26F03930A94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1953492"/>
            <a:ext cx="10780613" cy="4067796"/>
          </a:xfrm>
        </p:spPr>
        <p:txBody>
          <a:bodyPr/>
          <a:lstStyle/>
          <a:p>
            <a:r>
              <a:rPr lang="de-DE" sz="2400" dirty="0"/>
              <a:t>Ähnliche Verteilung von positiven und negativen Beträgen</a:t>
            </a:r>
          </a:p>
        </p:txBody>
      </p:sp>
    </p:spTree>
    <p:extLst>
      <p:ext uri="{BB962C8B-B14F-4D97-AF65-F5344CB8AC3E}">
        <p14:creationId xmlns:p14="http://schemas.microsoft.com/office/powerpoint/2010/main" val="4255316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 err="1"/>
              <a:t>Benford</a:t>
            </a:r>
            <a:r>
              <a:rPr lang="de-DE" dirty="0"/>
              <a:t>-Analysen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Beträge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23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BF3F40F2-3DA0-4BCE-A78F-26F03930A94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2025500"/>
            <a:ext cx="10780613" cy="4067796"/>
          </a:xfrm>
        </p:spPr>
        <p:txBody>
          <a:bodyPr/>
          <a:lstStyle/>
          <a:p>
            <a:r>
              <a:rPr lang="de-DE" sz="2400" dirty="0"/>
              <a:t>Die Ziffern vieler finanzieller Daten folgen der </a:t>
            </a:r>
            <a:r>
              <a:rPr lang="de-DE" sz="2400" dirty="0" err="1"/>
              <a:t>Benford</a:t>
            </a:r>
            <a:r>
              <a:rPr lang="de-DE" sz="2400" dirty="0"/>
              <a:t>-Verteilung</a:t>
            </a:r>
          </a:p>
          <a:p>
            <a:r>
              <a:rPr lang="de-DE" sz="2400" b="1" dirty="0">
                <a:solidFill>
                  <a:schemeClr val="accent3"/>
                </a:solidFill>
              </a:rPr>
              <a:t>Abweichungen von der Verteilung </a:t>
            </a:r>
            <a:r>
              <a:rPr lang="de-DE" sz="2400" dirty="0"/>
              <a:t>können Hinweis für </a:t>
            </a:r>
            <a:r>
              <a:rPr lang="de-DE" sz="2400" b="1" dirty="0">
                <a:solidFill>
                  <a:schemeClr val="accent3"/>
                </a:solidFill>
              </a:rPr>
              <a:t>Manipulation</a:t>
            </a:r>
            <a:r>
              <a:rPr lang="de-DE" sz="2400" dirty="0"/>
              <a:t> etc. sein</a:t>
            </a:r>
          </a:p>
          <a:p>
            <a:r>
              <a:rPr lang="de-DE" sz="2400" dirty="0"/>
              <a:t>Analysen durchgeführt </a:t>
            </a:r>
            <a:r>
              <a:rPr lang="de-DE" sz="2400" b="1" dirty="0">
                <a:solidFill>
                  <a:schemeClr val="accent3"/>
                </a:solidFill>
              </a:rPr>
              <a:t>separat nach positiven und negativen Beträgen</a:t>
            </a:r>
          </a:p>
          <a:p>
            <a:pPr lvl="1"/>
            <a:r>
              <a:rPr lang="de-DE" sz="2400" dirty="0"/>
              <a:t>Motivation für die Manipulation positiver und negativer Beträge oft unterschiedlich (</a:t>
            </a:r>
            <a:r>
              <a:rPr lang="de-DE" sz="2400" dirty="0" err="1"/>
              <a:t>Nigrini</a:t>
            </a:r>
            <a:r>
              <a:rPr lang="de-DE" sz="2400" dirty="0"/>
              <a:t> &amp; Miller, 2012)</a:t>
            </a:r>
          </a:p>
          <a:p>
            <a:r>
              <a:rPr lang="de-DE" sz="2400" dirty="0"/>
              <a:t>Fokus auf die gemeinsame Prüfung der ersten zwei Ziffern (</a:t>
            </a:r>
            <a:r>
              <a:rPr lang="de-DE" sz="2400" b="1" dirty="0">
                <a:solidFill>
                  <a:schemeClr val="accent3"/>
                </a:solidFill>
              </a:rPr>
              <a:t>„First-</a:t>
            </a:r>
            <a:r>
              <a:rPr lang="de-DE" sz="2400" b="1" dirty="0" err="1">
                <a:solidFill>
                  <a:schemeClr val="accent3"/>
                </a:solidFill>
              </a:rPr>
              <a:t>Two</a:t>
            </a:r>
            <a:r>
              <a:rPr lang="de-DE" sz="2400" b="1" dirty="0">
                <a:solidFill>
                  <a:schemeClr val="accent3"/>
                </a:solidFill>
              </a:rPr>
              <a:t>-Digits-Test“)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590528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10055"/>
            <a:ext cx="10773833" cy="290753"/>
          </a:xfrm>
        </p:spPr>
        <p:txBody>
          <a:bodyPr/>
          <a:lstStyle/>
          <a:p>
            <a:r>
              <a:rPr lang="de-DE" dirty="0" err="1"/>
              <a:t>Benford</a:t>
            </a:r>
            <a:r>
              <a:rPr lang="de-DE" dirty="0"/>
              <a:t>-Analyse für alle </a:t>
            </a:r>
            <a:r>
              <a:rPr lang="de-DE" b="1" dirty="0"/>
              <a:t>positiven</a:t>
            </a:r>
            <a:r>
              <a:rPr lang="de-DE" dirty="0"/>
              <a:t> Beträge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Beträge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24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386D06B-9819-4659-B826-4925538FF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8" y="2371615"/>
            <a:ext cx="6480720" cy="36496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08C603DC-1FE6-4AEC-89B8-99FA483AC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308360"/>
              </p:ext>
            </p:extLst>
          </p:nvPr>
        </p:nvGraphicFramePr>
        <p:xfrm>
          <a:off x="702776" y="2348880"/>
          <a:ext cx="4529128" cy="3672408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008848">
                  <a:extLst>
                    <a:ext uri="{9D8B030D-6E8A-4147-A177-3AD203B41FA5}">
                      <a16:colId xmlns:a16="http://schemas.microsoft.com/office/drawing/2014/main" val="4178893843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4138118492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dirty="0">
                          <a:effectLst/>
                        </a:rPr>
                        <a:t>Ziffernpaar</a:t>
                      </a:r>
                      <a:endParaRPr lang="de-DE" sz="16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dirty="0">
                          <a:effectLst/>
                        </a:rPr>
                        <a:t>Absolute Abweichung</a:t>
                      </a:r>
                      <a:endParaRPr lang="de-DE" sz="16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926303952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20</a:t>
                      </a:r>
                      <a:endParaRPr lang="de-DE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effectLst/>
                        </a:rPr>
                        <a:t>1387.82</a:t>
                      </a:r>
                      <a:endParaRPr lang="de-DE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202695187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effectLst/>
                        </a:rPr>
                        <a:t>40</a:t>
                      </a:r>
                      <a:endParaRPr lang="de-DE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effectLst/>
                        </a:rPr>
                        <a:t>998.1</a:t>
                      </a:r>
                      <a:endParaRPr lang="de-DE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447814728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effectLst/>
                        </a:rPr>
                        <a:t>60</a:t>
                      </a:r>
                      <a:endParaRPr lang="de-DE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effectLst/>
                        </a:rPr>
                        <a:t>737.33</a:t>
                      </a:r>
                      <a:endParaRPr lang="de-DE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4026223190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effectLst/>
                        </a:rPr>
                        <a:t>15</a:t>
                      </a:r>
                      <a:endParaRPr lang="de-DE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711.44</a:t>
                      </a:r>
                      <a:endParaRPr lang="de-DE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636398864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effectLst/>
                        </a:rPr>
                        <a:t>19</a:t>
                      </a:r>
                      <a:endParaRPr lang="de-DE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666.05</a:t>
                      </a:r>
                      <a:endParaRPr lang="de-DE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925139674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0E80B7E9-F941-48BE-B1F8-31D409A23FCA}"/>
              </a:ext>
            </a:extLst>
          </p:cNvPr>
          <p:cNvSpPr txBox="1"/>
          <p:nvPr/>
        </p:nvSpPr>
        <p:spPr bwMode="auto">
          <a:xfrm>
            <a:off x="674575" y="1893237"/>
            <a:ext cx="58534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indent="0">
              <a:spcBef>
                <a:spcPts val="400"/>
              </a:spcBef>
              <a:buFont typeface="Arial" charset="0"/>
              <a:buNone/>
            </a:pPr>
            <a:r>
              <a:rPr lang="de-DE" sz="2000" kern="0" dirty="0">
                <a:solidFill>
                  <a:schemeClr val="tx1"/>
                </a:solidFill>
              </a:rPr>
              <a:t>Ziffernpaare mit höchster absoluter Abweichung:</a:t>
            </a:r>
          </a:p>
        </p:txBody>
      </p:sp>
    </p:spTree>
    <p:extLst>
      <p:ext uri="{BB962C8B-B14F-4D97-AF65-F5344CB8AC3E}">
        <p14:creationId xmlns:p14="http://schemas.microsoft.com/office/powerpoint/2010/main" val="3916671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10055"/>
            <a:ext cx="10773833" cy="290753"/>
          </a:xfrm>
        </p:spPr>
        <p:txBody>
          <a:bodyPr/>
          <a:lstStyle/>
          <a:p>
            <a:r>
              <a:rPr lang="de-DE" dirty="0" err="1"/>
              <a:t>Benford</a:t>
            </a:r>
            <a:r>
              <a:rPr lang="de-DE" dirty="0"/>
              <a:t>-Analyse für alle </a:t>
            </a:r>
            <a:r>
              <a:rPr lang="de-DE" b="1" dirty="0"/>
              <a:t>negative</a:t>
            </a:r>
            <a:r>
              <a:rPr lang="de-DE" dirty="0"/>
              <a:t> Beträge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Beträge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25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08C603DC-1FE6-4AEC-89B8-99FA483AC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841721"/>
              </p:ext>
            </p:extLst>
          </p:nvPr>
        </p:nvGraphicFramePr>
        <p:xfrm>
          <a:off x="702776" y="2348880"/>
          <a:ext cx="4529128" cy="3672408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008848">
                  <a:extLst>
                    <a:ext uri="{9D8B030D-6E8A-4147-A177-3AD203B41FA5}">
                      <a16:colId xmlns:a16="http://schemas.microsoft.com/office/drawing/2014/main" val="4178893843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4138118492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dirty="0">
                          <a:effectLst/>
                        </a:rPr>
                        <a:t>Ziffernpaar</a:t>
                      </a:r>
                      <a:endParaRPr lang="de-DE" sz="16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dirty="0">
                          <a:effectLst/>
                        </a:rPr>
                        <a:t>Absolute Abweichung</a:t>
                      </a:r>
                      <a:endParaRPr lang="de-DE" sz="16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926303952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1164.90</a:t>
                      </a: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202695187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536.39</a:t>
                      </a: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447814728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505.85</a:t>
                      </a: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4026223190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63</a:t>
                      </a: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485.26</a:t>
                      </a: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636398864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471.76</a:t>
                      </a: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925139674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0E80B7E9-F941-48BE-B1F8-31D409A23FCA}"/>
              </a:ext>
            </a:extLst>
          </p:cNvPr>
          <p:cNvSpPr txBox="1"/>
          <p:nvPr/>
        </p:nvSpPr>
        <p:spPr bwMode="auto">
          <a:xfrm>
            <a:off x="674575" y="1893237"/>
            <a:ext cx="58534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indent="0">
              <a:spcBef>
                <a:spcPts val="400"/>
              </a:spcBef>
              <a:buFont typeface="Arial" charset="0"/>
              <a:buNone/>
            </a:pPr>
            <a:r>
              <a:rPr lang="de-DE" sz="2000" kern="0" dirty="0">
                <a:solidFill>
                  <a:schemeClr val="tx1"/>
                </a:solidFill>
              </a:rPr>
              <a:t>Ziffernpaare mit höchster absoluter Abweichung: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24D9C32-0F65-4526-BD84-41B4188DD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638" y="2370888"/>
            <a:ext cx="6482010" cy="3650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13942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384" y="1511055"/>
            <a:ext cx="10773833" cy="290753"/>
          </a:xfrm>
        </p:spPr>
        <p:txBody>
          <a:bodyPr/>
          <a:lstStyle/>
          <a:p>
            <a:r>
              <a:rPr lang="de-DE" dirty="0" err="1"/>
              <a:t>Benford</a:t>
            </a:r>
            <a:r>
              <a:rPr lang="de-DE" dirty="0"/>
              <a:t>-Analysen</a:t>
            </a:r>
          </a:p>
          <a:p>
            <a:r>
              <a:rPr lang="de-DE" dirty="0"/>
              <a:t>nach</a:t>
            </a:r>
          </a:p>
          <a:p>
            <a:r>
              <a:rPr lang="de-DE" dirty="0"/>
              <a:t>Kontotyp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356659"/>
            <a:ext cx="8365364" cy="960107"/>
          </a:xfrm>
        </p:spPr>
        <p:txBody>
          <a:bodyPr/>
          <a:lstStyle/>
          <a:p>
            <a:r>
              <a:rPr lang="de-DE" dirty="0"/>
              <a:t>Prüfungen der Beträge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26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2ADD41C-74D7-40F6-AB96-7019982D4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800" y="1512000"/>
            <a:ext cx="7784127" cy="48761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9DF9241-87E8-4896-8D6A-355CFC723B06}"/>
              </a:ext>
            </a:extLst>
          </p:cNvPr>
          <p:cNvSpPr txBox="1"/>
          <p:nvPr/>
        </p:nvSpPr>
        <p:spPr bwMode="auto">
          <a:xfrm>
            <a:off x="551384" y="3501008"/>
            <a:ext cx="2088232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indent="0">
              <a:spcBef>
                <a:spcPts val="400"/>
              </a:spcBef>
              <a:buFont typeface="Arial" charset="0"/>
              <a:buNone/>
            </a:pPr>
            <a:r>
              <a:rPr lang="de-DE" sz="1600" kern="0" dirty="0">
                <a:solidFill>
                  <a:schemeClr val="tx1"/>
                </a:solidFill>
              </a:rPr>
              <a:t>Für Ziffern mit höchsten absoluten Differenzen siehe Ausarbeitung</a:t>
            </a:r>
          </a:p>
        </p:txBody>
      </p:sp>
    </p:spTree>
    <p:extLst>
      <p:ext uri="{BB962C8B-B14F-4D97-AF65-F5344CB8AC3E}">
        <p14:creationId xmlns:p14="http://schemas.microsoft.com/office/powerpoint/2010/main" val="1340405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384" y="1511055"/>
            <a:ext cx="10773833" cy="290753"/>
          </a:xfrm>
        </p:spPr>
        <p:txBody>
          <a:bodyPr/>
          <a:lstStyle/>
          <a:p>
            <a:r>
              <a:rPr lang="de-DE" dirty="0" err="1"/>
              <a:t>Benford</a:t>
            </a:r>
            <a:r>
              <a:rPr lang="de-DE" dirty="0"/>
              <a:t>-Analysen</a:t>
            </a:r>
          </a:p>
          <a:p>
            <a:r>
              <a:rPr lang="de-DE" dirty="0"/>
              <a:t>nach</a:t>
            </a:r>
          </a:p>
          <a:p>
            <a:r>
              <a:rPr lang="de-DE" dirty="0"/>
              <a:t>Kontotyp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356659"/>
            <a:ext cx="8365364" cy="960107"/>
          </a:xfrm>
        </p:spPr>
        <p:txBody>
          <a:bodyPr/>
          <a:lstStyle/>
          <a:p>
            <a:r>
              <a:rPr lang="de-DE" dirty="0"/>
              <a:t>Prüfungen der Beträge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27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74217FA-581C-4C87-9A82-68C45113B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800" y="1512000"/>
            <a:ext cx="7784127" cy="48761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5D70AFE-8BA6-48AF-ADFC-342297B1D44C}"/>
              </a:ext>
            </a:extLst>
          </p:cNvPr>
          <p:cNvSpPr txBox="1"/>
          <p:nvPr/>
        </p:nvSpPr>
        <p:spPr bwMode="auto">
          <a:xfrm>
            <a:off x="623392" y="3501008"/>
            <a:ext cx="2088232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indent="0">
              <a:spcBef>
                <a:spcPts val="400"/>
              </a:spcBef>
              <a:buFont typeface="Arial" charset="0"/>
              <a:buNone/>
            </a:pPr>
            <a:r>
              <a:rPr lang="de-DE" sz="1600" kern="0" dirty="0">
                <a:solidFill>
                  <a:schemeClr val="tx1"/>
                </a:solidFill>
              </a:rPr>
              <a:t>Für Ziffern mit höchsten absoluten Differenzen siehe Ausarbeitung</a:t>
            </a:r>
          </a:p>
        </p:txBody>
      </p:sp>
    </p:spTree>
    <p:extLst>
      <p:ext uri="{BB962C8B-B14F-4D97-AF65-F5344CB8AC3E}">
        <p14:creationId xmlns:p14="http://schemas.microsoft.com/office/powerpoint/2010/main" val="2135631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Weitere </a:t>
            </a:r>
            <a:r>
              <a:rPr lang="de-DE" dirty="0" err="1"/>
              <a:t>Benford</a:t>
            </a:r>
            <a:r>
              <a:rPr lang="de-DE" dirty="0"/>
              <a:t>-Analysen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Beträge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28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BF3F40F2-3DA0-4BCE-A78F-26F03930A94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2385540"/>
            <a:ext cx="10780613" cy="4067796"/>
          </a:xfrm>
        </p:spPr>
        <p:txBody>
          <a:bodyPr/>
          <a:lstStyle/>
          <a:p>
            <a:r>
              <a:rPr lang="de-DE" sz="2400" dirty="0"/>
              <a:t>Nach </a:t>
            </a:r>
            <a:r>
              <a:rPr lang="de-DE" sz="2400" b="1" dirty="0">
                <a:solidFill>
                  <a:schemeClr val="accent3"/>
                </a:solidFill>
              </a:rPr>
              <a:t>Benutzern</a:t>
            </a:r>
            <a:r>
              <a:rPr lang="de-DE" sz="2400" dirty="0"/>
              <a:t>: Bezüglich einzelner Nutzer weicht die </a:t>
            </a:r>
            <a:r>
              <a:rPr lang="de-DE" sz="2400" dirty="0" err="1"/>
              <a:t>Benford</a:t>
            </a:r>
            <a:r>
              <a:rPr lang="de-DE" sz="2400" dirty="0"/>
              <a:t>-Verteilung meist ab (nur ein Benutzer mit hoher Konformität) </a:t>
            </a: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dirty="0" err="1">
                <a:sym typeface="Wingdings" panose="05000000000000000000" pitchFamily="2" charset="2"/>
              </a:rPr>
              <a:t>Benford</a:t>
            </a:r>
            <a:r>
              <a:rPr lang="de-DE" sz="2400" dirty="0">
                <a:sym typeface="Wingdings" panose="05000000000000000000" pitchFamily="2" charset="2"/>
              </a:rPr>
              <a:t>-Analyse erscheint in diesem Zusammenhang weniger geeignet</a:t>
            </a:r>
          </a:p>
          <a:p>
            <a:r>
              <a:rPr lang="de-DE" sz="2400" dirty="0">
                <a:sym typeface="Wingdings" panose="05000000000000000000" pitchFamily="2" charset="2"/>
              </a:rPr>
              <a:t>Ähnliches Ergebnis in Bezug auf die </a:t>
            </a:r>
            <a:r>
              <a:rPr lang="de-DE" sz="2400" b="1" dirty="0">
                <a:solidFill>
                  <a:schemeClr val="accent3"/>
                </a:solidFill>
                <a:sym typeface="Wingdings" panose="05000000000000000000" pitchFamily="2" charset="2"/>
              </a:rPr>
              <a:t>Last-</a:t>
            </a:r>
            <a:r>
              <a:rPr lang="de-DE" sz="2400" b="1" dirty="0" err="1">
                <a:solidFill>
                  <a:schemeClr val="accent3"/>
                </a:solidFill>
                <a:sym typeface="Wingdings" panose="05000000000000000000" pitchFamily="2" charset="2"/>
              </a:rPr>
              <a:t>Two</a:t>
            </a:r>
            <a:r>
              <a:rPr lang="de-DE" sz="2400" b="1" dirty="0">
                <a:solidFill>
                  <a:schemeClr val="accent3"/>
                </a:solidFill>
                <a:sym typeface="Wingdings" panose="05000000000000000000" pitchFamily="2" charset="2"/>
              </a:rPr>
              <a:t>-Digits-Analyse</a:t>
            </a:r>
            <a:r>
              <a:rPr lang="de-DE" sz="2400" dirty="0">
                <a:sym typeface="Wingdings" panose="05000000000000000000" pitchFamily="2" charset="2"/>
              </a:rPr>
              <a:t> (z.B. um gerundete Beträge zu entdecken): Meist starke Abweichung, daher Annahme einer </a:t>
            </a:r>
            <a:r>
              <a:rPr lang="de-DE" sz="2400" dirty="0" err="1">
                <a:sym typeface="Wingdings" panose="05000000000000000000" pitchFamily="2" charset="2"/>
              </a:rPr>
              <a:t>Benford</a:t>
            </a:r>
            <a:r>
              <a:rPr lang="de-DE" sz="2400" dirty="0">
                <a:sym typeface="Wingdings" panose="05000000000000000000" pitchFamily="2" charset="2"/>
              </a:rPr>
              <a:t>-Verteilung im Vorhinein eher nicht plausibel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178080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 err="1"/>
              <a:t>Benford</a:t>
            </a:r>
            <a:r>
              <a:rPr lang="de-DE" dirty="0"/>
              <a:t>-Analysen - Fazit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Beträge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29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BF3F40F2-3DA0-4BCE-A78F-26F03930A94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2385540"/>
            <a:ext cx="10780613" cy="4067796"/>
          </a:xfrm>
        </p:spPr>
        <p:txBody>
          <a:bodyPr/>
          <a:lstStyle/>
          <a:p>
            <a:r>
              <a:rPr lang="de-DE" sz="2400" b="1" dirty="0">
                <a:solidFill>
                  <a:schemeClr val="accent3"/>
                </a:solidFill>
              </a:rPr>
              <a:t>Einige auffällige Abweichungen </a:t>
            </a:r>
            <a:r>
              <a:rPr lang="de-DE" sz="2400" dirty="0"/>
              <a:t>gefunden, die unter Berücksichtigung von Kontext- und Domänenwissen interpretiert werden sollten</a:t>
            </a:r>
          </a:p>
          <a:p>
            <a:r>
              <a:rPr lang="de-DE" sz="2400" dirty="0"/>
              <a:t>In diesem Sinne </a:t>
            </a:r>
            <a:r>
              <a:rPr lang="de-DE" sz="2400" b="1" dirty="0">
                <a:solidFill>
                  <a:schemeClr val="accent3"/>
                </a:solidFill>
              </a:rPr>
              <a:t>keine „handfesten“ Beweise </a:t>
            </a:r>
            <a:r>
              <a:rPr lang="de-DE" sz="2400" dirty="0"/>
              <a:t>für betrügerische Aktivitäten</a:t>
            </a:r>
          </a:p>
          <a:p>
            <a:r>
              <a:rPr lang="de-DE" sz="2400" dirty="0" err="1"/>
              <a:t>Benford</a:t>
            </a:r>
            <a:r>
              <a:rPr lang="de-DE" sz="2400" dirty="0"/>
              <a:t>-Analysen ließen sich danach ggf. noch zielgerichteter fortführen</a:t>
            </a:r>
          </a:p>
          <a:p>
            <a:r>
              <a:rPr lang="de-DE" sz="2400" dirty="0"/>
              <a:t>Allgemeine </a:t>
            </a:r>
            <a:r>
              <a:rPr lang="de-DE" sz="2400" b="1" dirty="0">
                <a:solidFill>
                  <a:schemeClr val="accent3"/>
                </a:solidFill>
              </a:rPr>
              <a:t>Herausforderung</a:t>
            </a:r>
            <a:r>
              <a:rPr lang="de-DE" sz="2400" dirty="0"/>
              <a:t> bei den durchgeführten </a:t>
            </a:r>
            <a:r>
              <a:rPr lang="de-DE" sz="2400" dirty="0" err="1"/>
              <a:t>Benford</a:t>
            </a:r>
            <a:r>
              <a:rPr lang="de-DE" sz="2400" dirty="0"/>
              <a:t>-Analysen: Wahl eines passenden „</a:t>
            </a:r>
            <a:r>
              <a:rPr lang="de-DE" sz="2400" dirty="0" err="1"/>
              <a:t>Granularitätsniveaus</a:t>
            </a:r>
            <a:r>
              <a:rPr lang="de-DE" sz="24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01713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7EB84E5-4FE3-448F-90C8-CCFDDB85E33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0188" y="1617620"/>
            <a:ext cx="10780613" cy="4416491"/>
          </a:xfrm>
        </p:spPr>
        <p:txBody>
          <a:bodyPr/>
          <a:lstStyle/>
          <a:p>
            <a:pPr marL="0" indent="0">
              <a:spcAft>
                <a:spcPts val="300"/>
              </a:spcAft>
              <a:buNone/>
            </a:pPr>
            <a:r>
              <a:rPr lang="de-DE" sz="2200" dirty="0"/>
              <a:t>Verwendung folgender Softwaretools:</a:t>
            </a:r>
          </a:p>
          <a:p>
            <a:pPr lvl="0"/>
            <a:r>
              <a:rPr lang="de-DE" sz="2000" b="1" i="1" dirty="0">
                <a:solidFill>
                  <a:schemeClr val="accent3"/>
                </a:solidFill>
              </a:rPr>
              <a:t>Microsoft Excel 2019</a:t>
            </a:r>
            <a:r>
              <a:rPr lang="de-DE" sz="2000" b="1" dirty="0">
                <a:solidFill>
                  <a:schemeClr val="accent3"/>
                </a:solidFill>
              </a:rPr>
              <a:t> </a:t>
            </a:r>
          </a:p>
          <a:p>
            <a:pPr lvl="0"/>
            <a:r>
              <a:rPr lang="de-DE" sz="2000" b="1" i="1" dirty="0">
                <a:solidFill>
                  <a:schemeClr val="accent3"/>
                </a:solidFill>
              </a:rPr>
              <a:t>R</a:t>
            </a:r>
            <a:r>
              <a:rPr lang="de-DE" sz="2000" dirty="0"/>
              <a:t>, Version 3.6.2, mit </a:t>
            </a:r>
            <a:r>
              <a:rPr lang="de-DE" sz="2000" i="1" dirty="0" err="1"/>
              <a:t>RStudio</a:t>
            </a:r>
            <a:r>
              <a:rPr lang="de-DE" sz="2000" dirty="0"/>
              <a:t> und folgenden Packages:</a:t>
            </a:r>
          </a:p>
          <a:p>
            <a:pPr lvl="1"/>
            <a:r>
              <a:rPr lang="de-DE" sz="1800" i="1" dirty="0" err="1"/>
              <a:t>readxl</a:t>
            </a:r>
            <a:r>
              <a:rPr lang="de-DE" sz="1800" i="1" dirty="0"/>
              <a:t>, </a:t>
            </a:r>
            <a:r>
              <a:rPr lang="de-DE" sz="1800" i="1" dirty="0" err="1"/>
              <a:t>dplyr</a:t>
            </a:r>
            <a:r>
              <a:rPr lang="de-DE" sz="1800" i="1" dirty="0"/>
              <a:t>, </a:t>
            </a:r>
            <a:r>
              <a:rPr lang="de-DE" sz="1800" i="1" dirty="0" err="1"/>
              <a:t>tidyr</a:t>
            </a:r>
            <a:r>
              <a:rPr lang="de-DE" sz="1800" dirty="0"/>
              <a:t>: </a:t>
            </a:r>
            <a:r>
              <a:rPr lang="de-DE" sz="1800" i="1" dirty="0" err="1"/>
              <a:t>lubridate</a:t>
            </a:r>
            <a:r>
              <a:rPr lang="de-DE" sz="1800" i="1" dirty="0"/>
              <a:t>, ggplot2, </a:t>
            </a:r>
            <a:r>
              <a:rPr lang="de-DE" sz="1800" i="1" dirty="0" err="1"/>
              <a:t>ggforce</a:t>
            </a:r>
            <a:r>
              <a:rPr lang="de-DE" sz="1800" i="1" dirty="0"/>
              <a:t>, </a:t>
            </a:r>
            <a:r>
              <a:rPr lang="de-DE" sz="1800" dirty="0" err="1"/>
              <a:t>plotly</a:t>
            </a:r>
            <a:r>
              <a:rPr lang="de-DE" sz="1800" dirty="0"/>
              <a:t>, </a:t>
            </a:r>
            <a:r>
              <a:rPr lang="de-DE" sz="1800" i="1" dirty="0" err="1"/>
              <a:t>rmarkdown</a:t>
            </a:r>
            <a:r>
              <a:rPr lang="de-DE" sz="1800" i="1" dirty="0"/>
              <a:t>, </a:t>
            </a:r>
            <a:r>
              <a:rPr lang="de-DE" sz="1800" i="1" dirty="0" err="1"/>
              <a:t>benford.analysis</a:t>
            </a:r>
            <a:r>
              <a:rPr lang="de-DE" sz="1800" i="1" dirty="0"/>
              <a:t>,</a:t>
            </a:r>
            <a:r>
              <a:rPr lang="de-DE" sz="1800" dirty="0"/>
              <a:t> </a:t>
            </a:r>
            <a:r>
              <a:rPr lang="de-DE" sz="1800" i="1" dirty="0" err="1"/>
              <a:t>solitude</a:t>
            </a:r>
            <a:r>
              <a:rPr lang="de-DE" sz="1800" i="1" dirty="0"/>
              <a:t>,</a:t>
            </a:r>
            <a:r>
              <a:rPr lang="de-DE" sz="1800" dirty="0"/>
              <a:t> </a:t>
            </a:r>
            <a:r>
              <a:rPr lang="de-DE" sz="1800" i="1" dirty="0" err="1"/>
              <a:t>naniar</a:t>
            </a:r>
            <a:r>
              <a:rPr lang="de-DE" sz="1800" i="1" dirty="0"/>
              <a:t>, </a:t>
            </a:r>
            <a:r>
              <a:rPr lang="de-DE" sz="1800" i="1" dirty="0" err="1"/>
              <a:t>janitor</a:t>
            </a:r>
            <a:r>
              <a:rPr lang="de-DE" sz="1800" dirty="0"/>
              <a:t>: </a:t>
            </a:r>
            <a:r>
              <a:rPr lang="de-DE" sz="1800" i="1" dirty="0" err="1"/>
              <a:t>here</a:t>
            </a:r>
            <a:r>
              <a:rPr lang="de-DE" sz="1800" i="1" dirty="0"/>
              <a:t>, </a:t>
            </a:r>
            <a:r>
              <a:rPr lang="de-DE" sz="1800" i="1" dirty="0" err="1"/>
              <a:t>cowplot</a:t>
            </a:r>
            <a:r>
              <a:rPr lang="de-DE" sz="1800" i="1" dirty="0"/>
              <a:t>, </a:t>
            </a:r>
            <a:r>
              <a:rPr lang="de-DE" sz="1800" i="1" dirty="0" err="1"/>
              <a:t>stringr</a:t>
            </a:r>
            <a:r>
              <a:rPr lang="de-DE" sz="1800" i="1" dirty="0"/>
              <a:t>, </a:t>
            </a:r>
            <a:r>
              <a:rPr lang="de-DE" sz="1800" i="1" dirty="0" err="1"/>
              <a:t>purrr</a:t>
            </a:r>
            <a:r>
              <a:rPr lang="de-DE" sz="1800" i="1" dirty="0"/>
              <a:t>, </a:t>
            </a:r>
            <a:r>
              <a:rPr lang="de-DE" sz="1800" i="1" dirty="0" err="1"/>
              <a:t>forcats</a:t>
            </a:r>
            <a:endParaRPr lang="de-DE" sz="1800" i="1" dirty="0"/>
          </a:p>
          <a:p>
            <a:r>
              <a:rPr lang="de-DE" sz="2000" dirty="0"/>
              <a:t>Erstellung von Analysenberichten in</a:t>
            </a:r>
            <a:r>
              <a:rPr lang="de-DE" sz="2000" i="1" dirty="0"/>
              <a:t> </a:t>
            </a:r>
            <a:r>
              <a:rPr lang="de-DE" sz="2000" i="1" dirty="0" err="1"/>
              <a:t>rmarkdown</a:t>
            </a:r>
            <a:r>
              <a:rPr lang="de-DE" sz="2000" i="1" dirty="0"/>
              <a:t> </a:t>
            </a:r>
            <a:r>
              <a:rPr lang="de-DE" sz="2000" dirty="0"/>
              <a:t>und anschließender Export in </a:t>
            </a:r>
            <a:r>
              <a:rPr lang="de-DE" sz="2000" dirty="0" err="1"/>
              <a:t>docx</a:t>
            </a:r>
            <a:r>
              <a:rPr lang="de-DE" sz="2000" dirty="0"/>
              <a:t>- und </a:t>
            </a:r>
            <a:r>
              <a:rPr lang="de-DE" sz="2000" dirty="0" err="1"/>
              <a:t>pptx</a:t>
            </a:r>
            <a:r>
              <a:rPr lang="de-DE" sz="2000" dirty="0"/>
              <a:t>-Formate</a:t>
            </a:r>
          </a:p>
          <a:p>
            <a:r>
              <a:rPr lang="de-DE" sz="2000" b="1" i="1" dirty="0">
                <a:solidFill>
                  <a:schemeClr val="accent3"/>
                </a:solidFill>
              </a:rPr>
              <a:t>Microsoft Word 2019</a:t>
            </a:r>
          </a:p>
          <a:p>
            <a:pPr>
              <a:spcAft>
                <a:spcPts val="300"/>
              </a:spcAft>
            </a:pPr>
            <a:r>
              <a:rPr lang="de-DE" sz="2000" b="1" i="1" dirty="0">
                <a:solidFill>
                  <a:schemeClr val="accent3"/>
                </a:solidFill>
              </a:rPr>
              <a:t>Microsoft </a:t>
            </a:r>
            <a:r>
              <a:rPr lang="de-DE" sz="2000" b="1" i="1" dirty="0" err="1">
                <a:solidFill>
                  <a:schemeClr val="accent3"/>
                </a:solidFill>
              </a:rPr>
              <a:t>Powerpoint</a:t>
            </a:r>
            <a:r>
              <a:rPr lang="de-DE" sz="2000" b="1" i="1" dirty="0">
                <a:solidFill>
                  <a:schemeClr val="accent3"/>
                </a:solidFill>
              </a:rPr>
              <a:t> 2019</a:t>
            </a:r>
            <a:endParaRPr lang="de-DE" sz="2200" dirty="0"/>
          </a:p>
          <a:p>
            <a:pPr marL="0" indent="0">
              <a:spcAft>
                <a:spcPts val="300"/>
              </a:spcAft>
              <a:buNone/>
            </a:pPr>
            <a:r>
              <a:rPr lang="de-DE" sz="2200" dirty="0"/>
              <a:t>Bewusste Entscheidung gegen die Erstellung eines Dashboards (z.B. mit </a:t>
            </a:r>
            <a:r>
              <a:rPr lang="de-DE" sz="2200" i="1" dirty="0" err="1"/>
              <a:t>shiny</a:t>
            </a:r>
            <a:r>
              <a:rPr lang="de-DE" sz="2200" dirty="0"/>
              <a:t>), da eher zur Darstellung von Kennzahlenanalysen geeignet</a:t>
            </a:r>
            <a:endParaRPr lang="de-DE" sz="2400" b="1" dirty="0">
              <a:solidFill>
                <a:schemeClr val="accent3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C49AAFB-8F41-495C-BFBA-39E6E19A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des Technology-Stacks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85E0B9-B99C-40E0-9198-6D07F2500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45F8B9-AB5E-46BF-8545-0BCD332A181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41922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Beträge mit der höchsten Buchungshäufigkeit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Beträge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30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3DDF4590-60EA-4695-ABE5-CF49A8E31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291069"/>
              </p:ext>
            </p:extLst>
          </p:nvPr>
        </p:nvGraphicFramePr>
        <p:xfrm>
          <a:off x="704579" y="1916832"/>
          <a:ext cx="9999933" cy="4284313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129232">
                  <a:extLst>
                    <a:ext uri="{9D8B030D-6E8A-4147-A177-3AD203B41FA5}">
                      <a16:colId xmlns:a16="http://schemas.microsoft.com/office/drawing/2014/main" val="90227030"/>
                    </a:ext>
                  </a:extLst>
                </a:gridCol>
                <a:gridCol w="3308862">
                  <a:extLst>
                    <a:ext uri="{9D8B030D-6E8A-4147-A177-3AD203B41FA5}">
                      <a16:colId xmlns:a16="http://schemas.microsoft.com/office/drawing/2014/main" val="3882449250"/>
                    </a:ext>
                  </a:extLst>
                </a:gridCol>
                <a:gridCol w="3561839">
                  <a:extLst>
                    <a:ext uri="{9D8B030D-6E8A-4147-A177-3AD203B41FA5}">
                      <a16:colId xmlns:a16="http://schemas.microsoft.com/office/drawing/2014/main" val="2987406064"/>
                    </a:ext>
                  </a:extLst>
                </a:gridCol>
              </a:tblGrid>
              <a:tr h="94936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Betrag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Anzahl der verschiedenen Tage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Anzahl der Buchungen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596350533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40 000.00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42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62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317861134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63 281.42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35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59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132822058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65 044.70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19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53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72220795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63 281.40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29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37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737787979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48 800.00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24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36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9347656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61 107.14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27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36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422536352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79 522.78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30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34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043190591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89 267.62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19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34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708300776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44 460.00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27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31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108761557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85 400.00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23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30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901621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467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Beträge mit der niedrigsten Buchungshäufigkeit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Beträge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31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3DDF4590-60EA-4695-ABE5-CF49A8E31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339326"/>
              </p:ext>
            </p:extLst>
          </p:nvPr>
        </p:nvGraphicFramePr>
        <p:xfrm>
          <a:off x="704579" y="1916832"/>
          <a:ext cx="9999933" cy="4284313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129232">
                  <a:extLst>
                    <a:ext uri="{9D8B030D-6E8A-4147-A177-3AD203B41FA5}">
                      <a16:colId xmlns:a16="http://schemas.microsoft.com/office/drawing/2014/main" val="90227030"/>
                    </a:ext>
                  </a:extLst>
                </a:gridCol>
                <a:gridCol w="3308862">
                  <a:extLst>
                    <a:ext uri="{9D8B030D-6E8A-4147-A177-3AD203B41FA5}">
                      <a16:colId xmlns:a16="http://schemas.microsoft.com/office/drawing/2014/main" val="3882449250"/>
                    </a:ext>
                  </a:extLst>
                </a:gridCol>
                <a:gridCol w="3561839">
                  <a:extLst>
                    <a:ext uri="{9D8B030D-6E8A-4147-A177-3AD203B41FA5}">
                      <a16:colId xmlns:a16="http://schemas.microsoft.com/office/drawing/2014/main" val="2987406064"/>
                    </a:ext>
                  </a:extLst>
                </a:gridCol>
              </a:tblGrid>
              <a:tr h="94936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Betrag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Anzahl der verschiedenen Tage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Anzahl der Buchungen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596350533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</a:rPr>
                        <a:t>76 791 234.00</a:t>
                      </a:r>
                      <a:endParaRPr lang="de-DE" sz="16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317861134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</a:rPr>
                        <a:t>76 728 144.00</a:t>
                      </a:r>
                      <a:endParaRPr lang="de-DE" sz="16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132822058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</a:rPr>
                        <a:t>76 163 758.00</a:t>
                      </a:r>
                      <a:endParaRPr lang="de-DE" sz="16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72220795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</a:rPr>
                        <a:t>76 000 000.00</a:t>
                      </a:r>
                      <a:endParaRPr lang="de-DE" sz="16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737787979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</a:rPr>
                        <a:t>75 999 810.00</a:t>
                      </a:r>
                      <a:endParaRPr lang="de-DE" sz="16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2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9347656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</a:rPr>
                        <a:t>69 567 614.00</a:t>
                      </a:r>
                      <a:endParaRPr lang="de-DE" sz="16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422536352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</a:rPr>
                        <a:t>69 398 231.00</a:t>
                      </a:r>
                      <a:endParaRPr lang="de-DE" sz="16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043190591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</a:rPr>
                        <a:t>68 000 004.00</a:t>
                      </a:r>
                      <a:endParaRPr lang="de-DE" sz="16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4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708300776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</a:rPr>
                        <a:t>68 000 000.00</a:t>
                      </a:r>
                      <a:endParaRPr lang="de-DE" sz="16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3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108761557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41 890 220.00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2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901621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742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82592304-D778-45B9-AE41-512DF840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Auffälligkeiten in den Daten (ggf. Hinweis auf fehlerhafte Daten, Manipulation und / oder Betrug)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92AED71-09F3-493A-9008-C94C186C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970F6A-FE5D-464E-9762-B82011FDE20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2385540"/>
            <a:ext cx="10780613" cy="4067796"/>
          </a:xfrm>
        </p:spPr>
        <p:txBody>
          <a:bodyPr/>
          <a:lstStyle/>
          <a:p>
            <a:pPr lvl="0"/>
            <a:r>
              <a:rPr lang="de-DE" dirty="0"/>
              <a:t>Journaleinträge mit </a:t>
            </a:r>
            <a:r>
              <a:rPr lang="de-DE" b="1" dirty="0">
                <a:solidFill>
                  <a:schemeClr val="accent3"/>
                </a:solidFill>
              </a:rPr>
              <a:t>unvollständigen Zeilennummern</a:t>
            </a:r>
          </a:p>
          <a:p>
            <a:pPr lvl="0"/>
            <a:r>
              <a:rPr lang="de-DE" dirty="0"/>
              <a:t>Journaleinträge mit </a:t>
            </a:r>
            <a:r>
              <a:rPr lang="de-DE" b="1" dirty="0">
                <a:solidFill>
                  <a:schemeClr val="accent3"/>
                </a:solidFill>
              </a:rPr>
              <a:t>Eintragsdatum vor Belegdatum</a:t>
            </a:r>
          </a:p>
          <a:p>
            <a:pPr lvl="0"/>
            <a:r>
              <a:rPr lang="de-DE" dirty="0"/>
              <a:t>Buchungszeilen mit einem Erfassungsdatum aus dem Jahr </a:t>
            </a:r>
            <a:r>
              <a:rPr lang="de-DE" b="1" dirty="0">
                <a:solidFill>
                  <a:schemeClr val="accent3"/>
                </a:solidFill>
              </a:rPr>
              <a:t>2013</a:t>
            </a:r>
          </a:p>
          <a:p>
            <a:pPr lvl="0"/>
            <a:r>
              <a:rPr lang="de-DE" dirty="0"/>
              <a:t>Häufung von Buchungen am Monats- beziehungsweise Jahresende und weitere </a:t>
            </a:r>
            <a:r>
              <a:rPr lang="de-DE" b="1" dirty="0">
                <a:solidFill>
                  <a:schemeClr val="accent3"/>
                </a:solidFill>
              </a:rPr>
              <a:t>Ausreißer</a:t>
            </a:r>
            <a:r>
              <a:rPr lang="de-DE" dirty="0"/>
              <a:t> auf Basis der Betragssumme und Buchungshäufigkeit</a:t>
            </a:r>
          </a:p>
          <a:p>
            <a:pPr lvl="0"/>
            <a:r>
              <a:rPr lang="de-DE" dirty="0"/>
              <a:t>Auffälligkeiten, in Bezug auf die </a:t>
            </a:r>
            <a:r>
              <a:rPr lang="de-DE" b="1" dirty="0">
                <a:solidFill>
                  <a:schemeClr val="accent3"/>
                </a:solidFill>
              </a:rPr>
              <a:t>Höhe, Ziffern oder Häufigkeit von Beträgen</a:t>
            </a:r>
          </a:p>
          <a:p>
            <a:pPr lvl="0"/>
            <a:r>
              <a:rPr lang="de-DE" dirty="0"/>
              <a:t>Einträge mit Beleg- und/oder Erfassungsdatum am </a:t>
            </a:r>
            <a:r>
              <a:rPr lang="de-DE" b="1" dirty="0">
                <a:solidFill>
                  <a:schemeClr val="accent3"/>
                </a:solidFill>
              </a:rPr>
              <a:t>Wochenende</a:t>
            </a:r>
          </a:p>
          <a:p>
            <a:pPr lvl="0"/>
            <a:r>
              <a:rPr lang="de-DE" dirty="0"/>
              <a:t>Kombinationen dieser Auffälligkeiten in bestimmten Buchungszeilen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570807-1045-47F8-B5DD-DE5E4A7BA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32</a:t>
            </a:fld>
            <a:endParaRPr lang="en-GB" noProof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3F39445-524A-4B95-A17E-DE2CA3DB35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8FC4669-B5B2-424D-A5E6-D35A4A957E17}" type="datetime1">
              <a:rPr lang="en-GB" noProof="0" smtClean="0"/>
              <a:t>23/06/2020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1205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82592304-D778-45B9-AE41-512DF840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Auffälligkeiten in den Daten (ggf. Hinweis auf fehlerhafte Daten, Manipulation und / oder Betrug)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92AED71-09F3-493A-9008-C94C186C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970F6A-FE5D-464E-9762-B82011FDE20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2529556"/>
            <a:ext cx="10780613" cy="4067796"/>
          </a:xfrm>
        </p:spPr>
        <p:txBody>
          <a:bodyPr/>
          <a:lstStyle/>
          <a:p>
            <a:r>
              <a:rPr lang="de-DE" sz="2400" dirty="0"/>
              <a:t>Vorliegenden Analysen geben einen Überblick über Auffälligkeiten</a:t>
            </a:r>
          </a:p>
          <a:p>
            <a:r>
              <a:rPr lang="de-DE" sz="2400" dirty="0"/>
              <a:t>Weitere Bewertung und Interpretation der Auffälligkeiten sollte jedenfalls unter Berücksichtigung von </a:t>
            </a:r>
            <a:r>
              <a:rPr lang="de-DE" sz="2400" b="1" dirty="0">
                <a:solidFill>
                  <a:schemeClr val="accent3"/>
                </a:solidFill>
              </a:rPr>
              <a:t>Kontext- und Domänenwissen </a:t>
            </a:r>
            <a:r>
              <a:rPr lang="de-DE" sz="2400" dirty="0"/>
              <a:t>geschehen (z.B. Wissen über betriebliche Abläufe, das Buchungssystem, …)</a:t>
            </a:r>
          </a:p>
          <a:p>
            <a:r>
              <a:rPr lang="de-DE" sz="2400" dirty="0"/>
              <a:t>Darauf aufbauend gegebenenfalls </a:t>
            </a:r>
            <a:r>
              <a:rPr lang="de-DE" sz="2400" b="1" dirty="0">
                <a:solidFill>
                  <a:schemeClr val="accent3"/>
                </a:solidFill>
              </a:rPr>
              <a:t>weitere Detailanalysen </a:t>
            </a:r>
            <a:r>
              <a:rPr lang="de-DE" sz="2400" dirty="0"/>
              <a:t>sinnvoll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570807-1045-47F8-B5DD-DE5E4A7BA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33</a:t>
            </a:fld>
            <a:endParaRPr lang="en-GB" noProof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3F39445-524A-4B95-A17E-DE2CA3DB35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8FC4669-B5B2-424D-A5E6-D35A4A957E17}" type="datetime1">
              <a:rPr lang="en-GB" noProof="0" smtClean="0"/>
              <a:t>23/06/2020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16280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/>
              <a:t>Dankeschön!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sz="quarter" idx="1"/>
          </p:nvPr>
        </p:nvSpPr>
        <p:spPr>
          <a:xfrm>
            <a:off x="731233" y="2844000"/>
            <a:ext cx="10765367" cy="801024"/>
          </a:xfrm>
        </p:spPr>
        <p:txBody>
          <a:bodyPr/>
          <a:lstStyle/>
          <a:p>
            <a:r>
              <a:rPr lang="de-DE" sz="1800" dirty="0"/>
              <a:t>Till Bieg</a:t>
            </a:r>
          </a:p>
          <a:p>
            <a:r>
              <a:rPr lang="de-DE" sz="1800" dirty="0">
                <a:hlinkClick r:id="rId2"/>
              </a:rPr>
              <a:t>till.bieg@fhwn.ac.at</a:t>
            </a:r>
            <a:endParaRPr lang="de-DE" sz="1800" dirty="0"/>
          </a:p>
          <a:p>
            <a:endParaRPr lang="de-DE" sz="1800" dirty="0"/>
          </a:p>
          <a:p>
            <a:r>
              <a:rPr lang="de-DE" sz="1800" dirty="0"/>
              <a:t>David Krug</a:t>
            </a:r>
          </a:p>
          <a:p>
            <a:r>
              <a:rPr lang="de-DE" sz="1800" dirty="0">
                <a:hlinkClick r:id="rId3"/>
              </a:rPr>
              <a:t>david.krug@fhwn.ac.at</a:t>
            </a:r>
            <a:endParaRPr lang="de-DE" sz="1800" dirty="0"/>
          </a:p>
          <a:p>
            <a:endParaRPr lang="de-DE" sz="1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52A1927-7724-48FB-99A3-17E6E6E39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296" y="188640"/>
            <a:ext cx="2655739" cy="265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9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7EB84E5-4FE3-448F-90C8-CCFDDB85E33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4578" y="1676805"/>
            <a:ext cx="5679453" cy="4416491"/>
          </a:xfrm>
        </p:spPr>
        <p:txBody>
          <a:bodyPr/>
          <a:lstStyle/>
          <a:p>
            <a:r>
              <a:rPr lang="de-DE" sz="2400" dirty="0"/>
              <a:t>Laden der zur Verfügung gestellten xlsx-Dateien als „</a:t>
            </a:r>
            <a:r>
              <a:rPr lang="de-DE" sz="2400" dirty="0" err="1"/>
              <a:t>Flatfiles</a:t>
            </a:r>
            <a:r>
              <a:rPr lang="de-DE" sz="2400" dirty="0"/>
              <a:t>“ in </a:t>
            </a:r>
            <a:r>
              <a:rPr lang="de-DE" sz="2400" i="1" dirty="0"/>
              <a:t>R</a:t>
            </a:r>
          </a:p>
          <a:p>
            <a:r>
              <a:rPr lang="de-DE" sz="2400" i="1" dirty="0"/>
              <a:t>R</a:t>
            </a:r>
            <a:r>
              <a:rPr lang="de-DE" sz="2400" dirty="0"/>
              <a:t> genutzt für:</a:t>
            </a:r>
          </a:p>
          <a:p>
            <a:pPr lvl="1"/>
            <a:r>
              <a:rPr lang="de-DE" sz="2000" dirty="0"/>
              <a:t>Daten- und Manipulation</a:t>
            </a:r>
          </a:p>
          <a:p>
            <a:pPr lvl="1"/>
            <a:r>
              <a:rPr lang="de-DE" sz="2000" dirty="0"/>
              <a:t>Datenvisualisierung</a:t>
            </a:r>
          </a:p>
          <a:p>
            <a:pPr lvl="1"/>
            <a:r>
              <a:rPr lang="de-DE" sz="2000" dirty="0"/>
              <a:t>Weiterführende Analysen </a:t>
            </a:r>
          </a:p>
          <a:p>
            <a:r>
              <a:rPr lang="de-DE" sz="2400" dirty="0"/>
              <a:t>Erstellung von Analysenberichten in</a:t>
            </a:r>
            <a:r>
              <a:rPr lang="de-DE" sz="2400" i="1" dirty="0"/>
              <a:t> </a:t>
            </a:r>
            <a:r>
              <a:rPr lang="de-DE" sz="2400" i="1" dirty="0" err="1"/>
              <a:t>rmarkdown</a:t>
            </a:r>
            <a:r>
              <a:rPr lang="de-DE" sz="2400" i="1" dirty="0"/>
              <a:t> </a:t>
            </a:r>
            <a:r>
              <a:rPr lang="de-DE" sz="2400" dirty="0"/>
              <a:t>und anschließender Export in </a:t>
            </a:r>
            <a:r>
              <a:rPr lang="de-DE" sz="2400" dirty="0" err="1"/>
              <a:t>docx</a:t>
            </a:r>
            <a:r>
              <a:rPr lang="de-DE" sz="2400" dirty="0"/>
              <a:t>- und </a:t>
            </a:r>
            <a:r>
              <a:rPr lang="de-DE" sz="2400" dirty="0" err="1"/>
              <a:t>pptx</a:t>
            </a:r>
            <a:r>
              <a:rPr lang="de-DE" sz="2400" dirty="0"/>
              <a:t>-Formate</a:t>
            </a:r>
          </a:p>
          <a:p>
            <a:r>
              <a:rPr lang="de-DE" sz="2400" dirty="0"/>
              <a:t>Weitere Bearbeitung in Microsoft W</a:t>
            </a:r>
            <a:r>
              <a:rPr lang="de-DE" sz="2400" i="1" dirty="0"/>
              <a:t>ord 2019 </a:t>
            </a:r>
            <a:r>
              <a:rPr lang="de-DE" sz="2400" dirty="0"/>
              <a:t>und </a:t>
            </a:r>
            <a:r>
              <a:rPr lang="de-DE" sz="2400" i="1" dirty="0"/>
              <a:t>Microsoft </a:t>
            </a:r>
            <a:r>
              <a:rPr lang="de-DE" sz="2400" i="1" dirty="0" err="1"/>
              <a:t>Powerpoint</a:t>
            </a:r>
            <a:r>
              <a:rPr lang="de-DE" sz="2400" i="1" dirty="0"/>
              <a:t> 2019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C49AAFB-8F41-495C-BFBA-39E6E19A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des ETL-Prozesses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85E0B9-B99C-40E0-9198-6D07F2500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4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45F8B9-AB5E-46BF-8545-0BCD332A181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7F57A5D-8C0B-44C2-A76F-BFB3365AB1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636912"/>
            <a:ext cx="5184999" cy="185118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99637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579" y="1423249"/>
            <a:ext cx="10773833" cy="290753"/>
          </a:xfrm>
        </p:spPr>
        <p:txBody>
          <a:bodyPr/>
          <a:lstStyle/>
          <a:p>
            <a:r>
              <a:rPr lang="de-DE" dirty="0"/>
              <a:t>Zu Verfügung gestellte Dateien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der Daten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626D968-2EE0-4227-AF34-9ECCF4B9853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4579" y="1916832"/>
            <a:ext cx="10780613" cy="4067796"/>
          </a:xfrm>
        </p:spPr>
        <p:txBody>
          <a:bodyPr/>
          <a:lstStyle/>
          <a:p>
            <a:pPr lvl="0"/>
            <a:r>
              <a:rPr lang="de-DE" sz="1800" b="1" dirty="0">
                <a:solidFill>
                  <a:schemeClr val="accent3"/>
                </a:solidFill>
              </a:rPr>
              <a:t>Buchungsjournal für das Jahr 2014</a:t>
            </a:r>
            <a:r>
              <a:rPr lang="de-DE" sz="1800" dirty="0"/>
              <a:t>: Enthält Buchungseinträge aus dem Jahr 2014 (entspricht der zu prüfenden Periode).</a:t>
            </a:r>
          </a:p>
          <a:p>
            <a:pPr lvl="0"/>
            <a:r>
              <a:rPr lang="de-DE" sz="1800" b="1" dirty="0">
                <a:solidFill>
                  <a:schemeClr val="accent3"/>
                </a:solidFill>
              </a:rPr>
              <a:t>Buchungsjournal für das Jahr 2013: </a:t>
            </a:r>
            <a:r>
              <a:rPr lang="de-DE" sz="1800" dirty="0"/>
              <a:t>Enthält Buchungseinträge aus dem Jahr 2013 (Vorjahr der zu prüfenden Periode).</a:t>
            </a:r>
          </a:p>
          <a:p>
            <a:pPr lvl="0"/>
            <a:r>
              <a:rPr lang="de-DE" sz="1800" b="1" dirty="0">
                <a:solidFill>
                  <a:schemeClr val="accent3"/>
                </a:solidFill>
              </a:rPr>
              <a:t>Saldenliste („Trial </a:t>
            </a:r>
            <a:r>
              <a:rPr lang="de-DE" sz="1800" b="1" dirty="0" err="1">
                <a:solidFill>
                  <a:schemeClr val="accent3"/>
                </a:solidFill>
              </a:rPr>
              <a:t>Balances</a:t>
            </a:r>
            <a:r>
              <a:rPr lang="de-DE" sz="1800" b="1" dirty="0">
                <a:solidFill>
                  <a:schemeClr val="accent3"/>
                </a:solidFill>
              </a:rPr>
              <a:t>“) für das Jahr 2014: </a:t>
            </a:r>
            <a:r>
              <a:rPr lang="de-DE" sz="1800" dirty="0"/>
              <a:t>Enthält Anfangs- und Endsalden jedes Kontos für 2014.</a:t>
            </a:r>
          </a:p>
          <a:p>
            <a:pPr lvl="0"/>
            <a:r>
              <a:rPr lang="de-DE" sz="1800" b="1" dirty="0">
                <a:solidFill>
                  <a:schemeClr val="accent3"/>
                </a:solidFill>
              </a:rPr>
              <a:t>Saldenliste für das Jahr 2014 </a:t>
            </a:r>
            <a:r>
              <a:rPr lang="de-DE" sz="1800" dirty="0"/>
              <a:t>nur mit Daten von Jänner bis September.</a:t>
            </a:r>
          </a:p>
          <a:p>
            <a:pPr lvl="0"/>
            <a:r>
              <a:rPr lang="de-DE" sz="1800" b="1" dirty="0">
                <a:solidFill>
                  <a:schemeClr val="accent3"/>
                </a:solidFill>
              </a:rPr>
              <a:t>Saldenliste für das Jahr 2013: </a:t>
            </a:r>
            <a:r>
              <a:rPr lang="de-DE" sz="1800" dirty="0"/>
              <a:t>Beinhaltet Anfangs- und Endsalden jedes Kontos für 2013.</a:t>
            </a:r>
          </a:p>
          <a:p>
            <a:pPr lvl="0"/>
            <a:r>
              <a:rPr lang="de-DE" sz="1800" b="1" dirty="0">
                <a:solidFill>
                  <a:schemeClr val="accent3"/>
                </a:solidFill>
              </a:rPr>
              <a:t>Kontenplan („Chart </a:t>
            </a:r>
            <a:r>
              <a:rPr lang="de-DE" sz="1800" b="1" dirty="0" err="1">
                <a:solidFill>
                  <a:schemeClr val="accent3"/>
                </a:solidFill>
              </a:rPr>
              <a:t>of</a:t>
            </a:r>
            <a:r>
              <a:rPr lang="de-DE" sz="1800" b="1" dirty="0">
                <a:solidFill>
                  <a:schemeClr val="accent3"/>
                </a:solidFill>
              </a:rPr>
              <a:t> Accounts“): </a:t>
            </a:r>
            <a:r>
              <a:rPr lang="de-DE" sz="1800" dirty="0"/>
              <a:t>Der Kontenplan beinhaltet die Gliederung von Konten zu Bilanz- oder Gewinn und Verlust-Posten.</a:t>
            </a:r>
          </a:p>
          <a:p>
            <a:pPr lvl="0"/>
            <a:r>
              <a:rPr lang="de-DE" sz="1800" b="1" dirty="0">
                <a:solidFill>
                  <a:schemeClr val="accent3"/>
                </a:solidFill>
              </a:rPr>
              <a:t>Benutzerliste („User Listing“): </a:t>
            </a:r>
            <a:r>
              <a:rPr lang="de-DE" sz="1800" dirty="0"/>
              <a:t>Enthält eine Zuordnung verschiedener Systembenutzer zu Namen und Departments.</a:t>
            </a:r>
          </a:p>
          <a:p>
            <a:r>
              <a:rPr lang="de-DE" sz="1800" b="1" dirty="0" err="1">
                <a:solidFill>
                  <a:schemeClr val="accent3"/>
                </a:solidFill>
              </a:rPr>
              <a:t>Sourceliste</a:t>
            </a:r>
            <a:r>
              <a:rPr lang="de-DE" sz="1800" b="1" dirty="0">
                <a:solidFill>
                  <a:schemeClr val="accent3"/>
                </a:solidFill>
              </a:rPr>
              <a:t> („Source Listing“): </a:t>
            </a:r>
            <a:r>
              <a:rPr lang="de-DE" sz="1800" dirty="0"/>
              <a:t>Enthält eine Zuordnung von „Sources“ zu Beschreibungen und Gruppen (im Rahmen der Auswertung nicht berücksichtigt)</a:t>
            </a:r>
          </a:p>
          <a:p>
            <a:pPr marL="0" lvl="0" indent="0">
              <a:buNone/>
            </a:pPr>
            <a:endParaRPr lang="de-DE" sz="1800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7245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Vollständigkeit der Daten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der Daten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626D968-2EE0-4227-AF34-9ECCF4B9853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22669" y="2143581"/>
            <a:ext cx="10780613" cy="4067796"/>
          </a:xfrm>
        </p:spPr>
        <p:txBody>
          <a:bodyPr/>
          <a:lstStyle/>
          <a:p>
            <a:r>
              <a:rPr lang="de-DE" dirty="0"/>
              <a:t>Daten zur Prüfung </a:t>
            </a:r>
            <a:r>
              <a:rPr lang="de-DE" b="1" dirty="0">
                <a:solidFill>
                  <a:schemeClr val="accent3"/>
                </a:solidFill>
              </a:rPr>
              <a:t>weitgehend vollständig</a:t>
            </a:r>
          </a:p>
          <a:p>
            <a:r>
              <a:rPr lang="de-DE" dirty="0"/>
              <a:t>Allerdings gibt es </a:t>
            </a:r>
            <a:r>
              <a:rPr lang="de-DE" b="1" dirty="0">
                <a:solidFill>
                  <a:schemeClr val="accent3"/>
                </a:solidFill>
              </a:rPr>
              <a:t>fehlende Werte / Angaben </a:t>
            </a:r>
            <a:r>
              <a:rPr lang="de-DE" dirty="0"/>
              <a:t>in Bezug auf:</a:t>
            </a:r>
          </a:p>
          <a:p>
            <a:pPr lvl="1"/>
            <a:r>
              <a:rPr lang="de-DE" dirty="0"/>
              <a:t>Buchungstext (Beschreibung der Buchung): Besteht nur aus Platzhaltern</a:t>
            </a:r>
          </a:p>
          <a:p>
            <a:pPr lvl="1"/>
            <a:r>
              <a:rPr lang="de-DE" dirty="0"/>
              <a:t>Uhrzeit der Buchungen fehlt</a:t>
            </a:r>
          </a:p>
          <a:p>
            <a:pPr lvl="1"/>
            <a:r>
              <a:rPr lang="de-DE" dirty="0"/>
              <a:t>Kontonamen und Kontoklassen im Kontenplan (15.1% fehlende Werte)</a:t>
            </a:r>
          </a:p>
          <a:p>
            <a:pPr lvl="1"/>
            <a:r>
              <a:rPr lang="de-DE" dirty="0"/>
              <a:t>Rolle und Titel der Benutzer (fehlen vollständig)</a:t>
            </a:r>
          </a:p>
          <a:p>
            <a:pPr lvl="1"/>
            <a:r>
              <a:rPr lang="de-DE" dirty="0" err="1"/>
              <a:t>Sourceliste</a:t>
            </a:r>
            <a:r>
              <a:rPr lang="de-DE" dirty="0"/>
              <a:t> (weitgehend unvollständig)</a:t>
            </a:r>
          </a:p>
          <a:p>
            <a:pPr lvl="1"/>
            <a:endParaRPr lang="de-DE" dirty="0"/>
          </a:p>
          <a:p>
            <a:pPr marL="0" indent="0">
              <a:buNone/>
            </a:pPr>
            <a:r>
              <a:rPr lang="de-DE" b="1" dirty="0">
                <a:solidFill>
                  <a:schemeClr val="accent3"/>
                </a:solidFill>
                <a:sym typeface="Wingdings" panose="05000000000000000000" pitchFamily="2" charset="2"/>
              </a:rPr>
              <a:t>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>
                <a:solidFill>
                  <a:schemeClr val="accent3"/>
                </a:solidFill>
                <a:sym typeface="Wingdings" panose="05000000000000000000" pitchFamily="2" charset="2"/>
              </a:rPr>
              <a:t>Prüfbarkeit der Daten dadurch eingeschränkt!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6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54142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7BB5563-8613-4E14-B8CE-3120EE0C034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3339" y="1772816"/>
            <a:ext cx="10780613" cy="2400267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de-DE" sz="2400" dirty="0"/>
              <a:t>Summe aller funktionalen Beträge innerhalb des Buchungsjournals ist 0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de-DE" sz="2400" dirty="0"/>
              <a:t>Summen aller funktionalen Beträge innerhalb jedes Journaleintrags sind 0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de-DE" sz="2400" dirty="0"/>
              <a:t>Anfangs- und Endsalden aller Konten stimmen zwischen Saldenliste und Buchungsjournal über ein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ü"/>
            </a:pPr>
            <a:endParaRPr lang="de-DE" sz="24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de-DE" sz="24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de-DE" sz="24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Integritätschecks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7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E70E069E-F0F0-4260-BF72-F70B48A1B97B}"/>
              </a:ext>
            </a:extLst>
          </p:cNvPr>
          <p:cNvSpPr txBox="1">
            <a:spLocks/>
          </p:cNvSpPr>
          <p:nvPr/>
        </p:nvSpPr>
        <p:spPr bwMode="auto">
          <a:xfrm>
            <a:off x="700188" y="4365104"/>
            <a:ext cx="10780613" cy="859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98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300" indent="-353475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731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pitchFamily="-107" charset="-128"/>
              </a:defRPr>
            </a:lvl3pPr>
            <a:lvl4pPr marL="1454113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4pPr>
            <a:lvl5pPr marL="1807588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X"/>
            </a:pPr>
            <a:r>
              <a:rPr lang="de-DE" sz="2400" kern="0" dirty="0"/>
              <a:t>9 Journaleinträge mit lückenhaften Buchungszeilen </a:t>
            </a:r>
            <a:r>
              <a:rPr lang="de-DE" sz="2400" kern="0" dirty="0">
                <a:sym typeface="Wingdings" panose="05000000000000000000" pitchFamily="2" charset="2"/>
              </a:rPr>
              <a:t> Hinweis auf Verletzung der Datenintegrität</a:t>
            </a:r>
            <a:endParaRPr lang="de-DE" sz="2400" kern="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de-DE" sz="2400" kern="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de-DE" sz="2400" kern="0" dirty="0"/>
          </a:p>
        </p:txBody>
      </p:sp>
    </p:spTree>
    <p:extLst>
      <p:ext uri="{BB962C8B-B14F-4D97-AF65-F5344CB8AC3E}">
        <p14:creationId xmlns:p14="http://schemas.microsoft.com/office/powerpoint/2010/main" val="256983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C18805E-A5F9-4B44-B50C-9604780F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Integritätschecks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5AD369-875A-42F3-B76E-43D028E99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8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732AB7-D308-4BEF-BD6C-37ECA57A10B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40D6D9CD-79EA-4F47-A5CB-112A9D1AB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827331"/>
              </p:ext>
            </p:extLst>
          </p:nvPr>
        </p:nvGraphicFramePr>
        <p:xfrm>
          <a:off x="704579" y="1381644"/>
          <a:ext cx="8361132" cy="4824531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128380">
                  <a:extLst>
                    <a:ext uri="{9D8B030D-6E8A-4147-A177-3AD203B41FA5}">
                      <a16:colId xmlns:a16="http://schemas.microsoft.com/office/drawing/2014/main" val="2288175848"/>
                    </a:ext>
                  </a:extLst>
                </a:gridCol>
                <a:gridCol w="2616376">
                  <a:extLst>
                    <a:ext uri="{9D8B030D-6E8A-4147-A177-3AD203B41FA5}">
                      <a16:colId xmlns:a16="http://schemas.microsoft.com/office/drawing/2014/main" val="271387279"/>
                    </a:ext>
                  </a:extLst>
                </a:gridCol>
                <a:gridCol w="2616376">
                  <a:extLst>
                    <a:ext uri="{9D8B030D-6E8A-4147-A177-3AD203B41FA5}">
                      <a16:colId xmlns:a16="http://schemas.microsoft.com/office/drawing/2014/main" val="1393273697"/>
                    </a:ext>
                  </a:extLst>
                </a:gridCol>
              </a:tblGrid>
              <a:tr h="68922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JE-Nummer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Tatsächliche Anzahl an Zeilen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Erwartete Anzahl an Zeilen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4128956783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2014-0001-2400008088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4 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8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771050915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2014-0001-2400013762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4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8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416427264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2014-0001-4200036317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 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948774197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2014-0001-4200036320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294631274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2014-0001-4200036323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91468747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2014-0001-4200036332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 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4066021831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2014-0001-4200039194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4 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7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488652131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2014-0001-4200046717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 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957014017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2014-0001-4200050312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 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3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48858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346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Lückenhafte Buchungszeilen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Integritätschecks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626D968-2EE0-4227-AF34-9ECCF4B9853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sz="2400" dirty="0"/>
              <a:t>Assoziiert mit:</a:t>
            </a:r>
          </a:p>
          <a:p>
            <a:pPr lvl="1"/>
            <a:r>
              <a:rPr lang="de-DE" sz="2400" dirty="0"/>
              <a:t>zwei individuellen Benutzern </a:t>
            </a:r>
            <a:r>
              <a:rPr lang="de-DE" sz="2400" i="1" dirty="0"/>
              <a:t>(„SYS“ und „SheAl01“)</a:t>
            </a:r>
          </a:p>
          <a:p>
            <a:pPr lvl="1"/>
            <a:r>
              <a:rPr lang="de-DE" sz="2400" dirty="0"/>
              <a:t>zwei </a:t>
            </a:r>
            <a:r>
              <a:rPr lang="de-DE" sz="2400" dirty="0" err="1"/>
              <a:t>Sourcegruppen</a:t>
            </a:r>
            <a:r>
              <a:rPr lang="de-DE" sz="2400" dirty="0"/>
              <a:t> </a:t>
            </a:r>
            <a:r>
              <a:rPr lang="de-DE" sz="2400" i="1" dirty="0"/>
              <a:t>("</a:t>
            </a:r>
            <a:r>
              <a:rPr lang="de-DE" sz="2400" i="1" dirty="0" err="1"/>
              <a:t>Accruals</a:t>
            </a:r>
            <a:r>
              <a:rPr lang="de-DE" sz="2400" i="1" dirty="0"/>
              <a:t>" und "</a:t>
            </a:r>
            <a:r>
              <a:rPr lang="de-DE" sz="2400" i="1" dirty="0" err="1"/>
              <a:t>Goods</a:t>
            </a:r>
            <a:r>
              <a:rPr lang="de-DE" sz="2400" i="1" dirty="0"/>
              <a:t> </a:t>
            </a:r>
            <a:r>
              <a:rPr lang="de-DE" sz="2400" i="1" dirty="0" err="1"/>
              <a:t>receipts</a:t>
            </a:r>
            <a:r>
              <a:rPr lang="de-DE" sz="2400" i="1" dirty="0"/>
              <a:t>")</a:t>
            </a:r>
          </a:p>
          <a:p>
            <a:pPr lvl="1"/>
            <a:r>
              <a:rPr lang="de-DE" sz="2400" dirty="0"/>
              <a:t>vier verschiedenen Konten </a:t>
            </a:r>
            <a:r>
              <a:rPr lang="de-DE" sz="2400" i="1" dirty="0"/>
              <a:t>("0060000500", "0140520850", "0140203005", "0140203004")</a:t>
            </a:r>
          </a:p>
          <a:p>
            <a:pPr lvl="1"/>
            <a:endParaRPr lang="de-DE" sz="2400" i="1" dirty="0"/>
          </a:p>
          <a:p>
            <a:pPr marL="0" indent="0">
              <a:buNone/>
            </a:pPr>
            <a:r>
              <a:rPr lang="de-DE" sz="2400" b="1" dirty="0">
                <a:solidFill>
                  <a:schemeClr val="accent3"/>
                </a:solidFill>
                <a:sym typeface="Wingdings" panose="05000000000000000000" pitchFamily="2" charset="2"/>
              </a:rPr>
              <a:t> Wird im Rahmen der weiteren Analyse noch betrachtet</a:t>
            </a:r>
            <a:endParaRPr lang="de-DE" sz="2400" b="1" dirty="0">
              <a:solidFill>
                <a:schemeClr val="accent3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9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57459646"/>
      </p:ext>
    </p:extLst>
  </p:cSld>
  <p:clrMapOvr>
    <a:masterClrMapping/>
  </p:clrMapOvr>
</p:sld>
</file>

<file path=ppt/theme/theme1.xml><?xml version="1.0" encoding="utf-8"?>
<a:theme xmlns:a="http://schemas.openxmlformats.org/drawingml/2006/main" name="AIT_Power_Point_Vorlage-1">
  <a:themeElements>
    <a:clrScheme name="AIT RZ">
      <a:dk1>
        <a:srgbClr val="000000"/>
      </a:dk1>
      <a:lt1>
        <a:srgbClr val="FFFFFF"/>
      </a:lt1>
      <a:dk2>
        <a:srgbClr val="790B1A"/>
      </a:dk2>
      <a:lt2>
        <a:srgbClr val="FFFFFF"/>
      </a:lt2>
      <a:accent1>
        <a:srgbClr val="790B1A"/>
      </a:accent1>
      <a:accent2>
        <a:srgbClr val="5D6C74"/>
      </a:accent2>
      <a:accent3>
        <a:srgbClr val="40AA9B"/>
      </a:accent3>
      <a:accent4>
        <a:srgbClr val="330040"/>
      </a:accent4>
      <a:accent5>
        <a:srgbClr val="BDBDBD"/>
      </a:accent5>
      <a:accent6>
        <a:srgbClr val="000000"/>
      </a:accent6>
      <a:hlink>
        <a:srgbClr val="790B1A"/>
      </a:hlink>
      <a:folHlink>
        <a:srgbClr val="790B1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000" b="0" i="0" u="none" strike="noStrike" cap="none" normalizeH="0" baseline="0">
            <a:ln>
              <a:noFill/>
            </a:ln>
            <a:solidFill>
              <a:srgbClr val="666369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  <a:ext uri="{FAA26D3D-D897-4be2-8F04-BA451C77F1D7}">
            <ma14:placeholderFlag xmlns="" xmlns:ma14="http://schemas.microsoft.com/office/mac/drawingml/2011/main" val="1"/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indent="0">
          <a:spcBef>
            <a:spcPts val="400"/>
          </a:spcBef>
          <a:buFont typeface="Arial" charset="0"/>
          <a:buNone/>
          <a:defRPr sz="1600" kern="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ARC_BasisPPT_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45454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454545"/>
        </a:accent6>
        <a:hlink>
          <a:srgbClr val="A6173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IT_PPTMaster_16zu9_EN_170216" id="{1B95EC1C-B472-450A-8903-C98D4969BD52}" vid="{33B5C33D-DA2D-4FC3-AD9E-3EDC816E9345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AIT RZ">
    <a:dk1>
      <a:srgbClr val="000000"/>
    </a:dk1>
    <a:lt1>
      <a:srgbClr val="FFFFFF"/>
    </a:lt1>
    <a:dk2>
      <a:srgbClr val="790B1A"/>
    </a:dk2>
    <a:lt2>
      <a:srgbClr val="FFFFFF"/>
    </a:lt2>
    <a:accent1>
      <a:srgbClr val="790B1A"/>
    </a:accent1>
    <a:accent2>
      <a:srgbClr val="5D6C74"/>
    </a:accent2>
    <a:accent3>
      <a:srgbClr val="40AA9B"/>
    </a:accent3>
    <a:accent4>
      <a:srgbClr val="330040"/>
    </a:accent4>
    <a:accent5>
      <a:srgbClr val="BDBDBD"/>
    </a:accent5>
    <a:accent6>
      <a:srgbClr val="000000"/>
    </a:accent6>
    <a:hlink>
      <a:srgbClr val="790B1A"/>
    </a:hlink>
    <a:folHlink>
      <a:srgbClr val="790B1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1742</Words>
  <Application>Microsoft Office PowerPoint</Application>
  <PresentationFormat>Breitbild</PresentationFormat>
  <Paragraphs>424</Paragraphs>
  <Slides>34</Slides>
  <Notes>23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1" baseType="lpstr">
      <vt:lpstr>MS PGothic</vt:lpstr>
      <vt:lpstr>Arial</vt:lpstr>
      <vt:lpstr>Cambria</vt:lpstr>
      <vt:lpstr>Geneva</vt:lpstr>
      <vt:lpstr>Times New Roman</vt:lpstr>
      <vt:lpstr>Wingdings</vt:lpstr>
      <vt:lpstr>AIT_Power_Point_Vorlage-1</vt:lpstr>
      <vt:lpstr>Präsentation</vt:lpstr>
      <vt:lpstr>Überblick</vt:lpstr>
      <vt:lpstr>Beschreibung des Technology-Stacks</vt:lpstr>
      <vt:lpstr>Beschreibung des ETL-Prozesses</vt:lpstr>
      <vt:lpstr>Beschreibung der Daten</vt:lpstr>
      <vt:lpstr>Beschreibung der Daten</vt:lpstr>
      <vt:lpstr>Grundlegende Integritätschecks</vt:lpstr>
      <vt:lpstr>Grundlegende Integritätschecks</vt:lpstr>
      <vt:lpstr>Grundlegende Integritätschecks</vt:lpstr>
      <vt:lpstr>Weiterführende Analyse</vt:lpstr>
      <vt:lpstr>Prüfung der Buchenden Personen</vt:lpstr>
      <vt:lpstr>Prüfung der Buchenden Personen</vt:lpstr>
      <vt:lpstr>Prüfungen der Beleg- und Erfassungszeit</vt:lpstr>
      <vt:lpstr>Prüfungen der Beleg- und Erfassungszeit</vt:lpstr>
      <vt:lpstr>Prüfungen der Beleg- und Erfassungszeit</vt:lpstr>
      <vt:lpstr>Prüfungen der Beleg- und Erfassungszeit</vt:lpstr>
      <vt:lpstr>Prüfungen der Beleg und Erfassungszeit</vt:lpstr>
      <vt:lpstr>Prüfungen der Beleg- und Erfassungszeit</vt:lpstr>
      <vt:lpstr>Prüfungen der Beleg- und Erfassungszeit</vt:lpstr>
      <vt:lpstr>Prüfungen der Beleg- und Erfassungszeit</vt:lpstr>
      <vt:lpstr>Prüfungen der Verwendeten Konten</vt:lpstr>
      <vt:lpstr>Prüfungen der Beträge</vt:lpstr>
      <vt:lpstr>Prüfungen der Beträge</vt:lpstr>
      <vt:lpstr>Prüfungen der Beträge</vt:lpstr>
      <vt:lpstr>Prüfungen der Beträge</vt:lpstr>
      <vt:lpstr>Prüfungen der Beträge</vt:lpstr>
      <vt:lpstr>Prüfungen der Beträge</vt:lpstr>
      <vt:lpstr>Prüfungen der Beträge</vt:lpstr>
      <vt:lpstr>Prüfungen der Beträge</vt:lpstr>
      <vt:lpstr>Prüfungen der Beträge</vt:lpstr>
      <vt:lpstr>Prüfungen der Beträge</vt:lpstr>
      <vt:lpstr>Zusammenfassung</vt:lpstr>
      <vt:lpstr>Zusammenfassung</vt:lpstr>
      <vt:lpstr>Dankeschön!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</dc:title>
  <dc:creator>Bieg Till</dc:creator>
  <cp:lastModifiedBy>Bieg Till</cp:lastModifiedBy>
  <cp:revision>458</cp:revision>
  <cp:lastPrinted>2019-04-18T09:09:44Z</cp:lastPrinted>
  <dcterms:created xsi:type="dcterms:W3CDTF">2016-12-27T07:56:53Z</dcterms:created>
  <dcterms:modified xsi:type="dcterms:W3CDTF">2020-06-23T10:25:08Z</dcterms:modified>
</cp:coreProperties>
</file>