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44"/>
  </p:notesMasterIdLst>
  <p:handoutMasterIdLst>
    <p:handoutMasterId r:id="rId45"/>
  </p:handoutMasterIdLst>
  <p:sldIdLst>
    <p:sldId id="256" r:id="rId9"/>
    <p:sldId id="269" r:id="rId10"/>
    <p:sldId id="517" r:id="rId11"/>
    <p:sldId id="498" r:id="rId12"/>
    <p:sldId id="512" r:id="rId13"/>
    <p:sldId id="513" r:id="rId14"/>
    <p:sldId id="499" r:id="rId15"/>
    <p:sldId id="500" r:id="rId16"/>
    <p:sldId id="501" r:id="rId17"/>
    <p:sldId id="502" r:id="rId18"/>
    <p:sldId id="514" r:id="rId19"/>
    <p:sldId id="503" r:id="rId20"/>
    <p:sldId id="504" r:id="rId21"/>
    <p:sldId id="505" r:id="rId22"/>
    <p:sldId id="515" r:id="rId23"/>
    <p:sldId id="491" r:id="rId24"/>
    <p:sldId id="260" r:id="rId25"/>
    <p:sldId id="333" r:id="rId26"/>
    <p:sldId id="265" r:id="rId27"/>
    <p:sldId id="516" r:id="rId28"/>
    <p:sldId id="507" r:id="rId29"/>
    <p:sldId id="281" r:id="rId30"/>
    <p:sldId id="346" r:id="rId31"/>
    <p:sldId id="520" r:id="rId32"/>
    <p:sldId id="521" r:id="rId33"/>
    <p:sldId id="522" r:id="rId34"/>
    <p:sldId id="523" r:id="rId35"/>
    <p:sldId id="282" r:id="rId36"/>
    <p:sldId id="283" r:id="rId37"/>
    <p:sldId id="284" r:id="rId38"/>
    <p:sldId id="285" r:id="rId39"/>
    <p:sldId id="508" r:id="rId40"/>
    <p:sldId id="509" r:id="rId41"/>
    <p:sldId id="510" r:id="rId42"/>
    <p:sldId id="511" r:id="rId43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é Zurbrügg" initials="RZ" lastIdx="1" clrIdx="0">
    <p:extLst>
      <p:ext uri="{19B8F6BF-5375-455C-9EA6-DF929625EA0E}">
        <p15:presenceInfo xmlns:p15="http://schemas.microsoft.com/office/powerpoint/2012/main" userId="2f5b3b8cf1a4cf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29200"/>
    <a:srgbClr val="000000"/>
    <a:srgbClr val="E9A080"/>
    <a:srgbClr val="B2B2B2"/>
    <a:srgbClr val="A6A6A6"/>
    <a:srgbClr val="800000"/>
    <a:srgbClr val="0D0D0D"/>
    <a:srgbClr val="91056A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64" d="100"/>
          <a:sy n="164" d="100"/>
        </p:scale>
        <p:origin x="120" y="26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30.12.2018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30.12.2018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D4D6-2D1B-4B8D-9879-BF76023F525F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2309966" y="210427"/>
            <a:ext cx="12187240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4889785" y="0"/>
            <a:ext cx="7312343" cy="6865525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799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896" y="174980"/>
            <a:ext cx="3656171" cy="2197100"/>
          </a:xfrm>
        </p:spPr>
        <p:txBody>
          <a:bodyPr rtlCol="0" anchor="b">
            <a:normAutofit/>
          </a:bodyPr>
          <a:lstStyle>
            <a:lvl1pPr algn="l" rtl="0">
              <a:defRPr sz="2599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0365" y="429547"/>
            <a:ext cx="6215491" cy="5715000"/>
          </a:xfrm>
        </p:spPr>
        <p:txBody>
          <a:bodyPr rtlCol="0">
            <a:normAutofit/>
          </a:bodyPr>
          <a:lstStyle>
            <a:lvl1pPr algn="l" rtl="0">
              <a:defRPr sz="1999"/>
            </a:lvl1pPr>
            <a:lvl2pPr algn="l" rtl="0">
              <a:defRPr sz="1799"/>
            </a:lvl2pPr>
            <a:lvl3pPr algn="l" rtl="0">
              <a:defRPr sz="1599"/>
            </a:lvl3pPr>
            <a:lvl4pPr algn="l" rtl="0">
              <a:defRPr sz="1399"/>
            </a:lvl4pPr>
            <a:lvl5pPr algn="l" rtl="0">
              <a:defRPr sz="1399"/>
            </a:lvl5pPr>
            <a:lvl6pPr algn="l" rtl="0">
              <a:defRPr sz="1999"/>
            </a:lvl6pPr>
            <a:lvl7pPr algn="l" rtl="0">
              <a:defRPr sz="1999"/>
            </a:lvl7pPr>
            <a:lvl8pPr algn="l" rtl="0">
              <a:defRPr sz="1999"/>
            </a:lvl8pPr>
            <a:lvl9pPr algn="l" rtl="0">
              <a:defRPr sz="1999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1896" y="2813793"/>
            <a:ext cx="3656171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599">
                <a:solidFill>
                  <a:schemeClr val="bg1"/>
                </a:solidFill>
              </a:defRPr>
            </a:lvl1pPr>
            <a:lvl2pPr marL="457017" indent="0" algn="l" rtl="0">
              <a:buNone/>
              <a:defRPr sz="1399"/>
            </a:lvl2pPr>
            <a:lvl3pPr marL="914034" indent="0" algn="l" rtl="0">
              <a:buNone/>
              <a:defRPr sz="1200"/>
            </a:lvl3pPr>
            <a:lvl4pPr marL="1371051" indent="0" algn="l" rtl="0">
              <a:buNone/>
              <a:defRPr sz="1000"/>
            </a:lvl4pPr>
            <a:lvl5pPr marL="1828068" indent="0" algn="l" rtl="0">
              <a:buNone/>
              <a:defRPr sz="1000"/>
            </a:lvl5pPr>
            <a:lvl6pPr marL="2285086" indent="0" algn="l" rtl="0">
              <a:buNone/>
              <a:defRPr sz="1000"/>
            </a:lvl6pPr>
            <a:lvl7pPr marL="2742103" indent="0" algn="l" rtl="0">
              <a:buNone/>
              <a:defRPr sz="1000"/>
            </a:lvl7pPr>
            <a:lvl8pPr marL="3199120" indent="0" algn="l" rtl="0">
              <a:buNone/>
              <a:defRPr sz="1000"/>
            </a:lvl8pPr>
            <a:lvl9pPr marL="3656137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611896" y="2546639"/>
            <a:ext cx="36578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54D4E97E-19CF-487C-A843-1873D90C67A5}" type="datetime1">
              <a:rPr lang="de-DE" smtClean="0"/>
              <a:pPr algn="r"/>
              <a:t>30.12.2018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700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2DF8-070B-44EA-BD24-0FB921343331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9B4C-AB08-4ECE-AED7-D5424D6317B3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1E12-2268-48FA-915B-E2160397BACF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8AF-E48D-426F-A301-CDF3E2E3EEAC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F897-56EA-41DD-9164-D8C976168BBA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37F4-FC8A-46F8-BC62-DAACDDBE934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E717-B2BD-4A10-90FD-7195FAFA9FEE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D2E8-9559-4171-993D-20A6AF1D3C19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F3A5-DA6D-4C1C-A13E-72E5522B62BF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84-2AC8-4728-8477-5D026A5216BC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914-BDFD-4CA3-9F99-70C8AE6BB5D7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240A-236E-43B6-8E95-250FFF85669A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7131-BD81-4FDB-BB76-AFAB9F4F6DD5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3DE-79CC-4020-A547-A0BEC346CC7B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942A-BEC6-4E5F-BCE4-D88E91E24BF7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DAA-E781-4119-9EE9-EF2BAB47A22A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CF56-0F6E-4E06-97F5-5AB755D3CF4B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05A-D149-4039-A161-06AA0D16DAB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58E-8A72-4EB2-9109-067E16B96F55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08D9-30CD-4D85-8201-299AC467B5B0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C23-4836-4CF2-8A5E-A3D5E6EABF3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407-F39E-4FEF-B3E1-8F65D5C8D31A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47E2-6135-4CD5-A288-43C7967E46A6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9264-CB75-4B7F-B244-600903905298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87BE-FA0E-4517-A340-1F27D8AB8CF4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F214-36B5-4584-9C4E-C3A41F4375D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5DD1-A5C1-44BB-8050-D2D5B7B7FF87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58A8-2FC6-4858-B564-679290EB24CE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77CD-F256-495F-9148-9F12B9AD489D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DCAD-653D-49C1-B6F4-B8000AFC93E8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E299-B484-4489-A933-1F53B82CF758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A844-0F6D-452F-8A76-F8D944931AA7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0C45-2FC5-4742-8F65-958EB0701A1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8993-62ED-4E5F-AFDE-7D9D8E9B8E95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0BD0-DC08-4721-847D-F712614CA974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535-986A-4845-81C1-037B0826E393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DC09-44B5-4068-A541-80A9016C55BE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8992-6DBA-4588-B084-F26FF9E2D8E7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5E2-E7F6-4C7F-94ED-566217CFA59B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D728-7DA7-4E09-8530-D006B6E3B014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D7D1-6556-47B5-9DF4-77DC8EFF54FB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0CC3-B2AE-4EFD-85B7-CC05FC4082C4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408-2966-4708-9669-4346DA7FC2E0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01A-D05E-4054-B3EA-C8C53533BBEE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6EBE-1B5C-44E3-B07D-885DBCC7CE38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8CDF-3E7D-46F3-935E-F693EFDA228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A6E1-241D-4F8F-9277-D98946233085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66CD-E022-42E6-B2F5-3D325F68F4B8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B4-FC68-438B-B0D7-535713087E26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9A13-E34F-4FC8-A198-EEA63ADB36A0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18B-AB30-41C2-87E9-9AB9CF4391BF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A783-ABB4-4D67-BC0D-6CB22324D7B4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A7DD-066A-4825-84FD-BB68020BC596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B840-C48C-4147-82BF-038EF51AA049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EB8-D1F9-4ECF-8D55-A6C7E24AE614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6CE-2FF5-4076-B2BD-9FAA7722C3AB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D2A5-F672-43FB-8813-7E06ACA55C0E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D677-A3FB-433D-A2B1-C1A410C949D3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D05-96AE-4507-BF06-4FC2F41C321F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755C-CF68-4823-A4E0-1E865F6A92B9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70B-CC98-4B7A-92E1-2BA0CB20E205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2FA7-4D54-474E-BE4D-EC07803DBA26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B54-78DD-47D4-82FD-DD2B117BB84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4C2-0029-4C46-BC37-EAE1F4B96121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587-B1B1-4E82-9B14-B8CA7571490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36A-7CC9-4C86-B908-3F74072DC32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FF2F-9BE4-45E7-AE88-56E7D264A0B9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3A76-6FFB-409D-9D98-7BDAF89BD6B1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F324-884D-49D9-9C4D-FF5CEA97066E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50A-2BA8-43DF-A513-2C81AB71C838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267F1A5-28CF-4C64-B547-908F8C4552CD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  <p:sldLayoutId id="2147483765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356C644-D21B-4117-8536-12C1A4B57824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FBF8EA7-BC54-4DE8-A91E-8CD78A612D5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85629B4-9E5D-4F25-897F-2E760DDD1511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2AB5596-183C-4B90-9587-4DBC95492094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7A0B80B-9028-4FAE-A9B9-F074A670ADFE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5F5C69D-6636-4D4A-9E38-3CCA4329166E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008C9A5-F142-4CA6-B0A2-0ED7927AC48A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18" Type="http://schemas.openxmlformats.org/officeDocument/2006/relationships/image" Target="../media/image200.png"/><Relationship Id="rId26" Type="http://schemas.openxmlformats.org/officeDocument/2006/relationships/image" Target="../media/image280.png"/><Relationship Id="rId3" Type="http://schemas.openxmlformats.org/officeDocument/2006/relationships/image" Target="../media/image511.png"/><Relationship Id="rId21" Type="http://schemas.openxmlformats.org/officeDocument/2006/relationships/image" Target="../media/image230.png"/><Relationship Id="rId7" Type="http://schemas.openxmlformats.org/officeDocument/2006/relationships/image" Target="../media/image96.png"/><Relationship Id="rId12" Type="http://schemas.openxmlformats.org/officeDocument/2006/relationships/image" Target="../media/image140.png"/><Relationship Id="rId17" Type="http://schemas.openxmlformats.org/officeDocument/2006/relationships/image" Target="../media/image190.png"/><Relationship Id="rId25" Type="http://schemas.openxmlformats.org/officeDocument/2006/relationships/image" Target="../media/image270.png"/><Relationship Id="rId2" Type="http://schemas.openxmlformats.org/officeDocument/2006/relationships/image" Target="../media/image410.png"/><Relationship Id="rId16" Type="http://schemas.openxmlformats.org/officeDocument/2006/relationships/image" Target="../media/image180.png"/><Relationship Id="rId20" Type="http://schemas.openxmlformats.org/officeDocument/2006/relationships/image" Target="../media/image220.png"/><Relationship Id="rId29" Type="http://schemas.openxmlformats.org/officeDocument/2006/relationships/image" Target="../media/image3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0.png"/><Relationship Id="rId11" Type="http://schemas.openxmlformats.org/officeDocument/2006/relationships/image" Target="../media/image130.png"/><Relationship Id="rId24" Type="http://schemas.openxmlformats.org/officeDocument/2006/relationships/image" Target="../media/image260.png"/><Relationship Id="rId5" Type="http://schemas.openxmlformats.org/officeDocument/2006/relationships/image" Target="../media/image710.png"/><Relationship Id="rId15" Type="http://schemas.openxmlformats.org/officeDocument/2006/relationships/image" Target="../media/image170.png"/><Relationship Id="rId23" Type="http://schemas.openxmlformats.org/officeDocument/2006/relationships/image" Target="../media/image250.png"/><Relationship Id="rId28" Type="http://schemas.openxmlformats.org/officeDocument/2006/relationships/image" Target="../media/image300.png"/><Relationship Id="rId10" Type="http://schemas.openxmlformats.org/officeDocument/2006/relationships/image" Target="../media/image120.png"/><Relationship Id="rId19" Type="http://schemas.openxmlformats.org/officeDocument/2006/relationships/image" Target="../media/image210.png"/><Relationship Id="rId31" Type="http://schemas.openxmlformats.org/officeDocument/2006/relationships/image" Target="../media/image330.png"/><Relationship Id="rId4" Type="http://schemas.openxmlformats.org/officeDocument/2006/relationships/image" Target="../media/image65.png"/><Relationship Id="rId9" Type="http://schemas.openxmlformats.org/officeDocument/2006/relationships/image" Target="../media/image110.png"/><Relationship Id="rId14" Type="http://schemas.openxmlformats.org/officeDocument/2006/relationships/image" Target="../media/image160.png"/><Relationship Id="rId22" Type="http://schemas.openxmlformats.org/officeDocument/2006/relationships/image" Target="../media/image50.png"/><Relationship Id="rId27" Type="http://schemas.openxmlformats.org/officeDocument/2006/relationships/image" Target="../media/image290.png"/><Relationship Id="rId30" Type="http://schemas.openxmlformats.org/officeDocument/2006/relationships/image" Target="../media/image3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180.png"/><Relationship Id="rId18" Type="http://schemas.openxmlformats.org/officeDocument/2006/relationships/image" Target="../media/image450.png"/><Relationship Id="rId26" Type="http://schemas.openxmlformats.org/officeDocument/2006/relationships/image" Target="../media/image52.png"/><Relationship Id="rId39" Type="http://schemas.openxmlformats.org/officeDocument/2006/relationships/image" Target="../media/image59.png"/><Relationship Id="rId3" Type="http://schemas.openxmlformats.org/officeDocument/2006/relationships/image" Target="../media/image511.png"/><Relationship Id="rId21" Type="http://schemas.openxmlformats.org/officeDocument/2006/relationships/image" Target="../media/image480.png"/><Relationship Id="rId34" Type="http://schemas.openxmlformats.org/officeDocument/2006/relationships/image" Target="../media/image160.png"/><Relationship Id="rId7" Type="http://schemas.openxmlformats.org/officeDocument/2006/relationships/image" Target="../media/image360.png"/><Relationship Id="rId12" Type="http://schemas.openxmlformats.org/officeDocument/2006/relationships/image" Target="../media/image170.png"/><Relationship Id="rId17" Type="http://schemas.openxmlformats.org/officeDocument/2006/relationships/image" Target="../media/image440.png"/><Relationship Id="rId25" Type="http://schemas.openxmlformats.org/officeDocument/2006/relationships/image" Target="../media/image51.png"/><Relationship Id="rId33" Type="http://schemas.openxmlformats.org/officeDocument/2006/relationships/image" Target="../media/image54.png"/><Relationship Id="rId38" Type="http://schemas.openxmlformats.org/officeDocument/2006/relationships/image" Target="../media/image58.png"/><Relationship Id="rId2" Type="http://schemas.openxmlformats.org/officeDocument/2006/relationships/image" Target="../media/image200.png"/><Relationship Id="rId16" Type="http://schemas.openxmlformats.org/officeDocument/2006/relationships/image" Target="../media/image430.png"/><Relationship Id="rId20" Type="http://schemas.openxmlformats.org/officeDocument/2006/relationships/image" Target="../media/image470.png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11" Type="http://schemas.openxmlformats.org/officeDocument/2006/relationships/image" Target="../media/image400.png"/><Relationship Id="rId24" Type="http://schemas.openxmlformats.org/officeDocument/2006/relationships/image" Target="../media/image500.png"/><Relationship Id="rId32" Type="http://schemas.openxmlformats.org/officeDocument/2006/relationships/image" Target="../media/image140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" Type="http://schemas.openxmlformats.org/officeDocument/2006/relationships/image" Target="../media/image340.png"/><Relationship Id="rId15" Type="http://schemas.openxmlformats.org/officeDocument/2006/relationships/image" Target="../media/image420.png"/><Relationship Id="rId23" Type="http://schemas.openxmlformats.org/officeDocument/2006/relationships/image" Target="../media/image230.png"/><Relationship Id="rId28" Type="http://schemas.openxmlformats.org/officeDocument/2006/relationships/image" Target="../media/image130.png"/><Relationship Id="rId36" Type="http://schemas.openxmlformats.org/officeDocument/2006/relationships/image" Target="../media/image56.png"/><Relationship Id="rId10" Type="http://schemas.openxmlformats.org/officeDocument/2006/relationships/image" Target="../media/image390.png"/><Relationship Id="rId19" Type="http://schemas.openxmlformats.org/officeDocument/2006/relationships/image" Target="../media/image46.png"/><Relationship Id="rId31" Type="http://schemas.openxmlformats.org/officeDocument/2006/relationships/image" Target="../media/image150.png"/><Relationship Id="rId4" Type="http://schemas.openxmlformats.org/officeDocument/2006/relationships/image" Target="../media/image710.png"/><Relationship Id="rId9" Type="http://schemas.openxmlformats.org/officeDocument/2006/relationships/image" Target="../media/image380.png"/><Relationship Id="rId14" Type="http://schemas.openxmlformats.org/officeDocument/2006/relationships/image" Target="../media/image411.png"/><Relationship Id="rId22" Type="http://schemas.openxmlformats.org/officeDocument/2006/relationships/image" Target="../media/image490.png"/><Relationship Id="rId27" Type="http://schemas.openxmlformats.org/officeDocument/2006/relationships/image" Target="../media/image53.png"/><Relationship Id="rId30" Type="http://schemas.openxmlformats.org/officeDocument/2006/relationships/image" Target="../media/image100.png"/><Relationship Id="rId35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0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5.gif"/><Relationship Id="rId7" Type="http://schemas.openxmlformats.org/officeDocument/2006/relationships/image" Target="../media/image67.png"/><Relationship Id="rId2" Type="http://schemas.openxmlformats.org/officeDocument/2006/relationships/image" Target="../media/image64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0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2D5C5C1-6F8F-48BF-B3D9-06B30F4DA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41B878-D8BB-4CBF-B8F3-E73F06E4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D4D6-2D1B-4B8D-9879-BF76023F525F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A71813-00F4-42A0-8655-614B7303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5A806AA-9216-4A40-897C-75B211A61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74A91D-40D8-41CE-9067-77FFED9736B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481E154-0395-4F57-803A-C06925D89D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9495517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10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F73928B-01DD-4A5B-A4B4-242A04840E67}"/>
              </a:ext>
            </a:extLst>
          </p:cNvPr>
          <p:cNvSpPr txBox="1">
            <a:spLocks/>
          </p:cNvSpPr>
          <p:nvPr/>
        </p:nvSpPr>
        <p:spPr bwMode="gray">
          <a:xfrm>
            <a:off x="404987" y="632696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Superposition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5DDC79-1ACE-4B0D-971D-6C643712325E}"/>
              </a:ext>
            </a:extLst>
          </p:cNvPr>
          <p:cNvSpPr txBox="1"/>
          <p:nvPr/>
        </p:nvSpPr>
        <p:spPr>
          <a:xfrm>
            <a:off x="404987" y="1556792"/>
            <a:ext cx="110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Möchten wir das Feld einer komplizierten Anordnung berechnen, so können wir die Anordnung in einfache </a:t>
            </a:r>
          </a:p>
          <a:p>
            <a:r>
              <a:rPr lang="de-CH" dirty="0"/>
              <a:t>Teile aufteilen, dessen Feld berechnen und die Resultate aufsummieren.</a:t>
            </a:r>
          </a:p>
          <a:p>
            <a:endParaRPr lang="de-CH" dirty="0"/>
          </a:p>
          <a:p>
            <a:r>
              <a:rPr lang="de-CH" i="1" dirty="0">
                <a:solidFill>
                  <a:srgbClr val="000000"/>
                </a:solidFill>
              </a:rPr>
              <a:t>Gilt sowohl bei elektrischen wie auch magnetischen Feldern</a:t>
            </a:r>
          </a:p>
        </p:txBody>
      </p:sp>
    </p:spTree>
    <p:extLst>
      <p:ext uri="{BB962C8B-B14F-4D97-AF65-F5344CB8AC3E}">
        <p14:creationId xmlns:p14="http://schemas.microsoft.com/office/powerpoint/2010/main" val="20268518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11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F73928B-01DD-4A5B-A4B4-242A04840E67}"/>
              </a:ext>
            </a:extLst>
          </p:cNvPr>
          <p:cNvSpPr txBox="1">
            <a:spLocks/>
          </p:cNvSpPr>
          <p:nvPr/>
        </p:nvSpPr>
        <p:spPr bwMode="gray">
          <a:xfrm>
            <a:off x="260971" y="631101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Beispiel: Feld zweier Platten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0C127C-5220-498A-B0DE-0ADF4A45504B}"/>
              </a:ext>
            </a:extLst>
          </p:cNvPr>
          <p:cNvGrpSpPr/>
          <p:nvPr/>
        </p:nvGrpSpPr>
        <p:grpSpPr>
          <a:xfrm>
            <a:off x="5059890" y="3199895"/>
            <a:ext cx="2153985" cy="2593803"/>
            <a:chOff x="5166258" y="1905669"/>
            <a:chExt cx="2528880" cy="3097859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16ED847-B4C0-49FB-95AF-3FF574C0FAAA}"/>
                </a:ext>
              </a:extLst>
            </p:cNvPr>
            <p:cNvSpPr/>
            <p:nvPr/>
          </p:nvSpPr>
          <p:spPr>
            <a:xfrm>
              <a:off x="5166258" y="1905669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A764973-8D23-41B4-A3BF-3E411B63FD9F}"/>
                    </a:ext>
                  </a:extLst>
                </p:cNvPr>
                <p:cNvSpPr txBox="1"/>
                <p:nvPr/>
              </p:nvSpPr>
              <p:spPr>
                <a:xfrm>
                  <a:off x="5816704" y="2066794"/>
                  <a:ext cx="389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A764973-8D23-41B4-A3BF-3E411B63F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6704" y="2066794"/>
                  <a:ext cx="38908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F74BB256-CE45-4CDE-945F-13715C354D64}"/>
                </a:ext>
              </a:extLst>
            </p:cNvPr>
            <p:cNvCxnSpPr>
              <a:cxnSpLocks/>
            </p:cNvCxnSpPr>
            <p:nvPr/>
          </p:nvCxnSpPr>
          <p:spPr>
            <a:xfrm>
              <a:off x="5166258" y="4680363"/>
              <a:ext cx="2031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77A94C08-9BE3-44B3-8520-1A55BC188F18}"/>
                    </a:ext>
                  </a:extLst>
                </p:cNvPr>
                <p:cNvSpPr txBox="1"/>
                <p:nvPr/>
              </p:nvSpPr>
              <p:spPr>
                <a:xfrm>
                  <a:off x="5218024" y="4680363"/>
                  <a:ext cx="2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77A94C08-9BE3-44B3-8520-1A55BC188F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024" y="4680363"/>
                  <a:ext cx="28462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000" t="-52632" r="-72500" b="-3684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00E101A-9ADA-4F53-8F4F-C2F53C37E884}"/>
                </a:ext>
              </a:extLst>
            </p:cNvPr>
            <p:cNvSpPr txBox="1"/>
            <p:nvPr/>
          </p:nvSpPr>
          <p:spPr>
            <a:xfrm>
              <a:off x="6539158" y="46341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557684B5-B269-4E07-B124-7293789582B5}"/>
                </a:ext>
              </a:extLst>
            </p:cNvPr>
            <p:cNvSpPr/>
            <p:nvPr/>
          </p:nvSpPr>
          <p:spPr>
            <a:xfrm>
              <a:off x="6700449" y="1905669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628A245A-825B-4026-B8CE-DC96A8968798}"/>
                    </a:ext>
                  </a:extLst>
                </p:cNvPr>
                <p:cNvSpPr txBox="1"/>
                <p:nvPr/>
              </p:nvSpPr>
              <p:spPr>
                <a:xfrm>
                  <a:off x="7132932" y="2210422"/>
                  <a:ext cx="56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628A245A-825B-4026-B8CE-DC96A8968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2932" y="2210422"/>
                  <a:ext cx="56220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37C161D5-8FAD-4C31-AD02-C004022BA6C2}"/>
              </a:ext>
            </a:extLst>
          </p:cNvPr>
          <p:cNvSpPr txBox="1"/>
          <p:nvPr/>
        </p:nvSpPr>
        <p:spPr>
          <a:xfrm>
            <a:off x="332979" y="1560445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Berechnen Sie das Feld folgender Anordnung. </a:t>
            </a:r>
            <a:br>
              <a:rPr lang="de-CH" dirty="0"/>
            </a:br>
            <a:r>
              <a:rPr lang="de-CH" dirty="0"/>
              <a:t>Die Platten können als </a:t>
            </a:r>
            <a:r>
              <a:rPr lang="de-CH" dirty="0">
                <a:solidFill>
                  <a:srgbClr val="91056A"/>
                </a:solidFill>
              </a:rPr>
              <a:t>unendlich Dünn</a:t>
            </a:r>
            <a:r>
              <a:rPr lang="de-CH" dirty="0"/>
              <a:t> und </a:t>
            </a:r>
            <a:r>
              <a:rPr lang="de-CH" dirty="0">
                <a:solidFill>
                  <a:srgbClr val="91056A"/>
                </a:solidFill>
              </a:rPr>
              <a:t>unendlich Lang</a:t>
            </a:r>
            <a:r>
              <a:rPr lang="de-CH" dirty="0"/>
              <a:t> angesehen werden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B495C07-557D-43B1-942E-02F1357B2E18}"/>
              </a:ext>
            </a:extLst>
          </p:cNvPr>
          <p:cNvCxnSpPr>
            <a:cxnSpLocks/>
          </p:cNvCxnSpPr>
          <p:nvPr/>
        </p:nvCxnSpPr>
        <p:spPr>
          <a:xfrm>
            <a:off x="3517874" y="2132856"/>
            <a:ext cx="775545" cy="31068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513F94A-4F22-436F-9536-A66C4FE4A296}"/>
              </a:ext>
            </a:extLst>
          </p:cNvPr>
          <p:cNvCxnSpPr>
            <a:cxnSpLocks/>
          </p:cNvCxnSpPr>
          <p:nvPr/>
        </p:nvCxnSpPr>
        <p:spPr>
          <a:xfrm flipH="1">
            <a:off x="5013499" y="2120787"/>
            <a:ext cx="818856" cy="33855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71CBDEF-4416-4DFC-9DA7-E4D701A9ACBF}"/>
              </a:ext>
            </a:extLst>
          </p:cNvPr>
          <p:cNvSpPr txBox="1"/>
          <p:nvPr/>
        </p:nvSpPr>
        <p:spPr>
          <a:xfrm>
            <a:off x="3455919" y="2459341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Kein Feld auf den Rändern</a:t>
            </a:r>
          </a:p>
        </p:txBody>
      </p:sp>
    </p:spTree>
    <p:extLst>
      <p:ext uri="{BB962C8B-B14F-4D97-AF65-F5344CB8AC3E}">
        <p14:creationId xmlns:p14="http://schemas.microsoft.com/office/powerpoint/2010/main" val="41632050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12</a:t>
            </a:fld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F3B7C09-4431-471A-B1F7-36FF9473D254}"/>
                  </a:ext>
                </a:extLst>
              </p:cNvPr>
              <p:cNvSpPr txBox="1"/>
              <p:nvPr/>
            </p:nvSpPr>
            <p:spPr>
              <a:xfrm>
                <a:off x="5445547" y="1700808"/>
                <a:ext cx="4116703" cy="1121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⋅(−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 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       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F3B7C09-4431-471A-B1F7-36FF9473D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47" y="1700808"/>
                <a:ext cx="4116703" cy="1121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037544A-B4F1-47B7-89B6-F9D1F1E2E3D4}"/>
                  </a:ext>
                </a:extLst>
              </p:cNvPr>
              <p:cNvSpPr txBox="1"/>
              <p:nvPr/>
            </p:nvSpPr>
            <p:spPr>
              <a:xfrm>
                <a:off x="5322105" y="4415585"/>
                <a:ext cx="4168321" cy="1121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 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037544A-B4F1-47B7-89B6-F9D1F1E2E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105" y="4415585"/>
                <a:ext cx="4168321" cy="1121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D2D41C2-0297-4F6C-A4A9-9D420F7A1742}"/>
              </a:ext>
            </a:extLst>
          </p:cNvPr>
          <p:cNvGrpSpPr/>
          <p:nvPr/>
        </p:nvGrpSpPr>
        <p:grpSpPr>
          <a:xfrm>
            <a:off x="2696812" y="1146557"/>
            <a:ext cx="1811612" cy="2296673"/>
            <a:chOff x="751599" y="663824"/>
            <a:chExt cx="2694924" cy="3051693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47C3EF78-4C65-49A9-A871-5725305A07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99" y="2236674"/>
              <a:ext cx="1186489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0AFF5E96-A9EB-479F-96A9-5763DF346876}"/>
                </a:ext>
              </a:extLst>
            </p:cNvPr>
            <p:cNvSpPr/>
            <p:nvPr/>
          </p:nvSpPr>
          <p:spPr>
            <a:xfrm>
              <a:off x="1414988" y="663824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787CE27-EA8F-4BBE-96B2-FF6202F01EF2}"/>
                    </a:ext>
                  </a:extLst>
                </p:cNvPr>
                <p:cNvSpPr txBox="1"/>
                <p:nvPr/>
              </p:nvSpPr>
              <p:spPr>
                <a:xfrm>
                  <a:off x="2065434" y="824949"/>
                  <a:ext cx="389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787CE27-EA8F-4BBE-96B2-FF6202F01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5434" y="824949"/>
                  <a:ext cx="38908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9302" b="-152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B258FEC-C3B9-43FA-B5DB-D04522BFF76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988" y="3438518"/>
              <a:ext cx="2031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3F90331D-156F-49AE-B9A2-837830D3F212}"/>
                    </a:ext>
                  </a:extLst>
                </p:cNvPr>
                <p:cNvSpPr txBox="1"/>
                <p:nvPr/>
              </p:nvSpPr>
              <p:spPr>
                <a:xfrm>
                  <a:off x="1466754" y="3438518"/>
                  <a:ext cx="2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3F90331D-156F-49AE-B9A2-837830D3F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6754" y="3438518"/>
                  <a:ext cx="28462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3750" t="-61765" r="-81250" b="-5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72CC8815-4891-42D5-830F-A937E9FDF183}"/>
                </a:ext>
              </a:extLst>
            </p:cNvPr>
            <p:cNvCxnSpPr>
              <a:cxnSpLocks/>
            </p:cNvCxnSpPr>
            <p:nvPr/>
          </p:nvCxnSpPr>
          <p:spPr>
            <a:xfrm>
              <a:off x="1938088" y="2236674"/>
              <a:ext cx="909724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6A87471-FF28-4CD6-B6EF-75DE7EEF45B9}"/>
              </a:ext>
            </a:extLst>
          </p:cNvPr>
          <p:cNvGrpSpPr/>
          <p:nvPr/>
        </p:nvGrpSpPr>
        <p:grpSpPr>
          <a:xfrm>
            <a:off x="2624804" y="3986863"/>
            <a:ext cx="2036134" cy="2377777"/>
            <a:chOff x="751599" y="3715517"/>
            <a:chExt cx="3198655" cy="3097859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5B93484-4162-49BD-92DB-3D0D3C3B44D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552" y="5016301"/>
              <a:ext cx="1332206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B5FCFAD-8684-45B4-BFE8-F0CE61E7133A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9" y="6490211"/>
              <a:ext cx="2031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A736674A-23AD-4B4E-B98F-9B071CC3CE05}"/>
                    </a:ext>
                  </a:extLst>
                </p:cNvPr>
                <p:cNvSpPr txBox="1"/>
                <p:nvPr/>
              </p:nvSpPr>
              <p:spPr>
                <a:xfrm>
                  <a:off x="803365" y="6490211"/>
                  <a:ext cx="2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A736674A-23AD-4B4E-B98F-9B071CC3C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65" y="6490211"/>
                  <a:ext cx="28462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0000" t="-57143" r="-86667" b="-4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80C1FA6-4AA2-4B09-97E7-E568CC8EA1FE}"/>
                </a:ext>
              </a:extLst>
            </p:cNvPr>
            <p:cNvSpPr txBox="1"/>
            <p:nvPr/>
          </p:nvSpPr>
          <p:spPr>
            <a:xfrm>
              <a:off x="2124499" y="64440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E55BBDBB-3EE6-488D-BD95-DAB8EE7A6987}"/>
                </a:ext>
              </a:extLst>
            </p:cNvPr>
            <p:cNvSpPr/>
            <p:nvPr/>
          </p:nvSpPr>
          <p:spPr>
            <a:xfrm>
              <a:off x="2285790" y="3715517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DFAFF60E-924D-42C7-8390-D5417B97F49D}"/>
                    </a:ext>
                  </a:extLst>
                </p:cNvPr>
                <p:cNvSpPr txBox="1"/>
                <p:nvPr/>
              </p:nvSpPr>
              <p:spPr>
                <a:xfrm>
                  <a:off x="2625655" y="4036436"/>
                  <a:ext cx="562205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DFAFF60E-924D-42C7-8390-D5417B97F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655" y="4036436"/>
                  <a:ext cx="562205" cy="369333"/>
                </a:xfrm>
                <a:prstGeom prst="rect">
                  <a:avLst/>
                </a:prstGeom>
                <a:blipFill>
                  <a:blip r:embed="rId7"/>
                  <a:stretch>
                    <a:fillRect r="-27119" b="-1489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17014E0-501F-4CE2-8AE6-DECE99197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759" y="5016301"/>
              <a:ext cx="1043495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F1FF61F-7217-4CC3-A9E8-4A6D58945562}"/>
              </a:ext>
            </a:extLst>
          </p:cNvPr>
          <p:cNvSpPr txBox="1"/>
          <p:nvPr/>
        </p:nvSpPr>
        <p:spPr>
          <a:xfrm>
            <a:off x="1419370" y="109635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Superpos</a:t>
            </a:r>
            <a:r>
              <a:rPr lang="de-CH" dirty="0"/>
              <a:t>. (1)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D49B58A-C549-411C-8EBF-F4E65F0E97F0}"/>
              </a:ext>
            </a:extLst>
          </p:cNvPr>
          <p:cNvSpPr txBox="1"/>
          <p:nvPr/>
        </p:nvSpPr>
        <p:spPr>
          <a:xfrm>
            <a:off x="1328660" y="380219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Superpos</a:t>
            </a:r>
            <a:r>
              <a:rPr lang="de-CH" dirty="0"/>
              <a:t>. (2)</a:t>
            </a:r>
          </a:p>
        </p:txBody>
      </p:sp>
    </p:spTree>
    <p:extLst>
      <p:ext uri="{BB962C8B-B14F-4D97-AF65-F5344CB8AC3E}">
        <p14:creationId xmlns:p14="http://schemas.microsoft.com/office/powerpoint/2010/main" val="29232919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13</a:t>
            </a:fld>
            <a:endParaRPr lang="de-CH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798A62F-E73E-4E71-BD10-7F7A25CACB17}"/>
              </a:ext>
            </a:extLst>
          </p:cNvPr>
          <p:cNvSpPr/>
          <p:nvPr/>
        </p:nvSpPr>
        <p:spPr>
          <a:xfrm>
            <a:off x="5063667" y="1213839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F89253D-C2C0-43B2-82EC-02895EBD4132}"/>
                  </a:ext>
                </a:extLst>
              </p:cNvPr>
              <p:cNvSpPr txBox="1"/>
              <p:nvPr/>
            </p:nvSpPr>
            <p:spPr>
              <a:xfrm>
                <a:off x="5714113" y="1374964"/>
                <a:ext cx="389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F89253D-C2C0-43B2-82EC-02895EBD4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113" y="1374964"/>
                <a:ext cx="389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886E2F3-37B4-4F03-B1BD-2267D6B22E4C}"/>
              </a:ext>
            </a:extLst>
          </p:cNvPr>
          <p:cNvCxnSpPr>
            <a:cxnSpLocks/>
          </p:cNvCxnSpPr>
          <p:nvPr/>
        </p:nvCxnSpPr>
        <p:spPr>
          <a:xfrm>
            <a:off x="5063667" y="3988533"/>
            <a:ext cx="2031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7D243B7-2B4D-4AE3-A2FC-063837180743}"/>
                  </a:ext>
                </a:extLst>
              </p:cNvPr>
              <p:cNvSpPr txBox="1"/>
              <p:nvPr/>
            </p:nvSpPr>
            <p:spPr>
              <a:xfrm>
                <a:off x="5115433" y="3988533"/>
                <a:ext cx="28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7D243B7-2B4D-4AE3-A2FC-063837180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33" y="3988533"/>
                <a:ext cx="284629" cy="276999"/>
              </a:xfrm>
              <a:prstGeom prst="rect">
                <a:avLst/>
              </a:prstGeom>
              <a:blipFill>
                <a:blip r:embed="rId3"/>
                <a:stretch>
                  <a:fillRect l="-19149" t="-43478" r="-68085" b="-130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5222F1BF-B4AC-4498-81DE-51021ABA0CC7}"/>
              </a:ext>
            </a:extLst>
          </p:cNvPr>
          <p:cNvSpPr txBox="1"/>
          <p:nvPr/>
        </p:nvSpPr>
        <p:spPr>
          <a:xfrm>
            <a:off x="6436567" y="39423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6DF7689-0C1D-423B-91E5-36FEB9718A35}"/>
                  </a:ext>
                </a:extLst>
              </p:cNvPr>
              <p:cNvSpPr txBox="1"/>
              <p:nvPr/>
            </p:nvSpPr>
            <p:spPr>
              <a:xfrm>
                <a:off x="3116650" y="4849659"/>
                <a:ext cx="5953937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0" smtClean="0">
                          <a:solidFill>
                            <a:srgbClr val="F292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6DF7689-0C1D-423B-91E5-36FEB9718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650" y="4849659"/>
                <a:ext cx="5953937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552D416-79A4-4B95-9FE3-488995607809}"/>
              </a:ext>
            </a:extLst>
          </p:cNvPr>
          <p:cNvCxnSpPr>
            <a:cxnSpLocks/>
          </p:cNvCxnSpPr>
          <p:nvPr/>
        </p:nvCxnSpPr>
        <p:spPr>
          <a:xfrm>
            <a:off x="5863400" y="1818763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B003B2D-B360-42E6-8EED-C1B1254FE100}"/>
              </a:ext>
            </a:extLst>
          </p:cNvPr>
          <p:cNvCxnSpPr>
            <a:cxnSpLocks/>
          </p:cNvCxnSpPr>
          <p:nvPr/>
        </p:nvCxnSpPr>
        <p:spPr>
          <a:xfrm>
            <a:off x="5674625" y="2104979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6602D51-2663-42A3-9CFF-DDDEFCC10F32}"/>
              </a:ext>
            </a:extLst>
          </p:cNvPr>
          <p:cNvCxnSpPr>
            <a:cxnSpLocks/>
          </p:cNvCxnSpPr>
          <p:nvPr/>
        </p:nvCxnSpPr>
        <p:spPr>
          <a:xfrm>
            <a:off x="5283120" y="2417212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9ED3650-544C-4E4D-B5B1-57CD48B2684F}"/>
              </a:ext>
            </a:extLst>
          </p:cNvPr>
          <p:cNvCxnSpPr>
            <a:cxnSpLocks/>
          </p:cNvCxnSpPr>
          <p:nvPr/>
        </p:nvCxnSpPr>
        <p:spPr>
          <a:xfrm>
            <a:off x="5283120" y="3215639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0C22B7C-E046-4A16-AD27-25BB99070E3E}"/>
              </a:ext>
            </a:extLst>
          </p:cNvPr>
          <p:cNvCxnSpPr>
            <a:cxnSpLocks/>
          </p:cNvCxnSpPr>
          <p:nvPr/>
        </p:nvCxnSpPr>
        <p:spPr>
          <a:xfrm>
            <a:off x="5618816" y="2863261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6E22CC1-D36F-445D-BC1D-36F523091BD4}"/>
              </a:ext>
            </a:extLst>
          </p:cNvPr>
          <p:cNvCxnSpPr>
            <a:cxnSpLocks/>
          </p:cNvCxnSpPr>
          <p:nvPr/>
        </p:nvCxnSpPr>
        <p:spPr>
          <a:xfrm>
            <a:off x="5887569" y="2635776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e 18">
            <a:extLst>
              <a:ext uri="{FF2B5EF4-FFF2-40B4-BE49-F238E27FC236}">
                <a16:creationId xmlns:a16="http://schemas.microsoft.com/office/drawing/2014/main" id="{5C232B92-2FBE-4FAC-B35D-0C64BC7CA269}"/>
              </a:ext>
            </a:extLst>
          </p:cNvPr>
          <p:cNvSpPr/>
          <p:nvPr/>
        </p:nvSpPr>
        <p:spPr>
          <a:xfrm>
            <a:off x="6597858" y="1213839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89CC125-E872-43D7-A55E-DFA46B41F421}"/>
                  </a:ext>
                </a:extLst>
              </p:cNvPr>
              <p:cNvSpPr txBox="1"/>
              <p:nvPr/>
            </p:nvSpPr>
            <p:spPr>
              <a:xfrm>
                <a:off x="7159880" y="1374964"/>
                <a:ext cx="56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89CC125-E872-43D7-A55E-DFA46B41F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880" y="1374964"/>
                <a:ext cx="5622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5017CF54-500F-43B2-9204-E5DB308DD205}"/>
                  </a:ext>
                </a:extLst>
              </p:cNvPr>
              <p:cNvSpPr/>
              <p:nvPr/>
            </p:nvSpPr>
            <p:spPr>
              <a:xfrm>
                <a:off x="6168879" y="1415628"/>
                <a:ext cx="682431" cy="43184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CH" i="1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F29200"/>
                  </a:solidFill>
                </a:endParaRPr>
              </a:p>
            </p:txBody>
          </p:sp>
        </mc:Choice>
        <mc:Fallback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5017CF54-500F-43B2-9204-E5DB308DD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79" y="1415628"/>
                <a:ext cx="682431" cy="431849"/>
              </a:xfrm>
              <a:prstGeom prst="rect">
                <a:avLst/>
              </a:prstGeom>
              <a:blipFill>
                <a:blip r:embed="rId6"/>
                <a:stretch>
                  <a:fillRect b="-4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268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14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1897FAC-D491-41C9-BA9C-294E1BFE49ED}"/>
              </a:ext>
            </a:extLst>
          </p:cNvPr>
          <p:cNvSpPr txBox="1">
            <a:spLocks/>
          </p:cNvSpPr>
          <p:nvPr/>
        </p:nvSpPr>
        <p:spPr bwMode="gray">
          <a:xfrm>
            <a:off x="332979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Potential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3F0A4B-9B68-4931-A96A-733EF578A503}"/>
              </a:ext>
            </a:extLst>
          </p:cNvPr>
          <p:cNvSpPr txBox="1"/>
          <p:nvPr/>
        </p:nvSpPr>
        <p:spPr>
          <a:xfrm>
            <a:off x="404987" y="1340768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Das Potential an einem Punkt, beschreibt die </a:t>
            </a:r>
            <a:r>
              <a:rPr lang="de-CH" b="1" dirty="0"/>
              <a:t>potentielle Energie pro Ladung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8DB1BCEF-37BB-455C-B226-1B345AFA9C16}"/>
                  </a:ext>
                </a:extLst>
              </p:cNvPr>
              <p:cNvSpPr/>
              <p:nvPr/>
            </p:nvSpPr>
            <p:spPr>
              <a:xfrm>
                <a:off x="5733579" y="1909936"/>
                <a:ext cx="1568955" cy="6646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𝑝𝑜𝑡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8DB1BCEF-37BB-455C-B226-1B345AFA9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579" y="1909936"/>
                <a:ext cx="1568955" cy="664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4F97274-4EF8-4F23-B149-BBC3D6C444B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589563" y="2402068"/>
            <a:ext cx="408072" cy="208975"/>
          </a:xfrm>
          <a:prstGeom prst="straightConnector1">
            <a:avLst/>
          </a:prstGeom>
          <a:ln w="127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D2D20B9-53DB-4E77-BCAE-DBEC4D0AFD75}"/>
              </a:ext>
            </a:extLst>
          </p:cNvPr>
          <p:cNvSpPr txBox="1"/>
          <p:nvPr/>
        </p:nvSpPr>
        <p:spPr>
          <a:xfrm>
            <a:off x="5013499" y="261104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rgbClr val="91056A"/>
                </a:solidFill>
              </a:rPr>
              <a:t>Bezugspunkt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398A7E5-4474-44A9-BAFF-BAFEB0896AA1}"/>
              </a:ext>
            </a:extLst>
          </p:cNvPr>
          <p:cNvCxnSpPr>
            <a:cxnSpLocks/>
          </p:cNvCxnSpPr>
          <p:nvPr/>
        </p:nvCxnSpPr>
        <p:spPr>
          <a:xfrm flipH="1" flipV="1">
            <a:off x="6309643" y="2402068"/>
            <a:ext cx="144016" cy="208977"/>
          </a:xfrm>
          <a:prstGeom prst="straightConnector1">
            <a:avLst/>
          </a:prstGeom>
          <a:ln w="127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99A4F7E-DCC9-4182-9FCB-40ADDFBF3188}"/>
              </a:ext>
            </a:extLst>
          </p:cNvPr>
          <p:cNvSpPr txBox="1"/>
          <p:nvPr/>
        </p:nvSpPr>
        <p:spPr>
          <a:xfrm>
            <a:off x="6141651" y="2602882"/>
            <a:ext cx="193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rgbClr val="72791C"/>
                </a:solidFill>
              </a:rPr>
              <a:t>Punkt im Raum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5D7969-0E5C-4ACC-BAF7-414D8793A28D}"/>
              </a:ext>
            </a:extLst>
          </p:cNvPr>
          <p:cNvSpPr txBox="1"/>
          <p:nvPr/>
        </p:nvSpPr>
        <p:spPr>
          <a:xfrm>
            <a:off x="404987" y="3055190"/>
            <a:ext cx="111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Äquipotentiallinien</a:t>
            </a:r>
            <a:r>
              <a:rPr lang="de-CH" dirty="0"/>
              <a:t> bezeichnen Punkte im Raum, wo das Potential gleich Gross ist </a:t>
            </a:r>
            <a:r>
              <a:rPr lang="de-CH" i="1" dirty="0"/>
              <a:t>(= Gleiche Pot. Energie)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6FB6C39-A497-4F5C-98E0-4BDC0FC89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23" y="3599831"/>
            <a:ext cx="2688126" cy="2741432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1B1466D-3D39-47A7-81E4-8C559532792D}"/>
              </a:ext>
            </a:extLst>
          </p:cNvPr>
          <p:cNvCxnSpPr/>
          <p:nvPr/>
        </p:nvCxnSpPr>
        <p:spPr>
          <a:xfrm flipV="1">
            <a:off x="4077395" y="4365104"/>
            <a:ext cx="1512168" cy="216024"/>
          </a:xfrm>
          <a:prstGeom prst="straightConnector1">
            <a:avLst/>
          </a:prstGeom>
          <a:ln w="12700" cap="sq">
            <a:solidFill>
              <a:schemeClr val="bg2">
                <a:lumMod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470403A-F86D-4F0B-A7C4-32C54FF2CCB8}"/>
              </a:ext>
            </a:extLst>
          </p:cNvPr>
          <p:cNvCxnSpPr>
            <a:cxnSpLocks/>
          </p:cNvCxnSpPr>
          <p:nvPr/>
        </p:nvCxnSpPr>
        <p:spPr>
          <a:xfrm flipH="1">
            <a:off x="7537266" y="3861048"/>
            <a:ext cx="1436673" cy="26407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C9E2213A-0A24-408E-AD04-F1B57A30A49F}"/>
              </a:ext>
            </a:extLst>
          </p:cNvPr>
          <p:cNvSpPr txBox="1"/>
          <p:nvPr/>
        </p:nvSpPr>
        <p:spPr>
          <a:xfrm>
            <a:off x="8062471" y="353968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Äquipotentiallinien</a:t>
            </a:r>
            <a:endParaRPr lang="de-CH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F1D4FE-8148-49AD-96F0-54DCD7996858}"/>
              </a:ext>
            </a:extLst>
          </p:cNvPr>
          <p:cNvSpPr txBox="1"/>
          <p:nvPr/>
        </p:nvSpPr>
        <p:spPr>
          <a:xfrm>
            <a:off x="3491337" y="4493574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6F6F6E"/>
                </a:solidFill>
              </a:rPr>
              <a:t>Feldlinien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4D734C0-0D7D-4890-A97C-74D80CAAE683}"/>
              </a:ext>
            </a:extLst>
          </p:cNvPr>
          <p:cNvCxnSpPr>
            <a:cxnSpLocks/>
          </p:cNvCxnSpPr>
          <p:nvPr/>
        </p:nvCxnSpPr>
        <p:spPr>
          <a:xfrm flipH="1">
            <a:off x="6669683" y="3858568"/>
            <a:ext cx="2304257" cy="351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66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15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1897FAC-D491-41C9-BA9C-294E1BFE49ED}"/>
              </a:ext>
            </a:extLst>
          </p:cNvPr>
          <p:cNvSpPr txBox="1">
            <a:spLocks/>
          </p:cNvSpPr>
          <p:nvPr/>
        </p:nvSpPr>
        <p:spPr bwMode="gray">
          <a:xfrm>
            <a:off x="332979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Spannung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24C035F-574E-4590-BF34-51F9711D1BB2}"/>
                  </a:ext>
                </a:extLst>
              </p:cNvPr>
              <p:cNvSpPr txBox="1"/>
              <p:nvPr/>
            </p:nvSpPr>
            <p:spPr>
              <a:xfrm>
                <a:off x="3789363" y="2115733"/>
                <a:ext cx="3578480" cy="713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24C035F-574E-4590-BF34-51F9711D1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363" y="2115733"/>
                <a:ext cx="3578480" cy="71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285D7969-0E5C-4ACC-BAF7-414D8793A28D}"/>
              </a:ext>
            </a:extLst>
          </p:cNvPr>
          <p:cNvSpPr txBox="1"/>
          <p:nvPr/>
        </p:nvSpPr>
        <p:spPr>
          <a:xfrm>
            <a:off x="352544" y="1370365"/>
            <a:ext cx="1186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Die Spannung ist ein Mass für die Arbeit, welche verrichtet werden muss, um ein Teilchen von A nach B zu bringen</a:t>
            </a:r>
            <a:endParaRPr lang="de-CH" i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359F262-278D-4CC6-A3CC-89BFE98F54C0}"/>
              </a:ext>
            </a:extLst>
          </p:cNvPr>
          <p:cNvSpPr txBox="1"/>
          <p:nvPr/>
        </p:nvSpPr>
        <p:spPr>
          <a:xfrm>
            <a:off x="352544" y="3460358"/>
            <a:ext cx="9116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Zwischen Punkten auf der selben </a:t>
            </a:r>
            <a:r>
              <a:rPr lang="de-CH" dirty="0" err="1"/>
              <a:t>Äquipotential</a:t>
            </a:r>
            <a:r>
              <a:rPr lang="de-CH" dirty="0"/>
              <a:t>-linie ist die Spannung immer gleich 0</a:t>
            </a:r>
            <a:br>
              <a:rPr lang="de-CH" dirty="0"/>
            </a:b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Spannung auf einem geschlossenen Weg ist immer gleich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AF31D28-53BF-442F-8D73-5D2992E7A697}"/>
                  </a:ext>
                </a:extLst>
              </p:cNvPr>
              <p:cNvSpPr txBox="1"/>
              <p:nvPr/>
            </p:nvSpPr>
            <p:spPr>
              <a:xfrm>
                <a:off x="2277195" y="4797152"/>
                <a:ext cx="7876515" cy="714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AF31D28-53BF-442F-8D73-5D2992E7A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195" y="4797152"/>
                <a:ext cx="7876515" cy="714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8FEAADD-EC19-4D16-90E1-7BAD167872D0}"/>
                  </a:ext>
                </a:extLst>
              </p:cNvPr>
              <p:cNvSpPr txBox="1"/>
              <p:nvPr/>
            </p:nvSpPr>
            <p:spPr>
              <a:xfrm>
                <a:off x="7821811" y="2287831"/>
                <a:ext cx="12466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8FEAADD-EC19-4D16-90E1-7BAD16787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811" y="2287831"/>
                <a:ext cx="1246687" cy="369332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90453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707" y="2177335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856277" y="2177336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277" y="2177336"/>
                <a:ext cx="208390" cy="161583"/>
              </a:xfrm>
              <a:prstGeom prst="rect">
                <a:avLst/>
              </a:prstGeom>
              <a:blipFill>
                <a:blip r:embed="rId2"/>
                <a:stretch>
                  <a:fillRect l="-8824" r="-2941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451777" y="2178158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77" y="2178158"/>
                <a:ext cx="208390" cy="161583"/>
              </a:xfrm>
              <a:prstGeom prst="rect">
                <a:avLst/>
              </a:prstGeom>
              <a:blipFill>
                <a:blip r:embed="rId3"/>
                <a:stretch>
                  <a:fillRect l="-5714" r="-2857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16</a:t>
            </a:fld>
            <a:endParaRPr lang="de-CH" dirty="0"/>
          </a:p>
        </p:txBody>
      </p:sp>
      <p:grpSp>
        <p:nvGrpSpPr>
          <p:cNvPr id="39" name="Group 38"/>
          <p:cNvGrpSpPr/>
          <p:nvPr/>
        </p:nvGrpSpPr>
        <p:grpSpPr>
          <a:xfrm>
            <a:off x="2507006" y="2207534"/>
            <a:ext cx="1600805" cy="1718696"/>
            <a:chOff x="1151734" y="1929247"/>
            <a:chExt cx="3466137" cy="3721400"/>
          </a:xfrm>
        </p:grpSpPr>
        <p:grpSp>
          <p:nvGrpSpPr>
            <p:cNvPr id="8" name="Group 7"/>
            <p:cNvGrpSpPr/>
            <p:nvPr/>
          </p:nvGrpSpPr>
          <p:grpSpPr>
            <a:xfrm>
              <a:off x="1151734" y="3222594"/>
              <a:ext cx="3466137" cy="2428053"/>
              <a:chOff x="1987796" y="3123007"/>
              <a:chExt cx="3466137" cy="2428053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219722" y="5201193"/>
                    <a:ext cx="1070006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m:rPr>
                              <m:nor/>
                            </m:rPr>
                            <a:rPr lang="de-CH" sz="105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9722" y="5201193"/>
                    <a:ext cx="1070006" cy="34986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173" r="-617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38" name="Oval 37"/>
          <p:cNvSpPr/>
          <p:nvPr/>
        </p:nvSpPr>
        <p:spPr>
          <a:xfrm>
            <a:off x="1871599" y="2159301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59474" y="4432532"/>
            <a:ext cx="2480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00" dirty="0"/>
              <a:t>Kondensator ist entladen.</a:t>
            </a:r>
          </a:p>
          <a:p>
            <a:pPr algn="ctr"/>
            <a:r>
              <a:rPr lang="de-CH" sz="1500" dirty="0"/>
              <a:t>Keine Felder, keine Spannung,</a:t>
            </a:r>
          </a:p>
          <a:p>
            <a:pPr algn="ctr"/>
            <a:r>
              <a:rPr lang="de-CH" sz="1500" dirty="0"/>
              <a:t>keine Energie gespeichert.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411276" y="2177336"/>
            <a:ext cx="1600805" cy="1748177"/>
            <a:chOff x="1151734" y="1929247"/>
            <a:chExt cx="3466137" cy="3785234"/>
          </a:xfrm>
        </p:grpSpPr>
        <p:grpSp>
          <p:nvGrpSpPr>
            <p:cNvPr id="42" name="Group 41"/>
            <p:cNvGrpSpPr/>
            <p:nvPr/>
          </p:nvGrpSpPr>
          <p:grpSpPr>
            <a:xfrm>
              <a:off x="1151734" y="3222594"/>
              <a:ext cx="3466137" cy="2491887"/>
              <a:chOff x="1987796" y="3123007"/>
              <a:chExt cx="3466137" cy="2491887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727" r="-18182" b="-740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54" name="Oval 53"/>
          <p:cNvSpPr/>
          <p:nvPr/>
        </p:nvSpPr>
        <p:spPr>
          <a:xfrm>
            <a:off x="4597467" y="2154840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5429" y="4432531"/>
            <a:ext cx="30755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00" dirty="0"/>
              <a:t>Spannung wird angelegt.</a:t>
            </a:r>
          </a:p>
          <a:p>
            <a:pPr algn="ctr"/>
            <a:r>
              <a:rPr lang="de-CH" sz="1500" dirty="0"/>
              <a:t>Freie Elektronen im Metall wandern</a:t>
            </a:r>
            <a:br>
              <a:rPr lang="de-CH" sz="1500" dirty="0"/>
            </a:br>
            <a:r>
              <a:rPr lang="de-CH" sz="1500" dirty="0"/>
              <a:t>von der einen Platte auf die andere.</a:t>
            </a:r>
            <a:br>
              <a:rPr lang="de-CH" sz="1500" dirty="0"/>
            </a:br>
            <a:r>
              <a:rPr lang="de-CH" sz="1500" dirty="0"/>
              <a:t>Ein Strom fliesst, Ladung baut sich auf!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5510333" y="2164537"/>
            <a:ext cx="138535" cy="1259883"/>
            <a:chOff x="5897259" y="1682587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blipFill>
                  <a:blip r:embed="rId6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blipFill>
                  <a:blip r:embed="rId7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blipFill>
                  <a:blip r:embed="rId8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blipFill>
                  <a:blip r:embed="rId9"/>
                  <a:stretch>
                    <a:fillRect l="-56522" t="-18519" r="-52174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blipFill>
                  <a:blip r:embed="rId6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blipFill>
                  <a:blip r:embed="rId7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blipFill>
                  <a:blip r:embed="rId10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blipFill>
                  <a:blip r:embed="rId11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/>
          <p:cNvGrpSpPr/>
          <p:nvPr/>
        </p:nvGrpSpPr>
        <p:grpSpPr>
          <a:xfrm>
            <a:off x="6774022" y="2163767"/>
            <a:ext cx="138535" cy="1259883"/>
            <a:chOff x="7581522" y="1681561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blipFill>
                  <a:blip r:embed="rId1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blipFill>
                  <a:blip r:embed="rId1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blipFill>
                  <a:blip r:embed="rId13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blipFill>
                  <a:blip r:embed="rId14"/>
                  <a:stretch>
                    <a:fillRect l="-43478" r="-43478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blipFill>
                  <a:blip r:embed="rId1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blipFill>
                  <a:blip r:embed="rId15"/>
                  <a:stretch>
                    <a:fillRect l="-43478" r="-39130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blipFill>
                  <a:blip r:embed="rId16"/>
                  <a:stretch>
                    <a:fillRect l="-43478" r="-39130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blipFill>
                  <a:blip r:embed="rId17"/>
                  <a:stretch>
                    <a:fillRect l="-43478" r="-39130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Rectangle 71"/>
          <p:cNvSpPr/>
          <p:nvPr/>
        </p:nvSpPr>
        <p:spPr>
          <a:xfrm>
            <a:off x="3433436" y="2207533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952007" y="2207535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007" y="2207535"/>
                <a:ext cx="208390" cy="161583"/>
              </a:xfrm>
              <a:prstGeom prst="rect">
                <a:avLst/>
              </a:prstGeom>
              <a:blipFill>
                <a:blip r:embed="rId18"/>
                <a:stretch>
                  <a:fillRect l="-5882" r="-5882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547507" y="2208357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507" y="2208357"/>
                <a:ext cx="208390" cy="161583"/>
              </a:xfrm>
              <a:prstGeom prst="rect">
                <a:avLst/>
              </a:prstGeom>
              <a:blipFill>
                <a:blip r:embed="rId19"/>
                <a:stretch>
                  <a:fillRect l="-8824" r="-2941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Isosceles Triangle 79"/>
          <p:cNvSpPr/>
          <p:nvPr/>
        </p:nvSpPr>
        <p:spPr>
          <a:xfrm rot="16200000">
            <a:off x="5680691" y="3481477"/>
            <a:ext cx="161486" cy="13921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/>
          </a:p>
        </p:txBody>
      </p:sp>
      <p:sp>
        <p:nvSpPr>
          <p:cNvPr id="81" name="Rectangle 80"/>
          <p:cNvSpPr/>
          <p:nvPr/>
        </p:nvSpPr>
        <p:spPr>
          <a:xfrm>
            <a:off x="9333036" y="2223192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851606" y="2223193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606" y="2223193"/>
                <a:ext cx="208390" cy="161583"/>
              </a:xfrm>
              <a:prstGeom prst="rect">
                <a:avLst/>
              </a:prstGeom>
              <a:blipFill>
                <a:blip r:embed="rId20"/>
                <a:stretch>
                  <a:fillRect l="-5882" r="-5882"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9447106" y="2224015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106" y="2224015"/>
                <a:ext cx="208390" cy="161583"/>
              </a:xfrm>
              <a:prstGeom prst="rect">
                <a:avLst/>
              </a:prstGeom>
              <a:blipFill>
                <a:blip r:embed="rId21"/>
                <a:stretch>
                  <a:fillRect l="-8824" r="-2941"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406605" y="2223193"/>
            <a:ext cx="1600805" cy="1748177"/>
            <a:chOff x="1151734" y="1929247"/>
            <a:chExt cx="3466137" cy="3785234"/>
          </a:xfrm>
        </p:grpSpPr>
        <p:grpSp>
          <p:nvGrpSpPr>
            <p:cNvPr id="85" name="Group 84"/>
            <p:cNvGrpSpPr/>
            <p:nvPr/>
          </p:nvGrpSpPr>
          <p:grpSpPr>
            <a:xfrm>
              <a:off x="1151734" y="3222594"/>
              <a:ext cx="3466137" cy="2491887"/>
              <a:chOff x="1987796" y="3123007"/>
              <a:chExt cx="3466137" cy="2491887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810" r="-23810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Group 85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97" name="Oval 96"/>
          <p:cNvSpPr/>
          <p:nvPr/>
        </p:nvSpPr>
        <p:spPr>
          <a:xfrm>
            <a:off x="7565394" y="2182174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7647271" y="4432532"/>
                <a:ext cx="3252509" cy="148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500" dirty="0"/>
                  <a:t>Durch die getrennten Ladungen </a:t>
                </a:r>
                <a:r>
                  <a:rPr lang="de-CH" sz="1500" dirty="0" err="1"/>
                  <a:t>ent</a:t>
                </a:r>
                <a:r>
                  <a:rPr lang="de-CH" sz="1500" dirty="0"/>
                  <a:t>-</a:t>
                </a:r>
                <a:br>
                  <a:rPr lang="de-CH" sz="1500" dirty="0"/>
                </a:br>
                <a:r>
                  <a:rPr lang="de-CH" sz="1500" dirty="0"/>
                  <a:t>steht eine elektrische Flussdichte </a:t>
                </a:r>
                <a14:m>
                  <m:oMath xmlns:m="http://schemas.openxmlformats.org/officeDocument/2006/math">
                    <m:r>
                      <a:rPr lang="de-CH" sz="15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br>
                  <a:rPr lang="de-CH" sz="1500" dirty="0"/>
                </a:br>
                <a:r>
                  <a:rPr lang="de-CH" sz="1500" dirty="0"/>
                  <a:t>entsprechend dem Gesetz von Gauss</a:t>
                </a:r>
                <a:br>
                  <a:rPr lang="de-CH" sz="15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sz="1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nary>
                    </m:oMath>
                  </m:oMathPara>
                </a14:m>
                <a:endParaRPr lang="de-CH" sz="1500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71" y="4432532"/>
                <a:ext cx="3252509" cy="1488934"/>
              </a:xfrm>
              <a:prstGeom prst="rect">
                <a:avLst/>
              </a:prstGeom>
              <a:blipFill>
                <a:blip r:embed="rId22"/>
                <a:stretch>
                  <a:fillRect l="-375" t="-2049" r="-562" b="-9057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8505662" y="2210394"/>
            <a:ext cx="138535" cy="1259883"/>
            <a:chOff x="5897259" y="1682587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blipFill>
                  <a:blip r:embed="rId23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6522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blipFill>
                  <a:blip r:embed="rId25"/>
                  <a:stretch>
                    <a:fillRect l="-56522" t="-18519" r="-56522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blipFill>
                  <a:blip r:embed="rId26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blipFill>
                  <a:blip r:embed="rId23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6522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blipFill>
                  <a:blip r:embed="rId25"/>
                  <a:stretch>
                    <a:fillRect l="-56522" t="-18519" r="-56522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blipFill>
                  <a:blip r:embed="rId26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9769351" y="2209624"/>
            <a:ext cx="138535" cy="1259883"/>
            <a:chOff x="7581522" y="1681561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blipFill>
                  <a:blip r:embed="rId27"/>
                  <a:stretch>
                    <a:fillRect l="-50000" r="-45455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blipFill>
                  <a:blip r:embed="rId28"/>
                  <a:stretch>
                    <a:fillRect l="-50000" r="-45455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blipFill>
                  <a:blip r:embed="rId30"/>
                  <a:stretch>
                    <a:fillRect l="-50000" r="-45455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blipFill>
                  <a:blip r:embed="rId28"/>
                  <a:stretch>
                    <a:fillRect l="-50000" r="-45455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/>
          <p:cNvGrpSpPr/>
          <p:nvPr/>
        </p:nvGrpSpPr>
        <p:grpSpPr>
          <a:xfrm>
            <a:off x="8639976" y="2383523"/>
            <a:ext cx="1614242" cy="1011978"/>
            <a:chOff x="9487438" y="2035574"/>
            <a:chExt cx="2151483" cy="1348777"/>
          </a:xfrm>
        </p:grpSpPr>
        <p:cxnSp>
          <p:nvCxnSpPr>
            <p:cNvPr id="119" name="Straight Arrow Connector 118"/>
            <p:cNvCxnSpPr/>
            <p:nvPr/>
          </p:nvCxnSpPr>
          <p:spPr>
            <a:xfrm flipV="1">
              <a:off x="9487438" y="2133662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9487438" y="2341939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9487438" y="2550216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9487438" y="2758493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9487438" y="2966770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9487438" y="3175047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9487438" y="3383325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de-CH" sz="1351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Titel 1">
            <a:extLst>
              <a:ext uri="{FF2B5EF4-FFF2-40B4-BE49-F238E27FC236}">
                <a16:creationId xmlns:a16="http://schemas.microsoft.com/office/drawing/2014/main" id="{31F60E98-321D-48F2-99E3-4648D93240C0}"/>
              </a:ext>
            </a:extLst>
          </p:cNvPr>
          <p:cNvSpPr txBox="1">
            <a:spLocks/>
          </p:cNvSpPr>
          <p:nvPr/>
        </p:nvSpPr>
        <p:spPr bwMode="gray">
          <a:xfrm>
            <a:off x="335064" y="612520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Herleitung der Felder im Kondensator</a:t>
            </a:r>
          </a:p>
        </p:txBody>
      </p:sp>
    </p:spTree>
    <p:extLst>
      <p:ext uri="{BB962C8B-B14F-4D97-AF65-F5344CB8AC3E}">
        <p14:creationId xmlns:p14="http://schemas.microsoft.com/office/powerpoint/2010/main" val="247939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  <p:bldP spid="77" grpId="0"/>
      <p:bldP spid="38" grpId="0" animBg="1"/>
      <p:bldP spid="40" grpId="0"/>
      <p:bldP spid="54" grpId="0" animBg="1"/>
      <p:bldP spid="55" grpId="0"/>
      <p:bldP spid="72" grpId="0" animBg="1"/>
      <p:bldP spid="73" grpId="0"/>
      <p:bldP spid="74" grpId="0"/>
      <p:bldP spid="80" grpId="0" animBg="1"/>
      <p:bldP spid="81" grpId="0" animBg="1"/>
      <p:bldP spid="82" grpId="0"/>
      <p:bldP spid="83" grpId="0"/>
      <p:bldP spid="97" grpId="0" animBg="1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ieren 132"/>
          <p:cNvGrpSpPr/>
          <p:nvPr/>
        </p:nvGrpSpPr>
        <p:grpSpPr>
          <a:xfrm>
            <a:off x="3056318" y="1772816"/>
            <a:ext cx="1847616" cy="1761746"/>
            <a:chOff x="9176394" y="1803799"/>
            <a:chExt cx="2462527" cy="2348077"/>
          </a:xfrm>
        </p:grpSpPr>
        <p:sp>
          <p:nvSpPr>
            <p:cNvPr id="137" name="Rectangle 80"/>
            <p:cNvSpPr/>
            <p:nvPr/>
          </p:nvSpPr>
          <p:spPr>
            <a:xfrm>
              <a:off x="10411153" y="1821884"/>
              <a:ext cx="630286" cy="16622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81"/>
                <p:cNvSpPr txBox="1"/>
                <p:nvPr/>
              </p:nvSpPr>
              <p:spPr>
                <a:xfrm>
                  <a:off x="9769499" y="1821884"/>
                  <a:ext cx="277745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sz="1050" dirty="0"/>
                </a:p>
              </p:txBody>
            </p:sp>
          </mc:Choice>
          <mc:Fallback xmlns="">
            <p:sp>
              <p:nvSpPr>
                <p:cNvPr id="139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9499" y="1821884"/>
                  <a:ext cx="277745" cy="215360"/>
                </a:xfrm>
                <a:prstGeom prst="rect">
                  <a:avLst/>
                </a:prstGeom>
                <a:blipFill>
                  <a:blip r:embed="rId2"/>
                  <a:stretch>
                    <a:fillRect l="-5714" r="-2857" b="-1481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82"/>
                <p:cNvSpPr txBox="1"/>
                <p:nvPr/>
              </p:nvSpPr>
              <p:spPr>
                <a:xfrm>
                  <a:off x="10563187" y="1822980"/>
                  <a:ext cx="277745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sz="1050" dirty="0"/>
                </a:p>
              </p:txBody>
            </p:sp>
          </mc:Choice>
          <mc:Fallback xmlns="">
            <p:sp>
              <p:nvSpPr>
                <p:cNvPr id="141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3187" y="1822980"/>
                  <a:ext cx="277745" cy="215360"/>
                </a:xfrm>
                <a:prstGeom prst="rect">
                  <a:avLst/>
                </a:prstGeom>
                <a:blipFill>
                  <a:blip r:embed="rId3"/>
                  <a:stretch>
                    <a:fillRect l="-5882" r="-5882" b="-1481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7" name="Group 83"/>
            <p:cNvGrpSpPr/>
            <p:nvPr/>
          </p:nvGrpSpPr>
          <p:grpSpPr>
            <a:xfrm>
              <a:off x="9176394" y="1821884"/>
              <a:ext cx="2133573" cy="2329992"/>
              <a:chOff x="1151734" y="1929247"/>
              <a:chExt cx="3466137" cy="3785234"/>
            </a:xfrm>
          </p:grpSpPr>
          <p:grpSp>
            <p:nvGrpSpPr>
              <p:cNvPr id="227" name="Group 84"/>
              <p:cNvGrpSpPr/>
              <p:nvPr/>
            </p:nvGrpSpPr>
            <p:grpSpPr>
              <a:xfrm>
                <a:off x="1151734" y="3222594"/>
                <a:ext cx="3466137" cy="2491887"/>
                <a:chOff x="1987796" y="3123007"/>
                <a:chExt cx="3466137" cy="2491887"/>
              </a:xfrm>
            </p:grpSpPr>
            <p:cxnSp>
              <p:nvCxnSpPr>
                <p:cNvPr id="231" name="Straight Connector 88"/>
                <p:cNvCxnSpPr/>
                <p:nvPr/>
              </p:nvCxnSpPr>
              <p:spPr>
                <a:xfrm flipH="1">
                  <a:off x="1989163" y="3123007"/>
                  <a:ext cx="288032" cy="0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89"/>
                <p:cNvCxnSpPr/>
                <p:nvPr/>
              </p:nvCxnSpPr>
              <p:spPr>
                <a:xfrm flipH="1">
                  <a:off x="5157515" y="3123007"/>
                  <a:ext cx="288032" cy="0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90"/>
                <p:cNvCxnSpPr/>
                <p:nvPr/>
              </p:nvCxnSpPr>
              <p:spPr>
                <a:xfrm flipV="1">
                  <a:off x="5453931" y="3123007"/>
                  <a:ext cx="0" cy="1674145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91"/>
                <p:cNvCxnSpPr/>
                <p:nvPr/>
              </p:nvCxnSpPr>
              <p:spPr>
                <a:xfrm flipV="1">
                  <a:off x="1987796" y="3123007"/>
                  <a:ext cx="0" cy="1674145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92"/>
                <p:cNvCxnSpPr/>
                <p:nvPr/>
              </p:nvCxnSpPr>
              <p:spPr>
                <a:xfrm>
                  <a:off x="1989163" y="4804164"/>
                  <a:ext cx="3464770" cy="0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Oval 93"/>
                <p:cNvSpPr/>
                <p:nvPr/>
              </p:nvSpPr>
              <p:spPr>
                <a:xfrm>
                  <a:off x="3505523" y="4588140"/>
                  <a:ext cx="432048" cy="4320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351"/>
                </a:p>
              </p:txBody>
            </p:sp>
            <p:cxnSp>
              <p:nvCxnSpPr>
                <p:cNvPr id="237" name="Straight Arrow Connector 94"/>
                <p:cNvCxnSpPr/>
                <p:nvPr/>
              </p:nvCxnSpPr>
              <p:spPr>
                <a:xfrm>
                  <a:off x="3505523" y="5154555"/>
                  <a:ext cx="499864" cy="0"/>
                </a:xfrm>
                <a:prstGeom prst="straightConnector1">
                  <a:avLst/>
                </a:prstGeom>
                <a:ln w="38100" cap="sq">
                  <a:solidFill>
                    <a:srgbClr val="1269B0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TextBox 95"/>
                    <p:cNvSpPr txBox="1"/>
                    <p:nvPr/>
                  </p:nvSpPr>
                  <p:spPr>
                    <a:xfrm>
                      <a:off x="3578060" y="5265027"/>
                      <a:ext cx="286835" cy="34986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CH" sz="1050" i="1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oMath>
                        </m:oMathPara>
                      </a14:m>
                      <a:endParaRPr lang="de-CH" sz="1351" dirty="0"/>
                    </a:p>
                  </p:txBody>
                </p:sp>
              </mc:Choice>
              <mc:Fallback xmlns="">
                <p:sp>
                  <p:nvSpPr>
                    <p:cNvPr id="238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8060" y="5265027"/>
                      <a:ext cx="286835" cy="34986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2727" r="-18182" b="-74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8" name="Group 85"/>
              <p:cNvGrpSpPr/>
              <p:nvPr/>
            </p:nvGrpSpPr>
            <p:grpSpPr>
              <a:xfrm>
                <a:off x="1445325" y="1929247"/>
                <a:ext cx="2880320" cy="2700382"/>
                <a:chOff x="2277195" y="1772816"/>
                <a:chExt cx="2880320" cy="2700382"/>
              </a:xfrm>
            </p:grpSpPr>
            <p:sp>
              <p:nvSpPr>
                <p:cNvPr id="229" name="Rectangle 86"/>
                <p:cNvSpPr/>
                <p:nvPr/>
              </p:nvSpPr>
              <p:spPr>
                <a:xfrm>
                  <a:off x="2277195" y="1772816"/>
                  <a:ext cx="144016" cy="270038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351"/>
                </a:p>
              </p:txBody>
            </p:sp>
            <p:sp>
              <p:nvSpPr>
                <p:cNvPr id="230" name="Rectangle 87"/>
                <p:cNvSpPr/>
                <p:nvPr/>
              </p:nvSpPr>
              <p:spPr>
                <a:xfrm>
                  <a:off x="5013499" y="1772816"/>
                  <a:ext cx="144016" cy="270038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351"/>
                </a:p>
              </p:txBody>
            </p:sp>
          </p:grpSp>
        </p:grpSp>
        <p:grpSp>
          <p:nvGrpSpPr>
            <p:cNvPr id="200" name="Group 98"/>
            <p:cNvGrpSpPr/>
            <p:nvPr/>
          </p:nvGrpSpPr>
          <p:grpSpPr>
            <a:xfrm>
              <a:off x="9308425" y="1804825"/>
              <a:ext cx="184641" cy="1679188"/>
              <a:chOff x="5897259" y="1682587"/>
              <a:chExt cx="184641" cy="16791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99"/>
                  <p:cNvSpPr txBox="1"/>
                  <p:nvPr/>
                </p:nvSpPr>
                <p:spPr>
                  <a:xfrm>
                    <a:off x="5898161" y="1682587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9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1682587"/>
                    <a:ext cx="183739" cy="2153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100"/>
                  <p:cNvSpPr txBox="1"/>
                  <p:nvPr/>
                </p:nvSpPr>
                <p:spPr>
                  <a:xfrm>
                    <a:off x="5898161" y="1891705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0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1891705"/>
                    <a:ext cx="183739" cy="21536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101"/>
                  <p:cNvSpPr txBox="1"/>
                  <p:nvPr/>
                </p:nvSpPr>
                <p:spPr>
                  <a:xfrm>
                    <a:off x="5898161" y="2100822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1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2100822"/>
                    <a:ext cx="183739" cy="2153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3636" t="-18519" r="-59091" b="-40741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102"/>
                  <p:cNvSpPr txBox="1"/>
                  <p:nvPr/>
                </p:nvSpPr>
                <p:spPr>
                  <a:xfrm>
                    <a:off x="5898161" y="2309941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2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2309941"/>
                    <a:ext cx="183739" cy="21536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3636" t="-18519" r="-59091" b="-3703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103"/>
                  <p:cNvSpPr txBox="1"/>
                  <p:nvPr/>
                </p:nvSpPr>
                <p:spPr>
                  <a:xfrm>
                    <a:off x="5898161" y="2519059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3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2519059"/>
                    <a:ext cx="183739" cy="2153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104"/>
                  <p:cNvSpPr txBox="1"/>
                  <p:nvPr/>
                </p:nvSpPr>
                <p:spPr>
                  <a:xfrm>
                    <a:off x="5897259" y="2728177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4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259" y="2728177"/>
                    <a:ext cx="183739" cy="21536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105"/>
                  <p:cNvSpPr txBox="1"/>
                  <p:nvPr/>
                </p:nvSpPr>
                <p:spPr>
                  <a:xfrm>
                    <a:off x="5897259" y="2937294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5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259" y="2937294"/>
                    <a:ext cx="183739" cy="2153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3636" t="-18519" r="-59091" b="-40741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106"/>
                  <p:cNvSpPr txBox="1"/>
                  <p:nvPr/>
                </p:nvSpPr>
                <p:spPr>
                  <a:xfrm>
                    <a:off x="5897259" y="3146415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6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259" y="3146415"/>
                    <a:ext cx="183739" cy="21536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3636" t="-18519" r="-59091" b="-3703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1" name="Group 107"/>
            <p:cNvGrpSpPr/>
            <p:nvPr/>
          </p:nvGrpSpPr>
          <p:grpSpPr>
            <a:xfrm>
              <a:off x="10992688" y="1803799"/>
              <a:ext cx="184641" cy="1679188"/>
              <a:chOff x="7581522" y="1681561"/>
              <a:chExt cx="184641" cy="16791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108"/>
                  <p:cNvSpPr txBox="1"/>
                  <p:nvPr/>
                </p:nvSpPr>
                <p:spPr>
                  <a:xfrm>
                    <a:off x="7582424" y="1681561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1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1681561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109"/>
                  <p:cNvSpPr txBox="1"/>
                  <p:nvPr/>
                </p:nvSpPr>
                <p:spPr>
                  <a:xfrm>
                    <a:off x="7582424" y="1890679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2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1890679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110"/>
                  <p:cNvSpPr txBox="1"/>
                  <p:nvPr/>
                </p:nvSpPr>
                <p:spPr>
                  <a:xfrm>
                    <a:off x="7582424" y="2099796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3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2099796"/>
                    <a:ext cx="183739" cy="21536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3478" r="-39130" b="-29630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111"/>
                  <p:cNvSpPr txBox="1"/>
                  <p:nvPr/>
                </p:nvSpPr>
                <p:spPr>
                  <a:xfrm>
                    <a:off x="7582424" y="2308915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4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2308915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25926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112"/>
                  <p:cNvSpPr txBox="1"/>
                  <p:nvPr/>
                </p:nvSpPr>
                <p:spPr>
                  <a:xfrm>
                    <a:off x="7582424" y="2518033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5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2518033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113"/>
                  <p:cNvSpPr txBox="1"/>
                  <p:nvPr/>
                </p:nvSpPr>
                <p:spPr>
                  <a:xfrm>
                    <a:off x="7581522" y="2727151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6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22" y="2727151"/>
                    <a:ext cx="183739" cy="21536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114"/>
                  <p:cNvSpPr txBox="1"/>
                  <p:nvPr/>
                </p:nvSpPr>
                <p:spPr>
                  <a:xfrm>
                    <a:off x="7581522" y="2936268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7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22" y="2936268"/>
                    <a:ext cx="183739" cy="21536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3478" r="-39130" b="-25926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115"/>
                  <p:cNvSpPr txBox="1"/>
                  <p:nvPr/>
                </p:nvSpPr>
                <p:spPr>
                  <a:xfrm>
                    <a:off x="7581522" y="3145389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8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22" y="3145389"/>
                    <a:ext cx="183739" cy="21536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Group 133"/>
            <p:cNvGrpSpPr/>
            <p:nvPr/>
          </p:nvGrpSpPr>
          <p:grpSpPr>
            <a:xfrm>
              <a:off x="9487438" y="2035574"/>
              <a:ext cx="2151483" cy="1348777"/>
              <a:chOff x="9487438" y="2035574"/>
              <a:chExt cx="2151483" cy="1348777"/>
            </a:xfrm>
          </p:grpSpPr>
          <p:cxnSp>
            <p:nvCxnSpPr>
              <p:cNvPr id="203" name="Straight Arrow Connector 118"/>
              <p:cNvCxnSpPr/>
              <p:nvPr/>
            </p:nvCxnSpPr>
            <p:spPr>
              <a:xfrm flipV="1">
                <a:off x="9487438" y="2133662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119"/>
              <p:cNvCxnSpPr/>
              <p:nvPr/>
            </p:nvCxnSpPr>
            <p:spPr>
              <a:xfrm flipV="1">
                <a:off x="9487438" y="2341939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120"/>
              <p:cNvCxnSpPr/>
              <p:nvPr/>
            </p:nvCxnSpPr>
            <p:spPr>
              <a:xfrm flipV="1">
                <a:off x="9487438" y="2550216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121"/>
              <p:cNvCxnSpPr/>
              <p:nvPr/>
            </p:nvCxnSpPr>
            <p:spPr>
              <a:xfrm flipV="1">
                <a:off x="9487438" y="2758493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122"/>
              <p:cNvCxnSpPr/>
              <p:nvPr/>
            </p:nvCxnSpPr>
            <p:spPr>
              <a:xfrm flipV="1">
                <a:off x="9487438" y="2966770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123"/>
              <p:cNvCxnSpPr/>
              <p:nvPr/>
            </p:nvCxnSpPr>
            <p:spPr>
              <a:xfrm flipV="1">
                <a:off x="9487438" y="3175047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124"/>
              <p:cNvCxnSpPr/>
              <p:nvPr/>
            </p:nvCxnSpPr>
            <p:spPr>
              <a:xfrm flipV="1">
                <a:off x="9487438" y="3383325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125"/>
                  <p:cNvSpPr txBox="1"/>
                  <p:nvPr/>
                </p:nvSpPr>
                <p:spPr>
                  <a:xfrm>
                    <a:off x="11161711" y="2035574"/>
                    <a:ext cx="477210" cy="4338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de-CH" sz="135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35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210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1711" y="2035574"/>
                    <a:ext cx="477210" cy="43388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17</a:t>
            </a:fld>
            <a:endParaRPr lang="de-CH" dirty="0"/>
          </a:p>
        </p:txBody>
      </p:sp>
      <p:sp>
        <p:nvSpPr>
          <p:cNvPr id="97" name="Oval 96"/>
          <p:cNvSpPr/>
          <p:nvPr/>
        </p:nvSpPr>
        <p:spPr>
          <a:xfrm>
            <a:off x="2215478" y="1745758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2246813" y="3684084"/>
                <a:ext cx="3252509" cy="58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500" dirty="0"/>
                  <a:t>Das elektrische Feld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de-CH" sz="1500" dirty="0"/>
                  <a:t> verteilt sich entsprechend der Materialgleichung</a:t>
                </a: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13" y="3684084"/>
                <a:ext cx="3252509" cy="582019"/>
              </a:xfrm>
              <a:prstGeom prst="rect">
                <a:avLst/>
              </a:prstGeom>
              <a:blipFill>
                <a:blip r:embed="rId18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63161" y="4433240"/>
                <a:ext cx="1619813" cy="378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5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de-CH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5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de-CH" sz="15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sz="15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161" y="4433240"/>
                <a:ext cx="1619813" cy="37819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288772" y="2103886"/>
            <a:ext cx="688379" cy="796306"/>
            <a:chOff x="1913575" y="2244532"/>
            <a:chExt cx="917480" cy="1061327"/>
          </a:xfrm>
        </p:grpSpPr>
        <p:cxnSp>
          <p:nvCxnSpPr>
            <p:cNvPr id="127" name="Straight Arrow Connector 126"/>
            <p:cNvCxnSpPr/>
            <p:nvPr/>
          </p:nvCxnSpPr>
          <p:spPr>
            <a:xfrm flipV="1">
              <a:off x="1913575" y="224453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1913575" y="245659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1913575" y="266865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1913575" y="288071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1913575" y="309277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1913575" y="3304833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4719271" y="1951702"/>
                <a:ext cx="346890" cy="325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sz="135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271" y="1951702"/>
                <a:ext cx="346890" cy="3255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/>
          <p:cNvCxnSpPr/>
          <p:nvPr/>
        </p:nvCxnSpPr>
        <p:spPr>
          <a:xfrm flipV="1">
            <a:off x="4008845" y="2107708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4008845" y="2425922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4008845" y="2744136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60667" y="3231963"/>
                <a:ext cx="66107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667" y="3231963"/>
                <a:ext cx="661078" cy="161583"/>
              </a:xfrm>
              <a:prstGeom prst="rect">
                <a:avLst/>
              </a:prstGeom>
              <a:blipFill>
                <a:blip r:embed="rId21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/>
          <p:nvPr/>
        </p:nvSpPr>
        <p:spPr>
          <a:xfrm>
            <a:off x="8313487" y="1813544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7832058" y="1813545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058" y="1813545"/>
                <a:ext cx="208390" cy="161583"/>
              </a:xfrm>
              <a:prstGeom prst="rect">
                <a:avLst/>
              </a:prstGeom>
              <a:blipFill>
                <a:blip r:embed="rId22"/>
                <a:stretch>
                  <a:fillRect l="-8824" r="-2941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8427558" y="1814368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558" y="1814368"/>
                <a:ext cx="208390" cy="161583"/>
              </a:xfrm>
              <a:prstGeom prst="rect">
                <a:avLst/>
              </a:prstGeom>
              <a:blipFill>
                <a:blip r:embed="rId23"/>
                <a:stretch>
                  <a:fillRect l="-5714" r="-2857"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44"/>
          <p:cNvGrpSpPr/>
          <p:nvPr/>
        </p:nvGrpSpPr>
        <p:grpSpPr>
          <a:xfrm>
            <a:off x="7387057" y="1813545"/>
            <a:ext cx="1600805" cy="1748177"/>
            <a:chOff x="1151734" y="1929247"/>
            <a:chExt cx="3466137" cy="3785234"/>
          </a:xfrm>
        </p:grpSpPr>
        <p:grpSp>
          <p:nvGrpSpPr>
            <p:cNvPr id="146" name="Group 145"/>
            <p:cNvGrpSpPr/>
            <p:nvPr/>
          </p:nvGrpSpPr>
          <p:grpSpPr>
            <a:xfrm>
              <a:off x="1151734" y="3222594"/>
              <a:ext cx="3466137" cy="2491887"/>
              <a:chOff x="1987796" y="3123007"/>
              <a:chExt cx="3466137" cy="2491887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156" name="Straight Arrow Connector 155"/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727" r="-18182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7" name="Group 146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158" name="Oval 157"/>
          <p:cNvSpPr/>
          <p:nvPr/>
        </p:nvSpPr>
        <p:spPr>
          <a:xfrm>
            <a:off x="6545845" y="1772526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5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7486113" y="1800746"/>
            <a:ext cx="138535" cy="1259883"/>
            <a:chOff x="5897259" y="1682587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2174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blipFill>
                  <a:blip r:embed="rId25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blipFill>
                  <a:blip r:embed="rId26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blipFill>
                  <a:blip r:embed="rId27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2174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blipFill>
                  <a:blip r:embed="rId28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blipFill>
                  <a:blip r:embed="rId30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8749803" y="1799976"/>
            <a:ext cx="138535" cy="1259883"/>
            <a:chOff x="7581522" y="1681561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blipFill>
                  <a:blip r:embed="rId31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/>
                <p:cNvSpPr txBox="1"/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1" name="Text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blipFill>
                  <a:blip r:embed="rId33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blipFill>
                  <a:blip r:embed="rId34"/>
                  <a:stretch>
                    <a:fillRect l="-43478" r="-43478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blipFill>
                  <a:blip r:embed="rId31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Group 176"/>
          <p:cNvGrpSpPr/>
          <p:nvPr/>
        </p:nvGrpSpPr>
        <p:grpSpPr>
          <a:xfrm>
            <a:off x="7620428" y="1973875"/>
            <a:ext cx="1614242" cy="1011978"/>
            <a:chOff x="9487438" y="2035574"/>
            <a:chExt cx="2151483" cy="1348777"/>
          </a:xfrm>
        </p:grpSpPr>
        <p:cxnSp>
          <p:nvCxnSpPr>
            <p:cNvPr id="178" name="Straight Arrow Connector 177"/>
            <p:cNvCxnSpPr/>
            <p:nvPr/>
          </p:nvCxnSpPr>
          <p:spPr>
            <a:xfrm flipV="1">
              <a:off x="9487438" y="2133662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V="1">
              <a:off x="9487438" y="2341939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9487438" y="2550216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V="1">
              <a:off x="9487438" y="2758493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9487438" y="2966770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9487438" y="3175047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9487438" y="3383325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de-CH" sz="1351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6577180" y="3710852"/>
                <a:ext cx="3252509" cy="1488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500" dirty="0"/>
                  <a:t>Es wird genau so viel Ladung geteilt, damit sich die erzwungene Spannung über dem Kondensator einstellt.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5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CH" sz="15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5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sz="15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500" dirty="0"/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80" y="3710852"/>
                <a:ext cx="3252509" cy="1488869"/>
              </a:xfrm>
              <a:prstGeom prst="rect">
                <a:avLst/>
              </a:prstGeom>
              <a:blipFill>
                <a:blip r:embed="rId36"/>
                <a:stretch>
                  <a:fillRect l="-1313" t="-2049" b="-9057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8" name="Group 187"/>
          <p:cNvGrpSpPr/>
          <p:nvPr/>
        </p:nvGrpSpPr>
        <p:grpSpPr>
          <a:xfrm>
            <a:off x="7619139" y="2130655"/>
            <a:ext cx="688379" cy="796306"/>
            <a:chOff x="1913575" y="2244532"/>
            <a:chExt cx="917480" cy="1061327"/>
          </a:xfrm>
        </p:grpSpPr>
        <p:cxnSp>
          <p:nvCxnSpPr>
            <p:cNvPr id="189" name="Straight Arrow Connector 188"/>
            <p:cNvCxnSpPr/>
            <p:nvPr/>
          </p:nvCxnSpPr>
          <p:spPr>
            <a:xfrm flipV="1">
              <a:off x="1913575" y="224453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V="1">
              <a:off x="1913575" y="245659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V="1">
              <a:off x="1913575" y="266865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V="1">
              <a:off x="1913575" y="288071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 flipV="1">
              <a:off x="1913575" y="309277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1913575" y="3304833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9049638" y="1978471"/>
                <a:ext cx="346890" cy="325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sz="135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38" y="1978471"/>
                <a:ext cx="346890" cy="32553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Arrow Connector 195"/>
          <p:cNvCxnSpPr/>
          <p:nvPr/>
        </p:nvCxnSpPr>
        <p:spPr>
          <a:xfrm flipV="1">
            <a:off x="8339212" y="2134476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8339212" y="2452690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8339212" y="2770905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8691034" y="3258731"/>
                <a:ext cx="66107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034" y="3258731"/>
                <a:ext cx="661078" cy="161583"/>
              </a:xfrm>
              <a:prstGeom prst="rect">
                <a:avLst/>
              </a:prstGeom>
              <a:blipFill>
                <a:blip r:embed="rId3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itel 1">
            <a:extLst>
              <a:ext uri="{FF2B5EF4-FFF2-40B4-BE49-F238E27FC236}">
                <a16:creationId xmlns:a16="http://schemas.microsoft.com/office/drawing/2014/main" id="{3F1812FE-F4ED-4A34-9024-2CFCE1ABC7E4}"/>
              </a:ext>
            </a:extLst>
          </p:cNvPr>
          <p:cNvSpPr txBox="1">
            <a:spLocks/>
          </p:cNvSpPr>
          <p:nvPr/>
        </p:nvSpPr>
        <p:spPr bwMode="gray">
          <a:xfrm>
            <a:off x="335064" y="612520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Herleitung der Felder im Kondensator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61BD535-A570-4336-B894-0B5806C7DFA9}"/>
              </a:ext>
            </a:extLst>
          </p:cNvPr>
          <p:cNvCxnSpPr/>
          <p:nvPr/>
        </p:nvCxnSpPr>
        <p:spPr>
          <a:xfrm>
            <a:off x="7624648" y="1628800"/>
            <a:ext cx="662896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FC07DEA0-B8AF-40AE-8184-C98164CAE2E3}"/>
              </a:ext>
            </a:extLst>
          </p:cNvPr>
          <p:cNvCxnSpPr>
            <a:cxnSpLocks/>
          </p:cNvCxnSpPr>
          <p:nvPr/>
        </p:nvCxnSpPr>
        <p:spPr>
          <a:xfrm>
            <a:off x="8324965" y="1744653"/>
            <a:ext cx="461422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5BCFD3D-23E4-4A00-9F0E-426F2F8AFB98}"/>
                  </a:ext>
                </a:extLst>
              </p:cNvPr>
              <p:cNvSpPr txBox="1"/>
              <p:nvPr/>
            </p:nvSpPr>
            <p:spPr>
              <a:xfrm>
                <a:off x="7743123" y="1357467"/>
                <a:ext cx="386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200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5BCFD3D-23E4-4A00-9F0E-426F2F8AF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123" y="1357467"/>
                <a:ext cx="3862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7AF7C3E6-F512-49EF-9F3F-A3F24DAD2661}"/>
                  </a:ext>
                </a:extLst>
              </p:cNvPr>
              <p:cNvSpPr txBox="1"/>
              <p:nvPr/>
            </p:nvSpPr>
            <p:spPr>
              <a:xfrm>
                <a:off x="8418104" y="1475870"/>
                <a:ext cx="386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200" dirty="0"/>
              </a:p>
            </p:txBody>
          </p:sp>
        </mc:Choice>
        <mc:Fallback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7AF7C3E6-F512-49EF-9F3F-A3F24DAD2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104" y="1475870"/>
                <a:ext cx="386260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443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2" grpId="0" animBg="1"/>
      <p:bldP spid="135" grpId="0"/>
      <p:bldP spid="142" grpId="0" animBg="1"/>
      <p:bldP spid="143" grpId="0"/>
      <p:bldP spid="144" grpId="0"/>
      <p:bldP spid="158" grpId="0" animBg="1"/>
      <p:bldP spid="186" grpId="0"/>
      <p:bldP spid="195" grpId="0"/>
      <p:bldP spid="1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F0C5D-FA8B-4D70-8F8C-3580C3BA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Kapazität C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83CC82-9E3C-432C-AC80-3FC2605DB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0D831-9B24-476B-BD95-03A1B9D4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623FA-3E4D-4C84-84B9-DACA711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5403E-D882-4E91-9B92-9AC50C28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18</a:t>
            </a:fld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191645-77C9-40AD-8BF3-7951126560E9}"/>
              </a:ext>
            </a:extLst>
          </p:cNvPr>
          <p:cNvSpPr txBox="1"/>
          <p:nvPr/>
        </p:nvSpPr>
        <p:spPr>
          <a:xfrm>
            <a:off x="411860" y="1465403"/>
            <a:ext cx="1081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Wie viel Ladung Q sammelt sich auf den Platten an, wenn eine bestimmte Spannung U angelegt wird?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75D5DED-1551-44D9-B34B-721F30F27230}"/>
              </a:ext>
            </a:extLst>
          </p:cNvPr>
          <p:cNvGrpSpPr/>
          <p:nvPr/>
        </p:nvGrpSpPr>
        <p:grpSpPr>
          <a:xfrm>
            <a:off x="8303099" y="2296880"/>
            <a:ext cx="3223102" cy="3403421"/>
            <a:chOff x="864138" y="2303746"/>
            <a:chExt cx="2600619" cy="2746113"/>
          </a:xfrm>
        </p:grpSpPr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6F0D7601-A490-464F-BEF5-F14D3151D7FA}"/>
                </a:ext>
              </a:extLst>
            </p:cNvPr>
            <p:cNvGrpSpPr/>
            <p:nvPr/>
          </p:nvGrpSpPr>
          <p:grpSpPr>
            <a:xfrm>
              <a:off x="864138" y="3274135"/>
              <a:ext cx="2600619" cy="1775724"/>
              <a:chOff x="1987796" y="3123007"/>
              <a:chExt cx="3466137" cy="2366708"/>
            </a:xfrm>
          </p:grpSpPr>
          <p:cxnSp>
            <p:nvCxnSpPr>
              <p:cNvPr id="34" name="Straight Connector 12">
                <a:extLst>
                  <a:ext uri="{FF2B5EF4-FFF2-40B4-BE49-F238E27FC236}">
                    <a16:creationId xmlns:a16="http://schemas.microsoft.com/office/drawing/2014/main" id="{C64380F6-60F7-4CCB-A577-E61FDD31B553}"/>
                  </a:ext>
                </a:extLst>
              </p:cNvPr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3">
                <a:extLst>
                  <a:ext uri="{FF2B5EF4-FFF2-40B4-BE49-F238E27FC236}">
                    <a16:creationId xmlns:a16="http://schemas.microsoft.com/office/drawing/2014/main" id="{F62D39F5-986A-4E3D-9D39-031C8C7C5293}"/>
                  </a:ext>
                </a:extLst>
              </p:cNvPr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5">
                <a:extLst>
                  <a:ext uri="{FF2B5EF4-FFF2-40B4-BE49-F238E27FC236}">
                    <a16:creationId xmlns:a16="http://schemas.microsoft.com/office/drawing/2014/main" id="{375A1D8D-24F5-4A11-AC9B-8D7D40D90C09}"/>
                  </a:ext>
                </a:extLst>
              </p:cNvPr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8">
                <a:extLst>
                  <a:ext uri="{FF2B5EF4-FFF2-40B4-BE49-F238E27FC236}">
                    <a16:creationId xmlns:a16="http://schemas.microsoft.com/office/drawing/2014/main" id="{7C6F4BE6-C5B8-49B8-8EDD-2DBD1A06BB6F}"/>
                  </a:ext>
                </a:extLst>
              </p:cNvPr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19">
                <a:extLst>
                  <a:ext uri="{FF2B5EF4-FFF2-40B4-BE49-F238E27FC236}">
                    <a16:creationId xmlns:a16="http://schemas.microsoft.com/office/drawing/2014/main" id="{6C773C56-53A8-4FCC-BF81-2401B4936AFD}"/>
                  </a:ext>
                </a:extLst>
              </p:cNvPr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21">
                <a:extLst>
                  <a:ext uri="{FF2B5EF4-FFF2-40B4-BE49-F238E27FC236}">
                    <a16:creationId xmlns:a16="http://schemas.microsoft.com/office/drawing/2014/main" id="{4A9D2D8E-FE38-44E6-A00A-FD82312C702A}"/>
                  </a:ext>
                </a:extLst>
              </p:cNvPr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40" name="Straight Arrow Connector 23">
                <a:extLst>
                  <a:ext uri="{FF2B5EF4-FFF2-40B4-BE49-F238E27FC236}">
                    <a16:creationId xmlns:a16="http://schemas.microsoft.com/office/drawing/2014/main" id="{B061F10B-0DEE-482C-9CDE-7DFA6021F225}"/>
                  </a:ext>
                </a:extLst>
              </p:cNvPr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24">
                    <a:extLst>
                      <a:ext uri="{FF2B5EF4-FFF2-40B4-BE49-F238E27FC236}">
                        <a16:creationId xmlns:a16="http://schemas.microsoft.com/office/drawing/2014/main" id="{BEE1D365-5AC1-40D8-B3A0-0B39D4F26D58}"/>
                      </a:ext>
                    </a:extLst>
                  </p:cNvPr>
                  <p:cNvSpPr txBox="1"/>
                  <p:nvPr/>
                </p:nvSpPr>
                <p:spPr>
                  <a:xfrm>
                    <a:off x="3641801" y="5212654"/>
                    <a:ext cx="213907" cy="277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351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1801" y="5212654"/>
                    <a:ext cx="213907" cy="27706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926" r="-1851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986E1A33-E376-487A-9314-4E5E15F817CC}"/>
                </a:ext>
              </a:extLst>
            </p:cNvPr>
            <p:cNvGrpSpPr/>
            <p:nvPr/>
          </p:nvGrpSpPr>
          <p:grpSpPr>
            <a:xfrm>
              <a:off x="1068948" y="2303746"/>
              <a:ext cx="2161084" cy="2026078"/>
              <a:chOff x="2277195" y="1772816"/>
              <a:chExt cx="2880320" cy="270038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FCABA7B9-C96E-4DF3-B30F-344D40C8AB79}"/>
                  </a:ext>
                </a:extLst>
              </p:cNvPr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33" name="Rectangle 9">
                <a:extLst>
                  <a:ext uri="{FF2B5EF4-FFF2-40B4-BE49-F238E27FC236}">
                    <a16:creationId xmlns:a16="http://schemas.microsoft.com/office/drawing/2014/main" id="{656C1755-9E19-4A02-856D-94807E8D8B84}"/>
                  </a:ext>
                </a:extLst>
              </p:cNvPr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  <p:cxnSp>
          <p:nvCxnSpPr>
            <p:cNvPr id="14" name="Straight Arrow Connector 29">
              <a:extLst>
                <a:ext uri="{FF2B5EF4-FFF2-40B4-BE49-F238E27FC236}">
                  <a16:creationId xmlns:a16="http://schemas.microsoft.com/office/drawing/2014/main" id="{322C1FB4-DB88-477E-A98D-86EA5A2919A6}"/>
                </a:ext>
              </a:extLst>
            </p:cNvPr>
            <p:cNvCxnSpPr/>
            <p:nvPr/>
          </p:nvCxnSpPr>
          <p:spPr>
            <a:xfrm>
              <a:off x="1222319" y="2355674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34">
              <a:extLst>
                <a:ext uri="{FF2B5EF4-FFF2-40B4-BE49-F238E27FC236}">
                  <a16:creationId xmlns:a16="http://schemas.microsoft.com/office/drawing/2014/main" id="{853BF949-8E06-4024-834A-97439D33A79C}"/>
                </a:ext>
              </a:extLst>
            </p:cNvPr>
            <p:cNvCxnSpPr/>
            <p:nvPr/>
          </p:nvCxnSpPr>
          <p:spPr>
            <a:xfrm>
              <a:off x="1222319" y="2473859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5">
              <a:extLst>
                <a:ext uri="{FF2B5EF4-FFF2-40B4-BE49-F238E27FC236}">
                  <a16:creationId xmlns:a16="http://schemas.microsoft.com/office/drawing/2014/main" id="{BE7DE16E-A2BC-4B31-A42A-2B99370A9EC1}"/>
                </a:ext>
              </a:extLst>
            </p:cNvPr>
            <p:cNvCxnSpPr/>
            <p:nvPr/>
          </p:nvCxnSpPr>
          <p:spPr>
            <a:xfrm>
              <a:off x="1222319" y="2592044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D10D4022-C595-44EC-AB96-C3A042F06AB9}"/>
                </a:ext>
              </a:extLst>
            </p:cNvPr>
            <p:cNvCxnSpPr/>
            <p:nvPr/>
          </p:nvCxnSpPr>
          <p:spPr>
            <a:xfrm>
              <a:off x="1222826" y="2710228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37">
              <a:extLst>
                <a:ext uri="{FF2B5EF4-FFF2-40B4-BE49-F238E27FC236}">
                  <a16:creationId xmlns:a16="http://schemas.microsoft.com/office/drawing/2014/main" id="{8A2F1BA1-5432-400C-B4DC-7B6441B8CE17}"/>
                </a:ext>
              </a:extLst>
            </p:cNvPr>
            <p:cNvCxnSpPr/>
            <p:nvPr/>
          </p:nvCxnSpPr>
          <p:spPr>
            <a:xfrm>
              <a:off x="1222826" y="2828413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38">
              <a:extLst>
                <a:ext uri="{FF2B5EF4-FFF2-40B4-BE49-F238E27FC236}">
                  <a16:creationId xmlns:a16="http://schemas.microsoft.com/office/drawing/2014/main" id="{83E0FEE5-F9A3-4C2C-8AE2-BAC8C0F031F8}"/>
                </a:ext>
              </a:extLst>
            </p:cNvPr>
            <p:cNvCxnSpPr/>
            <p:nvPr/>
          </p:nvCxnSpPr>
          <p:spPr>
            <a:xfrm>
              <a:off x="1222826" y="2946598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9">
              <a:extLst>
                <a:ext uri="{FF2B5EF4-FFF2-40B4-BE49-F238E27FC236}">
                  <a16:creationId xmlns:a16="http://schemas.microsoft.com/office/drawing/2014/main" id="{3AAA614F-F002-4708-ACA3-EB140E26CA8B}"/>
                </a:ext>
              </a:extLst>
            </p:cNvPr>
            <p:cNvCxnSpPr/>
            <p:nvPr/>
          </p:nvCxnSpPr>
          <p:spPr>
            <a:xfrm>
              <a:off x="1222319" y="3064782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91EF3F69-CECD-4495-9EB4-4E365FB4031B}"/>
                </a:ext>
              </a:extLst>
            </p:cNvPr>
            <p:cNvCxnSpPr/>
            <p:nvPr/>
          </p:nvCxnSpPr>
          <p:spPr>
            <a:xfrm>
              <a:off x="1222319" y="3182967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41">
              <a:extLst>
                <a:ext uri="{FF2B5EF4-FFF2-40B4-BE49-F238E27FC236}">
                  <a16:creationId xmlns:a16="http://schemas.microsoft.com/office/drawing/2014/main" id="{3FC08C5F-0E3D-43C3-8820-57D6B1623344}"/>
                </a:ext>
              </a:extLst>
            </p:cNvPr>
            <p:cNvCxnSpPr/>
            <p:nvPr/>
          </p:nvCxnSpPr>
          <p:spPr>
            <a:xfrm>
              <a:off x="1222319" y="3301152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71DA0701-ABD7-4AF6-B027-1E61B35A3D70}"/>
                </a:ext>
              </a:extLst>
            </p:cNvPr>
            <p:cNvCxnSpPr/>
            <p:nvPr/>
          </p:nvCxnSpPr>
          <p:spPr>
            <a:xfrm>
              <a:off x="1222826" y="3419335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3">
              <a:extLst>
                <a:ext uri="{FF2B5EF4-FFF2-40B4-BE49-F238E27FC236}">
                  <a16:creationId xmlns:a16="http://schemas.microsoft.com/office/drawing/2014/main" id="{242CCE95-50F3-4E54-BA51-42011522458F}"/>
                </a:ext>
              </a:extLst>
            </p:cNvPr>
            <p:cNvCxnSpPr/>
            <p:nvPr/>
          </p:nvCxnSpPr>
          <p:spPr>
            <a:xfrm>
              <a:off x="1222826" y="3537519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4">
              <a:extLst>
                <a:ext uri="{FF2B5EF4-FFF2-40B4-BE49-F238E27FC236}">
                  <a16:creationId xmlns:a16="http://schemas.microsoft.com/office/drawing/2014/main" id="{560234E4-2B0A-4DD7-8603-7FFFCB05F800}"/>
                </a:ext>
              </a:extLst>
            </p:cNvPr>
            <p:cNvCxnSpPr/>
            <p:nvPr/>
          </p:nvCxnSpPr>
          <p:spPr>
            <a:xfrm>
              <a:off x="1222826" y="3655704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5">
              <a:extLst>
                <a:ext uri="{FF2B5EF4-FFF2-40B4-BE49-F238E27FC236}">
                  <a16:creationId xmlns:a16="http://schemas.microsoft.com/office/drawing/2014/main" id="{584F2A60-DA6E-4706-A686-C4ADA83553F9}"/>
                </a:ext>
              </a:extLst>
            </p:cNvPr>
            <p:cNvCxnSpPr/>
            <p:nvPr/>
          </p:nvCxnSpPr>
          <p:spPr>
            <a:xfrm>
              <a:off x="1222826" y="3773889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46">
              <a:extLst>
                <a:ext uri="{FF2B5EF4-FFF2-40B4-BE49-F238E27FC236}">
                  <a16:creationId xmlns:a16="http://schemas.microsoft.com/office/drawing/2014/main" id="{20A8A4FE-54B0-4B23-A025-281EEDC8D77A}"/>
                </a:ext>
              </a:extLst>
            </p:cNvPr>
            <p:cNvCxnSpPr/>
            <p:nvPr/>
          </p:nvCxnSpPr>
          <p:spPr>
            <a:xfrm>
              <a:off x="1222826" y="3892073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47">
              <a:extLst>
                <a:ext uri="{FF2B5EF4-FFF2-40B4-BE49-F238E27FC236}">
                  <a16:creationId xmlns:a16="http://schemas.microsoft.com/office/drawing/2014/main" id="{304CA073-A564-474F-9DBF-44220ECC6C08}"/>
                </a:ext>
              </a:extLst>
            </p:cNvPr>
            <p:cNvCxnSpPr/>
            <p:nvPr/>
          </p:nvCxnSpPr>
          <p:spPr>
            <a:xfrm>
              <a:off x="1222826" y="4010258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51">
              <a:extLst>
                <a:ext uri="{FF2B5EF4-FFF2-40B4-BE49-F238E27FC236}">
                  <a16:creationId xmlns:a16="http://schemas.microsoft.com/office/drawing/2014/main" id="{53430A23-C346-41E2-A48D-5A6B8A2BE160}"/>
                </a:ext>
              </a:extLst>
            </p:cNvPr>
            <p:cNvCxnSpPr/>
            <p:nvPr/>
          </p:nvCxnSpPr>
          <p:spPr>
            <a:xfrm>
              <a:off x="1222826" y="4128442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52">
              <a:extLst>
                <a:ext uri="{FF2B5EF4-FFF2-40B4-BE49-F238E27FC236}">
                  <a16:creationId xmlns:a16="http://schemas.microsoft.com/office/drawing/2014/main" id="{1C265EE8-74DF-4817-BDE6-162C40F71F57}"/>
                </a:ext>
              </a:extLst>
            </p:cNvPr>
            <p:cNvCxnSpPr/>
            <p:nvPr/>
          </p:nvCxnSpPr>
          <p:spPr>
            <a:xfrm>
              <a:off x="1222826" y="4246623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53">
                  <a:extLst>
                    <a:ext uri="{FF2B5EF4-FFF2-40B4-BE49-F238E27FC236}">
                      <a16:creationId xmlns:a16="http://schemas.microsoft.com/office/drawing/2014/main" id="{8A40E0A5-4DBB-4D6E-B646-E143C08834D0}"/>
                    </a:ext>
                  </a:extLst>
                </p:cNvPr>
                <p:cNvSpPr txBox="1"/>
                <p:nvPr/>
              </p:nvSpPr>
              <p:spPr>
                <a:xfrm>
                  <a:off x="2640478" y="4214168"/>
                  <a:ext cx="337272" cy="325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de-CH" sz="135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53">
                  <a:extLst>
                    <a:ext uri="{FF2B5EF4-FFF2-40B4-BE49-F238E27FC236}">
                      <a16:creationId xmlns:a16="http://schemas.microsoft.com/office/drawing/2014/main" id="{8A40E0A5-4DBB-4D6E-B646-E143C0883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478" y="4214168"/>
                  <a:ext cx="337272" cy="32553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85D6D39-EDBB-4987-B9B1-8BFB05FC634A}"/>
                  </a:ext>
                </a:extLst>
              </p:cNvPr>
              <p:cNvSpPr txBox="1"/>
              <p:nvPr/>
            </p:nvSpPr>
            <p:spPr>
              <a:xfrm>
                <a:off x="2735743" y="2103794"/>
                <a:ext cx="895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CH" sz="1600" dirty="0"/>
              </a:p>
            </p:txBody>
          </p:sp>
        </mc:Choice>
        <mc:Fallback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85D6D39-EDBB-4987-B9B1-8BFB05FC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43" y="2103794"/>
                <a:ext cx="895950" cy="246221"/>
              </a:xfrm>
              <a:prstGeom prst="rect">
                <a:avLst/>
              </a:prstGeom>
              <a:blipFill>
                <a:blip r:embed="rId5"/>
                <a:stretch>
                  <a:fillRect l="-6803" r="-3401" b="-2926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AB66F8D-B403-4A54-9AB6-38E85A943674}"/>
                  </a:ext>
                </a:extLst>
              </p:cNvPr>
              <p:cNvSpPr/>
              <p:nvPr/>
            </p:nvSpPr>
            <p:spPr>
              <a:xfrm>
                <a:off x="4169043" y="1900893"/>
                <a:ext cx="904607" cy="61286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AB66F8D-B403-4A54-9AB6-38E85A943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043" y="1900893"/>
                <a:ext cx="904607" cy="6128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404CF1B-23FA-40E4-ACB5-EA47B37F10AC}"/>
                  </a:ext>
                </a:extLst>
              </p:cNvPr>
              <p:cNvSpPr txBox="1"/>
              <p:nvPr/>
            </p:nvSpPr>
            <p:spPr>
              <a:xfrm>
                <a:off x="2781251" y="3434178"/>
                <a:ext cx="3454792" cy="112037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Für den Plattenkondensator gilt: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∯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404CF1B-23FA-40E4-ACB5-EA47B37F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51" y="3434178"/>
                <a:ext cx="3454792" cy="1120371"/>
              </a:xfrm>
              <a:prstGeom prst="rect">
                <a:avLst/>
              </a:prstGeom>
              <a:blipFill>
                <a:blip r:embed="rId7"/>
                <a:stretch>
                  <a:fillRect l="-1049" t="-1587" r="-524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2ED9A0C-2C97-43B0-ACE5-255799E96FDE}"/>
              </a:ext>
            </a:extLst>
          </p:cNvPr>
          <p:cNvCxnSpPr/>
          <p:nvPr/>
        </p:nvCxnSpPr>
        <p:spPr>
          <a:xfrm>
            <a:off x="8747014" y="2185198"/>
            <a:ext cx="2314529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2CE831D-6096-4EA5-85EC-913BBAB38532}"/>
              </a:ext>
            </a:extLst>
          </p:cNvPr>
          <p:cNvSpPr txBox="1"/>
          <p:nvPr/>
        </p:nvSpPr>
        <p:spPr>
          <a:xfrm>
            <a:off x="9720823" y="19049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432910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19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51" y="1631802"/>
            <a:ext cx="1786635" cy="142930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92" y="1644072"/>
            <a:ext cx="1786635" cy="142930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879505" y="1251200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Serienschaltung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498192" y="1252910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Parallelschaltung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2080594" y="4685927"/>
                <a:ext cx="1599017" cy="54027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CH" sz="160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594" y="4685927"/>
                <a:ext cx="1599017" cy="540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/>
              <p:cNvSpPr/>
              <p:nvPr/>
            </p:nvSpPr>
            <p:spPr>
              <a:xfrm>
                <a:off x="4661196" y="4689196"/>
                <a:ext cx="1720845" cy="54027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CH" sz="160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</p:txBody>
          </p:sp>
        </mc:Choice>
        <mc:Fallback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96" y="4689196"/>
                <a:ext cx="1720845" cy="5402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2007935" y="5421804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Gleiche Ladung </a:t>
            </a:r>
            <a:br>
              <a:rPr lang="de-CH" sz="1600" b="1" dirty="0"/>
            </a:br>
            <a:r>
              <a:rPr lang="de-CH" sz="1600" b="1" dirty="0"/>
              <a:t>auf allen Platten!!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522141" y="5421803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Gleiche Spannung </a:t>
            </a:r>
            <a:br>
              <a:rPr lang="de-CH" sz="1600" b="1" dirty="0"/>
            </a:br>
            <a:r>
              <a:rPr lang="de-CH" sz="1600" b="1" dirty="0"/>
              <a:t>über allen Platten!!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221074" y="1251200"/>
            <a:ext cx="255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Energie im Kondensator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957715" y="3690440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/>
              <a:t>Mit der Definition der Kapazität vereinfacht</a:t>
            </a:r>
            <a:br>
              <a:rPr lang="de-CH" sz="1600" dirty="0"/>
            </a:br>
            <a:r>
              <a:rPr lang="de-CH" sz="1600" dirty="0"/>
              <a:t>sich dieser Term zu: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7748315" y="4653969"/>
                <a:ext cx="1999003" cy="540271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sz="1600" i="1">
                          <a:latin typeface="Cambria Math" panose="02040503050406030204" pitchFamily="18" charset="0"/>
                        </a:rPr>
                        <m:t>𝑄𝑈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sz="16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15" y="4653969"/>
                <a:ext cx="1999003" cy="5402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el 1">
            <a:extLst>
              <a:ext uri="{FF2B5EF4-FFF2-40B4-BE49-F238E27FC236}">
                <a16:creationId xmlns:a16="http://schemas.microsoft.com/office/drawing/2014/main" id="{09F44DFB-3282-47BC-8340-451C8E07418F}"/>
              </a:ext>
            </a:extLst>
          </p:cNvPr>
          <p:cNvSpPr txBox="1">
            <a:spLocks/>
          </p:cNvSpPr>
          <p:nvPr/>
        </p:nvSpPr>
        <p:spPr>
          <a:xfrm>
            <a:off x="332979" y="612113"/>
            <a:ext cx="8229600" cy="4229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0" kern="1200">
                <a:solidFill>
                  <a:schemeClr val="tx1"/>
                </a:solidFill>
                <a:latin typeface="ETH Light" pitchFamily="2" charset="0"/>
                <a:ea typeface="+mj-ea"/>
                <a:cs typeface="+mj-cs"/>
              </a:defRPr>
            </a:lvl1pPr>
          </a:lstStyle>
          <a:p>
            <a:r>
              <a:rPr lang="de-DE" b="1" dirty="0"/>
              <a:t>Schaltungen mit Kondensator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D06D492-6798-41C8-BF04-19203250DEF9}"/>
              </a:ext>
            </a:extLst>
          </p:cNvPr>
          <p:cNvGrpSpPr/>
          <p:nvPr/>
        </p:nvGrpSpPr>
        <p:grpSpPr>
          <a:xfrm>
            <a:off x="2073782" y="3546884"/>
            <a:ext cx="1448431" cy="602196"/>
            <a:chOff x="2073782" y="3546884"/>
            <a:chExt cx="1448431" cy="602196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583A474E-16A4-4F3C-B771-91D202C37B1F}"/>
                </a:ext>
              </a:extLst>
            </p:cNvPr>
            <p:cNvCxnSpPr>
              <a:cxnSpLocks/>
            </p:cNvCxnSpPr>
            <p:nvPr/>
          </p:nvCxnSpPr>
          <p:spPr>
            <a:xfrm>
              <a:off x="2349203" y="354688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2B939A50-1B9D-4018-9367-2766D42963F6}"/>
                </a:ext>
              </a:extLst>
            </p:cNvPr>
            <p:cNvCxnSpPr>
              <a:cxnSpLocks/>
            </p:cNvCxnSpPr>
            <p:nvPr/>
          </p:nvCxnSpPr>
          <p:spPr>
            <a:xfrm>
              <a:off x="2351960" y="4149080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456302D-57F9-4E7C-A62E-69270DBAE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54688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6EAD7268-169F-4CD6-B31D-606CB4A8D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915308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54676D36-633E-461A-A5D2-E6E015B36A05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789040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2CECB29E-374B-4C26-B608-B8DF74581310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915308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CE21A289-C7E8-4382-AF1C-BBD65568D164}"/>
                    </a:ext>
                  </a:extLst>
                </p:cNvPr>
                <p:cNvSpPr txBox="1"/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CE21A289-C7E8-4382-AF1C-BBD65568D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blipFill>
                  <a:blip r:embed="rId7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6FD4E4D9-632C-4F23-9544-CA1ECE635B0A}"/>
                </a:ext>
              </a:extLst>
            </p:cNvPr>
            <p:cNvCxnSpPr/>
            <p:nvPr/>
          </p:nvCxnSpPr>
          <p:spPr>
            <a:xfrm>
              <a:off x="2559267" y="3717032"/>
              <a:ext cx="0" cy="338640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DF622CDB-F460-416F-AC41-1193D2F76281}"/>
                    </a:ext>
                  </a:extLst>
                </p:cNvPr>
                <p:cNvSpPr txBox="1"/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DF622CDB-F460-416F-AC41-1193D2F76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blipFill>
                  <a:blip r:embed="rId8"/>
                  <a:stretch>
                    <a:fillRect l="-8642" r="-6173" b="-2244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C735AC65-7343-4C6B-A872-6C6F6914D05C}"/>
              </a:ext>
            </a:extLst>
          </p:cNvPr>
          <p:cNvGrpSpPr/>
          <p:nvPr/>
        </p:nvGrpSpPr>
        <p:grpSpPr>
          <a:xfrm>
            <a:off x="4847865" y="3520292"/>
            <a:ext cx="1448431" cy="602196"/>
            <a:chOff x="2073782" y="3546884"/>
            <a:chExt cx="1448431" cy="602196"/>
          </a:xfrm>
        </p:grpSpPr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5362124F-EF06-41C3-A2DD-3BCA182D4F5E}"/>
                </a:ext>
              </a:extLst>
            </p:cNvPr>
            <p:cNvCxnSpPr>
              <a:cxnSpLocks/>
            </p:cNvCxnSpPr>
            <p:nvPr/>
          </p:nvCxnSpPr>
          <p:spPr>
            <a:xfrm>
              <a:off x="2349203" y="354688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CB01A152-42DA-462C-BDE7-2FC4B3A4A5C5}"/>
                </a:ext>
              </a:extLst>
            </p:cNvPr>
            <p:cNvCxnSpPr>
              <a:cxnSpLocks/>
            </p:cNvCxnSpPr>
            <p:nvPr/>
          </p:nvCxnSpPr>
          <p:spPr>
            <a:xfrm>
              <a:off x="2351960" y="4149080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29900E2B-D25C-4F80-B810-4A1A8D2AF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54688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60F1B3E-067B-4076-89A1-D63C30F1E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915308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4038C6A6-44E2-49CA-97E6-238180846AF9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789040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35C2E46-9D29-481B-9472-4F14751456FC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915308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25642D58-824B-4698-B5D6-AEC56EE74C2C}"/>
                    </a:ext>
                  </a:extLst>
                </p:cNvPr>
                <p:cNvSpPr txBox="1"/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25642D58-824B-4698-B5D6-AEC56EE74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blipFill>
                  <a:blip r:embed="rId9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326C604-0D05-4035-A815-4A8452461409}"/>
                </a:ext>
              </a:extLst>
            </p:cNvPr>
            <p:cNvCxnSpPr/>
            <p:nvPr/>
          </p:nvCxnSpPr>
          <p:spPr>
            <a:xfrm>
              <a:off x="2559267" y="3717032"/>
              <a:ext cx="0" cy="338640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262EF5F9-29FC-413C-B433-9069AADEADB3}"/>
                    </a:ext>
                  </a:extLst>
                </p:cNvPr>
                <p:cNvSpPr txBox="1"/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262EF5F9-29FC-413C-B433-9069AADEA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blipFill>
                  <a:blip r:embed="rId10"/>
                  <a:stretch>
                    <a:fillRect l="-8537" r="-4878" b="-2449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C3EF7BFE-BDE1-4609-8A38-05C3CA57FD27}"/>
                  </a:ext>
                </a:extLst>
              </p:cNvPr>
              <p:cNvSpPr/>
              <p:nvPr/>
            </p:nvSpPr>
            <p:spPr>
              <a:xfrm>
                <a:off x="7029723" y="2040635"/>
                <a:ext cx="4226478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∭"/>
                          <m:supHide m:val="on"/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de-CH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6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de-CH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𝜀</m:t>
                      </m:r>
                      <m:nary>
                        <m:naryPr>
                          <m:chr m:val="∭"/>
                          <m:supHide m:val="on"/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CH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de-CH" sz="16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sz="16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CH" sz="160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160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de-CH" sz="160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C3EF7BFE-BDE1-4609-8A38-05C3CA57F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723" y="2040635"/>
                <a:ext cx="4226478" cy="6116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920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6" grpId="0" animBg="1"/>
      <p:bldP spid="17" grpId="0"/>
      <p:bldP spid="18" grpId="0"/>
      <p:bldP spid="20" grpId="0"/>
      <p:bldP spid="22" grpId="0"/>
      <p:bldP spid="24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Elektrostatik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E-Feld</a:t>
            </a:r>
          </a:p>
          <a:p>
            <a:r>
              <a:rPr lang="de-CH" dirty="0"/>
              <a:t>Ladungsdichten</a:t>
            </a:r>
          </a:p>
          <a:p>
            <a:r>
              <a:rPr lang="de-CH" dirty="0"/>
              <a:t>D-Feld</a:t>
            </a:r>
          </a:p>
          <a:p>
            <a:r>
              <a:rPr lang="de-CH" dirty="0"/>
              <a:t>Superposition</a:t>
            </a:r>
          </a:p>
          <a:p>
            <a:r>
              <a:rPr lang="de-CH" dirty="0"/>
              <a:t>Kapazität</a:t>
            </a:r>
          </a:p>
          <a:p>
            <a:r>
              <a:rPr lang="de-CH" dirty="0"/>
              <a:t>Kondensator</a:t>
            </a:r>
          </a:p>
        </p:txBody>
      </p:sp>
    </p:spTree>
    <p:extLst>
      <p:ext uri="{BB962C8B-B14F-4D97-AF65-F5344CB8AC3E}">
        <p14:creationId xmlns:p14="http://schemas.microsoft.com/office/powerpoint/2010/main" val="55281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F0C5D-FA8B-4D70-8F8C-3580C3BA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Kondensator mit mehreren Dielektrika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0D831-9B24-476B-BD95-03A1B9D4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623FA-3E4D-4C84-84B9-DACA711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5403E-D882-4E91-9B92-9AC50C28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20</a:t>
            </a:fld>
            <a:endParaRPr lang="de-CH" dirty="0"/>
          </a:p>
        </p:txBody>
      </p: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A618B080-C44A-4022-A34A-E9619788F039}"/>
              </a:ext>
            </a:extLst>
          </p:cNvPr>
          <p:cNvGrpSpPr/>
          <p:nvPr/>
        </p:nvGrpSpPr>
        <p:grpSpPr>
          <a:xfrm>
            <a:off x="319261" y="2089470"/>
            <a:ext cx="3075076" cy="3165501"/>
            <a:chOff x="319261" y="2089470"/>
            <a:chExt cx="3075076" cy="31655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452AD590-C999-4FE6-A45B-4D882C97D203}"/>
                    </a:ext>
                  </a:extLst>
                </p:cNvPr>
                <p:cNvSpPr txBox="1"/>
                <p:nvPr/>
              </p:nvSpPr>
              <p:spPr>
                <a:xfrm>
                  <a:off x="535285" y="2089470"/>
                  <a:ext cx="2859052" cy="398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1400" dirty="0">
                      <a:solidFill>
                        <a:srgbClr val="FFC000"/>
                      </a:solidFill>
                    </a:rPr>
                    <a:t>D-Feld</a:t>
                  </a:r>
                  <a:r>
                    <a:rPr lang="de-CH" sz="1400" dirty="0"/>
                    <a:t> Konstant (=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a14:m>
                  <a:r>
                    <a:rPr lang="de-CH" sz="1400" dirty="0"/>
                    <a:t>)</a:t>
                  </a:r>
                </a:p>
              </p:txBody>
            </p:sp>
          </mc:Choice>
          <mc:Fallback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452AD590-C999-4FE6-A45B-4D882C97D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85" y="2089470"/>
                  <a:ext cx="2859052" cy="398314"/>
                </a:xfrm>
                <a:prstGeom prst="rect">
                  <a:avLst/>
                </a:prstGeom>
                <a:blipFill>
                  <a:blip r:embed="rId2"/>
                  <a:stretch>
                    <a:fillRect l="-640" b="-307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B18B5001-D59E-4617-90F3-30290AC43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61" y="2568989"/>
              <a:ext cx="2711738" cy="2685982"/>
            </a:xfrm>
            <a:prstGeom prst="rect">
              <a:avLst/>
            </a:prstGeom>
          </p:spPr>
        </p:pic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861FF993-21A1-4CF1-8E51-6BECC5030FAB}"/>
              </a:ext>
            </a:extLst>
          </p:cNvPr>
          <p:cNvGrpSpPr/>
          <p:nvPr/>
        </p:nvGrpSpPr>
        <p:grpSpPr>
          <a:xfrm>
            <a:off x="6237635" y="1929781"/>
            <a:ext cx="2623967" cy="3379405"/>
            <a:chOff x="7980072" y="1996528"/>
            <a:chExt cx="2623967" cy="33794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013C4656-9112-47CC-8877-F1609067608A}"/>
                    </a:ext>
                  </a:extLst>
                </p:cNvPr>
                <p:cNvSpPr/>
                <p:nvPr/>
              </p:nvSpPr>
              <p:spPr>
                <a:xfrm>
                  <a:off x="8150162" y="1996528"/>
                  <a:ext cx="2381870" cy="3982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de-CH" sz="1400" dirty="0">
                      <a:solidFill>
                        <a:srgbClr val="C00000"/>
                      </a:solidFill>
                    </a:rPr>
                    <a:t>E-Feld</a:t>
                  </a:r>
                  <a:r>
                    <a:rPr lang="de-CH" sz="1400" dirty="0"/>
                    <a:t> Konstant (=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a14:m>
                  <a:r>
                    <a:rPr lang="de-CH" sz="1400" dirty="0"/>
                    <a:t>)</a:t>
                  </a:r>
                </a:p>
              </p:txBody>
            </p:sp>
          </mc:Choice>
          <mc:Fallback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013C4656-9112-47CC-8877-F16090676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162" y="1996528"/>
                  <a:ext cx="2381870" cy="398251"/>
                </a:xfrm>
                <a:prstGeom prst="rect">
                  <a:avLst/>
                </a:prstGeom>
                <a:blipFill>
                  <a:blip r:embed="rId4"/>
                  <a:stretch>
                    <a:fillRect l="-767" b="-307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F9BD5EBD-19FA-45BD-9BB4-EFC32DF2F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0072" y="2568989"/>
              <a:ext cx="2623967" cy="2806944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6A3E2E0F-64F8-4DC8-B09E-9880FD934ACF}"/>
              </a:ext>
            </a:extLst>
          </p:cNvPr>
          <p:cNvSpPr txBox="1"/>
          <p:nvPr/>
        </p:nvSpPr>
        <p:spPr>
          <a:xfrm>
            <a:off x="1917155" y="163468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Material seriell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D411F3BF-9EFE-420F-BAFA-158CD07D712F}"/>
              </a:ext>
            </a:extLst>
          </p:cNvPr>
          <p:cNvSpPr txBox="1"/>
          <p:nvPr/>
        </p:nvSpPr>
        <p:spPr>
          <a:xfrm>
            <a:off x="8150162" y="154881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Material parallel</a:t>
            </a:r>
          </a:p>
        </p:txBody>
      </p: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38A21B8B-B94F-49D6-BA18-0F50B7FAD68C}"/>
              </a:ext>
            </a:extLst>
          </p:cNvPr>
          <p:cNvCxnSpPr>
            <a:cxnSpLocks/>
          </p:cNvCxnSpPr>
          <p:nvPr/>
        </p:nvCxnSpPr>
        <p:spPr>
          <a:xfrm>
            <a:off x="6099898" y="1541965"/>
            <a:ext cx="0" cy="398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D8846A04-299D-4B46-9FF2-00BCD497527B}"/>
              </a:ext>
            </a:extLst>
          </p:cNvPr>
          <p:cNvCxnSpPr>
            <a:cxnSpLocks/>
          </p:cNvCxnSpPr>
          <p:nvPr/>
        </p:nvCxnSpPr>
        <p:spPr>
          <a:xfrm>
            <a:off x="4334658" y="3324694"/>
            <a:ext cx="420129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2B24431-EC17-4B80-AC61-DA9F33D5711A}"/>
              </a:ext>
            </a:extLst>
          </p:cNvPr>
          <p:cNvCxnSpPr>
            <a:cxnSpLocks/>
          </p:cNvCxnSpPr>
          <p:nvPr/>
        </p:nvCxnSpPr>
        <p:spPr>
          <a:xfrm>
            <a:off x="4353831" y="4206854"/>
            <a:ext cx="420129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3216BCF9-CA34-4FB8-A3FB-A4E448758D60}"/>
              </a:ext>
            </a:extLst>
          </p:cNvPr>
          <p:cNvCxnSpPr>
            <a:cxnSpLocks/>
          </p:cNvCxnSpPr>
          <p:nvPr/>
        </p:nvCxnSpPr>
        <p:spPr>
          <a:xfrm flipV="1">
            <a:off x="4760633" y="3324694"/>
            <a:ext cx="0" cy="23377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847866FC-45CD-4095-B09F-FDFE453FD331}"/>
              </a:ext>
            </a:extLst>
          </p:cNvPr>
          <p:cNvCxnSpPr>
            <a:cxnSpLocks/>
          </p:cNvCxnSpPr>
          <p:nvPr/>
        </p:nvCxnSpPr>
        <p:spPr>
          <a:xfrm flipV="1">
            <a:off x="4773960" y="3973082"/>
            <a:ext cx="0" cy="23377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0843DA91-60E3-4B23-A5FD-BCED4272BCBA}"/>
              </a:ext>
            </a:extLst>
          </p:cNvPr>
          <p:cNvCxnSpPr>
            <a:cxnSpLocks/>
          </p:cNvCxnSpPr>
          <p:nvPr/>
        </p:nvCxnSpPr>
        <p:spPr>
          <a:xfrm>
            <a:off x="4668910" y="3846814"/>
            <a:ext cx="213063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6A92D837-287D-4CF9-8D62-F1519C808BD1}"/>
              </a:ext>
            </a:extLst>
          </p:cNvPr>
          <p:cNvCxnSpPr>
            <a:cxnSpLocks/>
          </p:cNvCxnSpPr>
          <p:nvPr/>
        </p:nvCxnSpPr>
        <p:spPr>
          <a:xfrm>
            <a:off x="4668910" y="3973082"/>
            <a:ext cx="213063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BFC1E63D-5212-4671-B0ED-CDA5496E1C39}"/>
              </a:ext>
            </a:extLst>
          </p:cNvPr>
          <p:cNvCxnSpPr>
            <a:cxnSpLocks/>
          </p:cNvCxnSpPr>
          <p:nvPr/>
        </p:nvCxnSpPr>
        <p:spPr>
          <a:xfrm flipV="1">
            <a:off x="4770107" y="3684734"/>
            <a:ext cx="0" cy="16208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865F7067-E8D7-4F3E-84F4-384127279B2A}"/>
              </a:ext>
            </a:extLst>
          </p:cNvPr>
          <p:cNvCxnSpPr>
            <a:cxnSpLocks/>
          </p:cNvCxnSpPr>
          <p:nvPr/>
        </p:nvCxnSpPr>
        <p:spPr>
          <a:xfrm>
            <a:off x="4663575" y="3558466"/>
            <a:ext cx="213063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1C5D2776-8640-4E50-B7AC-BA5C527F8D3F}"/>
              </a:ext>
            </a:extLst>
          </p:cNvPr>
          <p:cNvCxnSpPr>
            <a:cxnSpLocks/>
          </p:cNvCxnSpPr>
          <p:nvPr/>
        </p:nvCxnSpPr>
        <p:spPr>
          <a:xfrm>
            <a:off x="4663575" y="3684734"/>
            <a:ext cx="213063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63B9D098-7ED6-456C-B15F-0BEC55426A14}"/>
                  </a:ext>
                </a:extLst>
              </p:cNvPr>
              <p:cNvSpPr txBox="1"/>
              <p:nvPr/>
            </p:nvSpPr>
            <p:spPr>
              <a:xfrm>
                <a:off x="4873642" y="3792238"/>
                <a:ext cx="540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sz="1200" dirty="0"/>
              </a:p>
            </p:txBody>
          </p:sp>
        </mc:Choice>
        <mc:Fallback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63B9D098-7ED6-456C-B15F-0BEC55426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42" y="3792238"/>
                <a:ext cx="540059" cy="276999"/>
              </a:xfrm>
              <a:prstGeom prst="rect">
                <a:avLst/>
              </a:prstGeom>
              <a:blipFill>
                <a:blip r:embed="rId6"/>
                <a:stretch>
                  <a:fillRect r="-48315" b="-869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528E9ACA-5F2A-4AA1-8C22-89500D042B9F}"/>
              </a:ext>
            </a:extLst>
          </p:cNvPr>
          <p:cNvCxnSpPr>
            <a:cxnSpLocks/>
          </p:cNvCxnSpPr>
          <p:nvPr/>
        </p:nvCxnSpPr>
        <p:spPr>
          <a:xfrm>
            <a:off x="9576876" y="3705804"/>
            <a:ext cx="1134100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679871F5-1F58-40D5-AB21-2183F214366B}"/>
              </a:ext>
            </a:extLst>
          </p:cNvPr>
          <p:cNvCxnSpPr>
            <a:cxnSpLocks/>
          </p:cNvCxnSpPr>
          <p:nvPr/>
        </p:nvCxnSpPr>
        <p:spPr>
          <a:xfrm>
            <a:off x="9610981" y="4299616"/>
            <a:ext cx="1105841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8DEAE7BE-C748-4AB9-949B-A85228CF5927}"/>
              </a:ext>
            </a:extLst>
          </p:cNvPr>
          <p:cNvCxnSpPr>
            <a:cxnSpLocks/>
          </p:cNvCxnSpPr>
          <p:nvPr/>
        </p:nvCxnSpPr>
        <p:spPr>
          <a:xfrm flipV="1">
            <a:off x="10716822" y="3705804"/>
            <a:ext cx="0" cy="23377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78372D81-CF2F-44E5-94ED-6FA87D9A0671}"/>
              </a:ext>
            </a:extLst>
          </p:cNvPr>
          <p:cNvCxnSpPr>
            <a:cxnSpLocks/>
          </p:cNvCxnSpPr>
          <p:nvPr/>
        </p:nvCxnSpPr>
        <p:spPr>
          <a:xfrm flipV="1">
            <a:off x="10031110" y="4065844"/>
            <a:ext cx="0" cy="23377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>
            <a:extLst>
              <a:ext uri="{FF2B5EF4-FFF2-40B4-BE49-F238E27FC236}">
                <a16:creationId xmlns:a16="http://schemas.microsoft.com/office/drawing/2014/main" id="{32D35265-AF22-4BE3-A3D6-84C519B4C628}"/>
              </a:ext>
            </a:extLst>
          </p:cNvPr>
          <p:cNvCxnSpPr>
            <a:cxnSpLocks/>
          </p:cNvCxnSpPr>
          <p:nvPr/>
        </p:nvCxnSpPr>
        <p:spPr>
          <a:xfrm>
            <a:off x="9926060" y="3939576"/>
            <a:ext cx="213063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9C614F0E-198D-403C-9E8F-7FA39D24620E}"/>
              </a:ext>
            </a:extLst>
          </p:cNvPr>
          <p:cNvCxnSpPr>
            <a:cxnSpLocks/>
          </p:cNvCxnSpPr>
          <p:nvPr/>
        </p:nvCxnSpPr>
        <p:spPr>
          <a:xfrm>
            <a:off x="9926060" y="4065844"/>
            <a:ext cx="213063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91AF8387-F24C-4A93-BE10-228E5814B07D}"/>
              </a:ext>
            </a:extLst>
          </p:cNvPr>
          <p:cNvCxnSpPr>
            <a:cxnSpLocks/>
          </p:cNvCxnSpPr>
          <p:nvPr/>
        </p:nvCxnSpPr>
        <p:spPr>
          <a:xfrm flipV="1">
            <a:off x="10027257" y="3705804"/>
            <a:ext cx="0" cy="23377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0E8EC589-0039-4C27-B60F-A10E694E421B}"/>
              </a:ext>
            </a:extLst>
          </p:cNvPr>
          <p:cNvCxnSpPr>
            <a:cxnSpLocks/>
          </p:cNvCxnSpPr>
          <p:nvPr/>
        </p:nvCxnSpPr>
        <p:spPr>
          <a:xfrm>
            <a:off x="10619764" y="3939576"/>
            <a:ext cx="213063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21AE4EDB-1890-4A7E-A47D-B21DCECBC09B}"/>
              </a:ext>
            </a:extLst>
          </p:cNvPr>
          <p:cNvCxnSpPr>
            <a:cxnSpLocks/>
          </p:cNvCxnSpPr>
          <p:nvPr/>
        </p:nvCxnSpPr>
        <p:spPr>
          <a:xfrm>
            <a:off x="10619764" y="4065844"/>
            <a:ext cx="213063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3536BC78-BA84-4121-99C2-9109EA766D20}"/>
              </a:ext>
            </a:extLst>
          </p:cNvPr>
          <p:cNvCxnSpPr>
            <a:cxnSpLocks/>
          </p:cNvCxnSpPr>
          <p:nvPr/>
        </p:nvCxnSpPr>
        <p:spPr>
          <a:xfrm flipV="1">
            <a:off x="10726296" y="4065844"/>
            <a:ext cx="0" cy="23377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feld 183">
                <a:extLst>
                  <a:ext uri="{FF2B5EF4-FFF2-40B4-BE49-F238E27FC236}">
                    <a16:creationId xmlns:a16="http://schemas.microsoft.com/office/drawing/2014/main" id="{107C5CC4-179D-405B-BD75-8EC8B0C4EE20}"/>
                  </a:ext>
                </a:extLst>
              </p:cNvPr>
              <p:cNvSpPr txBox="1"/>
              <p:nvPr/>
            </p:nvSpPr>
            <p:spPr>
              <a:xfrm>
                <a:off x="4839100" y="3462312"/>
                <a:ext cx="540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sz="1200" dirty="0"/>
              </a:p>
            </p:txBody>
          </p:sp>
        </mc:Choice>
        <mc:Fallback>
          <p:sp>
            <p:nvSpPr>
              <p:cNvPr id="184" name="Textfeld 183">
                <a:extLst>
                  <a:ext uri="{FF2B5EF4-FFF2-40B4-BE49-F238E27FC236}">
                    <a16:creationId xmlns:a16="http://schemas.microsoft.com/office/drawing/2014/main" id="{107C5CC4-179D-405B-BD75-8EC8B0C4E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100" y="3462312"/>
                <a:ext cx="540059" cy="276999"/>
              </a:xfrm>
              <a:prstGeom prst="rect">
                <a:avLst/>
              </a:prstGeom>
              <a:blipFill>
                <a:blip r:embed="rId7"/>
                <a:stretch>
                  <a:fillRect r="-48864" b="-111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D48C29B9-954D-496B-8B3B-2B29DF05A63D}"/>
                  </a:ext>
                </a:extLst>
              </p:cNvPr>
              <p:cNvSpPr txBox="1"/>
              <p:nvPr/>
            </p:nvSpPr>
            <p:spPr>
              <a:xfrm>
                <a:off x="10813881" y="3834582"/>
                <a:ext cx="540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sz="1200" dirty="0"/>
              </a:p>
            </p:txBody>
          </p:sp>
        </mc:Choice>
        <mc:Fallback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D48C29B9-954D-496B-8B3B-2B29DF05A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881" y="3834582"/>
                <a:ext cx="540059" cy="276999"/>
              </a:xfrm>
              <a:prstGeom prst="rect">
                <a:avLst/>
              </a:prstGeom>
              <a:blipFill>
                <a:blip r:embed="rId8"/>
                <a:stretch>
                  <a:fillRect r="-49438" b="-111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77E6E715-D9C3-4D59-B77C-C8824CFD6704}"/>
                  </a:ext>
                </a:extLst>
              </p:cNvPr>
              <p:cNvSpPr txBox="1"/>
              <p:nvPr/>
            </p:nvSpPr>
            <p:spPr>
              <a:xfrm>
                <a:off x="9184707" y="3846814"/>
                <a:ext cx="540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sz="1200" dirty="0"/>
              </a:p>
            </p:txBody>
          </p:sp>
        </mc:Choice>
        <mc:Fallback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77E6E715-D9C3-4D59-B77C-C8824CFD6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707" y="3846814"/>
                <a:ext cx="540059" cy="276999"/>
              </a:xfrm>
              <a:prstGeom prst="rect">
                <a:avLst/>
              </a:prstGeom>
              <a:blipFill>
                <a:blip r:embed="rId9"/>
                <a:stretch>
                  <a:fillRect r="-50000" b="-111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21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823C72E-14F1-4CEF-876F-1F5C16844AD6}"/>
              </a:ext>
            </a:extLst>
          </p:cNvPr>
          <p:cNvSpPr txBox="1">
            <a:spLocks/>
          </p:cNvSpPr>
          <p:nvPr/>
        </p:nvSpPr>
        <p:spPr bwMode="gray">
          <a:xfrm>
            <a:off x="404987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Aufgabe #1</a:t>
            </a:r>
          </a:p>
        </p:txBody>
      </p:sp>
    </p:spTree>
    <p:extLst>
      <p:ext uri="{BB962C8B-B14F-4D97-AF65-F5344CB8AC3E}">
        <p14:creationId xmlns:p14="http://schemas.microsoft.com/office/powerpoint/2010/main" val="330946773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Elektrisches Strömungsfeld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Stromdichte</a:t>
            </a:r>
          </a:p>
          <a:p>
            <a:r>
              <a:rPr lang="de-CH" dirty="0"/>
              <a:t>Widerstand</a:t>
            </a:r>
          </a:p>
          <a:p>
            <a:r>
              <a:rPr lang="de-CH" dirty="0"/>
              <a:t>Feldgrössen an Randflächen</a:t>
            </a:r>
          </a:p>
          <a:p>
            <a:r>
              <a:rPr lang="de-CH" dirty="0"/>
              <a:t>Energie und Leistung</a:t>
            </a:r>
          </a:p>
        </p:txBody>
      </p:sp>
    </p:spTree>
    <p:extLst>
      <p:ext uri="{BB962C8B-B14F-4D97-AF65-F5344CB8AC3E}">
        <p14:creationId xmlns:p14="http://schemas.microsoft.com/office/powerpoint/2010/main" val="19077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FD99FAF-BD1B-47D7-917C-4FA37F1BE3BF}"/>
              </a:ext>
            </a:extLst>
          </p:cNvPr>
          <p:cNvCxnSpPr/>
          <p:nvPr/>
        </p:nvCxnSpPr>
        <p:spPr>
          <a:xfrm>
            <a:off x="2038151" y="2278493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5F4EA33-5CDD-42F5-94DC-FE50DEEB6861}"/>
              </a:ext>
            </a:extLst>
          </p:cNvPr>
          <p:cNvCxnSpPr/>
          <p:nvPr/>
        </p:nvCxnSpPr>
        <p:spPr>
          <a:xfrm>
            <a:off x="2040035" y="2638533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D8E174B-5FD8-42BB-98F9-45EA8A10E080}"/>
              </a:ext>
            </a:extLst>
          </p:cNvPr>
          <p:cNvCxnSpPr/>
          <p:nvPr/>
        </p:nvCxnSpPr>
        <p:spPr>
          <a:xfrm>
            <a:off x="2040035" y="2951491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5A87C72-73E4-4452-B703-FFAA871B1014}"/>
              </a:ext>
            </a:extLst>
          </p:cNvPr>
          <p:cNvCxnSpPr/>
          <p:nvPr/>
        </p:nvCxnSpPr>
        <p:spPr>
          <a:xfrm>
            <a:off x="2038151" y="1957749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23</a:t>
            </a:fld>
            <a:endParaRPr lang="de-CH" dirty="0"/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94742898-A0D0-43F8-843C-EF5987D9059E}"/>
              </a:ext>
            </a:extLst>
          </p:cNvPr>
          <p:cNvSpPr/>
          <p:nvPr/>
        </p:nvSpPr>
        <p:spPr>
          <a:xfrm rot="5400000">
            <a:off x="4582059" y="-458419"/>
            <a:ext cx="1594799" cy="5628463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A8DE6CDA-B789-44A2-BA2B-80CDCD704753}"/>
              </a:ext>
            </a:extLst>
          </p:cNvPr>
          <p:cNvSpPr/>
          <p:nvPr/>
        </p:nvSpPr>
        <p:spPr>
          <a:xfrm>
            <a:off x="7747791" y="1558412"/>
            <a:ext cx="504056" cy="1594799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EA6EB95F-E1F3-45CF-A06F-797A047FAACF}"/>
              </a:ext>
            </a:extLst>
          </p:cNvPr>
          <p:cNvSpPr/>
          <p:nvPr/>
        </p:nvSpPr>
        <p:spPr>
          <a:xfrm>
            <a:off x="7313108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D849371-8F72-43C4-9344-582B27A87456}"/>
              </a:ext>
            </a:extLst>
          </p:cNvPr>
          <p:cNvSpPr/>
          <p:nvPr/>
        </p:nvSpPr>
        <p:spPr>
          <a:xfrm>
            <a:off x="7345948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1FAC22EF-F020-41AF-B985-F97621B794E9}"/>
              </a:ext>
            </a:extLst>
          </p:cNvPr>
          <p:cNvSpPr/>
          <p:nvPr/>
        </p:nvSpPr>
        <p:spPr>
          <a:xfrm>
            <a:off x="7345948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285B841-3B93-449C-AEBE-908615655D11}"/>
              </a:ext>
            </a:extLst>
          </p:cNvPr>
          <p:cNvCxnSpPr/>
          <p:nvPr/>
        </p:nvCxnSpPr>
        <p:spPr>
          <a:xfrm flipH="1">
            <a:off x="7941662" y="1957749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3DF8031-FD6F-45AB-AD67-EFB1739B81D6}"/>
              </a:ext>
            </a:extLst>
          </p:cNvPr>
          <p:cNvCxnSpPr/>
          <p:nvPr/>
        </p:nvCxnSpPr>
        <p:spPr>
          <a:xfrm flipH="1">
            <a:off x="7941662" y="2278493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86D61F6-581F-4451-88C7-A5524F83D7AC}"/>
              </a:ext>
            </a:extLst>
          </p:cNvPr>
          <p:cNvCxnSpPr/>
          <p:nvPr/>
        </p:nvCxnSpPr>
        <p:spPr>
          <a:xfrm flipH="1">
            <a:off x="7994868" y="2956518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74681ED-C3A6-4E19-952E-9DA3DE0A0EF4}"/>
              </a:ext>
            </a:extLst>
          </p:cNvPr>
          <p:cNvCxnSpPr/>
          <p:nvPr/>
        </p:nvCxnSpPr>
        <p:spPr>
          <a:xfrm flipH="1">
            <a:off x="7941662" y="2638533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3FCD81D-6BC7-431B-94AE-4528B00714CF}"/>
              </a:ext>
            </a:extLst>
          </p:cNvPr>
          <p:cNvCxnSpPr/>
          <p:nvPr/>
        </p:nvCxnSpPr>
        <p:spPr>
          <a:xfrm flipV="1">
            <a:off x="7536061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5690C41-8284-48CB-BA53-5E116169790A}"/>
              </a:ext>
            </a:extLst>
          </p:cNvPr>
          <p:cNvCxnSpPr/>
          <p:nvPr/>
        </p:nvCxnSpPr>
        <p:spPr>
          <a:xfrm flipV="1">
            <a:off x="7540861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D3EC05F-15AF-46A7-A202-CD8CE10DB436}"/>
              </a:ext>
            </a:extLst>
          </p:cNvPr>
          <p:cNvCxnSpPr/>
          <p:nvPr/>
        </p:nvCxnSpPr>
        <p:spPr>
          <a:xfrm flipV="1">
            <a:off x="7495729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F94FE5BA-4C46-4611-A86F-DC9AA3C3D176}"/>
              </a:ext>
            </a:extLst>
          </p:cNvPr>
          <p:cNvSpPr/>
          <p:nvPr/>
        </p:nvSpPr>
        <p:spPr>
          <a:xfrm>
            <a:off x="6649764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9C6E738-B8A6-4FA9-9EBB-CEE69767FD04}"/>
              </a:ext>
            </a:extLst>
          </p:cNvPr>
          <p:cNvSpPr/>
          <p:nvPr/>
        </p:nvSpPr>
        <p:spPr>
          <a:xfrm>
            <a:off x="6682604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F217A374-69BB-4654-9872-C0BDC9ABACCF}"/>
              </a:ext>
            </a:extLst>
          </p:cNvPr>
          <p:cNvSpPr/>
          <p:nvPr/>
        </p:nvSpPr>
        <p:spPr>
          <a:xfrm>
            <a:off x="6682604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70A097A-9728-44B2-846D-63BEB93FB432}"/>
              </a:ext>
            </a:extLst>
          </p:cNvPr>
          <p:cNvCxnSpPr/>
          <p:nvPr/>
        </p:nvCxnSpPr>
        <p:spPr>
          <a:xfrm flipV="1">
            <a:off x="6872717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88AF532-F2D0-4042-AC24-2F6C276727B8}"/>
              </a:ext>
            </a:extLst>
          </p:cNvPr>
          <p:cNvCxnSpPr/>
          <p:nvPr/>
        </p:nvCxnSpPr>
        <p:spPr>
          <a:xfrm flipV="1">
            <a:off x="6877517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C81F9F4-FB35-4A98-A3CD-45929B935641}"/>
              </a:ext>
            </a:extLst>
          </p:cNvPr>
          <p:cNvCxnSpPr/>
          <p:nvPr/>
        </p:nvCxnSpPr>
        <p:spPr>
          <a:xfrm flipV="1">
            <a:off x="6832385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30E770E7-552D-40CC-B9B1-CBE63189CC4D}"/>
              </a:ext>
            </a:extLst>
          </p:cNvPr>
          <p:cNvSpPr/>
          <p:nvPr/>
        </p:nvSpPr>
        <p:spPr>
          <a:xfrm>
            <a:off x="5928320" y="274977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91F20B0-A97A-49A1-857A-3294001F6F93}"/>
              </a:ext>
            </a:extLst>
          </p:cNvPr>
          <p:cNvSpPr/>
          <p:nvPr/>
        </p:nvSpPr>
        <p:spPr>
          <a:xfrm>
            <a:off x="5961160" y="224371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ABAAAA4D-B479-4615-8148-C3A4E8DB5293}"/>
              </a:ext>
            </a:extLst>
          </p:cNvPr>
          <p:cNvSpPr/>
          <p:nvPr/>
        </p:nvSpPr>
        <p:spPr>
          <a:xfrm>
            <a:off x="5961160" y="17495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1EBE67B0-9F1C-47A1-8711-EDD65117A4AD}"/>
              </a:ext>
            </a:extLst>
          </p:cNvPr>
          <p:cNvCxnSpPr/>
          <p:nvPr/>
        </p:nvCxnSpPr>
        <p:spPr>
          <a:xfrm flipV="1">
            <a:off x="6151273" y="1828582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7444DD8-044C-4122-9FFE-C81FB105FD4F}"/>
              </a:ext>
            </a:extLst>
          </p:cNvPr>
          <p:cNvCxnSpPr/>
          <p:nvPr/>
        </p:nvCxnSpPr>
        <p:spPr>
          <a:xfrm flipV="1">
            <a:off x="6156073" y="2356648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9811043-D46E-4CF6-8427-FB3993421159}"/>
              </a:ext>
            </a:extLst>
          </p:cNvPr>
          <p:cNvCxnSpPr/>
          <p:nvPr/>
        </p:nvCxnSpPr>
        <p:spPr>
          <a:xfrm flipV="1">
            <a:off x="6110941" y="2847258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2452FFFF-E6EF-414E-BC30-90D82A9E5412}"/>
              </a:ext>
            </a:extLst>
          </p:cNvPr>
          <p:cNvSpPr/>
          <p:nvPr/>
        </p:nvSpPr>
        <p:spPr>
          <a:xfrm>
            <a:off x="5159778" y="27245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A33C24D-1B63-41B3-AB67-9F4901093187}"/>
              </a:ext>
            </a:extLst>
          </p:cNvPr>
          <p:cNvSpPr/>
          <p:nvPr/>
        </p:nvSpPr>
        <p:spPr>
          <a:xfrm>
            <a:off x="5192618" y="221848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BC2436B1-314F-4500-93BF-93EA9A517D75}"/>
              </a:ext>
            </a:extLst>
          </p:cNvPr>
          <p:cNvSpPr/>
          <p:nvPr/>
        </p:nvSpPr>
        <p:spPr>
          <a:xfrm>
            <a:off x="5192618" y="172427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6BAF8F9-C24A-4E3C-BDB2-25E79916007A}"/>
              </a:ext>
            </a:extLst>
          </p:cNvPr>
          <p:cNvCxnSpPr/>
          <p:nvPr/>
        </p:nvCxnSpPr>
        <p:spPr>
          <a:xfrm flipV="1">
            <a:off x="5382731" y="180335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9F61196C-9FB1-45AB-A698-78EA50FB6C36}"/>
              </a:ext>
            </a:extLst>
          </p:cNvPr>
          <p:cNvCxnSpPr/>
          <p:nvPr/>
        </p:nvCxnSpPr>
        <p:spPr>
          <a:xfrm flipV="1">
            <a:off x="5387531" y="233141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02FB1F1-53D1-4D72-BD3D-02C33AD4C129}"/>
              </a:ext>
            </a:extLst>
          </p:cNvPr>
          <p:cNvCxnSpPr/>
          <p:nvPr/>
        </p:nvCxnSpPr>
        <p:spPr>
          <a:xfrm flipV="1">
            <a:off x="5342399" y="282202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9A9CE8BF-FB55-4726-9E88-50BFC87F51DE}"/>
              </a:ext>
            </a:extLst>
          </p:cNvPr>
          <p:cNvSpPr/>
          <p:nvPr/>
        </p:nvSpPr>
        <p:spPr>
          <a:xfrm>
            <a:off x="4336100" y="272394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4B55FAD-FDA2-477C-A318-CCEF31B7C757}"/>
              </a:ext>
            </a:extLst>
          </p:cNvPr>
          <p:cNvSpPr/>
          <p:nvPr/>
        </p:nvSpPr>
        <p:spPr>
          <a:xfrm>
            <a:off x="4368940" y="221789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6B61A87-98B9-43E0-AACD-C0A80E94977E}"/>
              </a:ext>
            </a:extLst>
          </p:cNvPr>
          <p:cNvSpPr/>
          <p:nvPr/>
        </p:nvSpPr>
        <p:spPr>
          <a:xfrm>
            <a:off x="4368940" y="172368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E073922C-3A3B-421F-AD09-6667819A7A23}"/>
              </a:ext>
            </a:extLst>
          </p:cNvPr>
          <p:cNvCxnSpPr/>
          <p:nvPr/>
        </p:nvCxnSpPr>
        <p:spPr>
          <a:xfrm flipV="1">
            <a:off x="4559053" y="1802754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B60529E-F2D6-4058-A600-73AC8C5018A9}"/>
              </a:ext>
            </a:extLst>
          </p:cNvPr>
          <p:cNvCxnSpPr/>
          <p:nvPr/>
        </p:nvCxnSpPr>
        <p:spPr>
          <a:xfrm flipV="1">
            <a:off x="4563853" y="2330820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836341C6-9677-401F-87C0-4137BAB31512}"/>
              </a:ext>
            </a:extLst>
          </p:cNvPr>
          <p:cNvCxnSpPr/>
          <p:nvPr/>
        </p:nvCxnSpPr>
        <p:spPr>
          <a:xfrm flipV="1">
            <a:off x="4518721" y="2821430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32341DFE-EE31-4575-990B-38D56521FEE5}"/>
              </a:ext>
            </a:extLst>
          </p:cNvPr>
          <p:cNvSpPr/>
          <p:nvPr/>
        </p:nvSpPr>
        <p:spPr>
          <a:xfrm>
            <a:off x="3663571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E8EFCEA-31A5-45AA-8F96-5E1A80321CAE}"/>
              </a:ext>
            </a:extLst>
          </p:cNvPr>
          <p:cNvSpPr/>
          <p:nvPr/>
        </p:nvSpPr>
        <p:spPr>
          <a:xfrm>
            <a:off x="3696411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9D48AEA2-B710-40DE-AD27-7AFEDFB47F2B}"/>
              </a:ext>
            </a:extLst>
          </p:cNvPr>
          <p:cNvSpPr/>
          <p:nvPr/>
        </p:nvSpPr>
        <p:spPr>
          <a:xfrm>
            <a:off x="3696411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16CC13DE-4605-4776-9F5E-B071DBEE0395}"/>
              </a:ext>
            </a:extLst>
          </p:cNvPr>
          <p:cNvCxnSpPr/>
          <p:nvPr/>
        </p:nvCxnSpPr>
        <p:spPr>
          <a:xfrm flipV="1">
            <a:off x="3886524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105ED80-C419-4CA6-BB65-386C8C69B77E}"/>
              </a:ext>
            </a:extLst>
          </p:cNvPr>
          <p:cNvCxnSpPr/>
          <p:nvPr/>
        </p:nvCxnSpPr>
        <p:spPr>
          <a:xfrm flipV="1">
            <a:off x="3891324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9A38FCA-479F-421B-A936-28560959D2B0}"/>
              </a:ext>
            </a:extLst>
          </p:cNvPr>
          <p:cNvCxnSpPr/>
          <p:nvPr/>
        </p:nvCxnSpPr>
        <p:spPr>
          <a:xfrm flipV="1">
            <a:off x="3846192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1C1796E4-E1BD-4FAE-AC54-52019D040370}"/>
              </a:ext>
            </a:extLst>
          </p:cNvPr>
          <p:cNvSpPr/>
          <p:nvPr/>
        </p:nvSpPr>
        <p:spPr>
          <a:xfrm>
            <a:off x="2963903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9621648B-9805-4719-9737-DF584166B822}"/>
              </a:ext>
            </a:extLst>
          </p:cNvPr>
          <p:cNvSpPr/>
          <p:nvPr/>
        </p:nvSpPr>
        <p:spPr>
          <a:xfrm>
            <a:off x="2996743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AB4BA65-3273-4E0A-A9B5-2A1B05ABD501}"/>
              </a:ext>
            </a:extLst>
          </p:cNvPr>
          <p:cNvSpPr/>
          <p:nvPr/>
        </p:nvSpPr>
        <p:spPr>
          <a:xfrm>
            <a:off x="2996743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0A02D740-B877-46F3-B4C5-8FC1F37A5FC9}"/>
              </a:ext>
            </a:extLst>
          </p:cNvPr>
          <p:cNvCxnSpPr/>
          <p:nvPr/>
        </p:nvCxnSpPr>
        <p:spPr>
          <a:xfrm flipV="1">
            <a:off x="3186856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9699470-E347-4737-8C10-EFFA050566CA}"/>
              </a:ext>
            </a:extLst>
          </p:cNvPr>
          <p:cNvCxnSpPr/>
          <p:nvPr/>
        </p:nvCxnSpPr>
        <p:spPr>
          <a:xfrm flipV="1">
            <a:off x="3191656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164BFDB-2001-40AE-9475-36CBA7ED0451}"/>
              </a:ext>
            </a:extLst>
          </p:cNvPr>
          <p:cNvCxnSpPr/>
          <p:nvPr/>
        </p:nvCxnSpPr>
        <p:spPr>
          <a:xfrm flipV="1">
            <a:off x="3146524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5F74CD71-02C8-4DEA-97AB-0F7D813EA86C}"/>
              </a:ext>
            </a:extLst>
          </p:cNvPr>
          <p:cNvSpPr txBox="1"/>
          <p:nvPr/>
        </p:nvSpPr>
        <p:spPr>
          <a:xfrm>
            <a:off x="765027" y="3413313"/>
            <a:ext cx="1049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Fliesst ein E-Feld durch ein Metall mit Elektronen, so verspüren diese eine Kraft und bewegen sich in</a:t>
            </a:r>
          </a:p>
          <a:p>
            <a:r>
              <a:rPr lang="de-CH" dirty="0"/>
              <a:t>Richtung des E-Feldes.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8CC101B-57A6-42F9-94FC-7D8C80F0D98C}"/>
                  </a:ext>
                </a:extLst>
              </p:cNvPr>
              <p:cNvSpPr txBox="1"/>
              <p:nvPr/>
            </p:nvSpPr>
            <p:spPr>
              <a:xfrm>
                <a:off x="5387531" y="3992019"/>
                <a:ext cx="2758717" cy="3949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de-CH" b="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de-CH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r>
                  <a:rPr lang="de-CH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8CC101B-57A6-42F9-94FC-7D8C80F0D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531" y="3992019"/>
                <a:ext cx="2758717" cy="394916"/>
              </a:xfrm>
              <a:prstGeom prst="rect">
                <a:avLst/>
              </a:prstGeom>
              <a:blipFill>
                <a:blip r:embed="rId2"/>
                <a:stretch>
                  <a:fillRect l="-1322" t="-26866" b="-164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87B6D99A-F1CE-4F07-AA7B-7EF93A7EB335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5151470" y="4317034"/>
            <a:ext cx="870141" cy="20486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13F98810-1121-44F7-8826-FC3440D57684}"/>
              </a:ext>
            </a:extLst>
          </p:cNvPr>
          <p:cNvSpPr txBox="1"/>
          <p:nvPr/>
        </p:nvSpPr>
        <p:spPr>
          <a:xfrm>
            <a:off x="4143822" y="4521898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Abhängig vom Material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84A7C689-65EF-4A83-BAF3-33EF6EFE0856}"/>
                  </a:ext>
                </a:extLst>
              </p:cNvPr>
              <p:cNvSpPr/>
              <p:nvPr/>
            </p:nvSpPr>
            <p:spPr>
              <a:xfrm>
                <a:off x="5288279" y="4824649"/>
                <a:ext cx="2963568" cy="949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72791C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AC83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solidFill>
                                <a:srgbClr val="AC83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de-CH" b="0" i="0" smtClean="0">
                          <a:solidFill>
                            <a:srgbClr val="AC83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84A7C689-65EF-4A83-BAF3-33EF6EFE0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279" y="4824649"/>
                <a:ext cx="2963568" cy="949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404987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Stromdichte</a:t>
            </a:r>
          </a:p>
        </p:txBody>
      </p:sp>
    </p:spTree>
    <p:extLst>
      <p:ext uri="{BB962C8B-B14F-4D97-AF65-F5344CB8AC3E}">
        <p14:creationId xmlns:p14="http://schemas.microsoft.com/office/powerpoint/2010/main" val="1268183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9" grpId="0"/>
      <p:bldP spid="1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24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Strom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503F6AE-999D-432C-B1A8-B1967DA4267A}"/>
              </a:ext>
            </a:extLst>
          </p:cNvPr>
          <p:cNvSpPr txBox="1"/>
          <p:nvPr/>
        </p:nvSpPr>
        <p:spPr>
          <a:xfrm>
            <a:off x="404987" y="1307105"/>
            <a:ext cx="91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Strom bezeichnet, wie viele </a:t>
            </a:r>
            <a:r>
              <a:rPr lang="de-CH" b="1" dirty="0"/>
              <a:t>Ladungsträger</a:t>
            </a:r>
            <a:r>
              <a:rPr lang="de-CH" dirty="0"/>
              <a:t> pro </a:t>
            </a:r>
            <a:r>
              <a:rPr lang="de-CH" b="1" dirty="0"/>
              <a:t>Zeit</a:t>
            </a:r>
            <a:r>
              <a:rPr lang="de-CH" dirty="0"/>
              <a:t> durch eine gewisse </a:t>
            </a:r>
            <a:r>
              <a:rPr lang="de-CH" b="1" dirty="0"/>
              <a:t>Fläche</a:t>
            </a:r>
            <a:r>
              <a:rPr lang="de-CH" dirty="0"/>
              <a:t> fliessen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1E70E3D-CFC8-46E5-B87A-DD52B52967EC}"/>
                  </a:ext>
                </a:extLst>
              </p:cNvPr>
              <p:cNvSpPr txBox="1"/>
              <p:nvPr/>
            </p:nvSpPr>
            <p:spPr>
              <a:xfrm>
                <a:off x="4541039" y="2208377"/>
                <a:ext cx="3106748" cy="6805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≃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1E70E3D-CFC8-46E5-B87A-DD52B5296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39" y="2208377"/>
                <a:ext cx="3106748" cy="680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13624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25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Widerstand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64B690-A48B-40D6-81DA-435018538201}"/>
              </a:ext>
            </a:extLst>
          </p:cNvPr>
          <p:cNvSpPr txBox="1"/>
          <p:nvPr/>
        </p:nvSpPr>
        <p:spPr>
          <a:xfrm>
            <a:off x="332979" y="1412776"/>
            <a:ext cx="103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 Der Widerstand beschreibt, wie sich Strom und Spannung an einem Bauelement verhalten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0A842F5-9660-4B6F-B0AB-74E8E8F96B0A}"/>
                  </a:ext>
                </a:extLst>
              </p:cNvPr>
              <p:cNvSpPr txBox="1"/>
              <p:nvPr/>
            </p:nvSpPr>
            <p:spPr>
              <a:xfrm>
                <a:off x="3244472" y="2220436"/>
                <a:ext cx="2317366" cy="905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limLoc m:val="undOvr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</m:nary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0A842F5-9660-4B6F-B0AB-74E8E8F96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472" y="2220436"/>
                <a:ext cx="2317366" cy="905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F4570FC-BD50-4943-B968-BB293E4544FD}"/>
                  </a:ext>
                </a:extLst>
              </p:cNvPr>
              <p:cNvSpPr/>
              <p:nvPr/>
            </p:nvSpPr>
            <p:spPr>
              <a:xfrm>
                <a:off x="3207026" y="4879271"/>
                <a:ext cx="2275430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F4570FC-BD50-4943-B968-BB293E45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026" y="4879271"/>
                <a:ext cx="2275430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2320ED5D-44D4-42B7-996D-8D09C291C299}"/>
              </a:ext>
            </a:extLst>
          </p:cNvPr>
          <p:cNvSpPr txBox="1"/>
          <p:nvPr/>
        </p:nvSpPr>
        <p:spPr>
          <a:xfrm>
            <a:off x="1773139" y="3688946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 Feld Konstant, Weg parallel, Fläche Senkrecht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2A667C0-A1FB-40C9-9A5F-44B384D323B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351249" y="3126133"/>
            <a:ext cx="51906" cy="56281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625A1F0-3A7C-401C-8DEC-CBBEEC8A8133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4344741" y="4058278"/>
            <a:ext cx="6508" cy="82099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CAE70990-592E-4D3F-889E-9B5536E817E5}"/>
              </a:ext>
            </a:extLst>
          </p:cNvPr>
          <p:cNvSpPr/>
          <p:nvPr/>
        </p:nvSpPr>
        <p:spPr>
          <a:xfrm>
            <a:off x="4828648" y="4879271"/>
            <a:ext cx="660316" cy="66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D9AA23F-5591-4331-9FFC-F8DC9D6370B1}"/>
              </a:ext>
            </a:extLst>
          </p:cNvPr>
          <p:cNvSpPr/>
          <p:nvPr/>
        </p:nvSpPr>
        <p:spPr>
          <a:xfrm>
            <a:off x="3224569" y="4869312"/>
            <a:ext cx="530703" cy="66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1E3F501-2B1E-4ED5-85CB-844D76F8153C}"/>
              </a:ext>
            </a:extLst>
          </p:cNvPr>
          <p:cNvCxnSpPr/>
          <p:nvPr/>
        </p:nvCxnSpPr>
        <p:spPr>
          <a:xfrm>
            <a:off x="4972664" y="4667744"/>
            <a:ext cx="0" cy="36004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BDC3CE0-5EFB-4A2D-9CB5-2D54DFA0CDE5}"/>
                  </a:ext>
                </a:extLst>
              </p:cNvPr>
              <p:cNvSpPr txBox="1"/>
              <p:nvPr/>
            </p:nvSpPr>
            <p:spPr>
              <a:xfrm>
                <a:off x="4832542" y="4208574"/>
                <a:ext cx="254018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spez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Widerstand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BDC3CE0-5EFB-4A2D-9CB5-2D54DFA0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208574"/>
                <a:ext cx="2540183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F3B215A-4779-4350-9D89-83E7BE00B737}"/>
              </a:ext>
            </a:extLst>
          </p:cNvPr>
          <p:cNvCxnSpPr>
            <a:cxnSpLocks/>
          </p:cNvCxnSpPr>
          <p:nvPr/>
        </p:nvCxnSpPr>
        <p:spPr>
          <a:xfrm>
            <a:off x="7827113" y="4728973"/>
            <a:ext cx="389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3690391-FF5D-48A7-AD97-74866DC443B2}"/>
              </a:ext>
            </a:extLst>
          </p:cNvPr>
          <p:cNvCxnSpPr>
            <a:cxnSpLocks/>
          </p:cNvCxnSpPr>
          <p:nvPr/>
        </p:nvCxnSpPr>
        <p:spPr>
          <a:xfrm>
            <a:off x="8158698" y="4728973"/>
            <a:ext cx="22011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A2FFA20-7D19-474D-9CBE-BAAE18DA73D7}"/>
              </a:ext>
            </a:extLst>
          </p:cNvPr>
          <p:cNvCxnSpPr>
            <a:cxnSpLocks/>
          </p:cNvCxnSpPr>
          <p:nvPr/>
        </p:nvCxnSpPr>
        <p:spPr>
          <a:xfrm flipV="1">
            <a:off x="10359883" y="4453037"/>
            <a:ext cx="0" cy="275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624C738-6846-4590-8027-0197F84AA9D6}"/>
              </a:ext>
            </a:extLst>
          </p:cNvPr>
          <p:cNvCxnSpPr>
            <a:cxnSpLocks/>
          </p:cNvCxnSpPr>
          <p:nvPr/>
        </p:nvCxnSpPr>
        <p:spPr>
          <a:xfrm flipV="1">
            <a:off x="7827112" y="2226838"/>
            <a:ext cx="2532771" cy="6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F0BB2F6-25B6-4E50-9F52-6A7768E086BF}"/>
              </a:ext>
            </a:extLst>
          </p:cNvPr>
          <p:cNvCxnSpPr>
            <a:cxnSpLocks/>
          </p:cNvCxnSpPr>
          <p:nvPr/>
        </p:nvCxnSpPr>
        <p:spPr>
          <a:xfrm flipV="1">
            <a:off x="10359883" y="2233609"/>
            <a:ext cx="0" cy="2495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27E7D4E1-000A-4848-BFD9-307CDAC49BBE}"/>
              </a:ext>
            </a:extLst>
          </p:cNvPr>
          <p:cNvSpPr/>
          <p:nvPr/>
        </p:nvSpPr>
        <p:spPr>
          <a:xfrm>
            <a:off x="10147704" y="2817269"/>
            <a:ext cx="424357" cy="12744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CE92E1D-7EEB-4340-9E7A-63BA27CD7142}"/>
              </a:ext>
            </a:extLst>
          </p:cNvPr>
          <p:cNvCxnSpPr/>
          <p:nvPr/>
        </p:nvCxnSpPr>
        <p:spPr>
          <a:xfrm>
            <a:off x="9947378" y="2591414"/>
            <a:ext cx="0" cy="1779753"/>
          </a:xfrm>
          <a:prstGeom prst="straightConnector1">
            <a:avLst/>
          </a:prstGeom>
          <a:ln w="28575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F8A3065-6456-4551-A977-D589D2C4E1FC}"/>
                  </a:ext>
                </a:extLst>
              </p:cNvPr>
              <p:cNvSpPr txBox="1"/>
              <p:nvPr/>
            </p:nvSpPr>
            <p:spPr>
              <a:xfrm>
                <a:off x="9667120" y="3308842"/>
                <a:ext cx="227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F8A3065-6456-4551-A977-D589D2C4E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120" y="3308842"/>
                <a:ext cx="227305" cy="276999"/>
              </a:xfrm>
              <a:prstGeom prst="rect">
                <a:avLst/>
              </a:prstGeom>
              <a:blipFill>
                <a:blip r:embed="rId5"/>
                <a:stretch>
                  <a:fillRect l="-24324" r="-18919" b="-888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A9C9A9C-D1B7-4741-B5D0-3F130D0D6C8B}"/>
              </a:ext>
            </a:extLst>
          </p:cNvPr>
          <p:cNvCxnSpPr>
            <a:endCxn id="23" idx="0"/>
          </p:cNvCxnSpPr>
          <p:nvPr/>
        </p:nvCxnSpPr>
        <p:spPr>
          <a:xfrm>
            <a:off x="10359883" y="2591414"/>
            <a:ext cx="0" cy="225855"/>
          </a:xfrm>
          <a:prstGeom prst="straightConnector1">
            <a:avLst/>
          </a:prstGeom>
          <a:ln w="28575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67B0C19-CF44-457B-8A0C-1EB841584AAF}"/>
              </a:ext>
            </a:extLst>
          </p:cNvPr>
          <p:cNvCxnSpPr/>
          <p:nvPr/>
        </p:nvCxnSpPr>
        <p:spPr>
          <a:xfrm>
            <a:off x="10347439" y="4320103"/>
            <a:ext cx="0" cy="225855"/>
          </a:xfrm>
          <a:prstGeom prst="straightConnector1">
            <a:avLst/>
          </a:prstGeom>
          <a:ln w="28575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49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 animBg="1"/>
      <p:bldP spid="15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26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Verhalten von Feldgrössen an Randflächen (D-Feld)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A39C9AB-E329-4D31-A6D4-BF06092B0D08}"/>
              </a:ext>
            </a:extLst>
          </p:cNvPr>
          <p:cNvGrpSpPr/>
          <p:nvPr/>
        </p:nvGrpSpPr>
        <p:grpSpPr>
          <a:xfrm>
            <a:off x="1695079" y="1357511"/>
            <a:ext cx="8192393" cy="2694650"/>
            <a:chOff x="1663316" y="1734182"/>
            <a:chExt cx="8192393" cy="2694650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16E01C9F-E463-4390-9C18-1208053FB1C6}"/>
                </a:ext>
              </a:extLst>
            </p:cNvPr>
            <p:cNvCxnSpPr/>
            <p:nvPr/>
          </p:nvCxnSpPr>
          <p:spPr>
            <a:xfrm>
              <a:off x="2619104" y="1903259"/>
              <a:ext cx="0" cy="2376264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FF7FC12-5CB2-4CF1-9AC3-8F7A2A89313D}"/>
                </a:ext>
              </a:extLst>
            </p:cNvPr>
            <p:cNvCxnSpPr/>
            <p:nvPr/>
          </p:nvCxnSpPr>
          <p:spPr>
            <a:xfrm>
              <a:off x="1663316" y="2557866"/>
              <a:ext cx="936104" cy="504056"/>
            </a:xfrm>
            <a:prstGeom prst="straightConnector1">
              <a:avLst/>
            </a:prstGeom>
            <a:ln w="12700" cap="sq">
              <a:solidFill>
                <a:srgbClr val="F292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F526ED9A-DAB7-41EA-9779-5258D789A252}"/>
                </a:ext>
              </a:extLst>
            </p:cNvPr>
            <p:cNvCxnSpPr/>
            <p:nvPr/>
          </p:nvCxnSpPr>
          <p:spPr>
            <a:xfrm>
              <a:off x="7965827" y="1734182"/>
              <a:ext cx="0" cy="2376264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E24D908-9F22-46B4-9713-817767D9DA83}"/>
                </a:ext>
              </a:extLst>
            </p:cNvPr>
            <p:cNvCxnSpPr/>
            <p:nvPr/>
          </p:nvCxnSpPr>
          <p:spPr>
            <a:xfrm>
              <a:off x="7010039" y="2388789"/>
              <a:ext cx="936104" cy="504056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70A8B98B-5B7F-4273-98FA-34D883B82C15}"/>
                </a:ext>
              </a:extLst>
            </p:cNvPr>
            <p:cNvCxnSpPr>
              <a:cxnSpLocks/>
            </p:cNvCxnSpPr>
            <p:nvPr/>
          </p:nvCxnSpPr>
          <p:spPr>
            <a:xfrm>
              <a:off x="2638789" y="3072418"/>
              <a:ext cx="1261474" cy="520508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6DE3FBFD-B807-4EEE-882C-9EE1086C210A}"/>
                </a:ext>
              </a:extLst>
            </p:cNvPr>
            <p:cNvCxnSpPr/>
            <p:nvPr/>
          </p:nvCxnSpPr>
          <p:spPr>
            <a:xfrm>
              <a:off x="7010039" y="2388789"/>
              <a:ext cx="955788" cy="0"/>
            </a:xfrm>
            <a:prstGeom prst="straightConnector1">
              <a:avLst/>
            </a:prstGeom>
            <a:ln w="12700" cap="sq">
              <a:solidFill>
                <a:srgbClr val="00B05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1A53DBE6-9FA5-455A-89F6-55E4CDED334A}"/>
                </a:ext>
              </a:extLst>
            </p:cNvPr>
            <p:cNvCxnSpPr>
              <a:cxnSpLocks/>
            </p:cNvCxnSpPr>
            <p:nvPr/>
          </p:nvCxnSpPr>
          <p:spPr>
            <a:xfrm>
              <a:off x="7965828" y="2391310"/>
              <a:ext cx="0" cy="501535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0E68F3AF-588A-4949-8069-E40EBD43F50C}"/>
                </a:ext>
              </a:extLst>
            </p:cNvPr>
            <p:cNvCxnSpPr>
              <a:cxnSpLocks/>
            </p:cNvCxnSpPr>
            <p:nvPr/>
          </p:nvCxnSpPr>
          <p:spPr>
            <a:xfrm>
              <a:off x="7973798" y="2892845"/>
              <a:ext cx="1576205" cy="51543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EAFEAFE7-202F-4ACB-AD22-6401C4732342}"/>
                </a:ext>
              </a:extLst>
            </p:cNvPr>
            <p:cNvCxnSpPr>
              <a:cxnSpLocks/>
            </p:cNvCxnSpPr>
            <p:nvPr/>
          </p:nvCxnSpPr>
          <p:spPr>
            <a:xfrm>
              <a:off x="7973798" y="2906740"/>
              <a:ext cx="0" cy="501535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A0A266E0-7ACA-49D5-B23B-64CBE4ACDF21}"/>
                </a:ext>
              </a:extLst>
            </p:cNvPr>
            <p:cNvCxnSpPr>
              <a:cxnSpLocks/>
            </p:cNvCxnSpPr>
            <p:nvPr/>
          </p:nvCxnSpPr>
          <p:spPr>
            <a:xfrm>
              <a:off x="7965827" y="3408275"/>
              <a:ext cx="1584176" cy="0"/>
            </a:xfrm>
            <a:prstGeom prst="straightConnector1">
              <a:avLst/>
            </a:prstGeom>
            <a:ln w="12700" cap="sq">
              <a:solidFill>
                <a:srgbClr val="00B05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195C1F77-A9CD-48AB-8E19-E26DE0C44EE1}"/>
                    </a:ext>
                  </a:extLst>
                </p:cNvPr>
                <p:cNvSpPr txBox="1"/>
                <p:nvPr/>
              </p:nvSpPr>
              <p:spPr>
                <a:xfrm>
                  <a:off x="1935445" y="2390640"/>
                  <a:ext cx="355097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292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292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292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29200"/>
                                    </a:solidFill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F29200"/>
                    </a:solidFill>
                  </a:endParaRPr>
                </a:p>
              </p:txBody>
            </p:sp>
          </mc:Choice>
          <mc:Fallback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195C1F77-A9CD-48AB-8E19-E26DE0C44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45" y="2390640"/>
                  <a:ext cx="355097" cy="310598"/>
                </a:xfrm>
                <a:prstGeom prst="rect">
                  <a:avLst/>
                </a:prstGeom>
                <a:blipFill>
                  <a:blip r:embed="rId2"/>
                  <a:stretch>
                    <a:fillRect l="-15517" r="-3448" b="-1764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CD127851-D971-4099-9302-525695C9D994}"/>
                    </a:ext>
                  </a:extLst>
                </p:cNvPr>
                <p:cNvSpPr txBox="1"/>
                <p:nvPr/>
              </p:nvSpPr>
              <p:spPr>
                <a:xfrm>
                  <a:off x="3123968" y="2942434"/>
                  <a:ext cx="318228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CD127851-D971-4099-9302-525695C9D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968" y="2942434"/>
                  <a:ext cx="318228" cy="310598"/>
                </a:xfrm>
                <a:prstGeom prst="rect">
                  <a:avLst/>
                </a:prstGeom>
                <a:blipFill>
                  <a:blip r:embed="rId3"/>
                  <a:stretch>
                    <a:fillRect l="-17308" r="-3846" b="-1568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D2741578-EE73-4C41-85BB-FB98AB618552}"/>
                    </a:ext>
                  </a:extLst>
                </p:cNvPr>
                <p:cNvSpPr txBox="1"/>
                <p:nvPr/>
              </p:nvSpPr>
              <p:spPr>
                <a:xfrm>
                  <a:off x="5791276" y="1922832"/>
                  <a:ext cx="1529842" cy="3344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D2741578-EE73-4C41-85BB-FB98AB618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76" y="1922832"/>
                  <a:ext cx="1529842" cy="334451"/>
                </a:xfrm>
                <a:prstGeom prst="rect">
                  <a:avLst/>
                </a:prstGeom>
                <a:blipFill>
                  <a:blip r:embed="rId4"/>
                  <a:stretch>
                    <a:fillRect l="-2789" b="-925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5EF23B08-C52E-4BC5-BB14-B5A548E634BE}"/>
                    </a:ext>
                  </a:extLst>
                </p:cNvPr>
                <p:cNvSpPr txBox="1"/>
                <p:nvPr/>
              </p:nvSpPr>
              <p:spPr>
                <a:xfrm>
                  <a:off x="8325867" y="3475597"/>
                  <a:ext cx="1529842" cy="3344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5EF23B08-C52E-4BC5-BB14-B5A548E63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867" y="3475597"/>
                  <a:ext cx="1529842" cy="334451"/>
                </a:xfrm>
                <a:prstGeom prst="rect">
                  <a:avLst/>
                </a:prstGeom>
                <a:blipFill>
                  <a:blip r:embed="rId5"/>
                  <a:stretch>
                    <a:fillRect l="-2789" b="-909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8207A01E-E2FF-4310-A1E2-A2E612B9C74E}"/>
                    </a:ext>
                  </a:extLst>
                </p:cNvPr>
                <p:cNvSpPr txBox="1"/>
                <p:nvPr/>
              </p:nvSpPr>
              <p:spPr>
                <a:xfrm>
                  <a:off x="7321118" y="4095984"/>
                  <a:ext cx="1737142" cy="3328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  </m:t>
                      </m:r>
                    </m:oMath>
                  </a14:m>
                  <a:r>
                    <a:rPr lang="de-CH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de-CH" dirty="0"/>
                </a:p>
              </p:txBody>
            </p:sp>
          </mc:Choice>
          <mc:Fallback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8207A01E-E2FF-4310-A1E2-A2E612B9C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118" y="4095984"/>
                  <a:ext cx="1737142" cy="332848"/>
                </a:xfrm>
                <a:prstGeom prst="rect">
                  <a:avLst/>
                </a:prstGeom>
                <a:blipFill>
                  <a:blip r:embed="rId6"/>
                  <a:stretch>
                    <a:fillRect l="-6316" t="-12727" r="-2105" b="-3636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669F686E-D5B1-4BDA-A3E5-0EA643A2D2C9}"/>
              </a:ext>
            </a:extLst>
          </p:cNvPr>
          <p:cNvSpPr txBox="1"/>
          <p:nvPr/>
        </p:nvSpPr>
        <p:spPr>
          <a:xfrm>
            <a:off x="1341091" y="4231782"/>
            <a:ext cx="93666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/>
              <a:t>Fliesst ein Elektrisches Flussdichte durch eine geladene Fläche, </a:t>
            </a:r>
          </a:p>
          <a:p>
            <a:r>
              <a:rPr lang="de-CH" dirty="0"/>
              <a:t>so verändert sich nur die Länge der </a:t>
            </a:r>
            <a:r>
              <a:rPr lang="de-CH" b="1" dirty="0"/>
              <a:t>Normalkomponente</a:t>
            </a:r>
            <a:r>
              <a:rPr lang="de-CH" dirty="0"/>
              <a:t> um die </a:t>
            </a:r>
            <a:r>
              <a:rPr lang="de-CH" b="1" dirty="0"/>
              <a:t>Flächenladungsdichte.</a:t>
            </a:r>
          </a:p>
          <a:p>
            <a:r>
              <a:rPr lang="de-CH" b="1" dirty="0"/>
              <a:t>Die Tangentialkomponente bleibt Konstant.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48D23B5-1C29-4474-A1E9-25AC0F2391D0}"/>
              </a:ext>
            </a:extLst>
          </p:cNvPr>
          <p:cNvSpPr txBox="1"/>
          <p:nvPr/>
        </p:nvSpPr>
        <p:spPr>
          <a:xfrm>
            <a:off x="1269083" y="535834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Konsequenz: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6ACBC6-C1DE-41B7-B8FE-16A76FC2E0EF}"/>
                  </a:ext>
                </a:extLst>
              </p:cNvPr>
              <p:cNvSpPr txBox="1"/>
              <p:nvPr/>
            </p:nvSpPr>
            <p:spPr>
              <a:xfrm>
                <a:off x="2902864" y="5358348"/>
                <a:ext cx="8339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Fällt ein D-Feld senkrecht auf eine geladene Fläche, so wird sie um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CH" dirty="0"/>
                  <a:t> stärker.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6ACBC6-C1DE-41B7-B8FE-16A76FC2E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64" y="5358348"/>
                <a:ext cx="8339975" cy="369332"/>
              </a:xfrm>
              <a:prstGeom prst="rect">
                <a:avLst/>
              </a:prstGeom>
              <a:blipFill>
                <a:blip r:embed="rId7"/>
                <a:stretch>
                  <a:fillRect l="-585" t="-9836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17780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27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Verhalten von Feldgrössen an Randflächen (E/J)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B1EE302-3E29-4027-9825-2421CE25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31" y="1772816"/>
            <a:ext cx="8829923" cy="3191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E03C992-34D4-412C-8918-8815ECF2218E}"/>
                  </a:ext>
                </a:extLst>
              </p:cNvPr>
              <p:cNvSpPr txBox="1"/>
              <p:nvPr/>
            </p:nvSpPr>
            <p:spPr>
              <a:xfrm>
                <a:off x="2658915" y="4941144"/>
                <a:ext cx="2592288" cy="676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E03C992-34D4-412C-8918-8815ECF22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915" y="4941144"/>
                <a:ext cx="2592288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A806CAF-D026-4F87-8892-BA762553A21A}"/>
                  </a:ext>
                </a:extLst>
              </p:cNvPr>
              <p:cNvSpPr txBox="1"/>
              <p:nvPr/>
            </p:nvSpPr>
            <p:spPr>
              <a:xfrm>
                <a:off x="6907387" y="4941144"/>
                <a:ext cx="2592288" cy="676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A806CAF-D026-4F87-8892-BA762553A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387" y="4941144"/>
                <a:ext cx="2592288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18918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Strom und Spannungsteiler</a:t>
            </a:r>
          </a:p>
          <a:p>
            <a:r>
              <a:rPr lang="de-CH" dirty="0"/>
              <a:t>Stern-Dreieck Umformung</a:t>
            </a:r>
          </a:p>
          <a:p>
            <a:r>
              <a:rPr lang="de-CH" dirty="0"/>
              <a:t>Superposition</a:t>
            </a:r>
          </a:p>
          <a:p>
            <a:r>
              <a:rPr lang="de-CH" dirty="0"/>
              <a:t>Ersatzquellen</a:t>
            </a:r>
          </a:p>
          <a:p>
            <a:r>
              <a:rPr lang="de-CH" dirty="0"/>
              <a:t>Leistungsanpassung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55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Stromleitungsmechanismen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Halbleiter</a:t>
            </a:r>
          </a:p>
          <a:p>
            <a:r>
              <a:rPr lang="de-CH" dirty="0"/>
              <a:t>Stromleitung in Flüssigkeiten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36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el 1">
            <a:extLst>
              <a:ext uri="{FF2B5EF4-FFF2-40B4-BE49-F238E27FC236}">
                <a16:creationId xmlns:a16="http://schemas.microsoft.com/office/drawing/2014/main" id="{2CAC15B6-C778-42E1-9A30-D50722513C62}"/>
              </a:ext>
            </a:extLst>
          </p:cNvPr>
          <p:cNvSpPr txBox="1">
            <a:spLocks/>
          </p:cNvSpPr>
          <p:nvPr/>
        </p:nvSpPr>
        <p:spPr bwMode="gray">
          <a:xfrm>
            <a:off x="352183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Das elektrische Feld</a:t>
            </a:r>
          </a:p>
        </p:txBody>
      </p:sp>
      <p:sp>
        <p:nvSpPr>
          <p:cNvPr id="147" name="Inhaltsplatzhalter 2">
            <a:extLst>
              <a:ext uri="{FF2B5EF4-FFF2-40B4-BE49-F238E27FC236}">
                <a16:creationId xmlns:a16="http://schemas.microsoft.com/office/drawing/2014/main" id="{B2A276E2-068E-46EC-9E3B-591E80365896}"/>
              </a:ext>
            </a:extLst>
          </p:cNvPr>
          <p:cNvSpPr txBox="1">
            <a:spLocks/>
          </p:cNvSpPr>
          <p:nvPr/>
        </p:nvSpPr>
        <p:spPr>
          <a:xfrm>
            <a:off x="377954" y="1565067"/>
            <a:ext cx="9601200" cy="344904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Das elektrische Feld beschreibt, was für Kräfte auf einen Ladungsträger wirken</a:t>
            </a:r>
            <a:endParaRPr lang="de-CH" dirty="0"/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E733ACDE-8055-47B9-80F8-9D9F958E7D0A}"/>
              </a:ext>
            </a:extLst>
          </p:cNvPr>
          <p:cNvSpPr txBox="1"/>
          <p:nvPr/>
        </p:nvSpPr>
        <p:spPr>
          <a:xfrm>
            <a:off x="409569" y="1896312"/>
            <a:ext cx="10578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Feldlinien gehen immer von + nach –</a:t>
            </a:r>
            <a:br>
              <a:rPr lang="de-CH" dirty="0"/>
            </a:b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Feldlinien schneiden sich nie</a:t>
            </a:r>
            <a:br>
              <a:rPr lang="de-CH" dirty="0"/>
            </a:b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Kraft, welche auf einen Ladungsträger in einem E-Feld wirkt, bezeichnen wir als Coulomb-Kraft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34A28EC-5303-4439-8370-E64C34873356}"/>
                  </a:ext>
                </a:extLst>
              </p:cNvPr>
              <p:cNvSpPr txBox="1"/>
              <p:nvPr/>
            </p:nvSpPr>
            <p:spPr>
              <a:xfrm>
                <a:off x="7173739" y="4661774"/>
                <a:ext cx="1239121" cy="4029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34A28EC-5303-4439-8370-E64C34873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739" y="4661774"/>
                <a:ext cx="1239121" cy="402931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4364026-2BA1-4AB3-A74E-130909C7612E}"/>
              </a:ext>
            </a:extLst>
          </p:cNvPr>
          <p:cNvGrpSpPr/>
          <p:nvPr/>
        </p:nvGrpSpPr>
        <p:grpSpPr>
          <a:xfrm>
            <a:off x="3573339" y="3796610"/>
            <a:ext cx="2016224" cy="2050557"/>
            <a:chOff x="5229523" y="2306163"/>
            <a:chExt cx="2016224" cy="2050557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4D3F4F0E-1F28-466B-8B79-032DB7988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7641" y="2564904"/>
              <a:ext cx="8182" cy="648072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D05FC4F0-0FC2-4176-BEF7-E2C5D5C1AFB0}"/>
                </a:ext>
              </a:extLst>
            </p:cNvPr>
            <p:cNvCxnSpPr>
              <a:cxnSpLocks/>
            </p:cNvCxnSpPr>
            <p:nvPr/>
          </p:nvCxnSpPr>
          <p:spPr>
            <a:xfrm>
              <a:off x="6390035" y="3437384"/>
              <a:ext cx="783704" cy="0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4B6CBD07-43C6-4812-B991-2D5EE9ABA2B4}"/>
                </a:ext>
              </a:extLst>
            </p:cNvPr>
            <p:cNvCxnSpPr>
              <a:cxnSpLocks/>
            </p:cNvCxnSpPr>
            <p:nvPr/>
          </p:nvCxnSpPr>
          <p:spPr>
            <a:xfrm>
              <a:off x="6205823" y="3645024"/>
              <a:ext cx="0" cy="711696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2E9A7D16-6ABB-493A-97FC-0AE770E88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9523" y="3437711"/>
              <a:ext cx="763206" cy="0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C52DAA9-89ED-4ABC-B2BC-5FE98B7368E8}"/>
                </a:ext>
              </a:extLst>
            </p:cNvPr>
            <p:cNvSpPr/>
            <p:nvPr/>
          </p:nvSpPr>
          <p:spPr>
            <a:xfrm>
              <a:off x="6072659" y="3295836"/>
              <a:ext cx="266327" cy="2663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+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C9E795AE-06B4-443A-9A17-C4FDE225D981}"/>
                    </a:ext>
                  </a:extLst>
                </p:cNvPr>
                <p:cNvSpPr txBox="1"/>
                <p:nvPr/>
              </p:nvSpPr>
              <p:spPr>
                <a:xfrm>
                  <a:off x="6741691" y="3069870"/>
                  <a:ext cx="402097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C9E795AE-06B4-443A-9A17-C4FDE225D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691" y="3069870"/>
                  <a:ext cx="402097" cy="4029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ACBC4DBE-E0C8-4013-8403-0902F8CB6E77}"/>
                    </a:ext>
                  </a:extLst>
                </p:cNvPr>
                <p:cNvSpPr txBox="1"/>
                <p:nvPr/>
              </p:nvSpPr>
              <p:spPr>
                <a:xfrm>
                  <a:off x="6696683" y="2306163"/>
                  <a:ext cx="444609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72791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72791C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72791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mc:Choice>
          <mc:Fallback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ACBC4DBE-E0C8-4013-8403-0902F8CB6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683" y="2306163"/>
                  <a:ext cx="444609" cy="4029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D5ADCE0-C847-4F2E-BB02-C31EEDCC081A}"/>
                </a:ext>
              </a:extLst>
            </p:cNvPr>
            <p:cNvSpPr/>
            <p:nvPr/>
          </p:nvSpPr>
          <p:spPr>
            <a:xfrm>
              <a:off x="6854973" y="27860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AB9DCBED-D2B8-4A9F-A1D0-0A2904EE76E8}"/>
                </a:ext>
              </a:extLst>
            </p:cNvPr>
            <p:cNvCxnSpPr/>
            <p:nvPr/>
          </p:nvCxnSpPr>
          <p:spPr>
            <a:xfrm flipV="1">
              <a:off x="6900692" y="2507629"/>
              <a:ext cx="345055" cy="278440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F535C09A-62EE-447F-8548-60B5405D4B50}"/>
              </a:ext>
            </a:extLst>
          </p:cNvPr>
          <p:cNvSpPr/>
          <p:nvPr/>
        </p:nvSpPr>
        <p:spPr>
          <a:xfrm>
            <a:off x="3429323" y="3796610"/>
            <a:ext cx="2304256" cy="21526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7918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Stationäre Magnetfeld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CH" dirty="0"/>
              <a:t>Magnetische Feldstärke</a:t>
            </a:r>
          </a:p>
          <a:p>
            <a:r>
              <a:rPr lang="de-CH" dirty="0"/>
              <a:t>Magnetische Flussdichte</a:t>
            </a:r>
          </a:p>
          <a:p>
            <a:r>
              <a:rPr lang="de-CH" dirty="0"/>
              <a:t>Hysteresekurve</a:t>
            </a:r>
          </a:p>
          <a:p>
            <a:r>
              <a:rPr lang="de-CH" dirty="0"/>
              <a:t>Durchflutung</a:t>
            </a:r>
          </a:p>
          <a:p>
            <a:r>
              <a:rPr lang="de-CH" dirty="0" err="1"/>
              <a:t>Reluktanzmodel</a:t>
            </a:r>
            <a:endParaRPr lang="de-CH" dirty="0"/>
          </a:p>
          <a:p>
            <a:r>
              <a:rPr lang="de-CH" dirty="0"/>
              <a:t>Induktivität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142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Zeitlich veränderliche Magnetfeld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Induktionsgesetz</a:t>
            </a:r>
          </a:p>
          <a:p>
            <a:r>
              <a:rPr lang="de-CH" dirty="0"/>
              <a:t>Bewegungsinduktion</a:t>
            </a:r>
          </a:p>
          <a:p>
            <a:r>
              <a:rPr lang="de-CH" dirty="0"/>
              <a:t>Gegeninduktion</a:t>
            </a:r>
          </a:p>
          <a:p>
            <a:r>
              <a:rPr lang="de-CH" dirty="0"/>
              <a:t>Drehstrom</a:t>
            </a:r>
          </a:p>
          <a:p>
            <a:r>
              <a:rPr lang="de-CH" dirty="0"/>
              <a:t>Übertrager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09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754769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919751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126268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71382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D3DAA3-A78C-4A72-9D99-766178417516}"/>
              </a:ext>
            </a:extLst>
          </p:cNvPr>
          <p:cNvSpPr txBox="1">
            <a:spLocks/>
          </p:cNvSpPr>
          <p:nvPr/>
        </p:nvSpPr>
        <p:spPr bwMode="gray">
          <a:xfrm>
            <a:off x="332979" y="62489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Ladungsdichten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1B0D352-79E3-4454-95DC-6E9259560E07}"/>
              </a:ext>
            </a:extLst>
          </p:cNvPr>
          <p:cNvSpPr txBox="1">
            <a:spLocks/>
          </p:cNvSpPr>
          <p:nvPr/>
        </p:nvSpPr>
        <p:spPr>
          <a:xfrm>
            <a:off x="1792796" y="1482301"/>
            <a:ext cx="9601200" cy="36896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Ladungsdichten beschreiben, wie sich Ladungen geometrisch Aufteilen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2E409B6-895A-41B3-A02C-4C49F638AAC4}"/>
              </a:ext>
            </a:extLst>
          </p:cNvPr>
          <p:cNvCxnSpPr>
            <a:cxnSpLocks/>
          </p:cNvCxnSpPr>
          <p:nvPr/>
        </p:nvCxnSpPr>
        <p:spPr>
          <a:xfrm>
            <a:off x="3380241" y="2104583"/>
            <a:ext cx="0" cy="303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B06336E-21AB-46BD-B4BF-9E291289A49F}"/>
              </a:ext>
            </a:extLst>
          </p:cNvPr>
          <p:cNvCxnSpPr/>
          <p:nvPr/>
        </p:nvCxnSpPr>
        <p:spPr>
          <a:xfrm>
            <a:off x="7454936" y="2040414"/>
            <a:ext cx="0" cy="370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/>
              <p:nvPr/>
            </p:nvSpPr>
            <p:spPr>
              <a:xfrm>
                <a:off x="1623629" y="2350843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629" y="2350843"/>
                <a:ext cx="669758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/>
              <p:nvPr/>
            </p:nvSpPr>
            <p:spPr>
              <a:xfrm>
                <a:off x="4985683" y="2330815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683" y="2330815"/>
                <a:ext cx="669758" cy="369332"/>
              </a:xfrm>
              <a:prstGeom prst="rect">
                <a:avLst/>
              </a:prstGeom>
              <a:blipFill>
                <a:blip r:embed="rId3"/>
                <a:stretch>
                  <a:fillRect r="-30909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/>
              <p:nvPr/>
            </p:nvSpPr>
            <p:spPr>
              <a:xfrm>
                <a:off x="8852606" y="2294970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606" y="2294970"/>
                <a:ext cx="669758" cy="369332"/>
              </a:xfrm>
              <a:prstGeom prst="rect">
                <a:avLst/>
              </a:prstGeom>
              <a:blipFill>
                <a:blip r:embed="rId4"/>
                <a:stretch>
                  <a:fillRect r="-60000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3DB79EE5-7603-45C5-B928-0FB01DA01D0E}"/>
              </a:ext>
            </a:extLst>
          </p:cNvPr>
          <p:cNvSpPr txBox="1"/>
          <p:nvPr/>
        </p:nvSpPr>
        <p:spPr>
          <a:xfrm>
            <a:off x="944074" y="204041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Linienladungsdichte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6F7B020-71DB-4219-A2E1-8ECA0586020C}"/>
              </a:ext>
            </a:extLst>
          </p:cNvPr>
          <p:cNvSpPr txBox="1"/>
          <p:nvPr/>
        </p:nvSpPr>
        <p:spPr>
          <a:xfrm>
            <a:off x="4164526" y="204041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Flächenladungsdichte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ED09BE8-650F-4E17-8A05-3C1297637EB2}"/>
              </a:ext>
            </a:extLst>
          </p:cNvPr>
          <p:cNvSpPr txBox="1"/>
          <p:nvPr/>
        </p:nvSpPr>
        <p:spPr>
          <a:xfrm>
            <a:off x="8239220" y="2040414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Volumenladungsdichte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/>
              <p:nvPr/>
            </p:nvSpPr>
            <p:spPr>
              <a:xfrm>
                <a:off x="948208" y="5367092"/>
                <a:ext cx="1946146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08" y="5367092"/>
                <a:ext cx="1946146" cy="379848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/>
              <p:nvPr/>
            </p:nvSpPr>
            <p:spPr>
              <a:xfrm>
                <a:off x="4428835" y="5172304"/>
                <a:ext cx="1946146" cy="658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5" y="5172304"/>
                <a:ext cx="1946146" cy="658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/>
              <p:nvPr/>
            </p:nvSpPr>
            <p:spPr>
              <a:xfrm>
                <a:off x="8426711" y="5226862"/>
                <a:ext cx="1946146" cy="660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711" y="5226862"/>
                <a:ext cx="1946146" cy="660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be 36">
            <a:extLst>
              <a:ext uri="{FF2B5EF4-FFF2-40B4-BE49-F238E27FC236}">
                <a16:creationId xmlns:a16="http://schemas.microsoft.com/office/drawing/2014/main" id="{CA2784E3-8D54-4A91-9393-25660ADC86CE}"/>
              </a:ext>
            </a:extLst>
          </p:cNvPr>
          <p:cNvSpPr/>
          <p:nvPr/>
        </p:nvSpPr>
        <p:spPr>
          <a:xfrm>
            <a:off x="8426711" y="3119796"/>
            <a:ext cx="2851484" cy="20172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732DBBC-B7FB-4DBB-9846-DC31817A569A}"/>
              </a:ext>
            </a:extLst>
          </p:cNvPr>
          <p:cNvSpPr/>
          <p:nvPr/>
        </p:nvSpPr>
        <p:spPr>
          <a:xfrm>
            <a:off x="735245" y="3302065"/>
            <a:ext cx="2414399" cy="16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D62AE1E-14DE-43CA-9C23-2C2C7B984914}"/>
              </a:ext>
            </a:extLst>
          </p:cNvPr>
          <p:cNvSpPr/>
          <p:nvPr/>
        </p:nvSpPr>
        <p:spPr>
          <a:xfrm>
            <a:off x="803839" y="333013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AFB37B09-419B-4E83-B18A-F289FCA68C71}"/>
              </a:ext>
            </a:extLst>
          </p:cNvPr>
          <p:cNvSpPr/>
          <p:nvPr/>
        </p:nvSpPr>
        <p:spPr>
          <a:xfrm>
            <a:off x="1028169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6C35524-B1B1-4E80-9B96-2C123A8D1C9E}"/>
              </a:ext>
            </a:extLst>
          </p:cNvPr>
          <p:cNvSpPr/>
          <p:nvPr/>
        </p:nvSpPr>
        <p:spPr>
          <a:xfrm>
            <a:off x="2070200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0DA2FE3-50B4-42B3-9145-5B40D3B421C4}"/>
              </a:ext>
            </a:extLst>
          </p:cNvPr>
          <p:cNvSpPr/>
          <p:nvPr/>
        </p:nvSpPr>
        <p:spPr>
          <a:xfrm>
            <a:off x="2925314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D7A4790-D8FF-4BEF-BA0C-E478F6BB07C8}"/>
              </a:ext>
            </a:extLst>
          </p:cNvPr>
          <p:cNvSpPr/>
          <p:nvPr/>
        </p:nvSpPr>
        <p:spPr>
          <a:xfrm>
            <a:off x="1199098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6CF22B0-30A4-41B3-8871-FCAC670014D0}"/>
              </a:ext>
            </a:extLst>
          </p:cNvPr>
          <p:cNvSpPr/>
          <p:nvPr/>
        </p:nvSpPr>
        <p:spPr>
          <a:xfrm>
            <a:off x="1377382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63E0F2-E0D7-47ED-9502-24B178911D0D}"/>
              </a:ext>
            </a:extLst>
          </p:cNvPr>
          <p:cNvSpPr/>
          <p:nvPr/>
        </p:nvSpPr>
        <p:spPr>
          <a:xfrm>
            <a:off x="4256254" y="2800410"/>
            <a:ext cx="2414399" cy="173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C0D6B61-B538-4698-A902-5001C6BF1B22}"/>
              </a:ext>
            </a:extLst>
          </p:cNvPr>
          <p:cNvSpPr/>
          <p:nvPr/>
        </p:nvSpPr>
        <p:spPr>
          <a:xfrm>
            <a:off x="4317768" y="284889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AA87171-DFAC-4B15-8353-36F4CC5AE507}"/>
              </a:ext>
            </a:extLst>
          </p:cNvPr>
          <p:cNvSpPr/>
          <p:nvPr/>
        </p:nvSpPr>
        <p:spPr>
          <a:xfrm>
            <a:off x="4317768" y="300566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B75069D-875D-41C5-A60B-7A861DD4BC75}"/>
              </a:ext>
            </a:extLst>
          </p:cNvPr>
          <p:cNvSpPr/>
          <p:nvPr/>
        </p:nvSpPr>
        <p:spPr>
          <a:xfrm>
            <a:off x="4490349" y="284889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C618B68-8BB6-4AC3-94E7-452423389F50}"/>
              </a:ext>
            </a:extLst>
          </p:cNvPr>
          <p:cNvSpPr/>
          <p:nvPr/>
        </p:nvSpPr>
        <p:spPr>
          <a:xfrm>
            <a:off x="4490349" y="300566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4A5AFF9-FDAF-473D-BA59-EA1E88DD0E91}"/>
              </a:ext>
            </a:extLst>
          </p:cNvPr>
          <p:cNvSpPr/>
          <p:nvPr/>
        </p:nvSpPr>
        <p:spPr>
          <a:xfrm>
            <a:off x="4317768" y="318140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F9B53D6-2D8F-442D-9AF8-EA4BB477FA90}"/>
              </a:ext>
            </a:extLst>
          </p:cNvPr>
          <p:cNvSpPr/>
          <p:nvPr/>
        </p:nvSpPr>
        <p:spPr>
          <a:xfrm>
            <a:off x="4317768" y="33381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F9B34A4D-2BF8-4387-AC4E-A07173D35A8B}"/>
              </a:ext>
            </a:extLst>
          </p:cNvPr>
          <p:cNvSpPr/>
          <p:nvPr/>
        </p:nvSpPr>
        <p:spPr>
          <a:xfrm>
            <a:off x="4490349" y="318140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2F3AC6F-691C-4466-9DE6-38222D94E3D0}"/>
              </a:ext>
            </a:extLst>
          </p:cNvPr>
          <p:cNvSpPr/>
          <p:nvPr/>
        </p:nvSpPr>
        <p:spPr>
          <a:xfrm>
            <a:off x="4490349" y="33381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0B3C13E-C4CF-48C8-B2ED-50FB59A57BD3}"/>
              </a:ext>
            </a:extLst>
          </p:cNvPr>
          <p:cNvSpPr/>
          <p:nvPr/>
        </p:nvSpPr>
        <p:spPr>
          <a:xfrm>
            <a:off x="4319788" y="35275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82F2E16-56DA-4F9B-970C-8CD39E29D6DB}"/>
              </a:ext>
            </a:extLst>
          </p:cNvPr>
          <p:cNvSpPr/>
          <p:nvPr/>
        </p:nvSpPr>
        <p:spPr>
          <a:xfrm>
            <a:off x="4319788" y="368436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E49640D-B271-4BC6-94C8-04881A390DAA}"/>
              </a:ext>
            </a:extLst>
          </p:cNvPr>
          <p:cNvSpPr/>
          <p:nvPr/>
        </p:nvSpPr>
        <p:spPr>
          <a:xfrm>
            <a:off x="4492369" y="35275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ED36212-0EAE-4E4D-A021-A01F8892DB8B}"/>
              </a:ext>
            </a:extLst>
          </p:cNvPr>
          <p:cNvSpPr/>
          <p:nvPr/>
        </p:nvSpPr>
        <p:spPr>
          <a:xfrm>
            <a:off x="4492369" y="368436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6A191B2-D61A-4BC4-8AD0-CFB596721160}"/>
              </a:ext>
            </a:extLst>
          </p:cNvPr>
          <p:cNvSpPr/>
          <p:nvPr/>
        </p:nvSpPr>
        <p:spPr>
          <a:xfrm>
            <a:off x="4317768" y="420629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EAC339D-47AE-4B20-932C-F8D01617FA16}"/>
              </a:ext>
            </a:extLst>
          </p:cNvPr>
          <p:cNvSpPr/>
          <p:nvPr/>
        </p:nvSpPr>
        <p:spPr>
          <a:xfrm>
            <a:off x="4317768" y="436306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17185B99-3109-405A-9083-3D03E24EC5EB}"/>
              </a:ext>
            </a:extLst>
          </p:cNvPr>
          <p:cNvSpPr/>
          <p:nvPr/>
        </p:nvSpPr>
        <p:spPr>
          <a:xfrm>
            <a:off x="4490349" y="420629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FC1F2F5-C5CD-4886-B0AD-BC9236DD907E}"/>
              </a:ext>
            </a:extLst>
          </p:cNvPr>
          <p:cNvSpPr/>
          <p:nvPr/>
        </p:nvSpPr>
        <p:spPr>
          <a:xfrm>
            <a:off x="4490349" y="436306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E2CE383C-7550-44E1-B777-163DFF94E2BC}"/>
              </a:ext>
            </a:extLst>
          </p:cNvPr>
          <p:cNvSpPr/>
          <p:nvPr/>
        </p:nvSpPr>
        <p:spPr>
          <a:xfrm>
            <a:off x="4317768" y="386977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D956EB78-02CD-41DC-BF8C-82AD46DDCD0F}"/>
              </a:ext>
            </a:extLst>
          </p:cNvPr>
          <p:cNvSpPr/>
          <p:nvPr/>
        </p:nvSpPr>
        <p:spPr>
          <a:xfrm>
            <a:off x="4317768" y="40265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480FBD2-76BC-49B3-AB66-3A4F31C9F3E6}"/>
              </a:ext>
            </a:extLst>
          </p:cNvPr>
          <p:cNvSpPr/>
          <p:nvPr/>
        </p:nvSpPr>
        <p:spPr>
          <a:xfrm>
            <a:off x="4490349" y="386977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5D0C438-489A-41D8-AFF8-428392F5A778}"/>
              </a:ext>
            </a:extLst>
          </p:cNvPr>
          <p:cNvSpPr/>
          <p:nvPr/>
        </p:nvSpPr>
        <p:spPr>
          <a:xfrm>
            <a:off x="4490349" y="40265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CBC56AA-310E-4CF8-9CD3-EC6D51800593}"/>
              </a:ext>
            </a:extLst>
          </p:cNvPr>
          <p:cNvSpPr/>
          <p:nvPr/>
        </p:nvSpPr>
        <p:spPr>
          <a:xfrm>
            <a:off x="4864926" y="283484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E2E6DCC2-F522-46E5-A56A-DAF23EB63869}"/>
              </a:ext>
            </a:extLst>
          </p:cNvPr>
          <p:cNvSpPr/>
          <p:nvPr/>
        </p:nvSpPr>
        <p:spPr>
          <a:xfrm>
            <a:off x="4864926" y="299161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3FC04D2-B45D-4EEE-96A7-B6A15EF388C6}"/>
              </a:ext>
            </a:extLst>
          </p:cNvPr>
          <p:cNvSpPr/>
          <p:nvPr/>
        </p:nvSpPr>
        <p:spPr>
          <a:xfrm>
            <a:off x="4864926" y="316735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53E9ADE8-04F9-49C2-91DA-E1B7E63EA7C7}"/>
              </a:ext>
            </a:extLst>
          </p:cNvPr>
          <p:cNvSpPr/>
          <p:nvPr/>
        </p:nvSpPr>
        <p:spPr>
          <a:xfrm>
            <a:off x="4864926" y="332412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BB80117-89DD-4592-A44A-26B690CEB78A}"/>
              </a:ext>
            </a:extLst>
          </p:cNvPr>
          <p:cNvSpPr/>
          <p:nvPr/>
        </p:nvSpPr>
        <p:spPr>
          <a:xfrm>
            <a:off x="4866946" y="351354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FFAE458-43BA-4E95-8C1A-9791FA408739}"/>
              </a:ext>
            </a:extLst>
          </p:cNvPr>
          <p:cNvSpPr/>
          <p:nvPr/>
        </p:nvSpPr>
        <p:spPr>
          <a:xfrm>
            <a:off x="4866946" y="36703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C9DBC298-DA14-4F0E-A7B0-2E1FF82C2606}"/>
              </a:ext>
            </a:extLst>
          </p:cNvPr>
          <p:cNvSpPr/>
          <p:nvPr/>
        </p:nvSpPr>
        <p:spPr>
          <a:xfrm>
            <a:off x="4864926" y="419224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2A64B0BC-C75B-49E2-97AF-B3FF61A05776}"/>
              </a:ext>
            </a:extLst>
          </p:cNvPr>
          <p:cNvSpPr/>
          <p:nvPr/>
        </p:nvSpPr>
        <p:spPr>
          <a:xfrm>
            <a:off x="4864926" y="434901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FFF2BFFB-ABD1-48CB-A7FA-D399F9A433B1}"/>
              </a:ext>
            </a:extLst>
          </p:cNvPr>
          <p:cNvSpPr/>
          <p:nvPr/>
        </p:nvSpPr>
        <p:spPr>
          <a:xfrm>
            <a:off x="4864926" y="385571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CC0E7F96-D8A6-460E-8E34-53BA2373491D}"/>
              </a:ext>
            </a:extLst>
          </p:cNvPr>
          <p:cNvSpPr/>
          <p:nvPr/>
        </p:nvSpPr>
        <p:spPr>
          <a:xfrm>
            <a:off x="4864926" y="40124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DF6D9AF-B748-473D-8CA8-C87722078C1B}"/>
              </a:ext>
            </a:extLst>
          </p:cNvPr>
          <p:cNvSpPr/>
          <p:nvPr/>
        </p:nvSpPr>
        <p:spPr>
          <a:xfrm>
            <a:off x="5533171" y="284889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F294E41-7110-43BE-93CB-7D96447DEDD5}"/>
              </a:ext>
            </a:extLst>
          </p:cNvPr>
          <p:cNvSpPr/>
          <p:nvPr/>
        </p:nvSpPr>
        <p:spPr>
          <a:xfrm>
            <a:off x="5533171" y="300566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E57FB89-9E74-4704-97CF-5438C6353A27}"/>
              </a:ext>
            </a:extLst>
          </p:cNvPr>
          <p:cNvSpPr/>
          <p:nvPr/>
        </p:nvSpPr>
        <p:spPr>
          <a:xfrm>
            <a:off x="5533171" y="318140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FECAD1B-3243-4399-B3BB-40865A3DEAA1}"/>
              </a:ext>
            </a:extLst>
          </p:cNvPr>
          <p:cNvSpPr/>
          <p:nvPr/>
        </p:nvSpPr>
        <p:spPr>
          <a:xfrm>
            <a:off x="5533171" y="33381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99CE1E8-868D-4596-8C84-CF5399519131}"/>
              </a:ext>
            </a:extLst>
          </p:cNvPr>
          <p:cNvSpPr/>
          <p:nvPr/>
        </p:nvSpPr>
        <p:spPr>
          <a:xfrm>
            <a:off x="5535191" y="35275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63DA28A-6CDC-4E3D-B65D-F8B20481D2E6}"/>
              </a:ext>
            </a:extLst>
          </p:cNvPr>
          <p:cNvSpPr/>
          <p:nvPr/>
        </p:nvSpPr>
        <p:spPr>
          <a:xfrm>
            <a:off x="5535191" y="368436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E987BC87-29CA-4B26-9BF7-7BCF14A45DC8}"/>
              </a:ext>
            </a:extLst>
          </p:cNvPr>
          <p:cNvSpPr/>
          <p:nvPr/>
        </p:nvSpPr>
        <p:spPr>
          <a:xfrm>
            <a:off x="5533171" y="420629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0007DC81-9B7C-42C4-A191-77C359EA0DB3}"/>
              </a:ext>
            </a:extLst>
          </p:cNvPr>
          <p:cNvSpPr/>
          <p:nvPr/>
        </p:nvSpPr>
        <p:spPr>
          <a:xfrm>
            <a:off x="5533171" y="436306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9A563364-43E5-42C9-95EE-F4B4A1ACF61A}"/>
              </a:ext>
            </a:extLst>
          </p:cNvPr>
          <p:cNvSpPr/>
          <p:nvPr/>
        </p:nvSpPr>
        <p:spPr>
          <a:xfrm>
            <a:off x="5533171" y="386977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2368BA91-A369-4E13-9728-1FAC755BA33A}"/>
              </a:ext>
            </a:extLst>
          </p:cNvPr>
          <p:cNvSpPr/>
          <p:nvPr/>
        </p:nvSpPr>
        <p:spPr>
          <a:xfrm>
            <a:off x="5533171" y="40265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7CB2F18-6E43-4D3E-A741-481CBDB9D5A3}"/>
              </a:ext>
            </a:extLst>
          </p:cNvPr>
          <p:cNvSpPr/>
          <p:nvPr/>
        </p:nvSpPr>
        <p:spPr>
          <a:xfrm>
            <a:off x="6190752" y="283484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CD9492B4-CA11-49DC-A49E-CC870678DE79}"/>
              </a:ext>
            </a:extLst>
          </p:cNvPr>
          <p:cNvSpPr/>
          <p:nvPr/>
        </p:nvSpPr>
        <p:spPr>
          <a:xfrm>
            <a:off x="6190752" y="299161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26A85FC-7F4E-47EB-8DDB-28EB48F0B589}"/>
              </a:ext>
            </a:extLst>
          </p:cNvPr>
          <p:cNvSpPr/>
          <p:nvPr/>
        </p:nvSpPr>
        <p:spPr>
          <a:xfrm>
            <a:off x="6190752" y="316735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CA418156-3CCD-41AA-8FB8-C5699893D1CD}"/>
              </a:ext>
            </a:extLst>
          </p:cNvPr>
          <p:cNvSpPr/>
          <p:nvPr/>
        </p:nvSpPr>
        <p:spPr>
          <a:xfrm>
            <a:off x="6190752" y="332412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CAC24C7-BD1D-4608-95B2-096AC3B4A750}"/>
              </a:ext>
            </a:extLst>
          </p:cNvPr>
          <p:cNvSpPr/>
          <p:nvPr/>
        </p:nvSpPr>
        <p:spPr>
          <a:xfrm>
            <a:off x="6192772" y="351354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58A402FE-7DEB-41C3-8B8D-4FEF493998A2}"/>
              </a:ext>
            </a:extLst>
          </p:cNvPr>
          <p:cNvSpPr/>
          <p:nvPr/>
        </p:nvSpPr>
        <p:spPr>
          <a:xfrm>
            <a:off x="6192772" y="36703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0BBE6AF-A004-4783-87FC-1E7942E4AB8C}"/>
              </a:ext>
            </a:extLst>
          </p:cNvPr>
          <p:cNvSpPr/>
          <p:nvPr/>
        </p:nvSpPr>
        <p:spPr>
          <a:xfrm>
            <a:off x="6190752" y="419224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A0FCD4C3-D070-4E39-8D80-E3556B90B880}"/>
              </a:ext>
            </a:extLst>
          </p:cNvPr>
          <p:cNvSpPr/>
          <p:nvPr/>
        </p:nvSpPr>
        <p:spPr>
          <a:xfrm>
            <a:off x="6190752" y="434901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9BBE9C82-A6DF-4D97-97C4-4F8899ABA8F9}"/>
              </a:ext>
            </a:extLst>
          </p:cNvPr>
          <p:cNvSpPr/>
          <p:nvPr/>
        </p:nvSpPr>
        <p:spPr>
          <a:xfrm>
            <a:off x="6190752" y="385571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5F499B0E-509F-4783-95D0-F018972BD91D}"/>
              </a:ext>
            </a:extLst>
          </p:cNvPr>
          <p:cNvSpPr/>
          <p:nvPr/>
        </p:nvSpPr>
        <p:spPr>
          <a:xfrm>
            <a:off x="6190752" y="40124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6C1F13F0-B775-4005-A917-F679D53450E5}"/>
              </a:ext>
            </a:extLst>
          </p:cNvPr>
          <p:cNvSpPr/>
          <p:nvPr/>
        </p:nvSpPr>
        <p:spPr>
          <a:xfrm>
            <a:off x="8620576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F934C744-F0F8-4C9A-A6AA-1C7110853B72}"/>
              </a:ext>
            </a:extLst>
          </p:cNvPr>
          <p:cNvSpPr/>
          <p:nvPr/>
        </p:nvSpPr>
        <p:spPr>
          <a:xfrm>
            <a:off x="8622596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352E3108-A5C5-469B-BF82-8BD40F3FEED4}"/>
              </a:ext>
            </a:extLst>
          </p:cNvPr>
          <p:cNvSpPr/>
          <p:nvPr/>
        </p:nvSpPr>
        <p:spPr>
          <a:xfrm>
            <a:off x="8620576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756BF55-FE3F-4B73-9EC1-E25AB927E628}"/>
              </a:ext>
            </a:extLst>
          </p:cNvPr>
          <p:cNvSpPr/>
          <p:nvPr/>
        </p:nvSpPr>
        <p:spPr>
          <a:xfrm>
            <a:off x="8620576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8B924291-247E-47BD-8DC6-F417D532ABD2}"/>
              </a:ext>
            </a:extLst>
          </p:cNvPr>
          <p:cNvSpPr/>
          <p:nvPr/>
        </p:nvSpPr>
        <p:spPr>
          <a:xfrm>
            <a:off x="8835194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6203FC22-D003-468F-9546-83B102CB81A2}"/>
              </a:ext>
            </a:extLst>
          </p:cNvPr>
          <p:cNvSpPr/>
          <p:nvPr/>
        </p:nvSpPr>
        <p:spPr>
          <a:xfrm>
            <a:off x="8837214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007993EE-5740-45C1-9CC3-E4F16E19D133}"/>
              </a:ext>
            </a:extLst>
          </p:cNvPr>
          <p:cNvSpPr/>
          <p:nvPr/>
        </p:nvSpPr>
        <p:spPr>
          <a:xfrm>
            <a:off x="8835194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4DDD9F73-7363-40DD-A2B3-BC9C9D86F2BD}"/>
              </a:ext>
            </a:extLst>
          </p:cNvPr>
          <p:cNvSpPr/>
          <p:nvPr/>
        </p:nvSpPr>
        <p:spPr>
          <a:xfrm>
            <a:off x="8835194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7AA9E75-AD2F-4FAD-983E-D2C2BA0A3C97}"/>
              </a:ext>
            </a:extLst>
          </p:cNvPr>
          <p:cNvSpPr/>
          <p:nvPr/>
        </p:nvSpPr>
        <p:spPr>
          <a:xfrm>
            <a:off x="9106464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7D46BC02-66B3-4054-A03E-84D0F1EE7507}"/>
              </a:ext>
            </a:extLst>
          </p:cNvPr>
          <p:cNvSpPr/>
          <p:nvPr/>
        </p:nvSpPr>
        <p:spPr>
          <a:xfrm>
            <a:off x="9108484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A07983E3-BC19-44D8-8E9A-C3B4A0C8607F}"/>
              </a:ext>
            </a:extLst>
          </p:cNvPr>
          <p:cNvSpPr/>
          <p:nvPr/>
        </p:nvSpPr>
        <p:spPr>
          <a:xfrm>
            <a:off x="9106464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9A2B5CDE-1F78-4F6A-9937-BA96DB9F327F}"/>
              </a:ext>
            </a:extLst>
          </p:cNvPr>
          <p:cNvSpPr/>
          <p:nvPr/>
        </p:nvSpPr>
        <p:spPr>
          <a:xfrm>
            <a:off x="9106464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ED253ED7-C105-4975-A440-6E269CB2B80A}"/>
              </a:ext>
            </a:extLst>
          </p:cNvPr>
          <p:cNvSpPr/>
          <p:nvPr/>
        </p:nvSpPr>
        <p:spPr>
          <a:xfrm>
            <a:off x="9135792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2A829E84-F316-4C41-8A1E-129C6C852486}"/>
              </a:ext>
            </a:extLst>
          </p:cNvPr>
          <p:cNvSpPr/>
          <p:nvPr/>
        </p:nvSpPr>
        <p:spPr>
          <a:xfrm>
            <a:off x="9137812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E8C1BF8F-69B6-405F-B4DA-2029A3F7871B}"/>
              </a:ext>
            </a:extLst>
          </p:cNvPr>
          <p:cNvSpPr/>
          <p:nvPr/>
        </p:nvSpPr>
        <p:spPr>
          <a:xfrm>
            <a:off x="9135792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FBC70A7-7787-45A6-BDA7-92CC84DAF986}"/>
              </a:ext>
            </a:extLst>
          </p:cNvPr>
          <p:cNvSpPr/>
          <p:nvPr/>
        </p:nvSpPr>
        <p:spPr>
          <a:xfrm>
            <a:off x="9135792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0DB577C-59AC-4B36-B681-A5432240E055}"/>
              </a:ext>
            </a:extLst>
          </p:cNvPr>
          <p:cNvSpPr/>
          <p:nvPr/>
        </p:nvSpPr>
        <p:spPr>
          <a:xfrm>
            <a:off x="9350410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E3AAAD9C-5B15-4D2D-AE3A-7FA8E9810253}"/>
              </a:ext>
            </a:extLst>
          </p:cNvPr>
          <p:cNvSpPr/>
          <p:nvPr/>
        </p:nvSpPr>
        <p:spPr>
          <a:xfrm>
            <a:off x="9352430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7C5E58B-847E-49A7-878B-5C2EBB60E843}"/>
              </a:ext>
            </a:extLst>
          </p:cNvPr>
          <p:cNvSpPr/>
          <p:nvPr/>
        </p:nvSpPr>
        <p:spPr>
          <a:xfrm>
            <a:off x="9350410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6DC66631-E175-4416-9426-A62548B5361B}"/>
              </a:ext>
            </a:extLst>
          </p:cNvPr>
          <p:cNvSpPr/>
          <p:nvPr/>
        </p:nvSpPr>
        <p:spPr>
          <a:xfrm>
            <a:off x="9350410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55BA0945-A612-408E-A2AF-FD9EA796B3FB}"/>
              </a:ext>
            </a:extLst>
          </p:cNvPr>
          <p:cNvSpPr/>
          <p:nvPr/>
        </p:nvSpPr>
        <p:spPr>
          <a:xfrm>
            <a:off x="9621680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06DF8055-1E24-4206-94C2-0E48C7A1EA33}"/>
              </a:ext>
            </a:extLst>
          </p:cNvPr>
          <p:cNvSpPr/>
          <p:nvPr/>
        </p:nvSpPr>
        <p:spPr>
          <a:xfrm>
            <a:off x="9623700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4E7F940-6648-4465-A5FA-6D9B8706537D}"/>
              </a:ext>
            </a:extLst>
          </p:cNvPr>
          <p:cNvSpPr/>
          <p:nvPr/>
        </p:nvSpPr>
        <p:spPr>
          <a:xfrm>
            <a:off x="9621680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30469447-646F-49DD-9B28-16C2ADC6E96C}"/>
              </a:ext>
            </a:extLst>
          </p:cNvPr>
          <p:cNvSpPr/>
          <p:nvPr/>
        </p:nvSpPr>
        <p:spPr>
          <a:xfrm>
            <a:off x="9621680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DB61D93-B3FD-406B-94E1-85FCD457B555}"/>
              </a:ext>
            </a:extLst>
          </p:cNvPr>
          <p:cNvSpPr/>
          <p:nvPr/>
        </p:nvSpPr>
        <p:spPr>
          <a:xfrm>
            <a:off x="9542588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EE9B4E92-9FB3-496F-964A-7976C0C935BD}"/>
              </a:ext>
            </a:extLst>
          </p:cNvPr>
          <p:cNvSpPr/>
          <p:nvPr/>
        </p:nvSpPr>
        <p:spPr>
          <a:xfrm>
            <a:off x="9544608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5802E9CF-3498-4511-8F78-4F1DB70129C3}"/>
              </a:ext>
            </a:extLst>
          </p:cNvPr>
          <p:cNvSpPr/>
          <p:nvPr/>
        </p:nvSpPr>
        <p:spPr>
          <a:xfrm>
            <a:off x="9542588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96E20D1-2B25-4632-B547-59012DC5BBDA}"/>
              </a:ext>
            </a:extLst>
          </p:cNvPr>
          <p:cNvSpPr/>
          <p:nvPr/>
        </p:nvSpPr>
        <p:spPr>
          <a:xfrm>
            <a:off x="9542588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5EAE23-19B8-4B36-BE8F-BD9E89F36E76}"/>
              </a:ext>
            </a:extLst>
          </p:cNvPr>
          <p:cNvSpPr/>
          <p:nvPr/>
        </p:nvSpPr>
        <p:spPr>
          <a:xfrm>
            <a:off x="9757206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6DCB65E3-7699-4F1A-96A2-A97247A6481E}"/>
              </a:ext>
            </a:extLst>
          </p:cNvPr>
          <p:cNvSpPr/>
          <p:nvPr/>
        </p:nvSpPr>
        <p:spPr>
          <a:xfrm>
            <a:off x="9759226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2FA7CE2-AC80-401E-B00F-D0C3453C943E}"/>
              </a:ext>
            </a:extLst>
          </p:cNvPr>
          <p:cNvSpPr/>
          <p:nvPr/>
        </p:nvSpPr>
        <p:spPr>
          <a:xfrm>
            <a:off x="9757206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865FDBCE-5922-46A0-857A-084692B2C43F}"/>
              </a:ext>
            </a:extLst>
          </p:cNvPr>
          <p:cNvSpPr/>
          <p:nvPr/>
        </p:nvSpPr>
        <p:spPr>
          <a:xfrm>
            <a:off x="9757206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D923D4A8-8129-4B20-80B1-D3320230FD82}"/>
              </a:ext>
            </a:extLst>
          </p:cNvPr>
          <p:cNvSpPr/>
          <p:nvPr/>
        </p:nvSpPr>
        <p:spPr>
          <a:xfrm>
            <a:off x="10028476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1E55BAE6-DF04-4187-8C42-72A37E85FDF2}"/>
              </a:ext>
            </a:extLst>
          </p:cNvPr>
          <p:cNvSpPr/>
          <p:nvPr/>
        </p:nvSpPr>
        <p:spPr>
          <a:xfrm>
            <a:off x="10030496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37EEAD5D-3041-43B8-AC21-533AD60D3F60}"/>
              </a:ext>
            </a:extLst>
          </p:cNvPr>
          <p:cNvSpPr/>
          <p:nvPr/>
        </p:nvSpPr>
        <p:spPr>
          <a:xfrm>
            <a:off x="10028476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E79BA92D-2733-4BFF-8F89-87E724673F7F}"/>
              </a:ext>
            </a:extLst>
          </p:cNvPr>
          <p:cNvSpPr/>
          <p:nvPr/>
        </p:nvSpPr>
        <p:spPr>
          <a:xfrm>
            <a:off x="10028476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DD06CB23-C29A-42F6-ABA9-D50A1790BBCC}"/>
              </a:ext>
            </a:extLst>
          </p:cNvPr>
          <p:cNvSpPr/>
          <p:nvPr/>
        </p:nvSpPr>
        <p:spPr>
          <a:xfrm>
            <a:off x="10107566" y="374085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C35D9A5D-05C8-4C1D-9465-B8177A78A719}"/>
              </a:ext>
            </a:extLst>
          </p:cNvPr>
          <p:cNvSpPr/>
          <p:nvPr/>
        </p:nvSpPr>
        <p:spPr>
          <a:xfrm>
            <a:off x="10109586" y="408704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A1C4832D-D095-46EE-9660-0B262CBB42CB}"/>
              </a:ext>
            </a:extLst>
          </p:cNvPr>
          <p:cNvSpPr/>
          <p:nvPr/>
        </p:nvSpPr>
        <p:spPr>
          <a:xfrm>
            <a:off x="10107566" y="47657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D744A629-9FED-4275-93CA-40FBBB63BFC2}"/>
              </a:ext>
            </a:extLst>
          </p:cNvPr>
          <p:cNvSpPr/>
          <p:nvPr/>
        </p:nvSpPr>
        <p:spPr>
          <a:xfrm>
            <a:off x="10107566" y="442922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9E1E3EDC-5A59-4CC0-A52E-E30FA29F2A51}"/>
              </a:ext>
            </a:extLst>
          </p:cNvPr>
          <p:cNvSpPr/>
          <p:nvPr/>
        </p:nvSpPr>
        <p:spPr>
          <a:xfrm>
            <a:off x="10322184" y="358353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F3B51978-7753-4F04-9204-FDFFBBDD8483}"/>
              </a:ext>
            </a:extLst>
          </p:cNvPr>
          <p:cNvSpPr/>
          <p:nvPr/>
        </p:nvSpPr>
        <p:spPr>
          <a:xfrm>
            <a:off x="10324204" y="392972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079049AA-D8B6-4973-B9CE-CDA67BE22C49}"/>
              </a:ext>
            </a:extLst>
          </p:cNvPr>
          <p:cNvSpPr/>
          <p:nvPr/>
        </p:nvSpPr>
        <p:spPr>
          <a:xfrm>
            <a:off x="10322184" y="460842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A9384B0-76D9-4F26-B1E7-1053660E581D}"/>
              </a:ext>
            </a:extLst>
          </p:cNvPr>
          <p:cNvSpPr/>
          <p:nvPr/>
        </p:nvSpPr>
        <p:spPr>
          <a:xfrm>
            <a:off x="10322184" y="427190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D6320DB-A7E0-436C-BEF2-FAF09636EFB0}"/>
              </a:ext>
            </a:extLst>
          </p:cNvPr>
          <p:cNvSpPr/>
          <p:nvPr/>
        </p:nvSpPr>
        <p:spPr>
          <a:xfrm>
            <a:off x="10593454" y="334964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FF939851-6AAF-425D-81B3-CF70FE779BF3}"/>
              </a:ext>
            </a:extLst>
          </p:cNvPr>
          <p:cNvSpPr/>
          <p:nvPr/>
        </p:nvSpPr>
        <p:spPr>
          <a:xfrm>
            <a:off x="10595474" y="369583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FF0FF64A-388B-42A2-B2A4-72312BDCF16A}"/>
              </a:ext>
            </a:extLst>
          </p:cNvPr>
          <p:cNvSpPr/>
          <p:nvPr/>
        </p:nvSpPr>
        <p:spPr>
          <a:xfrm>
            <a:off x="10593454" y="437453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2DBA95C-EEA8-4EC7-A444-2DC38EC75E70}"/>
              </a:ext>
            </a:extLst>
          </p:cNvPr>
          <p:cNvSpPr/>
          <p:nvPr/>
        </p:nvSpPr>
        <p:spPr>
          <a:xfrm>
            <a:off x="10593454" y="40380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31122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D3DAA3-A78C-4A72-9D99-766178417516}"/>
              </a:ext>
            </a:extLst>
          </p:cNvPr>
          <p:cNvSpPr txBox="1">
            <a:spLocks/>
          </p:cNvSpPr>
          <p:nvPr/>
        </p:nvSpPr>
        <p:spPr bwMode="gray">
          <a:xfrm>
            <a:off x="332979" y="62489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Ladungsdichten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1B0D352-79E3-4454-95DC-6E9259560E07}"/>
              </a:ext>
            </a:extLst>
          </p:cNvPr>
          <p:cNvSpPr txBox="1">
            <a:spLocks/>
          </p:cNvSpPr>
          <p:nvPr/>
        </p:nvSpPr>
        <p:spPr>
          <a:xfrm>
            <a:off x="332979" y="1392006"/>
            <a:ext cx="9601200" cy="36896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Sind die Ladungen gleichmässig verteilt, so vereinfacht sich die Berechnung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2E409B6-895A-41B3-A02C-4C49F638AAC4}"/>
              </a:ext>
            </a:extLst>
          </p:cNvPr>
          <p:cNvCxnSpPr>
            <a:cxnSpLocks/>
          </p:cNvCxnSpPr>
          <p:nvPr/>
        </p:nvCxnSpPr>
        <p:spPr>
          <a:xfrm>
            <a:off x="3380241" y="2104583"/>
            <a:ext cx="0" cy="303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B06336E-21AB-46BD-B4BF-9E291289A49F}"/>
              </a:ext>
            </a:extLst>
          </p:cNvPr>
          <p:cNvCxnSpPr/>
          <p:nvPr/>
        </p:nvCxnSpPr>
        <p:spPr>
          <a:xfrm>
            <a:off x="7454936" y="2040414"/>
            <a:ext cx="0" cy="370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/>
              <p:nvPr/>
            </p:nvSpPr>
            <p:spPr>
              <a:xfrm>
                <a:off x="668721" y="2351773"/>
                <a:ext cx="2279107" cy="62273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ges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21" y="2351773"/>
                <a:ext cx="2279107" cy="622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/>
              <p:nvPr/>
            </p:nvSpPr>
            <p:spPr>
              <a:xfrm>
                <a:off x="4016826" y="2396834"/>
                <a:ext cx="2950276" cy="61914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𝑔𝑒𝑠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26" y="2396834"/>
                <a:ext cx="2950276" cy="619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/>
              <p:nvPr/>
            </p:nvSpPr>
            <p:spPr>
              <a:xfrm>
                <a:off x="8436737" y="2375012"/>
                <a:ext cx="2991774" cy="62100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𝑔𝑒𝑠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37" y="2375012"/>
                <a:ext cx="2991774" cy="621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3DB79EE5-7603-45C5-B928-0FB01DA01D0E}"/>
              </a:ext>
            </a:extLst>
          </p:cNvPr>
          <p:cNvSpPr txBox="1"/>
          <p:nvPr/>
        </p:nvSpPr>
        <p:spPr>
          <a:xfrm>
            <a:off x="668722" y="19931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Linienladungsdichte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6F7B020-71DB-4219-A2E1-8ECA0586020C}"/>
              </a:ext>
            </a:extLst>
          </p:cNvPr>
          <p:cNvSpPr txBox="1"/>
          <p:nvPr/>
        </p:nvSpPr>
        <p:spPr>
          <a:xfrm>
            <a:off x="4396718" y="193611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Flächenladungsdichte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ED09BE8-650F-4E17-8A05-3C1297637EB2}"/>
              </a:ext>
            </a:extLst>
          </p:cNvPr>
          <p:cNvSpPr txBox="1"/>
          <p:nvPr/>
        </p:nvSpPr>
        <p:spPr>
          <a:xfrm>
            <a:off x="8617353" y="1924836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Volumenladungsdichte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/>
              <p:nvPr/>
            </p:nvSpPr>
            <p:spPr>
              <a:xfrm>
                <a:off x="775661" y="5602374"/>
                <a:ext cx="1946146" cy="3798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1" y="5602374"/>
                <a:ext cx="1946146" cy="379848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/>
              <p:nvPr/>
            </p:nvSpPr>
            <p:spPr>
              <a:xfrm>
                <a:off x="4618496" y="5612890"/>
                <a:ext cx="1946146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496" y="5612890"/>
                <a:ext cx="1946146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/>
              <p:nvPr/>
            </p:nvSpPr>
            <p:spPr>
              <a:xfrm>
                <a:off x="8758375" y="5607632"/>
                <a:ext cx="1946146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375" y="5607632"/>
                <a:ext cx="1946146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be 36">
            <a:extLst>
              <a:ext uri="{FF2B5EF4-FFF2-40B4-BE49-F238E27FC236}">
                <a16:creationId xmlns:a16="http://schemas.microsoft.com/office/drawing/2014/main" id="{CA2784E3-8D54-4A91-9393-25660ADC86CE}"/>
              </a:ext>
            </a:extLst>
          </p:cNvPr>
          <p:cNvSpPr/>
          <p:nvPr/>
        </p:nvSpPr>
        <p:spPr>
          <a:xfrm>
            <a:off x="8426711" y="3119796"/>
            <a:ext cx="2851484" cy="20172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732DBBC-B7FB-4DBB-9846-DC31817A569A}"/>
              </a:ext>
            </a:extLst>
          </p:cNvPr>
          <p:cNvSpPr/>
          <p:nvPr/>
        </p:nvSpPr>
        <p:spPr>
          <a:xfrm>
            <a:off x="722959" y="3302065"/>
            <a:ext cx="2414399" cy="16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D62AE1E-14DE-43CA-9C23-2C2C7B984914}"/>
              </a:ext>
            </a:extLst>
          </p:cNvPr>
          <p:cNvSpPr/>
          <p:nvPr/>
        </p:nvSpPr>
        <p:spPr>
          <a:xfrm>
            <a:off x="803839" y="333013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6C35524-B1B1-4E80-9B96-2C123A8D1C9E}"/>
              </a:ext>
            </a:extLst>
          </p:cNvPr>
          <p:cNvSpPr/>
          <p:nvPr/>
        </p:nvSpPr>
        <p:spPr>
          <a:xfrm>
            <a:off x="2407451" y="332370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0DA2FE3-50B4-42B3-9145-5B40D3B421C4}"/>
              </a:ext>
            </a:extLst>
          </p:cNvPr>
          <p:cNvSpPr/>
          <p:nvPr/>
        </p:nvSpPr>
        <p:spPr>
          <a:xfrm>
            <a:off x="2925314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D7A4790-D8FF-4BEF-BA0C-E478F6BB07C8}"/>
              </a:ext>
            </a:extLst>
          </p:cNvPr>
          <p:cNvSpPr/>
          <p:nvPr/>
        </p:nvSpPr>
        <p:spPr>
          <a:xfrm>
            <a:off x="1322160" y="331245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6CF22B0-30A4-41B3-8871-FCAC670014D0}"/>
              </a:ext>
            </a:extLst>
          </p:cNvPr>
          <p:cNvSpPr/>
          <p:nvPr/>
        </p:nvSpPr>
        <p:spPr>
          <a:xfrm>
            <a:off x="1872329" y="331245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63E0F2-E0D7-47ED-9502-24B178911D0D}"/>
              </a:ext>
            </a:extLst>
          </p:cNvPr>
          <p:cNvSpPr/>
          <p:nvPr/>
        </p:nvSpPr>
        <p:spPr>
          <a:xfrm>
            <a:off x="4277346" y="3278020"/>
            <a:ext cx="2414399" cy="173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6C1F13F0-B775-4005-A917-F679D53450E5}"/>
              </a:ext>
            </a:extLst>
          </p:cNvPr>
          <p:cNvSpPr/>
          <p:nvPr/>
        </p:nvSpPr>
        <p:spPr>
          <a:xfrm>
            <a:off x="8620576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F934C744-F0F8-4C9A-A6AA-1C7110853B72}"/>
              </a:ext>
            </a:extLst>
          </p:cNvPr>
          <p:cNvSpPr/>
          <p:nvPr/>
        </p:nvSpPr>
        <p:spPr>
          <a:xfrm>
            <a:off x="8622596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352E3108-A5C5-469B-BF82-8BD40F3FEED4}"/>
              </a:ext>
            </a:extLst>
          </p:cNvPr>
          <p:cNvSpPr/>
          <p:nvPr/>
        </p:nvSpPr>
        <p:spPr>
          <a:xfrm>
            <a:off x="8620576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756BF55-FE3F-4B73-9EC1-E25AB927E628}"/>
              </a:ext>
            </a:extLst>
          </p:cNvPr>
          <p:cNvSpPr/>
          <p:nvPr/>
        </p:nvSpPr>
        <p:spPr>
          <a:xfrm>
            <a:off x="8620576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8B924291-247E-47BD-8DC6-F417D532ABD2}"/>
              </a:ext>
            </a:extLst>
          </p:cNvPr>
          <p:cNvSpPr/>
          <p:nvPr/>
        </p:nvSpPr>
        <p:spPr>
          <a:xfrm>
            <a:off x="8835194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6203FC22-D003-468F-9546-83B102CB81A2}"/>
              </a:ext>
            </a:extLst>
          </p:cNvPr>
          <p:cNvSpPr/>
          <p:nvPr/>
        </p:nvSpPr>
        <p:spPr>
          <a:xfrm>
            <a:off x="8837214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007993EE-5740-45C1-9CC3-E4F16E19D133}"/>
              </a:ext>
            </a:extLst>
          </p:cNvPr>
          <p:cNvSpPr/>
          <p:nvPr/>
        </p:nvSpPr>
        <p:spPr>
          <a:xfrm>
            <a:off x="8835194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4DDD9F73-7363-40DD-A2B3-BC9C9D86F2BD}"/>
              </a:ext>
            </a:extLst>
          </p:cNvPr>
          <p:cNvSpPr/>
          <p:nvPr/>
        </p:nvSpPr>
        <p:spPr>
          <a:xfrm>
            <a:off x="8835194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7AA9E75-AD2F-4FAD-983E-D2C2BA0A3C97}"/>
              </a:ext>
            </a:extLst>
          </p:cNvPr>
          <p:cNvSpPr/>
          <p:nvPr/>
        </p:nvSpPr>
        <p:spPr>
          <a:xfrm>
            <a:off x="9106464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7D46BC02-66B3-4054-A03E-84D0F1EE7507}"/>
              </a:ext>
            </a:extLst>
          </p:cNvPr>
          <p:cNvSpPr/>
          <p:nvPr/>
        </p:nvSpPr>
        <p:spPr>
          <a:xfrm>
            <a:off x="9108484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A07983E3-BC19-44D8-8E9A-C3B4A0C8607F}"/>
              </a:ext>
            </a:extLst>
          </p:cNvPr>
          <p:cNvSpPr/>
          <p:nvPr/>
        </p:nvSpPr>
        <p:spPr>
          <a:xfrm>
            <a:off x="9106464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9A2B5CDE-1F78-4F6A-9937-BA96DB9F327F}"/>
              </a:ext>
            </a:extLst>
          </p:cNvPr>
          <p:cNvSpPr/>
          <p:nvPr/>
        </p:nvSpPr>
        <p:spPr>
          <a:xfrm>
            <a:off x="9106464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ED253ED7-C105-4975-A440-6E269CB2B80A}"/>
              </a:ext>
            </a:extLst>
          </p:cNvPr>
          <p:cNvSpPr/>
          <p:nvPr/>
        </p:nvSpPr>
        <p:spPr>
          <a:xfrm>
            <a:off x="9135792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2A829E84-F316-4C41-8A1E-129C6C852486}"/>
              </a:ext>
            </a:extLst>
          </p:cNvPr>
          <p:cNvSpPr/>
          <p:nvPr/>
        </p:nvSpPr>
        <p:spPr>
          <a:xfrm>
            <a:off x="9137812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E8C1BF8F-69B6-405F-B4DA-2029A3F7871B}"/>
              </a:ext>
            </a:extLst>
          </p:cNvPr>
          <p:cNvSpPr/>
          <p:nvPr/>
        </p:nvSpPr>
        <p:spPr>
          <a:xfrm>
            <a:off x="9135792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FBC70A7-7787-45A6-BDA7-92CC84DAF986}"/>
              </a:ext>
            </a:extLst>
          </p:cNvPr>
          <p:cNvSpPr/>
          <p:nvPr/>
        </p:nvSpPr>
        <p:spPr>
          <a:xfrm>
            <a:off x="9135792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0DB577C-59AC-4B36-B681-A5432240E055}"/>
              </a:ext>
            </a:extLst>
          </p:cNvPr>
          <p:cNvSpPr/>
          <p:nvPr/>
        </p:nvSpPr>
        <p:spPr>
          <a:xfrm>
            <a:off x="9350410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E3AAAD9C-5B15-4D2D-AE3A-7FA8E9810253}"/>
              </a:ext>
            </a:extLst>
          </p:cNvPr>
          <p:cNvSpPr/>
          <p:nvPr/>
        </p:nvSpPr>
        <p:spPr>
          <a:xfrm>
            <a:off x="9352430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7C5E58B-847E-49A7-878B-5C2EBB60E843}"/>
              </a:ext>
            </a:extLst>
          </p:cNvPr>
          <p:cNvSpPr/>
          <p:nvPr/>
        </p:nvSpPr>
        <p:spPr>
          <a:xfrm>
            <a:off x="9350410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6DC66631-E175-4416-9426-A62548B5361B}"/>
              </a:ext>
            </a:extLst>
          </p:cNvPr>
          <p:cNvSpPr/>
          <p:nvPr/>
        </p:nvSpPr>
        <p:spPr>
          <a:xfrm>
            <a:off x="9350410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55BA0945-A612-408E-A2AF-FD9EA796B3FB}"/>
              </a:ext>
            </a:extLst>
          </p:cNvPr>
          <p:cNvSpPr/>
          <p:nvPr/>
        </p:nvSpPr>
        <p:spPr>
          <a:xfrm>
            <a:off x="9621680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06DF8055-1E24-4206-94C2-0E48C7A1EA33}"/>
              </a:ext>
            </a:extLst>
          </p:cNvPr>
          <p:cNvSpPr/>
          <p:nvPr/>
        </p:nvSpPr>
        <p:spPr>
          <a:xfrm>
            <a:off x="9623700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4E7F940-6648-4465-A5FA-6D9B8706537D}"/>
              </a:ext>
            </a:extLst>
          </p:cNvPr>
          <p:cNvSpPr/>
          <p:nvPr/>
        </p:nvSpPr>
        <p:spPr>
          <a:xfrm>
            <a:off x="9621680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30469447-646F-49DD-9B28-16C2ADC6E96C}"/>
              </a:ext>
            </a:extLst>
          </p:cNvPr>
          <p:cNvSpPr/>
          <p:nvPr/>
        </p:nvSpPr>
        <p:spPr>
          <a:xfrm>
            <a:off x="9621680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DB61D93-B3FD-406B-94E1-85FCD457B555}"/>
              </a:ext>
            </a:extLst>
          </p:cNvPr>
          <p:cNvSpPr/>
          <p:nvPr/>
        </p:nvSpPr>
        <p:spPr>
          <a:xfrm>
            <a:off x="9542588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EE9B4E92-9FB3-496F-964A-7976C0C935BD}"/>
              </a:ext>
            </a:extLst>
          </p:cNvPr>
          <p:cNvSpPr/>
          <p:nvPr/>
        </p:nvSpPr>
        <p:spPr>
          <a:xfrm>
            <a:off x="9544608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5802E9CF-3498-4511-8F78-4F1DB70129C3}"/>
              </a:ext>
            </a:extLst>
          </p:cNvPr>
          <p:cNvSpPr/>
          <p:nvPr/>
        </p:nvSpPr>
        <p:spPr>
          <a:xfrm>
            <a:off x="9542588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96E20D1-2B25-4632-B547-59012DC5BBDA}"/>
              </a:ext>
            </a:extLst>
          </p:cNvPr>
          <p:cNvSpPr/>
          <p:nvPr/>
        </p:nvSpPr>
        <p:spPr>
          <a:xfrm>
            <a:off x="9542588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5EAE23-19B8-4B36-BE8F-BD9E89F36E76}"/>
              </a:ext>
            </a:extLst>
          </p:cNvPr>
          <p:cNvSpPr/>
          <p:nvPr/>
        </p:nvSpPr>
        <p:spPr>
          <a:xfrm>
            <a:off x="9757206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6DCB65E3-7699-4F1A-96A2-A97247A6481E}"/>
              </a:ext>
            </a:extLst>
          </p:cNvPr>
          <p:cNvSpPr/>
          <p:nvPr/>
        </p:nvSpPr>
        <p:spPr>
          <a:xfrm>
            <a:off x="9759226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2FA7CE2-AC80-401E-B00F-D0C3453C943E}"/>
              </a:ext>
            </a:extLst>
          </p:cNvPr>
          <p:cNvSpPr/>
          <p:nvPr/>
        </p:nvSpPr>
        <p:spPr>
          <a:xfrm>
            <a:off x="9757206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865FDBCE-5922-46A0-857A-084692B2C43F}"/>
              </a:ext>
            </a:extLst>
          </p:cNvPr>
          <p:cNvSpPr/>
          <p:nvPr/>
        </p:nvSpPr>
        <p:spPr>
          <a:xfrm>
            <a:off x="9757206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D923D4A8-8129-4B20-80B1-D3320230FD82}"/>
              </a:ext>
            </a:extLst>
          </p:cNvPr>
          <p:cNvSpPr/>
          <p:nvPr/>
        </p:nvSpPr>
        <p:spPr>
          <a:xfrm>
            <a:off x="10028476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1E55BAE6-DF04-4187-8C42-72A37E85FDF2}"/>
              </a:ext>
            </a:extLst>
          </p:cNvPr>
          <p:cNvSpPr/>
          <p:nvPr/>
        </p:nvSpPr>
        <p:spPr>
          <a:xfrm>
            <a:off x="10030496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37EEAD5D-3041-43B8-AC21-533AD60D3F60}"/>
              </a:ext>
            </a:extLst>
          </p:cNvPr>
          <p:cNvSpPr/>
          <p:nvPr/>
        </p:nvSpPr>
        <p:spPr>
          <a:xfrm>
            <a:off x="10028476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E79BA92D-2733-4BFF-8F89-87E724673F7F}"/>
              </a:ext>
            </a:extLst>
          </p:cNvPr>
          <p:cNvSpPr/>
          <p:nvPr/>
        </p:nvSpPr>
        <p:spPr>
          <a:xfrm>
            <a:off x="10028476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DD06CB23-C29A-42F6-ABA9-D50A1790BBCC}"/>
              </a:ext>
            </a:extLst>
          </p:cNvPr>
          <p:cNvSpPr/>
          <p:nvPr/>
        </p:nvSpPr>
        <p:spPr>
          <a:xfrm>
            <a:off x="10107566" y="374085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C35D9A5D-05C8-4C1D-9465-B8177A78A719}"/>
              </a:ext>
            </a:extLst>
          </p:cNvPr>
          <p:cNvSpPr/>
          <p:nvPr/>
        </p:nvSpPr>
        <p:spPr>
          <a:xfrm>
            <a:off x="10109586" y="408704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A1C4832D-D095-46EE-9660-0B262CBB42CB}"/>
              </a:ext>
            </a:extLst>
          </p:cNvPr>
          <p:cNvSpPr/>
          <p:nvPr/>
        </p:nvSpPr>
        <p:spPr>
          <a:xfrm>
            <a:off x="10107566" y="47657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D744A629-9FED-4275-93CA-40FBBB63BFC2}"/>
              </a:ext>
            </a:extLst>
          </p:cNvPr>
          <p:cNvSpPr/>
          <p:nvPr/>
        </p:nvSpPr>
        <p:spPr>
          <a:xfrm>
            <a:off x="10107566" y="442922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9E1E3EDC-5A59-4CC0-A52E-E30FA29F2A51}"/>
              </a:ext>
            </a:extLst>
          </p:cNvPr>
          <p:cNvSpPr/>
          <p:nvPr/>
        </p:nvSpPr>
        <p:spPr>
          <a:xfrm>
            <a:off x="10322184" y="358353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F3B51978-7753-4F04-9204-FDFFBBDD8483}"/>
              </a:ext>
            </a:extLst>
          </p:cNvPr>
          <p:cNvSpPr/>
          <p:nvPr/>
        </p:nvSpPr>
        <p:spPr>
          <a:xfrm>
            <a:off x="10324204" y="392972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079049AA-D8B6-4973-B9CE-CDA67BE22C49}"/>
              </a:ext>
            </a:extLst>
          </p:cNvPr>
          <p:cNvSpPr/>
          <p:nvPr/>
        </p:nvSpPr>
        <p:spPr>
          <a:xfrm>
            <a:off x="10322184" y="460842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A9384B0-76D9-4F26-B1E7-1053660E581D}"/>
              </a:ext>
            </a:extLst>
          </p:cNvPr>
          <p:cNvSpPr/>
          <p:nvPr/>
        </p:nvSpPr>
        <p:spPr>
          <a:xfrm>
            <a:off x="10322184" y="427190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D6320DB-A7E0-436C-BEF2-FAF09636EFB0}"/>
              </a:ext>
            </a:extLst>
          </p:cNvPr>
          <p:cNvSpPr/>
          <p:nvPr/>
        </p:nvSpPr>
        <p:spPr>
          <a:xfrm>
            <a:off x="10593454" y="334964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FF939851-6AAF-425D-81B3-CF70FE779BF3}"/>
              </a:ext>
            </a:extLst>
          </p:cNvPr>
          <p:cNvSpPr/>
          <p:nvPr/>
        </p:nvSpPr>
        <p:spPr>
          <a:xfrm>
            <a:off x="10595474" y="369583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FF0FF64A-388B-42A2-B2A4-72312BDCF16A}"/>
              </a:ext>
            </a:extLst>
          </p:cNvPr>
          <p:cNvSpPr/>
          <p:nvPr/>
        </p:nvSpPr>
        <p:spPr>
          <a:xfrm>
            <a:off x="10593454" y="437453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2DBA95C-EEA8-4EC7-A444-2DC38EC75E70}"/>
              </a:ext>
            </a:extLst>
          </p:cNvPr>
          <p:cNvSpPr/>
          <p:nvPr/>
        </p:nvSpPr>
        <p:spPr>
          <a:xfrm>
            <a:off x="10593454" y="40380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A780479B-462E-4FA0-BD94-C183B4592A4F}"/>
              </a:ext>
            </a:extLst>
          </p:cNvPr>
          <p:cNvSpPr/>
          <p:nvPr/>
        </p:nvSpPr>
        <p:spPr>
          <a:xfrm>
            <a:off x="4355037" y="333495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BF7B95C-4CA1-4097-94E8-2F1A72FD895C}"/>
              </a:ext>
            </a:extLst>
          </p:cNvPr>
          <p:cNvSpPr/>
          <p:nvPr/>
        </p:nvSpPr>
        <p:spPr>
          <a:xfrm>
            <a:off x="4355037" y="38242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4558036E-33EE-4737-914D-409B421CB3FC}"/>
              </a:ext>
            </a:extLst>
          </p:cNvPr>
          <p:cNvSpPr/>
          <p:nvPr/>
        </p:nvSpPr>
        <p:spPr>
          <a:xfrm>
            <a:off x="5012618" y="332090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AC96E26C-DA36-40E8-A798-FC22C44B7101}"/>
              </a:ext>
            </a:extLst>
          </p:cNvPr>
          <p:cNvSpPr/>
          <p:nvPr/>
        </p:nvSpPr>
        <p:spPr>
          <a:xfrm>
            <a:off x="5012618" y="38101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D7722609-0A23-4CE5-B738-56FD5C573FD2}"/>
              </a:ext>
            </a:extLst>
          </p:cNvPr>
          <p:cNvSpPr/>
          <p:nvPr/>
        </p:nvSpPr>
        <p:spPr>
          <a:xfrm>
            <a:off x="4357260" y="38224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C608DC09-0B81-4DD7-8992-3E77260A578F}"/>
              </a:ext>
            </a:extLst>
          </p:cNvPr>
          <p:cNvSpPr/>
          <p:nvPr/>
        </p:nvSpPr>
        <p:spPr>
          <a:xfrm>
            <a:off x="4357260" y="431178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02DD5EC8-84F1-4F09-9CBB-42578F111F58}"/>
              </a:ext>
            </a:extLst>
          </p:cNvPr>
          <p:cNvSpPr/>
          <p:nvPr/>
        </p:nvSpPr>
        <p:spPr>
          <a:xfrm>
            <a:off x="5014841" y="380844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8C2BA9ED-CB10-4E18-AE15-17126D1806C6}"/>
              </a:ext>
            </a:extLst>
          </p:cNvPr>
          <p:cNvSpPr/>
          <p:nvPr/>
        </p:nvSpPr>
        <p:spPr>
          <a:xfrm>
            <a:off x="5014841" y="429772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73DC15C8-97FD-468E-9ACE-B6B84F4E857C}"/>
              </a:ext>
            </a:extLst>
          </p:cNvPr>
          <p:cNvSpPr/>
          <p:nvPr/>
        </p:nvSpPr>
        <p:spPr>
          <a:xfrm>
            <a:off x="4357260" y="430773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30DDA5F9-20E3-416F-A271-274045583CB1}"/>
              </a:ext>
            </a:extLst>
          </p:cNvPr>
          <p:cNvSpPr/>
          <p:nvPr/>
        </p:nvSpPr>
        <p:spPr>
          <a:xfrm>
            <a:off x="4357260" y="479701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641B519C-05E9-41CF-A9AB-3E3ACF03D6FD}"/>
              </a:ext>
            </a:extLst>
          </p:cNvPr>
          <p:cNvSpPr/>
          <p:nvPr/>
        </p:nvSpPr>
        <p:spPr>
          <a:xfrm>
            <a:off x="5014841" y="429367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14391541-D497-4128-86E8-A2A8841722D2}"/>
              </a:ext>
            </a:extLst>
          </p:cNvPr>
          <p:cNvSpPr/>
          <p:nvPr/>
        </p:nvSpPr>
        <p:spPr>
          <a:xfrm>
            <a:off x="5014841" y="478296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6EFAAA08-0C8A-4AB5-A1E3-096A60FA6602}"/>
              </a:ext>
            </a:extLst>
          </p:cNvPr>
          <p:cNvSpPr/>
          <p:nvPr/>
        </p:nvSpPr>
        <p:spPr>
          <a:xfrm>
            <a:off x="5766152" y="331303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CB5C4473-CB42-476C-B21B-3ABAA4B270FB}"/>
              </a:ext>
            </a:extLst>
          </p:cNvPr>
          <p:cNvSpPr/>
          <p:nvPr/>
        </p:nvSpPr>
        <p:spPr>
          <a:xfrm>
            <a:off x="5766152" y="380231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DB2B9755-024E-42AB-9519-BBEE7DAF4351}"/>
              </a:ext>
            </a:extLst>
          </p:cNvPr>
          <p:cNvSpPr/>
          <p:nvPr/>
        </p:nvSpPr>
        <p:spPr>
          <a:xfrm>
            <a:off x="6423733" y="329897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BEC20284-E75B-4AEB-B33C-4BE4A1047571}"/>
              </a:ext>
            </a:extLst>
          </p:cNvPr>
          <p:cNvSpPr/>
          <p:nvPr/>
        </p:nvSpPr>
        <p:spPr>
          <a:xfrm>
            <a:off x="6423733" y="37882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6E2D6A1D-7850-4464-8728-7C81E66C2A80}"/>
              </a:ext>
            </a:extLst>
          </p:cNvPr>
          <p:cNvSpPr/>
          <p:nvPr/>
        </p:nvSpPr>
        <p:spPr>
          <a:xfrm>
            <a:off x="5768375" y="380057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D63AAB3F-CD0F-4D3E-8710-C0E3EE49902C}"/>
              </a:ext>
            </a:extLst>
          </p:cNvPr>
          <p:cNvSpPr/>
          <p:nvPr/>
        </p:nvSpPr>
        <p:spPr>
          <a:xfrm>
            <a:off x="5768375" y="428985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86D81033-BE73-4D07-96C6-F1F6C6034ECA}"/>
              </a:ext>
            </a:extLst>
          </p:cNvPr>
          <p:cNvSpPr/>
          <p:nvPr/>
        </p:nvSpPr>
        <p:spPr>
          <a:xfrm>
            <a:off x="6425956" y="378651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B5E13CE8-84A8-4DAC-A75C-AA2FA7CB8AE1}"/>
              </a:ext>
            </a:extLst>
          </p:cNvPr>
          <p:cNvSpPr/>
          <p:nvPr/>
        </p:nvSpPr>
        <p:spPr>
          <a:xfrm>
            <a:off x="6425956" y="427580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330CC4E1-1880-4285-876B-C9F7D88D8385}"/>
              </a:ext>
            </a:extLst>
          </p:cNvPr>
          <p:cNvSpPr/>
          <p:nvPr/>
        </p:nvSpPr>
        <p:spPr>
          <a:xfrm>
            <a:off x="5768375" y="428580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6608983B-3A43-4492-B254-D3C5938D5A2D}"/>
              </a:ext>
            </a:extLst>
          </p:cNvPr>
          <p:cNvSpPr/>
          <p:nvPr/>
        </p:nvSpPr>
        <p:spPr>
          <a:xfrm>
            <a:off x="5768375" y="477509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494ADCC3-1A30-4F89-B97E-874B1E685C8B}"/>
              </a:ext>
            </a:extLst>
          </p:cNvPr>
          <p:cNvSpPr/>
          <p:nvPr/>
        </p:nvSpPr>
        <p:spPr>
          <a:xfrm>
            <a:off x="6425956" y="427175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AC1F37D0-0EE9-4BAD-B293-A4B1536A0505}"/>
              </a:ext>
            </a:extLst>
          </p:cNvPr>
          <p:cNvSpPr/>
          <p:nvPr/>
        </p:nvSpPr>
        <p:spPr>
          <a:xfrm>
            <a:off x="6425956" y="476103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9978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D3DAA3-A78C-4A72-9D99-766178417516}"/>
              </a:ext>
            </a:extLst>
          </p:cNvPr>
          <p:cNvSpPr txBox="1">
            <a:spLocks/>
          </p:cNvSpPr>
          <p:nvPr/>
        </p:nvSpPr>
        <p:spPr bwMode="gray">
          <a:xfrm>
            <a:off x="332979" y="62489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Beispiel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Inhaltsplatzhalter 2">
                <a:extLst>
                  <a:ext uri="{FF2B5EF4-FFF2-40B4-BE49-F238E27FC236}">
                    <a16:creationId xmlns:a16="http://schemas.microsoft.com/office/drawing/2014/main" id="{51B0D352-79E3-4454-95DC-6E9259560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987" y="1844824"/>
                <a:ext cx="9601200" cy="368967"/>
              </a:xfrm>
              <a:prstGeom prst="rect">
                <a:avLst/>
              </a:prstGeom>
              <a:noFill/>
            </p:spPr>
            <p:txBody>
              <a:bodyPr vert="horz" lIns="144000" tIns="0" rIns="144000" bIns="108000" rtlCol="0" anchor="b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/>
                  <a:t>Eine Gesamtladung von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verteilt sich gleichmässig auf der Oberfläche eines Würfels mit Seitenlänge l. </a:t>
                </a:r>
                <a:br>
                  <a:rPr lang="de-CH" dirty="0"/>
                </a:br>
                <a:r>
                  <a:rPr lang="de-CH" dirty="0"/>
                  <a:t>Wie gross ist die Flächenladungsdichte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CH" dirty="0"/>
                  <a:t> ?</a:t>
                </a:r>
              </a:p>
            </p:txBody>
          </p:sp>
        </mc:Choice>
        <mc:Fallback>
          <p:sp>
            <p:nvSpPr>
              <p:cNvPr id="19" name="Inhaltsplatzhalter 2">
                <a:extLst>
                  <a:ext uri="{FF2B5EF4-FFF2-40B4-BE49-F238E27FC236}">
                    <a16:creationId xmlns:a16="http://schemas.microsoft.com/office/drawing/2014/main" id="{51B0D352-79E3-4454-95DC-6E9259560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" y="1844824"/>
                <a:ext cx="9601200" cy="368967"/>
              </a:xfrm>
              <a:prstGeom prst="rect">
                <a:avLst/>
              </a:prstGeom>
              <a:blipFill>
                <a:blip r:embed="rId2"/>
                <a:stretch>
                  <a:fillRect t="-176667" r="-508" b="-10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90A5C3F5-1402-4887-B8E3-A53AA1461C6C}"/>
              </a:ext>
            </a:extLst>
          </p:cNvPr>
          <p:cNvSpPr txBox="1"/>
          <p:nvPr/>
        </p:nvSpPr>
        <p:spPr>
          <a:xfrm>
            <a:off x="476995" y="35651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72791C"/>
                </a:solidFill>
              </a:rPr>
              <a:t>Antwort: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9C7B8FB0-E5DC-4852-BB74-947DE7DC59A1}"/>
                  </a:ext>
                </a:extLst>
              </p:cNvPr>
              <p:cNvSpPr txBox="1"/>
              <p:nvPr/>
            </p:nvSpPr>
            <p:spPr>
              <a:xfrm>
                <a:off x="1701131" y="3440624"/>
                <a:ext cx="1296144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50 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9C7B8FB0-E5DC-4852-BB74-947DE7DC5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31" y="3440624"/>
                <a:ext cx="1296144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1353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7</a:t>
            </a:fld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9759601-F89E-4EE1-B990-869FFDA75537}"/>
              </a:ext>
            </a:extLst>
          </p:cNvPr>
          <p:cNvSpPr txBox="1">
            <a:spLocks/>
          </p:cNvSpPr>
          <p:nvPr/>
        </p:nvSpPr>
        <p:spPr bwMode="gray">
          <a:xfrm>
            <a:off x="332979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/>
              <a:t>Elektrische Flussdichte (D-Feld)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242B0B6-E7BA-4B19-95BB-82E6D59788A9}"/>
                  </a:ext>
                </a:extLst>
              </p:cNvPr>
              <p:cNvSpPr txBox="1"/>
              <p:nvPr/>
            </p:nvSpPr>
            <p:spPr>
              <a:xfrm>
                <a:off x="4503112" y="2420888"/>
                <a:ext cx="3182602" cy="693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solidFill>
                                <a:srgbClr val="95601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∭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solidFill>
                                        <a:srgbClr val="956013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95601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242B0B6-E7BA-4B19-95BB-82E6D597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12" y="2420888"/>
                <a:ext cx="3182602" cy="693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ECDAC5E1-44F2-4C73-AE6C-5BFB839D32D7}"/>
              </a:ext>
            </a:extLst>
          </p:cNvPr>
          <p:cNvSpPr txBox="1"/>
          <p:nvPr/>
        </p:nvSpPr>
        <p:spPr>
          <a:xfrm>
            <a:off x="404987" y="1700808"/>
            <a:ext cx="104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Die elektrische Flussdichte, beschreibt das Feld, welches nur von den Ladungen ausgelöst wird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D03D3F4-43ED-40B9-8EA3-F331CD047CFD}"/>
              </a:ext>
            </a:extLst>
          </p:cNvPr>
          <p:cNvSpPr txBox="1"/>
          <p:nvPr/>
        </p:nvSpPr>
        <p:spPr>
          <a:xfrm>
            <a:off x="421082" y="3432579"/>
            <a:ext cx="114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«Der Fluss des D-Feldes über eine Hüllfläche </a:t>
            </a:r>
            <a:r>
              <a:rPr lang="de-CH" dirty="0">
                <a:solidFill>
                  <a:srgbClr val="956013"/>
                </a:solidFill>
              </a:rPr>
              <a:t>A</a:t>
            </a:r>
            <a:r>
              <a:rPr lang="de-CH" dirty="0"/>
              <a:t> entspricht der sich innerhalb der Fläche befindenden </a:t>
            </a:r>
            <a:r>
              <a:rPr lang="de-CH" b="1" dirty="0"/>
              <a:t>Ladung»</a:t>
            </a:r>
          </a:p>
        </p:txBody>
      </p:sp>
    </p:spTree>
    <p:extLst>
      <p:ext uri="{BB962C8B-B14F-4D97-AF65-F5344CB8AC3E}">
        <p14:creationId xmlns:p14="http://schemas.microsoft.com/office/powerpoint/2010/main" val="31521894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8</a:t>
            </a:fld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4DB6D4-CAF4-4A61-AB61-AEEC81960315}"/>
              </a:ext>
            </a:extLst>
          </p:cNvPr>
          <p:cNvSpPr txBox="1"/>
          <p:nvPr/>
        </p:nvSpPr>
        <p:spPr>
          <a:xfrm>
            <a:off x="729708" y="692696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Beispiel: D-Feld einer Platte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0B631BD-E793-4809-B29A-45B34B7DA7B5}"/>
                  </a:ext>
                </a:extLst>
              </p:cNvPr>
              <p:cNvSpPr txBox="1"/>
              <p:nvPr/>
            </p:nvSpPr>
            <p:spPr>
              <a:xfrm>
                <a:off x="4309011" y="1322784"/>
                <a:ext cx="4082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Mit Flächenladung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geladene Fläche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0B631BD-E793-4809-B29A-45B34B7DA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11" y="1322784"/>
                <a:ext cx="4082400" cy="369332"/>
              </a:xfrm>
              <a:prstGeom prst="rect">
                <a:avLst/>
              </a:prstGeom>
              <a:blipFill>
                <a:blip r:embed="rId2"/>
                <a:stretch>
                  <a:fillRect l="-1343" t="-9836" r="-149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BA6A53B-36E0-47E1-BF80-4F410FE6AA02}"/>
              </a:ext>
            </a:extLst>
          </p:cNvPr>
          <p:cNvCxnSpPr>
            <a:cxnSpLocks/>
          </p:cNvCxnSpPr>
          <p:nvPr/>
        </p:nvCxnSpPr>
        <p:spPr>
          <a:xfrm flipH="1">
            <a:off x="3122522" y="3736803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57F0D1-0F9B-48F9-88BD-99286AA850EA}"/>
              </a:ext>
            </a:extLst>
          </p:cNvPr>
          <p:cNvCxnSpPr>
            <a:cxnSpLocks/>
          </p:cNvCxnSpPr>
          <p:nvPr/>
        </p:nvCxnSpPr>
        <p:spPr>
          <a:xfrm flipH="1">
            <a:off x="3167870" y="3027214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F9CCF1B-022C-4EC6-9534-747BD29FC088}"/>
              </a:ext>
            </a:extLst>
          </p:cNvPr>
          <p:cNvCxnSpPr>
            <a:cxnSpLocks/>
          </p:cNvCxnSpPr>
          <p:nvPr/>
        </p:nvCxnSpPr>
        <p:spPr>
          <a:xfrm flipH="1">
            <a:off x="3520249" y="3331642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A44ABE-5F73-40EE-A05E-D18FD804254E}"/>
              </a:ext>
            </a:extLst>
          </p:cNvPr>
          <p:cNvCxnSpPr>
            <a:cxnSpLocks/>
          </p:cNvCxnSpPr>
          <p:nvPr/>
        </p:nvCxnSpPr>
        <p:spPr>
          <a:xfrm flipH="1">
            <a:off x="3639087" y="2567264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e 12">
            <a:extLst>
              <a:ext uri="{FF2B5EF4-FFF2-40B4-BE49-F238E27FC236}">
                <a16:creationId xmlns:a16="http://schemas.microsoft.com/office/drawing/2014/main" id="{1ADE2275-E4C9-427C-A45C-51385C0662B4}"/>
              </a:ext>
            </a:extLst>
          </p:cNvPr>
          <p:cNvSpPr/>
          <p:nvPr/>
        </p:nvSpPr>
        <p:spPr>
          <a:xfrm>
            <a:off x="4059966" y="1903546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8EAC2FC-7448-4F8D-984C-37E550EB956D}"/>
              </a:ext>
            </a:extLst>
          </p:cNvPr>
          <p:cNvCxnSpPr/>
          <p:nvPr/>
        </p:nvCxnSpPr>
        <p:spPr>
          <a:xfrm>
            <a:off x="4309011" y="3736803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2D111CD-5B77-4334-8E9F-617333654B63}"/>
              </a:ext>
            </a:extLst>
          </p:cNvPr>
          <p:cNvCxnSpPr/>
          <p:nvPr/>
        </p:nvCxnSpPr>
        <p:spPr>
          <a:xfrm>
            <a:off x="4354359" y="3027214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D6EFB0D-33FF-40F5-BDCF-FEE37D1ED858}"/>
              </a:ext>
            </a:extLst>
          </p:cNvPr>
          <p:cNvCxnSpPr/>
          <p:nvPr/>
        </p:nvCxnSpPr>
        <p:spPr>
          <a:xfrm>
            <a:off x="4706738" y="3331642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48A5D29-CA6F-440F-B200-EAABF36322B4}"/>
              </a:ext>
            </a:extLst>
          </p:cNvPr>
          <p:cNvCxnSpPr/>
          <p:nvPr/>
        </p:nvCxnSpPr>
        <p:spPr>
          <a:xfrm>
            <a:off x="4825576" y="2567264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EB0951-3BFE-47BC-AD00-1721AFEAE31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30167" y="1692116"/>
            <a:ext cx="1720044" cy="113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8CFECA3-A2ED-448F-B36E-95C4E12C31DF}"/>
              </a:ext>
            </a:extLst>
          </p:cNvPr>
          <p:cNvCxnSpPr>
            <a:cxnSpLocks/>
          </p:cNvCxnSpPr>
          <p:nvPr/>
        </p:nvCxnSpPr>
        <p:spPr>
          <a:xfrm>
            <a:off x="2092148" y="2175633"/>
            <a:ext cx="1386361" cy="788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A0C4CCB-26A6-4BB3-ACA8-BD878EE4F83D}"/>
              </a:ext>
            </a:extLst>
          </p:cNvPr>
          <p:cNvSpPr txBox="1"/>
          <p:nvPr/>
        </p:nvSpPr>
        <p:spPr>
          <a:xfrm>
            <a:off x="852065" y="1832345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Resultierendes D-Feld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92A82C57-D5FF-497E-9656-69C3E2BD64F3}"/>
              </a:ext>
            </a:extLst>
          </p:cNvPr>
          <p:cNvSpPr/>
          <p:nvPr/>
        </p:nvSpPr>
        <p:spPr>
          <a:xfrm>
            <a:off x="3727554" y="1872324"/>
            <a:ext cx="1593987" cy="2917156"/>
          </a:xfrm>
          <a:prstGeom prst="cube">
            <a:avLst>
              <a:gd name="adj" fmla="val 70519"/>
            </a:avLst>
          </a:prstGeom>
          <a:solidFill>
            <a:srgbClr val="FFC000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263F1E0-ACDE-452D-9909-CA51A0B3CB5A}"/>
              </a:ext>
            </a:extLst>
          </p:cNvPr>
          <p:cNvCxnSpPr>
            <a:cxnSpLocks/>
          </p:cNvCxnSpPr>
          <p:nvPr/>
        </p:nvCxnSpPr>
        <p:spPr>
          <a:xfrm>
            <a:off x="5170520" y="2567264"/>
            <a:ext cx="841545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126DC2B-AD55-497C-8340-BE26F26AA853}"/>
              </a:ext>
            </a:extLst>
          </p:cNvPr>
          <p:cNvCxnSpPr>
            <a:cxnSpLocks/>
          </p:cNvCxnSpPr>
          <p:nvPr/>
        </p:nvCxnSpPr>
        <p:spPr>
          <a:xfrm>
            <a:off x="4557311" y="3027214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0EE5EA6-5D0F-40CF-8286-45D47B22A110}"/>
              </a:ext>
            </a:extLst>
          </p:cNvPr>
          <p:cNvCxnSpPr>
            <a:cxnSpLocks/>
          </p:cNvCxnSpPr>
          <p:nvPr/>
        </p:nvCxnSpPr>
        <p:spPr>
          <a:xfrm>
            <a:off x="4511963" y="3736803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B8690B4-14A9-4D73-8CF8-9E1CE95ECF58}"/>
              </a:ext>
            </a:extLst>
          </p:cNvPr>
          <p:cNvCxnSpPr>
            <a:cxnSpLocks/>
          </p:cNvCxnSpPr>
          <p:nvPr/>
        </p:nvCxnSpPr>
        <p:spPr>
          <a:xfrm>
            <a:off x="4909690" y="3331642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E5058B5-69C2-464C-805E-10D9CD9631EE}"/>
              </a:ext>
            </a:extLst>
          </p:cNvPr>
          <p:cNvCxnSpPr>
            <a:cxnSpLocks/>
          </p:cNvCxnSpPr>
          <p:nvPr/>
        </p:nvCxnSpPr>
        <p:spPr>
          <a:xfrm>
            <a:off x="5028528" y="2567264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88739E5-E2DB-4894-89B4-822F8D375C65}"/>
              </a:ext>
            </a:extLst>
          </p:cNvPr>
          <p:cNvCxnSpPr>
            <a:cxnSpLocks/>
          </p:cNvCxnSpPr>
          <p:nvPr/>
        </p:nvCxnSpPr>
        <p:spPr>
          <a:xfrm flipV="1">
            <a:off x="2731858" y="4705367"/>
            <a:ext cx="1117190" cy="6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4F7DC31-297A-43A2-B2E9-CA59E71F473D}"/>
              </a:ext>
            </a:extLst>
          </p:cNvPr>
          <p:cNvSpPr txBox="1"/>
          <p:nvPr/>
        </p:nvSpPr>
        <p:spPr>
          <a:xfrm>
            <a:off x="2122519" y="53782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Hüllfläche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AE0669F-07CD-40E6-88DB-3D81C2F4C09A}"/>
                  </a:ext>
                </a:extLst>
              </p:cNvPr>
              <p:cNvSpPr txBox="1"/>
              <p:nvPr/>
            </p:nvSpPr>
            <p:spPr>
              <a:xfrm>
                <a:off x="7870448" y="1872324"/>
                <a:ext cx="2402902" cy="6587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solidFill>
                                <a:srgbClr val="95601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AE0669F-07CD-40E6-88DB-3D81C2F4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448" y="1872324"/>
                <a:ext cx="2402902" cy="658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61EAC8D-8925-4D40-9E57-81D044EB380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9071899" y="2531030"/>
            <a:ext cx="0" cy="278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20BF3DB-EF11-4F4A-ACF9-3F2098B3FA7D}"/>
                  </a:ext>
                </a:extLst>
              </p:cNvPr>
              <p:cNvSpPr txBox="1"/>
              <p:nvPr/>
            </p:nvSpPr>
            <p:spPr>
              <a:xfrm>
                <a:off x="7911485" y="2809302"/>
                <a:ext cx="2320827" cy="3915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𝑃𝑙𝑎𝑡𝑡𝑒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20BF3DB-EF11-4F4A-ACF9-3F2098B3F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85" y="2809302"/>
                <a:ext cx="2320827" cy="391582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8EC95B7-0F83-4403-A6E5-1E6FE4842D96}"/>
                  </a:ext>
                </a:extLst>
              </p:cNvPr>
              <p:cNvSpPr txBox="1"/>
              <p:nvPr/>
            </p:nvSpPr>
            <p:spPr>
              <a:xfrm>
                <a:off x="7827519" y="3498091"/>
                <a:ext cx="2488758" cy="65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𝑃𝑙𝑎𝑡𝑡𝑒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𝑃𝑙𝑎𝑡𝑡𝑒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8EC95B7-0F83-4403-A6E5-1E6FE4842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519" y="3498091"/>
                <a:ext cx="2488758" cy="659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56CEEC6-4D4E-40B1-ADA1-7137BDB81659}"/>
              </a:ext>
            </a:extLst>
          </p:cNvPr>
          <p:cNvCxnSpPr>
            <a:cxnSpLocks/>
          </p:cNvCxnSpPr>
          <p:nvPr/>
        </p:nvCxnSpPr>
        <p:spPr>
          <a:xfrm>
            <a:off x="9071898" y="3200884"/>
            <a:ext cx="0" cy="278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07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8" grpId="0"/>
      <p:bldP spid="29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30.12.2018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9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6FE6999-33A9-48B2-81FA-9E6C25C16F03}"/>
              </a:ext>
            </a:extLst>
          </p:cNvPr>
          <p:cNvSpPr txBox="1">
            <a:spLocks/>
          </p:cNvSpPr>
          <p:nvPr/>
        </p:nvSpPr>
        <p:spPr bwMode="gray">
          <a:xfrm>
            <a:off x="308317" y="60291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Polarisation von Material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F65C4EA-3AA6-4F67-BC99-6ABFDDE7F6EB}"/>
              </a:ext>
            </a:extLst>
          </p:cNvPr>
          <p:cNvCxnSpPr>
            <a:cxnSpLocks/>
          </p:cNvCxnSpPr>
          <p:nvPr/>
        </p:nvCxnSpPr>
        <p:spPr>
          <a:xfrm>
            <a:off x="4835743" y="2226706"/>
            <a:ext cx="0" cy="513631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247626-3BA9-4BD7-8D00-76277CEED821}"/>
              </a:ext>
            </a:extLst>
          </p:cNvPr>
          <p:cNvCxnSpPr>
            <a:cxnSpLocks/>
          </p:cNvCxnSpPr>
          <p:nvPr/>
        </p:nvCxnSpPr>
        <p:spPr>
          <a:xfrm>
            <a:off x="6151195" y="2150878"/>
            <a:ext cx="0" cy="589459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4563B3C-01E0-45C1-A71E-177ECD323382}"/>
              </a:ext>
            </a:extLst>
          </p:cNvPr>
          <p:cNvCxnSpPr>
            <a:cxnSpLocks/>
          </p:cNvCxnSpPr>
          <p:nvPr/>
        </p:nvCxnSpPr>
        <p:spPr>
          <a:xfrm>
            <a:off x="7478680" y="2150878"/>
            <a:ext cx="0" cy="589459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39E9B3-F898-47F9-90CD-9850EA422C8B}"/>
              </a:ext>
            </a:extLst>
          </p:cNvPr>
          <p:cNvCxnSpPr>
            <a:cxnSpLocks/>
          </p:cNvCxnSpPr>
          <p:nvPr/>
        </p:nvCxnSpPr>
        <p:spPr>
          <a:xfrm>
            <a:off x="8854289" y="2110733"/>
            <a:ext cx="0" cy="629604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16847E0-2CF5-4C05-940C-7D0256C4FF1C}"/>
              </a:ext>
            </a:extLst>
          </p:cNvPr>
          <p:cNvCxnSpPr>
            <a:cxnSpLocks/>
          </p:cNvCxnSpPr>
          <p:nvPr/>
        </p:nvCxnSpPr>
        <p:spPr>
          <a:xfrm>
            <a:off x="10181774" y="2061668"/>
            <a:ext cx="0" cy="678669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092F73F-7279-4341-9839-4F8E91AC7A6E}"/>
              </a:ext>
            </a:extLst>
          </p:cNvPr>
          <p:cNvCxnSpPr>
            <a:cxnSpLocks/>
          </p:cNvCxnSpPr>
          <p:nvPr/>
        </p:nvCxnSpPr>
        <p:spPr>
          <a:xfrm>
            <a:off x="4835743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61F8761-49E4-4DBE-A442-E874C022525A}"/>
              </a:ext>
            </a:extLst>
          </p:cNvPr>
          <p:cNvCxnSpPr>
            <a:cxnSpLocks/>
          </p:cNvCxnSpPr>
          <p:nvPr/>
        </p:nvCxnSpPr>
        <p:spPr>
          <a:xfrm>
            <a:off x="6151195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73D6869-A0C4-4A47-B8A1-E82FEC3E7996}"/>
              </a:ext>
            </a:extLst>
          </p:cNvPr>
          <p:cNvCxnSpPr>
            <a:cxnSpLocks/>
          </p:cNvCxnSpPr>
          <p:nvPr/>
        </p:nvCxnSpPr>
        <p:spPr>
          <a:xfrm>
            <a:off x="7478680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C46F4DB-0FD2-4BFD-B7CF-609FDAB7ED22}"/>
              </a:ext>
            </a:extLst>
          </p:cNvPr>
          <p:cNvCxnSpPr>
            <a:cxnSpLocks/>
          </p:cNvCxnSpPr>
          <p:nvPr/>
        </p:nvCxnSpPr>
        <p:spPr>
          <a:xfrm>
            <a:off x="8854289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380A685-30F9-44A4-BB6A-6C7B73F49166}"/>
              </a:ext>
            </a:extLst>
          </p:cNvPr>
          <p:cNvCxnSpPr>
            <a:cxnSpLocks/>
          </p:cNvCxnSpPr>
          <p:nvPr/>
        </p:nvCxnSpPr>
        <p:spPr>
          <a:xfrm>
            <a:off x="10181774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22F64D89-2197-440D-AA10-1865CC8C974C}"/>
              </a:ext>
            </a:extLst>
          </p:cNvPr>
          <p:cNvSpPr/>
          <p:nvPr/>
        </p:nvSpPr>
        <p:spPr>
          <a:xfrm>
            <a:off x="3933379" y="2740337"/>
            <a:ext cx="7182840" cy="8983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61E8E0A-5308-4B97-A308-1E80349C0068}"/>
              </a:ext>
            </a:extLst>
          </p:cNvPr>
          <p:cNvSpPr/>
          <p:nvPr/>
        </p:nvSpPr>
        <p:spPr>
          <a:xfrm>
            <a:off x="5008697" y="3121333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C5D3279-1E7F-491B-B160-6542F6DE8AA9}"/>
              </a:ext>
            </a:extLst>
          </p:cNvPr>
          <p:cNvSpPr/>
          <p:nvPr/>
        </p:nvSpPr>
        <p:spPr>
          <a:xfrm>
            <a:off x="4408624" y="3055161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C72023F-DAB5-4BFA-B39C-FC7016AC7B2B}"/>
              </a:ext>
            </a:extLst>
          </p:cNvPr>
          <p:cNvSpPr/>
          <p:nvPr/>
        </p:nvSpPr>
        <p:spPr>
          <a:xfrm>
            <a:off x="6348213" y="3095266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5563F20-72DE-4464-ABA1-DABF93413972}"/>
              </a:ext>
            </a:extLst>
          </p:cNvPr>
          <p:cNvSpPr/>
          <p:nvPr/>
        </p:nvSpPr>
        <p:spPr>
          <a:xfrm>
            <a:off x="5748140" y="3029094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6E19BBC-C8D9-4F1C-AA6B-D886DCC48603}"/>
              </a:ext>
            </a:extLst>
          </p:cNvPr>
          <p:cNvSpPr/>
          <p:nvPr/>
        </p:nvSpPr>
        <p:spPr>
          <a:xfrm>
            <a:off x="7670179" y="3045127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6D89B0C-1762-40E9-BA60-699556E4E85B}"/>
              </a:ext>
            </a:extLst>
          </p:cNvPr>
          <p:cNvSpPr/>
          <p:nvPr/>
        </p:nvSpPr>
        <p:spPr>
          <a:xfrm>
            <a:off x="7070106" y="2978955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0822629-32C1-4C9E-B8ED-0E7ED2C7E6F4}"/>
              </a:ext>
            </a:extLst>
          </p:cNvPr>
          <p:cNvSpPr/>
          <p:nvPr/>
        </p:nvSpPr>
        <p:spPr>
          <a:xfrm>
            <a:off x="9047041" y="3069199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1072FF1-DE81-43A7-BD8F-28F12743852A}"/>
              </a:ext>
            </a:extLst>
          </p:cNvPr>
          <p:cNvSpPr/>
          <p:nvPr/>
        </p:nvSpPr>
        <p:spPr>
          <a:xfrm>
            <a:off x="8446968" y="3003027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B49BDE0-F684-4629-AE88-8DFF917CBF02}"/>
              </a:ext>
            </a:extLst>
          </p:cNvPr>
          <p:cNvSpPr/>
          <p:nvPr/>
        </p:nvSpPr>
        <p:spPr>
          <a:xfrm>
            <a:off x="10381666" y="3085232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7A0E5F5-38DB-404A-B99D-B33E97527DF6}"/>
              </a:ext>
            </a:extLst>
          </p:cNvPr>
          <p:cNvSpPr/>
          <p:nvPr/>
        </p:nvSpPr>
        <p:spPr>
          <a:xfrm>
            <a:off x="9781593" y="3019060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74A34DB-A742-499A-8525-DCFA2FCCAAF9}"/>
              </a:ext>
            </a:extLst>
          </p:cNvPr>
          <p:cNvCxnSpPr>
            <a:cxnSpLocks/>
          </p:cNvCxnSpPr>
          <p:nvPr/>
        </p:nvCxnSpPr>
        <p:spPr>
          <a:xfrm flipV="1">
            <a:off x="4737613" y="2824800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4C80743-E0B2-4C48-820A-7DEFE729D454}"/>
              </a:ext>
            </a:extLst>
          </p:cNvPr>
          <p:cNvCxnSpPr>
            <a:cxnSpLocks/>
          </p:cNvCxnSpPr>
          <p:nvPr/>
        </p:nvCxnSpPr>
        <p:spPr>
          <a:xfrm flipV="1">
            <a:off x="6053065" y="2798733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CC4368B-C168-4FED-9457-059ACAB065D3}"/>
              </a:ext>
            </a:extLst>
          </p:cNvPr>
          <p:cNvCxnSpPr>
            <a:cxnSpLocks/>
          </p:cNvCxnSpPr>
          <p:nvPr/>
        </p:nvCxnSpPr>
        <p:spPr>
          <a:xfrm flipV="1">
            <a:off x="7380548" y="2798733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2861C8A-82BB-46AF-87DE-017C9C3615F1}"/>
              </a:ext>
            </a:extLst>
          </p:cNvPr>
          <p:cNvCxnSpPr>
            <a:cxnSpLocks/>
          </p:cNvCxnSpPr>
          <p:nvPr/>
        </p:nvCxnSpPr>
        <p:spPr>
          <a:xfrm flipV="1">
            <a:off x="8756159" y="2814766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854C321-92B5-41CE-86D5-14D996ECBD27}"/>
              </a:ext>
            </a:extLst>
          </p:cNvPr>
          <p:cNvCxnSpPr>
            <a:cxnSpLocks/>
          </p:cNvCxnSpPr>
          <p:nvPr/>
        </p:nvCxnSpPr>
        <p:spPr>
          <a:xfrm flipV="1">
            <a:off x="10083644" y="2814766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072142E-AFD5-4654-85FC-BE1864F14022}"/>
              </a:ext>
            </a:extLst>
          </p:cNvPr>
          <p:cNvCxnSpPr>
            <a:cxnSpLocks/>
          </p:cNvCxnSpPr>
          <p:nvPr/>
        </p:nvCxnSpPr>
        <p:spPr>
          <a:xfrm flipV="1">
            <a:off x="2268597" y="2921819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1C5F1D0B-C4A9-4536-9298-BEA9FF49FBFC}"/>
                  </a:ext>
                </a:extLst>
              </p:cNvPr>
              <p:cNvSpPr txBox="1"/>
              <p:nvPr/>
            </p:nvSpPr>
            <p:spPr>
              <a:xfrm>
                <a:off x="2070049" y="2569752"/>
                <a:ext cx="39709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de-CH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1C5F1D0B-C4A9-4536-9298-BEA9FF49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049" y="2569752"/>
                <a:ext cx="397096" cy="402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1A04F42-6F03-42AA-A738-D038A0BFDF7F}"/>
              </a:ext>
            </a:extLst>
          </p:cNvPr>
          <p:cNvCxnSpPr>
            <a:cxnSpLocks/>
          </p:cNvCxnSpPr>
          <p:nvPr/>
        </p:nvCxnSpPr>
        <p:spPr>
          <a:xfrm>
            <a:off x="2694706" y="2915527"/>
            <a:ext cx="0" cy="713938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FE891E6-4332-4E0E-815B-7EDAD67E373F}"/>
                  </a:ext>
                </a:extLst>
              </p:cNvPr>
              <p:cNvSpPr txBox="1"/>
              <p:nvPr/>
            </p:nvSpPr>
            <p:spPr>
              <a:xfrm>
                <a:off x="2486797" y="2538871"/>
                <a:ext cx="415819" cy="402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rgbClr val="F292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F292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rgbClr val="F292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de-CH" dirty="0">
                  <a:solidFill>
                    <a:srgbClr val="F29200"/>
                  </a:solidFill>
                </a:endParaRPr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FE891E6-4332-4E0E-815B-7EDAD67E3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97" y="2538871"/>
                <a:ext cx="415819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85B7B1-8AD3-4767-B156-D809231710A0}"/>
              </a:ext>
            </a:extLst>
          </p:cNvPr>
          <p:cNvCxnSpPr>
            <a:cxnSpLocks/>
          </p:cNvCxnSpPr>
          <p:nvPr/>
        </p:nvCxnSpPr>
        <p:spPr>
          <a:xfrm flipH="1">
            <a:off x="3239399" y="2915527"/>
            <a:ext cx="8390" cy="72316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2238804-C090-4765-B733-980B2184DDED}"/>
              </a:ext>
            </a:extLst>
          </p:cNvPr>
          <p:cNvCxnSpPr>
            <a:cxnSpLocks/>
          </p:cNvCxnSpPr>
          <p:nvPr/>
        </p:nvCxnSpPr>
        <p:spPr>
          <a:xfrm flipH="1">
            <a:off x="5474444" y="2745544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2A13E03-FBAC-411D-A0C9-C97DF9164FA4}"/>
              </a:ext>
            </a:extLst>
          </p:cNvPr>
          <p:cNvCxnSpPr>
            <a:cxnSpLocks/>
          </p:cNvCxnSpPr>
          <p:nvPr/>
        </p:nvCxnSpPr>
        <p:spPr>
          <a:xfrm flipH="1">
            <a:off x="6799750" y="2745544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9765C0F-C845-45E8-98D3-AE7204FD34DD}"/>
              </a:ext>
            </a:extLst>
          </p:cNvPr>
          <p:cNvCxnSpPr>
            <a:cxnSpLocks/>
          </p:cNvCxnSpPr>
          <p:nvPr/>
        </p:nvCxnSpPr>
        <p:spPr>
          <a:xfrm flipH="1">
            <a:off x="8147688" y="2745544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C3F38BF-B6ED-479F-A343-74B59B11C118}"/>
              </a:ext>
            </a:extLst>
          </p:cNvPr>
          <p:cNvCxnSpPr>
            <a:cxnSpLocks/>
          </p:cNvCxnSpPr>
          <p:nvPr/>
        </p:nvCxnSpPr>
        <p:spPr>
          <a:xfrm flipH="1">
            <a:off x="9465775" y="2740337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9C255F4-16EF-4FA6-BA54-6312FB25F7EA}"/>
              </a:ext>
            </a:extLst>
          </p:cNvPr>
          <p:cNvSpPr txBox="1"/>
          <p:nvPr/>
        </p:nvSpPr>
        <p:spPr>
          <a:xfrm>
            <a:off x="2796903" y="303662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10DDAD0-9429-43E1-AE86-9536975A18F6}"/>
                  </a:ext>
                </a:extLst>
              </p:cNvPr>
              <p:cNvSpPr txBox="1"/>
              <p:nvPr/>
            </p:nvSpPr>
            <p:spPr>
              <a:xfrm>
                <a:off x="3060376" y="2538871"/>
                <a:ext cx="40209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10DDAD0-9429-43E1-AE86-9536975A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376" y="2538871"/>
                <a:ext cx="402097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hteck 44">
            <a:extLst>
              <a:ext uri="{FF2B5EF4-FFF2-40B4-BE49-F238E27FC236}">
                <a16:creationId xmlns:a16="http://schemas.microsoft.com/office/drawing/2014/main" id="{F214BBBC-FBF9-47A5-8872-C2ADE367E4B9}"/>
              </a:ext>
            </a:extLst>
          </p:cNvPr>
          <p:cNvSpPr/>
          <p:nvPr/>
        </p:nvSpPr>
        <p:spPr>
          <a:xfrm>
            <a:off x="2321622" y="306276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2EC0E69-D22B-49B4-9651-88603EF0E816}"/>
                  </a:ext>
                </a:extLst>
              </p:cNvPr>
              <p:cNvSpPr txBox="1"/>
              <p:nvPr/>
            </p:nvSpPr>
            <p:spPr>
              <a:xfrm>
                <a:off x="2715848" y="5034422"/>
                <a:ext cx="1585408" cy="729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2EC0E69-D22B-49B4-9651-88603EF0E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48" y="5034422"/>
                <a:ext cx="1585408" cy="7292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1E97A627-322F-4504-87C4-30E079C91A68}"/>
                  </a:ext>
                </a:extLst>
              </p:cNvPr>
              <p:cNvSpPr/>
              <p:nvPr/>
            </p:nvSpPr>
            <p:spPr>
              <a:xfrm>
                <a:off x="10719136" y="2633695"/>
                <a:ext cx="455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1E97A627-322F-4504-87C4-30E079C91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136" y="2633695"/>
                <a:ext cx="4551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7F575047-0FC1-4A2B-A9EA-9ACE65A6A9F4}"/>
                  </a:ext>
                </a:extLst>
              </p:cNvPr>
              <p:cNvSpPr txBox="1"/>
              <p:nvPr/>
            </p:nvSpPr>
            <p:spPr>
              <a:xfrm>
                <a:off x="332979" y="1185455"/>
                <a:ext cx="10438655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/>
                  <a:t>Fliesst eine elektrische Flussdichte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/>
                  <a:t> durch ungeladenes Material mit freien Ladungsträger, so werden Ladungsträger im Material getrennt wodurch sich ein Gegenfeld aufbaut.</a:t>
                </a:r>
              </a:p>
            </p:txBody>
          </p:sp>
        </mc:Choice>
        <mc:Fallback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7F575047-0FC1-4A2B-A9EA-9ACE65A6A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9" y="1185455"/>
                <a:ext cx="10438655" cy="679930"/>
              </a:xfrm>
              <a:prstGeom prst="rect">
                <a:avLst/>
              </a:prstGeom>
              <a:blipFill>
                <a:blip r:embed="rId7"/>
                <a:stretch>
                  <a:fillRect l="-526" b="-1339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B0D4D8D7-C517-4015-8496-3B8B323DEBB0}"/>
              </a:ext>
            </a:extLst>
          </p:cNvPr>
          <p:cNvSpPr txBox="1"/>
          <p:nvPr/>
        </p:nvSpPr>
        <p:spPr>
          <a:xfrm>
            <a:off x="404987" y="4570266"/>
            <a:ext cx="104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 resultierende Feld, beschreiben wir als elektrisches Feld.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98F7322-A077-45E0-A619-DABE7C26D9D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2758264" y="5661249"/>
            <a:ext cx="648072" cy="3397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28D3D1F-8591-442A-BB3D-ADF166ADBD6F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4036857" y="5656709"/>
            <a:ext cx="719625" cy="34424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0FA37E3-03BA-4809-B42F-62AA4AEFD189}"/>
              </a:ext>
            </a:extLst>
          </p:cNvPr>
          <p:cNvSpPr txBox="1"/>
          <p:nvPr/>
        </p:nvSpPr>
        <p:spPr>
          <a:xfrm>
            <a:off x="2219751" y="6000949"/>
            <a:ext cx="10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Im Vakuum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D31F788-3169-4FA8-B476-BDE1E67FF9C2}"/>
              </a:ext>
            </a:extLst>
          </p:cNvPr>
          <p:cNvSpPr txBox="1"/>
          <p:nvPr/>
        </p:nvSpPr>
        <p:spPr>
          <a:xfrm>
            <a:off x="3978064" y="6000949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Materialabhängig</a:t>
            </a:r>
          </a:p>
        </p:txBody>
      </p:sp>
    </p:spTree>
    <p:extLst>
      <p:ext uri="{BB962C8B-B14F-4D97-AF65-F5344CB8AC3E}">
        <p14:creationId xmlns:p14="http://schemas.microsoft.com/office/powerpoint/2010/main" val="3983774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 0.00195 0.00833 0.00208 0.00903 C 0.00404 0.01805 0.00221 0.0118 0.00377 0.01967 C 0.00391 0.02037 0.00417 0.0213 0.00443 0.02199 C 0.00456 0.02361 0.0043 0.02523 0.00469 0.02662 C 0.00508 0.02778 0.00573 0.02824 0.00638 0.02893 C 0.00768 0.03055 0.00964 0.03125 0.01094 0.03194 C 0.01537 0.03125 0.01524 0.03102 0.0198 0.03194 C 0.02019 0.03194 0.02045 0.03241 0.02084 0.03264 C 0.02149 0.03287 0.02214 0.03287 0.02279 0.0331 C 0.02318 0.03356 0.02397 0.03356 0.0241 0.03426 C 0.02475 0.03704 0.02462 0.04028 0.02514 0.04305 C 0.02527 0.04398 0.02553 0.04467 0.02579 0.04537 C 0.02579 0.0456 0.02579 0.05208 0.02644 0.05417 C 0.0267 0.05509 0.02709 0.05579 0.02735 0.05648 C 0.02761 0.05764 0.02774 0.05903 0.028 0.05995 C 0.02878 0.06227 0.02957 0.0625 0.03061 0.06366 C 0.03074 0.06412 0.03087 0.06481 0.031 0.06528 C 0.03113 0.06597 0.03113 0.0669 0.03126 0.06759 C 0.03152 0.06852 0.03178 0.06921 0.03204 0.06991 C 0.031 0.07037 0.0297 0.06991 0.02905 0.07106 C 0.02865 0.07199 0.03061 0.07245 0.03061 0.07268 L 0.03061 0.07245 " pathEditMode="relative" rAng="0" ptsTypes="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0.00324 L -0.0004 0.00347 C -0.00144 0.00278 -0.00248 0.00231 -0.00339 0.00185 C -0.00456 0.00139 -0.00561 0.00023 -0.00678 0.00023 C -0.00821 3.7037E-7 -0.00964 0.00093 -0.01095 0.00139 C -0.01212 0.00069 -0.01342 0.00069 -0.01433 -0.00093 C -0.01459 -0.00139 -0.01472 -0.00208 -0.01498 -0.00278 C -0.01616 -0.00648 -0.01511 -0.0037 -0.01629 -0.00857 C -0.01668 -0.01019 -0.0172 -0.01157 -0.01759 -0.01319 C -0.0185 -0.01713 -0.01798 -0.01528 -0.01889 -0.01852 C -0.01902 -0.02222 -0.01902 -0.02593 -0.01928 -0.02963 C -0.01928 -0.03056 -0.01941 -0.03125 -0.01954 -0.03194 C -0.01993 -0.03357 -0.02046 -0.03519 -0.02085 -0.03681 C -0.02111 -0.0375 -0.02137 -0.03819 -0.0215 -0.03912 L -0.02215 -0.04329 C -0.02215 -0.04468 -0.02241 -0.04653 -0.02189 -0.04792 C -0.02163 -0.04861 -0.02059 -0.04722 -0.02059 -0.04699 L -0.02059 -0.04722 L -0.02215 -0.04792 L -0.0215 -0.04954 " pathEditMode="relative" rAng="0" ptsTypes="AAAAAAAAAAAAAAAAA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1 0.00195 0.00834 0.00208 0.00903 C 0.00403 0.01806 0.00221 0.01181 0.00377 0.01968 C 0.0039 0.02037 0.00416 0.0213 0.00442 0.02199 C 0.00456 0.02361 0.00429 0.02524 0.00469 0.02662 C 0.00508 0.02778 0.00573 0.02824 0.00638 0.02894 C 0.00768 0.03056 0.00964 0.03125 0.01094 0.03195 C 0.01537 0.03125 0.01524 0.03102 0.0198 0.03195 C 0.02019 0.03195 0.02045 0.03241 0.02084 0.03264 C 0.02149 0.03287 0.02214 0.03287 0.02279 0.03311 C 0.02318 0.03357 0.02396 0.03357 0.02409 0.03426 C 0.02475 0.03704 0.02462 0.04028 0.02514 0.04306 C 0.02527 0.04399 0.02553 0.04468 0.02579 0.04537 C 0.02579 0.04561 0.02579 0.05209 0.02644 0.05417 C 0.0267 0.0551 0.02709 0.05579 0.02735 0.05649 C 0.02761 0.05764 0.02774 0.05903 0.028 0.05996 C 0.02878 0.06227 0.02956 0.0625 0.03061 0.06366 C 0.03074 0.06412 0.03087 0.06482 0.031 0.06528 C 0.03113 0.06598 0.03113 0.0669 0.03126 0.0676 C 0.03152 0.06852 0.03178 0.06922 0.03204 0.06991 C 0.031 0.07037 0.0297 0.06991 0.02904 0.07107 C 0.02865 0.07199 0.03061 0.07246 0.03061 0.07269 L 0.03061 0.07246 " pathEditMode="relative" rAng="0" ptsTypes="AAAAAAAAAAAAAAAAAAAA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7 -0.00247 0.00231 -0.00338 0.00185 C -0.00455 0.00138 -0.0056 0.00023 -0.00677 0.00023 C -0.0082 4.07407E-6 -0.00964 0.00092 -0.01094 0.00138 C -0.01211 0.00069 -0.01341 0.00069 -0.01432 -0.00093 C -0.01458 -0.00139 -0.01472 -0.00209 -0.01498 -0.00278 C -0.01615 -0.00649 -0.01511 -0.00371 -0.01628 -0.00857 C -0.01667 -0.01019 -0.01719 -0.01158 -0.01758 -0.0132 C -0.01849 -0.01713 -0.01797 -0.01528 -0.01888 -0.01852 C -0.01901 -0.02223 -0.01901 -0.02593 -0.01927 -0.02963 C -0.01927 -0.03056 -0.0194 -0.03125 -0.01953 -0.03195 C -0.01993 -0.03357 -0.02045 -0.03519 -0.02084 -0.03681 C -0.0211 -0.0375 -0.02136 -0.0382 -0.02149 -0.03912 L -0.02214 -0.04329 C -0.02214 -0.04468 -0.0224 -0.04653 -0.02188 -0.04792 C -0.02162 -0.04862 -0.02058 -0.04723 -0.02058 -0.04699 L -0.02058 -0.04723 L -0.02214 -0.04792 L -0.02149 -0.04954 " pathEditMode="relative" rAng="0" ptsTypes="AAAAAAAAAAAAAAAAAA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6 0.00104 0.00578 0.00143 0.00741 C 0.00157 0.0081 0.00196 0.00833 0.00209 0.00903 C 0.00404 0.01805 0.00222 0.0118 0.00378 0.01967 C 0.00391 0.02037 0.00417 0.02129 0.00443 0.02199 C 0.00456 0.02361 0.0043 0.02523 0.00469 0.02662 C 0.00508 0.02778 0.00573 0.02824 0.00638 0.02893 C 0.00769 0.03055 0.00964 0.03125 0.01094 0.03194 C 0.01537 0.03125 0.01524 0.03102 0.0198 0.03194 C 0.02019 0.03194 0.02045 0.03241 0.02084 0.03264 C 0.02149 0.03287 0.02215 0.03287 0.0228 0.0331 C 0.02319 0.03356 0.02397 0.03356 0.0241 0.03426 C 0.02475 0.03703 0.02462 0.04028 0.02514 0.04305 C 0.02527 0.04398 0.02553 0.04467 0.02579 0.04537 C 0.02579 0.0456 0.02579 0.05208 0.02644 0.05416 C 0.02671 0.05509 0.0271 0.05578 0.02736 0.05648 C 0.02762 0.05764 0.02775 0.05903 0.02801 0.05995 C 0.02879 0.06227 0.02957 0.0625 0.03061 0.06366 C 0.03074 0.06412 0.03087 0.06481 0.031 0.06528 C 0.03113 0.06597 0.03113 0.0669 0.03126 0.06759 C 0.03152 0.06852 0.03179 0.06921 0.03205 0.06991 C 0.031 0.07037 0.0297 0.06991 0.02905 0.07106 C 0.02866 0.07199 0.03061 0.07245 0.03061 0.07268 L 0.03061 0.07245 " pathEditMode="relative" rAng="0" ptsTypes="AAAAAAAAAAAAAAAAAAAAAAA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8 -0.00247 0.00231 -0.00339 0.00185 C -0.00456 0.00139 -0.0056 0.00023 -0.00677 0.00023 C -0.00821 1.48148E-6 -0.00964 0.00092 -0.01094 0.00139 C -0.01211 0.00069 -0.01342 0.00069 -0.01433 -0.00093 C -0.01459 -0.00139 -0.01472 -0.00208 -0.01498 -0.00278 C -0.01615 -0.00648 -0.01511 -0.00371 -0.01628 -0.00857 C -0.01667 -0.01019 -0.01719 -0.01158 -0.01758 -0.0132 C -0.0185 -0.01713 -0.01798 -0.01528 -0.01889 -0.01852 C -0.01902 -0.02222 -0.01902 -0.02593 -0.01928 -0.02963 C -0.01928 -0.03056 -0.01941 -0.03125 -0.01954 -0.03195 C -0.01993 -0.03357 -0.02045 -0.03519 -0.02084 -0.03681 C -0.0211 -0.0375 -0.02136 -0.0382 -0.02149 -0.03912 L -0.02214 -0.04329 C -0.02214 -0.04468 -0.0224 -0.04653 -0.02188 -0.04792 C -0.02162 -0.04861 -0.02058 -0.04722 -0.02058 -0.04699 L -0.02058 -0.04722 L -0.02214 -0.04792 L -0.02149 -0.04954 " pathEditMode="relative" rAng="0" ptsTypes="AAAAAAAAAAAAAAAA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 0.00195 0.00833 0.00208 0.00903 C 0.00403 0.01806 0.00221 0.01181 0.00377 0.01968 C 0.0039 0.02037 0.00417 0.0213 0.00443 0.02199 C 0.00456 0.02361 0.0043 0.02523 0.00469 0.02662 C 0.00508 0.02778 0.00573 0.02824 0.00638 0.02894 C 0.00768 0.03056 0.00964 0.03125 0.01094 0.03194 C 0.01537 0.03125 0.01524 0.03102 0.0198 0.03194 C 0.02019 0.03194 0.02045 0.03241 0.02084 0.03264 C 0.02149 0.03287 0.02214 0.03287 0.02279 0.0331 C 0.02318 0.03356 0.02396 0.03356 0.02409 0.03426 C 0.02475 0.03704 0.02462 0.04028 0.02514 0.04306 C 0.02527 0.04398 0.02553 0.04468 0.02579 0.04537 C 0.02579 0.0456 0.02579 0.05208 0.02644 0.05417 C 0.0267 0.05509 0.02709 0.05579 0.02735 0.05648 C 0.02761 0.05764 0.02774 0.05903 0.028 0.05995 C 0.02878 0.06227 0.02957 0.0625 0.03061 0.06366 C 0.03074 0.06412 0.03087 0.06481 0.031 0.06528 C 0.03113 0.06597 0.03113 0.0669 0.03126 0.06759 C 0.03152 0.06852 0.03178 0.06921 0.03204 0.06991 C 0.031 0.07037 0.0297 0.06991 0.02904 0.07106 C 0.02865 0.07199 0.03061 0.07245 0.03061 0.07269 L 0.03061 0.07245 " pathEditMode="relative" rAng="0" ptsTypes="AAAAAAAAAAAAAAAAAAAAAAA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8 -0.00247 0.00232 -0.00338 0.00185 C -0.00455 0.00139 -0.0056 0.00023 -0.00677 0.00023 C -0.0082 -7.40741E-7 -0.00963 0.00093 -0.01094 0.00139 C -0.01211 0.0007 -0.01341 0.0007 -0.01432 -0.00093 C -0.01458 -0.00139 -0.01471 -0.00208 -0.01498 -0.00278 C -0.01615 -0.00648 -0.01511 -0.0037 -0.01628 -0.00856 C -0.01667 -0.01018 -0.01719 -0.01157 -0.01758 -0.01319 C -0.01849 -0.01713 -0.01797 -0.01528 -0.01888 -0.01852 C -0.01901 -0.02222 -0.01901 -0.02593 -0.01927 -0.02963 C -0.01927 -0.03055 -0.0194 -0.03125 -0.01953 -0.03194 C -0.01992 -0.03356 -0.02045 -0.03518 -0.02084 -0.0368 C -0.0211 -0.0375 -0.02136 -0.03819 -0.02149 -0.03912 L -0.02214 -0.04329 C -0.02214 -0.04468 -0.0224 -0.04653 -0.02188 -0.04792 C -0.02162 -0.04861 -0.02058 -0.04722 -0.02058 -0.04699 L -0.02058 -0.04722 L -0.02214 -0.04792 L -0.02149 -0.04954 " pathEditMode="relative" rAng="0" ptsTypes="AAAAAAAAAAAAAAAAAA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0278 L 0.00053 0.00301 C 0.00079 0.00417 0.00105 0.00579 0.00144 0.00741 C 0.00157 0.00811 0.00196 0.00834 0.00209 0.00903 C 0.00404 0.01806 0.00222 0.01181 0.00378 0.01968 C 0.00391 0.02038 0.00417 0.0213 0.00443 0.022 C 0.00456 0.02362 0.0043 0.02524 0.00469 0.02663 C 0.00508 0.02778 0.00574 0.02825 0.00639 0.02894 C 0.00769 0.03056 0.00964 0.03125 0.01095 0.03195 C 0.01538 0.03125 0.01525 0.03102 0.0198 0.03195 C 0.02019 0.03195 0.02046 0.03241 0.02085 0.03264 C 0.0215 0.03288 0.02215 0.03288 0.0228 0.03311 C 0.02319 0.03357 0.02397 0.03357 0.0241 0.03426 C 0.02475 0.03704 0.02462 0.04028 0.02514 0.04306 C 0.02528 0.04399 0.02554 0.04468 0.0258 0.04538 C 0.0258 0.04561 0.0258 0.05209 0.02645 0.05417 C 0.02671 0.0551 0.0271 0.05579 0.02736 0.05649 C 0.02762 0.05764 0.02775 0.05903 0.02801 0.05996 C 0.02879 0.06227 0.02957 0.0625 0.03062 0.06366 C 0.03075 0.06413 0.03088 0.06482 0.03101 0.06528 C 0.03114 0.06598 0.03114 0.0669 0.03127 0.0676 C 0.03153 0.06852 0.03179 0.06922 0.03205 0.06991 C 0.03101 0.07038 0.0297 0.06991 0.02905 0.07107 C 0.02866 0.072 0.03062 0.07246 0.03062 0.07269 L 0.03062 0.07246 " pathEditMode="relative" rAng="0" ptsTypes="AAAAAAAAAAAAAAAAAAAAAAA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7 -0.00247 0.00231 -0.00338 0.00185 C -0.00456 0.00138 -0.0056 0.00023 -0.00677 0.00023 C -0.0082 4.44444E-6 -0.00964 0.00092 -0.01094 0.00138 C -0.01211 0.00069 -0.01341 0.00069 -0.01433 -0.00093 C -0.01459 -0.00139 -0.01472 -0.00209 -0.01498 -0.00278 C -0.01615 -0.00649 -0.01511 -0.00371 -0.01628 -0.00857 C -0.01667 -0.01019 -0.01719 -0.01158 -0.01758 -0.0132 C -0.01849 -0.01713 -0.01797 -0.01528 -0.01888 -0.01852 C -0.01902 -0.02223 -0.01902 -0.02593 -0.01928 -0.02963 C -0.01928 -0.03056 -0.01941 -0.03125 -0.01954 -0.03195 C -0.01993 -0.03357 -0.02045 -0.03519 -0.02084 -0.03681 C -0.0211 -0.0375 -0.02136 -0.0382 -0.02149 -0.03912 L -0.02214 -0.04329 C -0.02214 -0.04468 -0.0224 -0.04653 -0.02188 -0.04792 C -0.02162 -0.04862 -0.02058 -0.04723 -0.02058 -0.047 L -0.02058 -0.04723 L -0.02214 -0.04792 L -0.02149 -0.04954 " pathEditMode="relative" rAng="0" ptsTypes="AAAAAAAAAAAAAAAAAA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0D4B549-A604-480B-982A-690C6DAEACB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65D83AE7-8CB6-4A8E-800C-4142635AF384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8F882FC-5CCC-4B5D-8D63-45F0B2B71D6D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F624AF27-A6D7-4361-9916-E2B7C6EF61C1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BE6E1FED-C21F-4EEA-93F7-14B983C99BF1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137B26ED-5F6A-4BF7-9CA4-F4BC3DF89D28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25512192-DDBD-42DF-BDC5-C3931C3C0ADB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eth_praesentation_16zu9_de</Template>
  <TotalTime>0</TotalTime>
  <Words>1146</Words>
  <Application>Microsoft Office PowerPoint</Application>
  <PresentationFormat>Benutzerdefiniert</PresentationFormat>
  <Paragraphs>382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35</vt:i4>
      </vt:variant>
    </vt:vector>
  </HeadingPairs>
  <TitlesOfParts>
    <vt:vector size="47" baseType="lpstr">
      <vt:lpstr>Arial</vt:lpstr>
      <vt:lpstr>Cambria Math</vt:lpstr>
      <vt:lpstr>ETH Light</vt:lpstr>
      <vt:lpstr>Wingdings</vt:lpstr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PowerPoint-Präsentation</vt:lpstr>
      <vt:lpstr>Elektrostatik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Kapazität C </vt:lpstr>
      <vt:lpstr>PowerPoint-Präsentation</vt:lpstr>
      <vt:lpstr>Kondensator mit mehreren Dielektrika</vt:lpstr>
      <vt:lpstr>PowerPoint-Präsentation</vt:lpstr>
      <vt:lpstr>Elektrisches Strömungsfeld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Netzwerke</vt:lpstr>
      <vt:lpstr>Stromleitungsmechanismen</vt:lpstr>
      <vt:lpstr>Stationäre Magnetfeld</vt:lpstr>
      <vt:lpstr>Zeitlich veränderliche Magnetfeld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1</dc:title>
  <dc:subject/>
  <dc:creator>René Zurbrügg</dc:creator>
  <cp:keywords/>
  <dc:description/>
  <cp:lastModifiedBy>René Zurbrügg</cp:lastModifiedBy>
  <cp:revision>410</cp:revision>
  <cp:lastPrinted>2013-06-08T11:22:51Z</cp:lastPrinted>
  <dcterms:created xsi:type="dcterms:W3CDTF">2018-09-18T13:39:10Z</dcterms:created>
  <dcterms:modified xsi:type="dcterms:W3CDTF">2018-12-30T18:35:58Z</dcterms:modified>
  <cp:category/>
</cp:coreProperties>
</file>