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61" r:id="rId5"/>
    <p:sldId id="269" r:id="rId6"/>
    <p:sldId id="280" r:id="rId7"/>
    <p:sldId id="270" r:id="rId8"/>
    <p:sldId id="286" r:id="rId9"/>
    <p:sldId id="287" r:id="rId10"/>
    <p:sldId id="272" r:id="rId11"/>
    <p:sldId id="273" r:id="rId12"/>
    <p:sldId id="288" r:id="rId13"/>
    <p:sldId id="289" r:id="rId14"/>
    <p:sldId id="274" r:id="rId15"/>
    <p:sldId id="276" r:id="rId16"/>
    <p:sldId id="281" r:id="rId17"/>
    <p:sldId id="282" r:id="rId18"/>
    <p:sldId id="283" r:id="rId19"/>
    <p:sldId id="284" r:id="rId20"/>
    <p:sldId id="285" r:id="rId21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305" autoAdjust="0"/>
  </p:normalViewPr>
  <p:slideViewPr>
    <p:cSldViewPr snapToGrid="0">
      <p:cViewPr varScale="1">
        <p:scale>
          <a:sx n="143" d="100"/>
          <a:sy n="143" d="100"/>
        </p:scale>
        <p:origin x="108" y="44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295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3A1C496-08FF-443A-8346-D8DC578D93A9}" type="datetime1">
              <a:rPr lang="de-DE" smtClean="0"/>
              <a:t>23.12.2018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r>
              <a:rPr lang="de-DE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/>
            <a:fld id="{EDBF6CAB-81FD-4522-B5E4-1073B576E0F9}" type="datetime1">
              <a:rPr lang="de-DE" noProof="0" smtClean="0"/>
              <a:pPr algn="r"/>
              <a:t>23.12.2018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r>
              <a:rPr lang="en-US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793907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2421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78122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31232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 rtl="0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de-DE" noProof="0" dirty="0"/>
              <a:t>Formatvorlage des Untertitelmasters durch Klicken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35036025-E8A5-4BFF-9FC6-424557756A6C}" type="datetime1">
              <a:rPr lang="de-DE" noProof="0" smtClean="0"/>
              <a:pPr algn="r"/>
              <a:t>23.12.2018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F31BB361-F162-41BC-87A7-622531C63D21}" type="datetime1">
              <a:rPr lang="de-DE" smtClean="0"/>
              <a:pPr algn="r"/>
              <a:t>23.12.2018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730BCCB1-03A4-49E9-9369-ED6085C45337}" type="datetime1">
              <a:rPr lang="de-DE" smtClean="0"/>
              <a:pPr algn="r"/>
              <a:t>23.12.2018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Gerader Verbinde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pe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Gerader Verbinde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pe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Gerader Verbinde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Gerader Verbinde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e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Gerader Verbinde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pe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Gerader Verbinde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Gerader Verbinde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 algn="l" rtl="0"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  <p:cxnSp>
        <p:nvCxnSpPr>
          <p:cNvPr id="58" name="Gerader Verbinde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31AF38E-1660-4EDD-97BA-F4FECD24D860}" type="datetime1">
              <a:rPr lang="de-DE" noProof="0" smtClean="0"/>
              <a:pPr algn="r"/>
              <a:t>23.12.2018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81462BD-14B6-4C70-A63F-89165B53CD08}" type="datetime1">
              <a:rPr lang="de-DE" noProof="0" smtClean="0"/>
              <a:pPr algn="r"/>
              <a:t>23.12.2018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21E12A76-8FFA-46F9-9319-1766A6238189}" type="datetime1">
              <a:rPr lang="de-DE" noProof="0" smtClean="0"/>
              <a:pPr algn="r"/>
              <a:t>23.12.2018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Datumsplatzhalter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489CE77-C39D-442C-927F-81FB91C612F3}" type="datetime1">
              <a:rPr lang="de-DE" noProof="0" smtClean="0"/>
              <a:pPr/>
              <a:t>23.12.2018</a:t>
            </a:fld>
            <a:endParaRPr lang="de-DE" noProof="0" dirty="0"/>
          </a:p>
        </p:txBody>
      </p:sp>
      <p:sp>
        <p:nvSpPr>
          <p:cNvPr id="213" name="Fußzeilenplatzhalter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214" name="Foliennummernplatzhalter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e 8"/>
          <p:cNvGrpSpPr/>
          <p:nvPr userDrawn="1"/>
        </p:nvGrpSpPr>
        <p:grpSpPr bwMode="hidden">
          <a:xfrm>
            <a:off x="-2310869" y="210427"/>
            <a:ext cx="12192002" cy="6858000"/>
            <a:chOff x="-1" y="0"/>
            <a:chExt cx="12192002" cy="6858000"/>
          </a:xfrm>
        </p:grpSpPr>
        <p:cxnSp>
          <p:nvCxnSpPr>
            <p:cNvPr id="10" name="Gerader Verbinde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pe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Gerader Verbinde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r Verbinde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Gerader Verbinde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r Verbinde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hteck 6"/>
          <p:cNvSpPr/>
          <p:nvPr userDrawn="1"/>
        </p:nvSpPr>
        <p:spPr>
          <a:xfrm>
            <a:off x="4891696" y="0"/>
            <a:ext cx="7315200" cy="6865525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135" y="174980"/>
            <a:ext cx="3657600" cy="2197100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32487" y="429547"/>
            <a:ext cx="6217920" cy="5715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12135" y="2813793"/>
            <a:ext cx="3657600" cy="22859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  <p:cxnSp>
        <p:nvCxnSpPr>
          <p:cNvPr id="60" name="Gerader Verbinder 59"/>
          <p:cNvCxnSpPr/>
          <p:nvPr userDrawn="1"/>
        </p:nvCxnSpPr>
        <p:spPr>
          <a:xfrm>
            <a:off x="612135" y="2546639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54D4E97E-19CF-487C-A843-1873D90C67A5}" type="datetime1">
              <a:rPr lang="de-DE" smtClean="0"/>
              <a:pPr algn="r"/>
              <a:t>23.12.2018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e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Gerader Verbinde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e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Gerader Verbinde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pe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Gerader Verbinde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Gerader Verbinde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e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Gerader Verbinde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pe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Gerader Verbinde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Gerader Verbinde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hteck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endParaRPr lang="de-DE" noProof="0" dirty="0"/>
          </a:p>
        </p:txBody>
      </p:sp>
      <p:cxnSp>
        <p:nvCxnSpPr>
          <p:cNvPr id="59" name="Gerader Verbinde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fld id="{12FE477C-6478-4787-AFC0-934CF6C4F605}" type="datetime1">
              <a:rPr lang="de-DE" noProof="0" smtClean="0"/>
              <a:pPr algn="r"/>
              <a:t>23.12.2018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PVK – </a:t>
            </a:r>
            <a:r>
              <a:rPr lang="de-DE" dirty="0" err="1"/>
              <a:t>NuS</a:t>
            </a:r>
            <a:r>
              <a:rPr lang="de-DE" dirty="0"/>
              <a:t> 1 – René </a:t>
            </a:r>
            <a:r>
              <a:rPr lang="de-DE" dirty="0" err="1"/>
              <a:t>Zubrügg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noProof="0" dirty="0"/>
              <a:t>‹Nr.›</a:t>
            </a:r>
          </a:p>
        </p:txBody>
      </p:sp>
      <p:cxnSp>
        <p:nvCxnSpPr>
          <p:cNvPr id="148" name="Gerader Verbinde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PVK </a:t>
            </a:r>
            <a:r>
              <a:rPr lang="de-DE" dirty="0" err="1"/>
              <a:t>NuS</a:t>
            </a:r>
            <a:r>
              <a:rPr lang="de-DE" dirty="0"/>
              <a:t> 1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be 16">
            <a:extLst>
              <a:ext uri="{FF2B5EF4-FFF2-40B4-BE49-F238E27FC236}">
                <a16:creationId xmlns:a16="http://schemas.microsoft.com/office/drawing/2014/main" id="{62B49764-6578-42A4-9FF9-FA33413072AB}"/>
              </a:ext>
            </a:extLst>
          </p:cNvPr>
          <p:cNvSpPr/>
          <p:nvPr/>
        </p:nvSpPr>
        <p:spPr>
          <a:xfrm>
            <a:off x="5063667" y="1213839"/>
            <a:ext cx="994689" cy="2774694"/>
          </a:xfrm>
          <a:prstGeom prst="cube">
            <a:avLst>
              <a:gd name="adj" fmla="val 9614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1EAE850-FE1B-45C2-A3D7-5ADAF60F2962}"/>
                  </a:ext>
                </a:extLst>
              </p:cNvPr>
              <p:cNvSpPr txBox="1"/>
              <p:nvPr/>
            </p:nvSpPr>
            <p:spPr>
              <a:xfrm>
                <a:off x="5714113" y="1374964"/>
                <a:ext cx="389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1EAE850-FE1B-45C2-A3D7-5ADAF60F2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113" y="1374964"/>
                <a:ext cx="3890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2436B41-AAB7-4FE5-8845-E4D6287E019A}"/>
              </a:ext>
            </a:extLst>
          </p:cNvPr>
          <p:cNvCxnSpPr>
            <a:cxnSpLocks/>
          </p:cNvCxnSpPr>
          <p:nvPr/>
        </p:nvCxnSpPr>
        <p:spPr>
          <a:xfrm>
            <a:off x="5063667" y="3988533"/>
            <a:ext cx="20315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9DAFDE95-50E4-4110-A3AE-C73157F6EAFC}"/>
                  </a:ext>
                </a:extLst>
              </p:cNvPr>
              <p:cNvSpPr txBox="1"/>
              <p:nvPr/>
            </p:nvSpPr>
            <p:spPr>
              <a:xfrm>
                <a:off x="5115433" y="3988533"/>
                <a:ext cx="2846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9DAFDE95-50E4-4110-A3AE-C73157F6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433" y="3988533"/>
                <a:ext cx="284629" cy="276999"/>
              </a:xfrm>
              <a:prstGeom prst="rect">
                <a:avLst/>
              </a:prstGeom>
              <a:blipFill>
                <a:blip r:embed="rId3"/>
                <a:stretch>
                  <a:fillRect l="-19149" t="-43478" r="-68085" b="-1304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feld 20">
            <a:extLst>
              <a:ext uri="{FF2B5EF4-FFF2-40B4-BE49-F238E27FC236}">
                <a16:creationId xmlns:a16="http://schemas.microsoft.com/office/drawing/2014/main" id="{F21140C5-13B4-4674-B092-2D702EE83DAA}"/>
              </a:ext>
            </a:extLst>
          </p:cNvPr>
          <p:cNvSpPr txBox="1"/>
          <p:nvPr/>
        </p:nvSpPr>
        <p:spPr>
          <a:xfrm>
            <a:off x="6436567" y="39423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9BA3AEED-1501-407F-8CE1-8F0F5F9FB23A}"/>
                  </a:ext>
                </a:extLst>
              </p:cNvPr>
              <p:cNvSpPr txBox="1"/>
              <p:nvPr/>
            </p:nvSpPr>
            <p:spPr>
              <a:xfrm>
                <a:off x="2895099" y="5115040"/>
                <a:ext cx="5953937" cy="7101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𝑔𝑒𝑠</m:t>
                          </m:r>
                        </m:sub>
                      </m:sSub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CH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0&lt;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0,   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𝑠𝑜𝑛𝑠𝑡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9BA3AEED-1501-407F-8CE1-8F0F5F9FB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099" y="5115040"/>
                <a:ext cx="5953937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22BBC1A-897C-494C-ADFB-EF69C2D0D93F}"/>
              </a:ext>
            </a:extLst>
          </p:cNvPr>
          <p:cNvCxnSpPr>
            <a:cxnSpLocks/>
          </p:cNvCxnSpPr>
          <p:nvPr/>
        </p:nvCxnSpPr>
        <p:spPr>
          <a:xfrm>
            <a:off x="5863400" y="1818763"/>
            <a:ext cx="1420577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D51A27FE-E134-47C3-8451-AAC62A722FA9}"/>
              </a:ext>
            </a:extLst>
          </p:cNvPr>
          <p:cNvCxnSpPr>
            <a:cxnSpLocks/>
          </p:cNvCxnSpPr>
          <p:nvPr/>
        </p:nvCxnSpPr>
        <p:spPr>
          <a:xfrm>
            <a:off x="5674625" y="2104979"/>
            <a:ext cx="1420577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2B9C8B2-43AD-46AC-B026-E0D552234681}"/>
              </a:ext>
            </a:extLst>
          </p:cNvPr>
          <p:cNvCxnSpPr>
            <a:cxnSpLocks/>
          </p:cNvCxnSpPr>
          <p:nvPr/>
        </p:nvCxnSpPr>
        <p:spPr>
          <a:xfrm>
            <a:off x="5283120" y="2417212"/>
            <a:ext cx="1420577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4D4B95F-1329-40C1-82FF-77AA45023E35}"/>
              </a:ext>
            </a:extLst>
          </p:cNvPr>
          <p:cNvCxnSpPr>
            <a:cxnSpLocks/>
          </p:cNvCxnSpPr>
          <p:nvPr/>
        </p:nvCxnSpPr>
        <p:spPr>
          <a:xfrm>
            <a:off x="5283120" y="3215639"/>
            <a:ext cx="1420577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3629CE6E-ADD7-4296-8641-CCEF6CBA0215}"/>
              </a:ext>
            </a:extLst>
          </p:cNvPr>
          <p:cNvCxnSpPr>
            <a:cxnSpLocks/>
          </p:cNvCxnSpPr>
          <p:nvPr/>
        </p:nvCxnSpPr>
        <p:spPr>
          <a:xfrm>
            <a:off x="5618816" y="2863261"/>
            <a:ext cx="1420577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43EA2DE-66FF-49E3-876D-4EE2075E71A9}"/>
              </a:ext>
            </a:extLst>
          </p:cNvPr>
          <p:cNvCxnSpPr>
            <a:cxnSpLocks/>
          </p:cNvCxnSpPr>
          <p:nvPr/>
        </p:nvCxnSpPr>
        <p:spPr>
          <a:xfrm>
            <a:off x="5887569" y="2635776"/>
            <a:ext cx="1420577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be 22">
            <a:extLst>
              <a:ext uri="{FF2B5EF4-FFF2-40B4-BE49-F238E27FC236}">
                <a16:creationId xmlns:a16="http://schemas.microsoft.com/office/drawing/2014/main" id="{002C197F-0EC8-4516-A40D-1169710C0B60}"/>
              </a:ext>
            </a:extLst>
          </p:cNvPr>
          <p:cNvSpPr/>
          <p:nvPr/>
        </p:nvSpPr>
        <p:spPr>
          <a:xfrm>
            <a:off x="6597858" y="1213839"/>
            <a:ext cx="994689" cy="2774694"/>
          </a:xfrm>
          <a:prstGeom prst="cube">
            <a:avLst>
              <a:gd name="adj" fmla="val 9614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38F6C1D6-392A-44A0-81C2-B0BB1DB22874}"/>
                  </a:ext>
                </a:extLst>
              </p:cNvPr>
              <p:cNvSpPr txBox="1"/>
              <p:nvPr/>
            </p:nvSpPr>
            <p:spPr>
              <a:xfrm>
                <a:off x="7159880" y="1374964"/>
                <a:ext cx="56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38F6C1D6-392A-44A0-81C2-B0BB1DB22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880" y="1374964"/>
                <a:ext cx="5622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161238D9-6AD2-46D8-A8E4-3A943794109F}"/>
                  </a:ext>
                </a:extLst>
              </p:cNvPr>
              <p:cNvSpPr/>
              <p:nvPr/>
            </p:nvSpPr>
            <p:spPr>
              <a:xfrm>
                <a:off x="6168879" y="1415628"/>
                <a:ext cx="682431" cy="431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CH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de-CH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𝑔𝑒𝑠</m:t>
                          </m:r>
                        </m:sub>
                      </m:sSub>
                    </m:oMath>
                  </m:oMathPara>
                </a14:m>
                <a:endParaRPr lang="de-CH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161238D9-6AD2-46D8-A8E4-3A94379410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879" y="1415628"/>
                <a:ext cx="682431" cy="431849"/>
              </a:xfrm>
              <a:prstGeom prst="rect">
                <a:avLst/>
              </a:prstGeom>
              <a:blipFill>
                <a:blip r:embed="rId6"/>
                <a:stretch>
                  <a:fillRect b="-422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722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7BA5A-D11A-47AE-B897-EA295FEF8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68968"/>
            <a:ext cx="9601200" cy="579438"/>
          </a:xfrm>
        </p:spPr>
        <p:txBody>
          <a:bodyPr/>
          <a:lstStyle/>
          <a:p>
            <a:r>
              <a:rPr lang="de-CH" dirty="0"/>
              <a:t>Potential und Spannung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1435237E-3891-47F9-A62F-054D9DA8229E}"/>
                  </a:ext>
                </a:extLst>
              </p:cNvPr>
              <p:cNvSpPr txBox="1"/>
              <p:nvPr/>
            </p:nvSpPr>
            <p:spPr>
              <a:xfrm>
                <a:off x="3724507" y="3526207"/>
                <a:ext cx="3578480" cy="713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1435237E-3891-47F9-A62F-054D9DA82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507" y="3526207"/>
                <a:ext cx="3578480" cy="7135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8121FA7F-DD1B-4195-9AF5-EDBAE63BBD73}"/>
              </a:ext>
            </a:extLst>
          </p:cNvPr>
          <p:cNvSpPr txBox="1"/>
          <p:nvPr/>
        </p:nvSpPr>
        <p:spPr>
          <a:xfrm>
            <a:off x="1295400" y="1003610"/>
            <a:ext cx="747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Das Potential an einem Punkt beschreibt die Energiedifferenz zwischen </a:t>
            </a:r>
          </a:p>
        </p:txBody>
      </p:sp>
    </p:spTree>
    <p:extLst>
      <p:ext uri="{BB962C8B-B14F-4D97-AF65-F5344CB8AC3E}">
        <p14:creationId xmlns:p14="http://schemas.microsoft.com/office/powerpoint/2010/main" val="88531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7BA5A-D11A-47AE-B897-EA295FEF8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579438"/>
          </a:xfrm>
        </p:spPr>
        <p:txBody>
          <a:bodyPr/>
          <a:lstStyle/>
          <a:p>
            <a:r>
              <a:rPr lang="de-CH" dirty="0"/>
              <a:t>Kapazität und Kondensator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54051BA-4FAE-400A-A0E0-9A4FE8A71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228" y="1071263"/>
            <a:ext cx="9601200" cy="699552"/>
          </a:xfrm>
        </p:spPr>
        <p:txBody>
          <a:bodyPr/>
          <a:lstStyle/>
          <a:p>
            <a:pPr marL="0" indent="0">
              <a:buNone/>
            </a:pPr>
            <a:r>
              <a:rPr lang="de-CH" dirty="0"/>
              <a:t>Kapazität gibt an, wie gross die Spannung über einem Bauelement bei einer gegebenen Ladung Q ist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7BAA8E58-A024-421B-8D50-10870BB6FB49}"/>
                  </a:ext>
                </a:extLst>
              </p:cNvPr>
              <p:cNvSpPr txBox="1"/>
              <p:nvPr/>
            </p:nvSpPr>
            <p:spPr>
              <a:xfrm>
                <a:off x="4870852" y="2078587"/>
                <a:ext cx="2126608" cy="6128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7BAA8E58-A024-421B-8D50-10870BB6F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852" y="2078587"/>
                <a:ext cx="2126608" cy="6128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0050E833-D3FB-437E-817C-7C998A95E984}"/>
                  </a:ext>
                </a:extLst>
              </p:cNvPr>
              <p:cNvSpPr txBox="1"/>
              <p:nvPr/>
            </p:nvSpPr>
            <p:spPr>
              <a:xfrm>
                <a:off x="5110757" y="3096322"/>
                <a:ext cx="1646797" cy="8443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∯"/>
                              <m:supHide m:val="on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acc>
                                <m:accPr>
                                  <m:chr m:val="⃗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nary>
                        </m:num>
                        <m:den>
                          <m:nary>
                            <m:naryPr>
                              <m:supHide m:val="on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/>
                            <m:e>
                              <m:acc>
                                <m:accPr>
                                  <m:chr m:val="⃗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</m:nary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0050E833-D3FB-437E-817C-7C998A95E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757" y="3096322"/>
                <a:ext cx="1646797" cy="8443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708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9C253-8108-4A5D-A420-47F36CCC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Elektrische Strömungsfeld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851A07-BF3B-40AE-9159-01AFDD2B0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C3ED19-F6D7-4CBF-84DB-E73A5CA4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Stromdichte</a:t>
            </a:r>
          </a:p>
          <a:p>
            <a:r>
              <a:rPr lang="de-CH" dirty="0"/>
              <a:t>Ohm’sche Gesetz</a:t>
            </a:r>
          </a:p>
          <a:p>
            <a:r>
              <a:rPr lang="de-CH" dirty="0"/>
              <a:t>Feldgrössen an Randflächen</a:t>
            </a:r>
          </a:p>
          <a:p>
            <a:r>
              <a:rPr lang="de-CH" dirty="0"/>
              <a:t>Energie und Leistung</a:t>
            </a:r>
          </a:p>
        </p:txBody>
      </p:sp>
    </p:spTree>
    <p:extLst>
      <p:ext uri="{BB962C8B-B14F-4D97-AF65-F5344CB8AC3E}">
        <p14:creationId xmlns:p14="http://schemas.microsoft.com/office/powerpoint/2010/main" val="190776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9C253-8108-4A5D-A420-47F36CCC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Netzwerke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851A07-BF3B-40AE-9159-01AFDD2B0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C3ED19-F6D7-4CBF-84DB-E73A5CA4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Strom und Spannungsteiler</a:t>
            </a:r>
          </a:p>
          <a:p>
            <a:r>
              <a:rPr lang="de-CH" dirty="0"/>
              <a:t>Stern-Dreieck Umformung</a:t>
            </a:r>
          </a:p>
          <a:p>
            <a:r>
              <a:rPr lang="de-CH" dirty="0"/>
              <a:t>Superposition</a:t>
            </a:r>
          </a:p>
          <a:p>
            <a:r>
              <a:rPr lang="de-CH" dirty="0"/>
              <a:t>Ersatzquellen</a:t>
            </a:r>
          </a:p>
          <a:p>
            <a:r>
              <a:rPr lang="de-CH" dirty="0"/>
              <a:t>Leistungsanpassung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7555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9C253-8108-4A5D-A420-47F36CCC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Stromleitungsmechanismen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851A07-BF3B-40AE-9159-01AFDD2B0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C3ED19-F6D7-4CBF-84DB-E73A5CA4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Halbleiter</a:t>
            </a:r>
          </a:p>
          <a:p>
            <a:r>
              <a:rPr lang="de-CH" dirty="0"/>
              <a:t>Stromleitung in Flüssigkeiten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6364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9C253-8108-4A5D-A420-47F36CCC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Stationäre Magnetfeld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851A07-BF3B-40AE-9159-01AFDD2B0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C3ED19-F6D7-4CBF-84DB-E73A5CA4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CH" dirty="0"/>
              <a:t>Magnetische Feldstärke</a:t>
            </a:r>
          </a:p>
          <a:p>
            <a:r>
              <a:rPr lang="de-CH" dirty="0"/>
              <a:t>Magnetische Flussdichte</a:t>
            </a:r>
          </a:p>
          <a:p>
            <a:r>
              <a:rPr lang="de-CH" dirty="0"/>
              <a:t>Hysteresekurve</a:t>
            </a:r>
          </a:p>
          <a:p>
            <a:r>
              <a:rPr lang="de-CH" dirty="0"/>
              <a:t>Durchflutung</a:t>
            </a:r>
          </a:p>
          <a:p>
            <a:r>
              <a:rPr lang="de-CH" dirty="0" err="1"/>
              <a:t>Reluktanzmodel</a:t>
            </a:r>
            <a:endParaRPr lang="de-CH" dirty="0"/>
          </a:p>
          <a:p>
            <a:r>
              <a:rPr lang="de-CH" dirty="0"/>
              <a:t>Induktivität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6142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9C253-8108-4A5D-A420-47F36CCC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Zeitlich veränderliche Magnetfeld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851A07-BF3B-40AE-9159-01AFDD2B0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C3ED19-F6D7-4CBF-84DB-E73A5CA4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Induktionsgesetz</a:t>
            </a:r>
          </a:p>
          <a:p>
            <a:r>
              <a:rPr lang="de-CH" dirty="0"/>
              <a:t>Bewegungsinduktion</a:t>
            </a:r>
          </a:p>
          <a:p>
            <a:r>
              <a:rPr lang="de-CH" dirty="0"/>
              <a:t>Gegeninduktion</a:t>
            </a:r>
          </a:p>
          <a:p>
            <a:r>
              <a:rPr lang="de-CH" dirty="0"/>
              <a:t>Drehstrom</a:t>
            </a:r>
          </a:p>
          <a:p>
            <a:r>
              <a:rPr lang="de-CH" dirty="0"/>
              <a:t>Übertrager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4096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9C253-8108-4A5D-A420-47F36CCC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Elektrostatik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851A07-BF3B-40AE-9159-01AFDD2B0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C3ED19-F6D7-4CBF-84DB-E73A5CA4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Ladungsdichten</a:t>
            </a:r>
          </a:p>
          <a:p>
            <a:r>
              <a:rPr lang="de-CH" dirty="0"/>
              <a:t>E-Feld</a:t>
            </a:r>
          </a:p>
          <a:p>
            <a:r>
              <a:rPr lang="de-CH" dirty="0"/>
              <a:t>D-Feld</a:t>
            </a:r>
          </a:p>
          <a:p>
            <a:r>
              <a:rPr lang="de-CH" dirty="0"/>
              <a:t>Kapazität</a:t>
            </a:r>
          </a:p>
        </p:txBody>
      </p:sp>
    </p:spTree>
    <p:extLst>
      <p:ext uri="{BB962C8B-B14F-4D97-AF65-F5344CB8AC3E}">
        <p14:creationId xmlns:p14="http://schemas.microsoft.com/office/powerpoint/2010/main" val="55281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7BA5A-D11A-47AE-B897-EA295FEF8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579438"/>
          </a:xfrm>
        </p:spPr>
        <p:txBody>
          <a:bodyPr/>
          <a:lstStyle/>
          <a:p>
            <a:r>
              <a:rPr lang="de-CH" dirty="0"/>
              <a:t>Ladungsdichten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64FCE6-A9AA-42E2-9D3A-A9ACA30F5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19201"/>
            <a:ext cx="9601200" cy="368967"/>
          </a:xfrm>
        </p:spPr>
        <p:txBody>
          <a:bodyPr/>
          <a:lstStyle/>
          <a:p>
            <a:r>
              <a:rPr lang="de-CH" dirty="0"/>
              <a:t>Ladungsdichten beschreiben, wie sich Ladungen geometrisch Aufteilen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4EEF5F8-01D9-41D6-B583-88FD3A763404}"/>
              </a:ext>
            </a:extLst>
          </p:cNvPr>
          <p:cNvCxnSpPr>
            <a:cxnSpLocks/>
          </p:cNvCxnSpPr>
          <p:nvPr/>
        </p:nvCxnSpPr>
        <p:spPr>
          <a:xfrm>
            <a:off x="3348790" y="1864895"/>
            <a:ext cx="0" cy="3032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900FB8A6-E860-40D6-9BF0-B18E55A377C4}"/>
              </a:ext>
            </a:extLst>
          </p:cNvPr>
          <p:cNvCxnSpPr/>
          <p:nvPr/>
        </p:nvCxnSpPr>
        <p:spPr>
          <a:xfrm>
            <a:off x="7423485" y="1800726"/>
            <a:ext cx="0" cy="3705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9E675EF8-66F6-424B-B7E8-C74E0A52B673}"/>
                  </a:ext>
                </a:extLst>
              </p:cNvPr>
              <p:cNvSpPr txBox="1"/>
              <p:nvPr/>
            </p:nvSpPr>
            <p:spPr>
              <a:xfrm>
                <a:off x="1592178" y="2111155"/>
                <a:ext cx="669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9E675EF8-66F6-424B-B7E8-C74E0A52B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178" y="2111155"/>
                <a:ext cx="669758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96E50747-961C-491E-8FA7-516AB33234B2}"/>
                  </a:ext>
                </a:extLst>
              </p:cNvPr>
              <p:cNvSpPr txBox="1"/>
              <p:nvPr/>
            </p:nvSpPr>
            <p:spPr>
              <a:xfrm>
                <a:off x="4954232" y="2091127"/>
                <a:ext cx="669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96E50747-961C-491E-8FA7-516AB3323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232" y="2091127"/>
                <a:ext cx="669758" cy="369332"/>
              </a:xfrm>
              <a:prstGeom prst="rect">
                <a:avLst/>
              </a:prstGeom>
              <a:blipFill>
                <a:blip r:embed="rId3"/>
                <a:stretch>
                  <a:fillRect r="-30909" b="-1475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258D6BEE-493B-4582-B722-1338CE89EA42}"/>
                  </a:ext>
                </a:extLst>
              </p:cNvPr>
              <p:cNvSpPr txBox="1"/>
              <p:nvPr/>
            </p:nvSpPr>
            <p:spPr>
              <a:xfrm>
                <a:off x="8821155" y="2055282"/>
                <a:ext cx="669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258D6BEE-493B-4582-B722-1338CE89E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155" y="2055282"/>
                <a:ext cx="669758" cy="369332"/>
              </a:xfrm>
              <a:prstGeom prst="rect">
                <a:avLst/>
              </a:prstGeom>
              <a:blipFill>
                <a:blip r:embed="rId4"/>
                <a:stretch>
                  <a:fillRect r="-60000" b="-1475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5AC30A11-0E06-4288-85BE-7DC589706F18}"/>
              </a:ext>
            </a:extLst>
          </p:cNvPr>
          <p:cNvSpPr txBox="1"/>
          <p:nvPr/>
        </p:nvSpPr>
        <p:spPr>
          <a:xfrm>
            <a:off x="912623" y="1800726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Linienladungsdichte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2FC08BB-1B01-48C7-A97A-3177EC56257F}"/>
              </a:ext>
            </a:extLst>
          </p:cNvPr>
          <p:cNvSpPr txBox="1"/>
          <p:nvPr/>
        </p:nvSpPr>
        <p:spPr>
          <a:xfrm>
            <a:off x="4133075" y="1800726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Flächenladungsdichte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E2E7E9F-CD17-4B5E-8870-58E45373C5E6}"/>
              </a:ext>
            </a:extLst>
          </p:cNvPr>
          <p:cNvSpPr txBox="1"/>
          <p:nvPr/>
        </p:nvSpPr>
        <p:spPr>
          <a:xfrm>
            <a:off x="8207769" y="1800726"/>
            <a:ext cx="2505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Volumenladungsdichte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CB5A288C-FDED-44A9-90D8-CE401137876A}"/>
                  </a:ext>
                </a:extLst>
              </p:cNvPr>
              <p:cNvSpPr txBox="1"/>
              <p:nvPr/>
            </p:nvSpPr>
            <p:spPr>
              <a:xfrm>
                <a:off x="916757" y="4810026"/>
                <a:ext cx="1946146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CB5A288C-FDED-44A9-90D8-CE4011378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757" y="4810026"/>
                <a:ext cx="1946146" cy="379848"/>
              </a:xfrm>
              <a:prstGeom prst="rect">
                <a:avLst/>
              </a:prstGeom>
              <a:blipFill>
                <a:blip r:embed="rId5"/>
                <a:stretch>
                  <a:fillRect b="-2096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97085053-F494-4898-BBFE-7D671FF5F8EB}"/>
                  </a:ext>
                </a:extLst>
              </p:cNvPr>
              <p:cNvSpPr txBox="1"/>
              <p:nvPr/>
            </p:nvSpPr>
            <p:spPr>
              <a:xfrm>
                <a:off x="4413065" y="4531168"/>
                <a:ext cx="1946146" cy="658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e>
                      </m:nary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97085053-F494-4898-BBFE-7D671FF5F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065" y="4531168"/>
                <a:ext cx="1946146" cy="6587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014D94B8-B50A-4A64-98AA-F1C92B2A87F9}"/>
                  </a:ext>
                </a:extLst>
              </p:cNvPr>
              <p:cNvSpPr txBox="1"/>
              <p:nvPr/>
            </p:nvSpPr>
            <p:spPr>
              <a:xfrm>
                <a:off x="8395260" y="4987174"/>
                <a:ext cx="1946146" cy="660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∭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014D94B8-B50A-4A64-98AA-F1C92B2A8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260" y="4987174"/>
                <a:ext cx="1946146" cy="6603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ube 19">
            <a:extLst>
              <a:ext uri="{FF2B5EF4-FFF2-40B4-BE49-F238E27FC236}">
                <a16:creationId xmlns:a16="http://schemas.microsoft.com/office/drawing/2014/main" id="{B7E2936B-16B5-444B-86A8-959E0E79C398}"/>
              </a:ext>
            </a:extLst>
          </p:cNvPr>
          <p:cNvSpPr/>
          <p:nvPr/>
        </p:nvSpPr>
        <p:spPr>
          <a:xfrm>
            <a:off x="8395260" y="2880108"/>
            <a:ext cx="2851484" cy="201729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BF7B6A81-DC31-4E99-9C99-B94EC923E169}"/>
              </a:ext>
            </a:extLst>
          </p:cNvPr>
          <p:cNvGrpSpPr/>
          <p:nvPr/>
        </p:nvGrpSpPr>
        <p:grpSpPr>
          <a:xfrm>
            <a:off x="703794" y="3062377"/>
            <a:ext cx="2414399" cy="160421"/>
            <a:chOff x="710061" y="3517233"/>
            <a:chExt cx="2414399" cy="160421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6822A57F-5890-4B94-8302-D9738FF0775B}"/>
                </a:ext>
              </a:extLst>
            </p:cNvPr>
            <p:cNvSpPr/>
            <p:nvPr/>
          </p:nvSpPr>
          <p:spPr>
            <a:xfrm>
              <a:off x="710061" y="3517233"/>
              <a:ext cx="2414399" cy="1604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536E0946-7EF1-42C3-8651-4D3561171FD2}"/>
                </a:ext>
              </a:extLst>
            </p:cNvPr>
            <p:cNvSpPr/>
            <p:nvPr/>
          </p:nvSpPr>
          <p:spPr>
            <a:xfrm>
              <a:off x="778655" y="3545303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600C9976-0B68-4AAE-8D1D-C9F919596D6E}"/>
                </a:ext>
              </a:extLst>
            </p:cNvPr>
            <p:cNvSpPr/>
            <p:nvPr/>
          </p:nvSpPr>
          <p:spPr>
            <a:xfrm>
              <a:off x="1002985" y="3543300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17BD6C05-F821-485E-9291-42669F07B12C}"/>
                </a:ext>
              </a:extLst>
            </p:cNvPr>
            <p:cNvSpPr/>
            <p:nvPr/>
          </p:nvSpPr>
          <p:spPr>
            <a:xfrm>
              <a:off x="2045016" y="3543300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F2D6D56-C1C2-48DD-A0FC-626F528F9A66}"/>
                </a:ext>
              </a:extLst>
            </p:cNvPr>
            <p:cNvSpPr/>
            <p:nvPr/>
          </p:nvSpPr>
          <p:spPr>
            <a:xfrm>
              <a:off x="2900130" y="3543300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7805DA25-D02E-4C27-BCFF-8A4F685DD49F}"/>
                </a:ext>
              </a:extLst>
            </p:cNvPr>
            <p:cNvSpPr/>
            <p:nvPr/>
          </p:nvSpPr>
          <p:spPr>
            <a:xfrm>
              <a:off x="1173914" y="3543300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5E5F03BE-0E9B-4FBB-97ED-7DF9126AD8F1}"/>
                </a:ext>
              </a:extLst>
            </p:cNvPr>
            <p:cNvSpPr/>
            <p:nvPr/>
          </p:nvSpPr>
          <p:spPr>
            <a:xfrm>
              <a:off x="1352198" y="3543300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B8771DAB-D869-4BC7-BC35-2DEBE3BDEA2B}"/>
              </a:ext>
            </a:extLst>
          </p:cNvPr>
          <p:cNvGrpSpPr/>
          <p:nvPr/>
        </p:nvGrpSpPr>
        <p:grpSpPr>
          <a:xfrm>
            <a:off x="4224803" y="2560722"/>
            <a:ext cx="2414399" cy="1736556"/>
            <a:chOff x="4271438" y="2951387"/>
            <a:chExt cx="2414399" cy="1736556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C32C2AD-7F3D-4C0B-A772-45700293DF2E}"/>
                </a:ext>
              </a:extLst>
            </p:cNvPr>
            <p:cNvSpPr/>
            <p:nvPr/>
          </p:nvSpPr>
          <p:spPr>
            <a:xfrm>
              <a:off x="4271438" y="2951387"/>
              <a:ext cx="2414399" cy="17365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5058A555-6DCE-42A6-B698-BA2AD9125300}"/>
                </a:ext>
              </a:extLst>
            </p:cNvPr>
            <p:cNvSpPr/>
            <p:nvPr/>
          </p:nvSpPr>
          <p:spPr>
            <a:xfrm>
              <a:off x="4332952" y="2999872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88175D11-C130-4C9B-81E9-A05C50D0E1AF}"/>
                </a:ext>
              </a:extLst>
            </p:cNvPr>
            <p:cNvSpPr/>
            <p:nvPr/>
          </p:nvSpPr>
          <p:spPr>
            <a:xfrm>
              <a:off x="4332952" y="3156643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78C2EFA-421B-483E-A0E6-56888682C712}"/>
                </a:ext>
              </a:extLst>
            </p:cNvPr>
            <p:cNvSpPr/>
            <p:nvPr/>
          </p:nvSpPr>
          <p:spPr>
            <a:xfrm>
              <a:off x="4505533" y="2999872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012B69D0-1A72-42BF-9E73-1A07DBE18433}"/>
                </a:ext>
              </a:extLst>
            </p:cNvPr>
            <p:cNvSpPr/>
            <p:nvPr/>
          </p:nvSpPr>
          <p:spPr>
            <a:xfrm>
              <a:off x="4505533" y="3156643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0420C435-ABD9-4629-9DB9-04BE40E49D72}"/>
                </a:ext>
              </a:extLst>
            </p:cNvPr>
            <p:cNvSpPr/>
            <p:nvPr/>
          </p:nvSpPr>
          <p:spPr>
            <a:xfrm>
              <a:off x="4332952" y="3332386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98E3E56F-1CF7-4F12-B828-4092F72FB367}"/>
                </a:ext>
              </a:extLst>
            </p:cNvPr>
            <p:cNvSpPr/>
            <p:nvPr/>
          </p:nvSpPr>
          <p:spPr>
            <a:xfrm>
              <a:off x="4332952" y="3489157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33E171D6-C888-4F04-937F-6E20203B3AF2}"/>
                </a:ext>
              </a:extLst>
            </p:cNvPr>
            <p:cNvSpPr/>
            <p:nvPr/>
          </p:nvSpPr>
          <p:spPr>
            <a:xfrm>
              <a:off x="4505533" y="3332386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48B2156B-045C-4E2A-ABF4-687BDE6DD3F2}"/>
                </a:ext>
              </a:extLst>
            </p:cNvPr>
            <p:cNvSpPr/>
            <p:nvPr/>
          </p:nvSpPr>
          <p:spPr>
            <a:xfrm>
              <a:off x="4505533" y="3489157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A8B5423B-7E87-40C3-A4A3-3ECDC44A173E}"/>
                </a:ext>
              </a:extLst>
            </p:cNvPr>
            <p:cNvSpPr/>
            <p:nvPr/>
          </p:nvSpPr>
          <p:spPr>
            <a:xfrm>
              <a:off x="4334972" y="3678573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3ECA0F52-059A-4F5C-BE2F-33A7D8F3F32A}"/>
                </a:ext>
              </a:extLst>
            </p:cNvPr>
            <p:cNvSpPr/>
            <p:nvPr/>
          </p:nvSpPr>
          <p:spPr>
            <a:xfrm>
              <a:off x="4334972" y="3835344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BBA2B86-1143-4D81-AD43-998E7EFA4526}"/>
                </a:ext>
              </a:extLst>
            </p:cNvPr>
            <p:cNvSpPr/>
            <p:nvPr/>
          </p:nvSpPr>
          <p:spPr>
            <a:xfrm>
              <a:off x="4507553" y="3678573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6C83500D-C397-4C90-9C42-B15E470A40C1}"/>
                </a:ext>
              </a:extLst>
            </p:cNvPr>
            <p:cNvSpPr/>
            <p:nvPr/>
          </p:nvSpPr>
          <p:spPr>
            <a:xfrm>
              <a:off x="4507553" y="3835344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F721A67B-8C64-4947-8BA9-3807F0D6B3EB}"/>
                </a:ext>
              </a:extLst>
            </p:cNvPr>
            <p:cNvSpPr/>
            <p:nvPr/>
          </p:nvSpPr>
          <p:spPr>
            <a:xfrm>
              <a:off x="4332952" y="4357274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0CEA28DC-19D6-4AF1-878F-ECFC3797F44F}"/>
                </a:ext>
              </a:extLst>
            </p:cNvPr>
            <p:cNvSpPr/>
            <p:nvPr/>
          </p:nvSpPr>
          <p:spPr>
            <a:xfrm>
              <a:off x="4332952" y="4514045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F719909C-3E52-4A68-B0EB-2B0A913A3078}"/>
                </a:ext>
              </a:extLst>
            </p:cNvPr>
            <p:cNvSpPr/>
            <p:nvPr/>
          </p:nvSpPr>
          <p:spPr>
            <a:xfrm>
              <a:off x="4505533" y="4357274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4635EF74-5D2A-4ADF-B306-D24B029F2E18}"/>
                </a:ext>
              </a:extLst>
            </p:cNvPr>
            <p:cNvSpPr/>
            <p:nvPr/>
          </p:nvSpPr>
          <p:spPr>
            <a:xfrm>
              <a:off x="4505533" y="4514045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2744B864-7293-4E04-B14B-1E15B6494587}"/>
                </a:ext>
              </a:extLst>
            </p:cNvPr>
            <p:cNvSpPr/>
            <p:nvPr/>
          </p:nvSpPr>
          <p:spPr>
            <a:xfrm>
              <a:off x="4332952" y="4020749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D4F8254E-8C3D-4E9B-8369-5B9E3D9ACB1D}"/>
                </a:ext>
              </a:extLst>
            </p:cNvPr>
            <p:cNvSpPr/>
            <p:nvPr/>
          </p:nvSpPr>
          <p:spPr>
            <a:xfrm>
              <a:off x="4332952" y="4177520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FAF12B24-2951-4491-9BF6-437C0AB539B2}"/>
                </a:ext>
              </a:extLst>
            </p:cNvPr>
            <p:cNvSpPr/>
            <p:nvPr/>
          </p:nvSpPr>
          <p:spPr>
            <a:xfrm>
              <a:off x="4505533" y="4020749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99441B94-18DF-423A-A5A9-165763AE2EF1}"/>
                </a:ext>
              </a:extLst>
            </p:cNvPr>
            <p:cNvSpPr/>
            <p:nvPr/>
          </p:nvSpPr>
          <p:spPr>
            <a:xfrm>
              <a:off x="4505533" y="4177520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6A9E634C-CFE4-40CB-A0C8-DE6F3153445A}"/>
                </a:ext>
              </a:extLst>
            </p:cNvPr>
            <p:cNvSpPr/>
            <p:nvPr/>
          </p:nvSpPr>
          <p:spPr>
            <a:xfrm>
              <a:off x="4880110" y="2985817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68CE1073-370E-45CE-8CA2-EB4F923E841F}"/>
                </a:ext>
              </a:extLst>
            </p:cNvPr>
            <p:cNvSpPr/>
            <p:nvPr/>
          </p:nvSpPr>
          <p:spPr>
            <a:xfrm>
              <a:off x="4880110" y="3142588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A4AF95FB-9F82-4E9E-B1B6-F1425A5D5C4F}"/>
                </a:ext>
              </a:extLst>
            </p:cNvPr>
            <p:cNvSpPr/>
            <p:nvPr/>
          </p:nvSpPr>
          <p:spPr>
            <a:xfrm>
              <a:off x="4880110" y="3318331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26C820D1-2903-468C-86FD-40FB4581AC97}"/>
                </a:ext>
              </a:extLst>
            </p:cNvPr>
            <p:cNvSpPr/>
            <p:nvPr/>
          </p:nvSpPr>
          <p:spPr>
            <a:xfrm>
              <a:off x="4880110" y="3475102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1AAF1754-1417-48D8-8A44-368968E793CE}"/>
                </a:ext>
              </a:extLst>
            </p:cNvPr>
            <p:cNvSpPr/>
            <p:nvPr/>
          </p:nvSpPr>
          <p:spPr>
            <a:xfrm>
              <a:off x="4882130" y="3664518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850BF18F-87BF-4168-A1E0-A6259314C755}"/>
                </a:ext>
              </a:extLst>
            </p:cNvPr>
            <p:cNvSpPr/>
            <p:nvPr/>
          </p:nvSpPr>
          <p:spPr>
            <a:xfrm>
              <a:off x="4882130" y="3821289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0C7FA4A1-CFE3-4D48-AF97-806437AC31AA}"/>
                </a:ext>
              </a:extLst>
            </p:cNvPr>
            <p:cNvSpPr/>
            <p:nvPr/>
          </p:nvSpPr>
          <p:spPr>
            <a:xfrm>
              <a:off x="4880110" y="4343219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E89991C8-5509-4F70-A2B1-B45D9005A2FD}"/>
                </a:ext>
              </a:extLst>
            </p:cNvPr>
            <p:cNvSpPr/>
            <p:nvPr/>
          </p:nvSpPr>
          <p:spPr>
            <a:xfrm>
              <a:off x="4880110" y="4499990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7D7D2D54-FAF1-482B-9E02-D8CC9EEDE7F6}"/>
                </a:ext>
              </a:extLst>
            </p:cNvPr>
            <p:cNvSpPr/>
            <p:nvPr/>
          </p:nvSpPr>
          <p:spPr>
            <a:xfrm>
              <a:off x="4880110" y="4006694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61D0D4FD-1346-447D-8C8A-E5D3C186AEF4}"/>
                </a:ext>
              </a:extLst>
            </p:cNvPr>
            <p:cNvSpPr/>
            <p:nvPr/>
          </p:nvSpPr>
          <p:spPr>
            <a:xfrm>
              <a:off x="4880110" y="4163465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AE2B6833-7534-4BB3-B3BA-8F7BCE718907}"/>
                </a:ext>
              </a:extLst>
            </p:cNvPr>
            <p:cNvSpPr/>
            <p:nvPr/>
          </p:nvSpPr>
          <p:spPr>
            <a:xfrm>
              <a:off x="5548355" y="2999872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897F30AE-5B79-4EDE-BD0E-0A81B031E3AF}"/>
                </a:ext>
              </a:extLst>
            </p:cNvPr>
            <p:cNvSpPr/>
            <p:nvPr/>
          </p:nvSpPr>
          <p:spPr>
            <a:xfrm>
              <a:off x="5548355" y="3156643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9F3797CB-5859-445C-8F22-F07E9212EA04}"/>
                </a:ext>
              </a:extLst>
            </p:cNvPr>
            <p:cNvSpPr/>
            <p:nvPr/>
          </p:nvSpPr>
          <p:spPr>
            <a:xfrm>
              <a:off x="5548355" y="3332386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3BAB0BEF-6D02-41E8-BBF3-311A11F01EB2}"/>
                </a:ext>
              </a:extLst>
            </p:cNvPr>
            <p:cNvSpPr/>
            <p:nvPr/>
          </p:nvSpPr>
          <p:spPr>
            <a:xfrm>
              <a:off x="5548355" y="3489157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6BF37212-496A-4741-ACA2-6EAE1D757F75}"/>
                </a:ext>
              </a:extLst>
            </p:cNvPr>
            <p:cNvSpPr/>
            <p:nvPr/>
          </p:nvSpPr>
          <p:spPr>
            <a:xfrm>
              <a:off x="5550375" y="3678573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DF8FF6FA-9FCB-4F8C-8261-0592953A0D5E}"/>
                </a:ext>
              </a:extLst>
            </p:cNvPr>
            <p:cNvSpPr/>
            <p:nvPr/>
          </p:nvSpPr>
          <p:spPr>
            <a:xfrm>
              <a:off x="5550375" y="3835344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2361F338-95E7-4B03-8CFC-C6F5DCF33507}"/>
                </a:ext>
              </a:extLst>
            </p:cNvPr>
            <p:cNvSpPr/>
            <p:nvPr/>
          </p:nvSpPr>
          <p:spPr>
            <a:xfrm>
              <a:off x="5548355" y="4357274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6298D2F9-C747-4B7E-9CF5-EFC742572245}"/>
                </a:ext>
              </a:extLst>
            </p:cNvPr>
            <p:cNvSpPr/>
            <p:nvPr/>
          </p:nvSpPr>
          <p:spPr>
            <a:xfrm>
              <a:off x="5548355" y="4514045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D004FBF8-B4F4-410B-BFBC-EF6C8953A147}"/>
                </a:ext>
              </a:extLst>
            </p:cNvPr>
            <p:cNvSpPr/>
            <p:nvPr/>
          </p:nvSpPr>
          <p:spPr>
            <a:xfrm>
              <a:off x="5548355" y="4020749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F2A85DD4-C4F8-473F-B420-C97105CBB97D}"/>
                </a:ext>
              </a:extLst>
            </p:cNvPr>
            <p:cNvSpPr/>
            <p:nvPr/>
          </p:nvSpPr>
          <p:spPr>
            <a:xfrm>
              <a:off x="5548355" y="4177520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BDA9BBC9-6D13-43AC-A918-217E7E5263CA}"/>
                </a:ext>
              </a:extLst>
            </p:cNvPr>
            <p:cNvSpPr/>
            <p:nvPr/>
          </p:nvSpPr>
          <p:spPr>
            <a:xfrm>
              <a:off x="6205936" y="2985817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556E6C2F-E66B-48F7-BDC9-93BE6DB5CDFB}"/>
                </a:ext>
              </a:extLst>
            </p:cNvPr>
            <p:cNvSpPr/>
            <p:nvPr/>
          </p:nvSpPr>
          <p:spPr>
            <a:xfrm>
              <a:off x="6205936" y="3142588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927BF94C-EDE2-4343-9A1D-4269FFFBBCB3}"/>
                </a:ext>
              </a:extLst>
            </p:cNvPr>
            <p:cNvSpPr/>
            <p:nvPr/>
          </p:nvSpPr>
          <p:spPr>
            <a:xfrm>
              <a:off x="6205936" y="3318331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1F49D033-DEE3-4EB6-9838-00C2F8D24EA4}"/>
                </a:ext>
              </a:extLst>
            </p:cNvPr>
            <p:cNvSpPr/>
            <p:nvPr/>
          </p:nvSpPr>
          <p:spPr>
            <a:xfrm>
              <a:off x="6205936" y="3475102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27364434-CB7C-4141-A4A7-8EF69E59C17A}"/>
                </a:ext>
              </a:extLst>
            </p:cNvPr>
            <p:cNvSpPr/>
            <p:nvPr/>
          </p:nvSpPr>
          <p:spPr>
            <a:xfrm>
              <a:off x="6207956" y="3664518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CCDA20C0-6501-479F-AEF3-47CB5D74C9EE}"/>
                </a:ext>
              </a:extLst>
            </p:cNvPr>
            <p:cNvSpPr/>
            <p:nvPr/>
          </p:nvSpPr>
          <p:spPr>
            <a:xfrm>
              <a:off x="6207956" y="3821289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289FF2A2-CDBA-4F1A-BD97-4D32E8EF1205}"/>
                </a:ext>
              </a:extLst>
            </p:cNvPr>
            <p:cNvSpPr/>
            <p:nvPr/>
          </p:nvSpPr>
          <p:spPr>
            <a:xfrm>
              <a:off x="6205936" y="4343219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72CD97F6-001B-4341-9FD7-A1C056467EF3}"/>
                </a:ext>
              </a:extLst>
            </p:cNvPr>
            <p:cNvSpPr/>
            <p:nvPr/>
          </p:nvSpPr>
          <p:spPr>
            <a:xfrm>
              <a:off x="6205936" y="4499990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82FF86A7-9776-4C8F-80C9-CA8AA3E440D5}"/>
                </a:ext>
              </a:extLst>
            </p:cNvPr>
            <p:cNvSpPr/>
            <p:nvPr/>
          </p:nvSpPr>
          <p:spPr>
            <a:xfrm>
              <a:off x="6205936" y="4006694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7E184D83-A98C-486B-AC42-0261216F59BB}"/>
                </a:ext>
              </a:extLst>
            </p:cNvPr>
            <p:cNvSpPr/>
            <p:nvPr/>
          </p:nvSpPr>
          <p:spPr>
            <a:xfrm>
              <a:off x="6205936" y="4163465"/>
              <a:ext cx="111067" cy="10828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83" name="Ellipse 82">
            <a:extLst>
              <a:ext uri="{FF2B5EF4-FFF2-40B4-BE49-F238E27FC236}">
                <a16:creationId xmlns:a16="http://schemas.microsoft.com/office/drawing/2014/main" id="{8974EBA0-2090-40D6-8C57-1C77306E6999}"/>
              </a:ext>
            </a:extLst>
          </p:cNvPr>
          <p:cNvSpPr/>
          <p:nvPr/>
        </p:nvSpPr>
        <p:spPr>
          <a:xfrm>
            <a:off x="8589125" y="3555312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0F2C98DE-07DB-4A06-AF28-540F3B3B3327}"/>
              </a:ext>
            </a:extLst>
          </p:cNvPr>
          <p:cNvSpPr/>
          <p:nvPr/>
        </p:nvSpPr>
        <p:spPr>
          <a:xfrm>
            <a:off x="8591145" y="3901499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03343525-599E-49BD-AECB-9F3CE97F7348}"/>
              </a:ext>
            </a:extLst>
          </p:cNvPr>
          <p:cNvSpPr/>
          <p:nvPr/>
        </p:nvSpPr>
        <p:spPr>
          <a:xfrm>
            <a:off x="8589125" y="4580200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C0030436-3854-45B8-9089-B71A1DED0EA5}"/>
              </a:ext>
            </a:extLst>
          </p:cNvPr>
          <p:cNvSpPr/>
          <p:nvPr/>
        </p:nvSpPr>
        <p:spPr>
          <a:xfrm>
            <a:off x="8589125" y="4243675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AAE4C75E-E5FB-4FE2-895E-1A23780E3A1A}"/>
              </a:ext>
            </a:extLst>
          </p:cNvPr>
          <p:cNvSpPr/>
          <p:nvPr/>
        </p:nvSpPr>
        <p:spPr>
          <a:xfrm>
            <a:off x="8803743" y="3397994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ADF260E3-6EB4-4553-AB1F-0003F0F391C5}"/>
              </a:ext>
            </a:extLst>
          </p:cNvPr>
          <p:cNvSpPr/>
          <p:nvPr/>
        </p:nvSpPr>
        <p:spPr>
          <a:xfrm>
            <a:off x="8805763" y="3744181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873D52A1-6CAD-4326-B3C7-4435F0D5933B}"/>
              </a:ext>
            </a:extLst>
          </p:cNvPr>
          <p:cNvSpPr/>
          <p:nvPr/>
        </p:nvSpPr>
        <p:spPr>
          <a:xfrm>
            <a:off x="8803743" y="4422882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E2745396-36D6-40CF-83C6-CB2DD948BF8B}"/>
              </a:ext>
            </a:extLst>
          </p:cNvPr>
          <p:cNvSpPr/>
          <p:nvPr/>
        </p:nvSpPr>
        <p:spPr>
          <a:xfrm>
            <a:off x="8803743" y="4086357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DCAF3CC9-CC27-419C-9F49-58E7A02B8B4B}"/>
              </a:ext>
            </a:extLst>
          </p:cNvPr>
          <p:cNvSpPr/>
          <p:nvPr/>
        </p:nvSpPr>
        <p:spPr>
          <a:xfrm>
            <a:off x="9075013" y="3164104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9715F33F-A6A5-4A4A-9B33-9F5F2B78ED0C}"/>
              </a:ext>
            </a:extLst>
          </p:cNvPr>
          <p:cNvSpPr/>
          <p:nvPr/>
        </p:nvSpPr>
        <p:spPr>
          <a:xfrm>
            <a:off x="9077033" y="3510291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11654EDF-A54D-4E33-A3D3-CD7B6D7D0ABF}"/>
              </a:ext>
            </a:extLst>
          </p:cNvPr>
          <p:cNvSpPr/>
          <p:nvPr/>
        </p:nvSpPr>
        <p:spPr>
          <a:xfrm>
            <a:off x="9075013" y="4188992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EA314CF7-E701-4FF6-AE8F-45D2DE899CF0}"/>
              </a:ext>
            </a:extLst>
          </p:cNvPr>
          <p:cNvSpPr/>
          <p:nvPr/>
        </p:nvSpPr>
        <p:spPr>
          <a:xfrm>
            <a:off x="9075013" y="3852467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5FB35F6B-F701-40DD-AC01-B95CD1C4B8AD}"/>
              </a:ext>
            </a:extLst>
          </p:cNvPr>
          <p:cNvSpPr/>
          <p:nvPr/>
        </p:nvSpPr>
        <p:spPr>
          <a:xfrm>
            <a:off x="9104341" y="3555312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5FF9BFD0-52BA-4C50-B826-AD95BAF38480}"/>
              </a:ext>
            </a:extLst>
          </p:cNvPr>
          <p:cNvSpPr/>
          <p:nvPr/>
        </p:nvSpPr>
        <p:spPr>
          <a:xfrm>
            <a:off x="9106361" y="3901499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6E528361-A4E3-4E57-B729-BDBEA058A9FC}"/>
              </a:ext>
            </a:extLst>
          </p:cNvPr>
          <p:cNvSpPr/>
          <p:nvPr/>
        </p:nvSpPr>
        <p:spPr>
          <a:xfrm>
            <a:off x="9104341" y="4580200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3F38430C-33EC-4303-936B-145BE4CCCFA3}"/>
              </a:ext>
            </a:extLst>
          </p:cNvPr>
          <p:cNvSpPr/>
          <p:nvPr/>
        </p:nvSpPr>
        <p:spPr>
          <a:xfrm>
            <a:off x="9104341" y="4243675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878BC706-5B0A-4BF7-85AC-57D3C7C2A838}"/>
              </a:ext>
            </a:extLst>
          </p:cNvPr>
          <p:cNvSpPr/>
          <p:nvPr/>
        </p:nvSpPr>
        <p:spPr>
          <a:xfrm>
            <a:off x="9318959" y="3397994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13A237F5-5C27-434B-A194-F8FA55F36289}"/>
              </a:ext>
            </a:extLst>
          </p:cNvPr>
          <p:cNvSpPr/>
          <p:nvPr/>
        </p:nvSpPr>
        <p:spPr>
          <a:xfrm>
            <a:off x="9320979" y="3744181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EE4074BF-3900-47F4-9F2E-EC3815FC2C2E}"/>
              </a:ext>
            </a:extLst>
          </p:cNvPr>
          <p:cNvSpPr/>
          <p:nvPr/>
        </p:nvSpPr>
        <p:spPr>
          <a:xfrm>
            <a:off x="9318959" y="4422882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9AE60266-79DA-4D32-8B72-4CF0F08432F7}"/>
              </a:ext>
            </a:extLst>
          </p:cNvPr>
          <p:cNvSpPr/>
          <p:nvPr/>
        </p:nvSpPr>
        <p:spPr>
          <a:xfrm>
            <a:off x="9318959" y="4086357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01B37F52-E6C3-4B41-8B56-BE2078A27477}"/>
              </a:ext>
            </a:extLst>
          </p:cNvPr>
          <p:cNvSpPr/>
          <p:nvPr/>
        </p:nvSpPr>
        <p:spPr>
          <a:xfrm>
            <a:off x="9590229" y="3164104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652A4066-07FE-425D-BA29-15E710CB7280}"/>
              </a:ext>
            </a:extLst>
          </p:cNvPr>
          <p:cNvSpPr/>
          <p:nvPr/>
        </p:nvSpPr>
        <p:spPr>
          <a:xfrm>
            <a:off x="9592249" y="3510291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EB34D1F2-48CD-4D49-B686-7E6122CEA3A8}"/>
              </a:ext>
            </a:extLst>
          </p:cNvPr>
          <p:cNvSpPr/>
          <p:nvPr/>
        </p:nvSpPr>
        <p:spPr>
          <a:xfrm>
            <a:off x="9590229" y="4188992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3911B8A6-1648-4611-8495-AE52B67D461A}"/>
              </a:ext>
            </a:extLst>
          </p:cNvPr>
          <p:cNvSpPr/>
          <p:nvPr/>
        </p:nvSpPr>
        <p:spPr>
          <a:xfrm>
            <a:off x="9590229" y="3852467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C030B682-40A0-4E1E-AB60-D0D8DABAF799}"/>
              </a:ext>
            </a:extLst>
          </p:cNvPr>
          <p:cNvSpPr/>
          <p:nvPr/>
        </p:nvSpPr>
        <p:spPr>
          <a:xfrm>
            <a:off x="9511137" y="3555312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63187617-D823-47E5-BA30-8EBD2E799621}"/>
              </a:ext>
            </a:extLst>
          </p:cNvPr>
          <p:cNvSpPr/>
          <p:nvPr/>
        </p:nvSpPr>
        <p:spPr>
          <a:xfrm>
            <a:off x="9513157" y="3901499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EE3AB872-7ED9-4DA1-A6D0-5A1BA2A897D9}"/>
              </a:ext>
            </a:extLst>
          </p:cNvPr>
          <p:cNvSpPr/>
          <p:nvPr/>
        </p:nvSpPr>
        <p:spPr>
          <a:xfrm>
            <a:off x="9511137" y="4580200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948628DA-DAA9-44E1-A190-6768A8D61265}"/>
              </a:ext>
            </a:extLst>
          </p:cNvPr>
          <p:cNvSpPr/>
          <p:nvPr/>
        </p:nvSpPr>
        <p:spPr>
          <a:xfrm>
            <a:off x="9511137" y="4243675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766ABD95-F3A8-4BEF-8E2C-D021E6C853D4}"/>
              </a:ext>
            </a:extLst>
          </p:cNvPr>
          <p:cNvSpPr/>
          <p:nvPr/>
        </p:nvSpPr>
        <p:spPr>
          <a:xfrm>
            <a:off x="9725755" y="3397994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7F011CB4-1199-41BE-B2F9-08518F478C27}"/>
              </a:ext>
            </a:extLst>
          </p:cNvPr>
          <p:cNvSpPr/>
          <p:nvPr/>
        </p:nvSpPr>
        <p:spPr>
          <a:xfrm>
            <a:off x="9727775" y="3744181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8D872E75-4480-4B93-B0A7-0AC13EC7320F}"/>
              </a:ext>
            </a:extLst>
          </p:cNvPr>
          <p:cNvSpPr/>
          <p:nvPr/>
        </p:nvSpPr>
        <p:spPr>
          <a:xfrm>
            <a:off x="9725755" y="4422882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71792E75-EDAD-493A-88B6-250D537D575C}"/>
              </a:ext>
            </a:extLst>
          </p:cNvPr>
          <p:cNvSpPr/>
          <p:nvPr/>
        </p:nvSpPr>
        <p:spPr>
          <a:xfrm>
            <a:off x="9725755" y="4086357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C32B2EB3-3913-45DE-8689-36EE25974750}"/>
              </a:ext>
            </a:extLst>
          </p:cNvPr>
          <p:cNvSpPr/>
          <p:nvPr/>
        </p:nvSpPr>
        <p:spPr>
          <a:xfrm>
            <a:off x="9997025" y="3164104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987A1294-A0BC-482F-892C-C94BF3F1F0FE}"/>
              </a:ext>
            </a:extLst>
          </p:cNvPr>
          <p:cNvSpPr/>
          <p:nvPr/>
        </p:nvSpPr>
        <p:spPr>
          <a:xfrm>
            <a:off x="9999045" y="3510291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1BFDA86B-FE91-4405-9A63-56C0FD117C25}"/>
              </a:ext>
            </a:extLst>
          </p:cNvPr>
          <p:cNvSpPr/>
          <p:nvPr/>
        </p:nvSpPr>
        <p:spPr>
          <a:xfrm>
            <a:off x="9997025" y="4188992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A628C3E1-C596-4572-8E4D-B68326932443}"/>
              </a:ext>
            </a:extLst>
          </p:cNvPr>
          <p:cNvSpPr/>
          <p:nvPr/>
        </p:nvSpPr>
        <p:spPr>
          <a:xfrm>
            <a:off x="9997025" y="3852467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DD4F7433-406F-43A2-8940-CF2409F01FFC}"/>
              </a:ext>
            </a:extLst>
          </p:cNvPr>
          <p:cNvSpPr/>
          <p:nvPr/>
        </p:nvSpPr>
        <p:spPr>
          <a:xfrm>
            <a:off x="10076115" y="3501169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3337ADAB-802E-4294-8D56-EEEE42B1557C}"/>
              </a:ext>
            </a:extLst>
          </p:cNvPr>
          <p:cNvSpPr/>
          <p:nvPr/>
        </p:nvSpPr>
        <p:spPr>
          <a:xfrm>
            <a:off x="10078135" y="3847356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B01F7480-329B-40C4-A106-AF068C81FAC6}"/>
              </a:ext>
            </a:extLst>
          </p:cNvPr>
          <p:cNvSpPr/>
          <p:nvPr/>
        </p:nvSpPr>
        <p:spPr>
          <a:xfrm>
            <a:off x="10076115" y="4526057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D30F7172-B502-4A07-AEC6-0675DF759F94}"/>
              </a:ext>
            </a:extLst>
          </p:cNvPr>
          <p:cNvSpPr/>
          <p:nvPr/>
        </p:nvSpPr>
        <p:spPr>
          <a:xfrm>
            <a:off x="10076115" y="4189532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59182BBD-69AA-4348-9106-A4FDD744DD31}"/>
              </a:ext>
            </a:extLst>
          </p:cNvPr>
          <p:cNvSpPr/>
          <p:nvPr/>
        </p:nvSpPr>
        <p:spPr>
          <a:xfrm>
            <a:off x="10290733" y="3343851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17076E18-48B7-4C7B-B33D-3C7565F911F3}"/>
              </a:ext>
            </a:extLst>
          </p:cNvPr>
          <p:cNvSpPr/>
          <p:nvPr/>
        </p:nvSpPr>
        <p:spPr>
          <a:xfrm>
            <a:off x="10292753" y="3690038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73D171A8-9CA8-4557-83E2-6640D50DA595}"/>
              </a:ext>
            </a:extLst>
          </p:cNvPr>
          <p:cNvSpPr/>
          <p:nvPr/>
        </p:nvSpPr>
        <p:spPr>
          <a:xfrm>
            <a:off x="10290733" y="4368739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8B56158C-FA76-4787-B96B-FF11D7D54C8C}"/>
              </a:ext>
            </a:extLst>
          </p:cNvPr>
          <p:cNvSpPr/>
          <p:nvPr/>
        </p:nvSpPr>
        <p:spPr>
          <a:xfrm>
            <a:off x="10290733" y="4032214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1" name="Ellipse 130">
            <a:extLst>
              <a:ext uri="{FF2B5EF4-FFF2-40B4-BE49-F238E27FC236}">
                <a16:creationId xmlns:a16="http://schemas.microsoft.com/office/drawing/2014/main" id="{6FE0B07F-7057-4700-936C-6DCBAFD48378}"/>
              </a:ext>
            </a:extLst>
          </p:cNvPr>
          <p:cNvSpPr/>
          <p:nvPr/>
        </p:nvSpPr>
        <p:spPr>
          <a:xfrm>
            <a:off x="10562003" y="3109961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D7BF6628-EF6B-454C-A651-2CD3D63BEB1A}"/>
              </a:ext>
            </a:extLst>
          </p:cNvPr>
          <p:cNvSpPr/>
          <p:nvPr/>
        </p:nvSpPr>
        <p:spPr>
          <a:xfrm>
            <a:off x="10564023" y="3456148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F76113F7-8BFB-4D09-8E22-6B9F7D918881}"/>
              </a:ext>
            </a:extLst>
          </p:cNvPr>
          <p:cNvSpPr/>
          <p:nvPr/>
        </p:nvSpPr>
        <p:spPr>
          <a:xfrm>
            <a:off x="10562003" y="4134849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DF437D6B-42B1-4841-846D-0CB57C873BFE}"/>
              </a:ext>
            </a:extLst>
          </p:cNvPr>
          <p:cNvSpPr/>
          <p:nvPr/>
        </p:nvSpPr>
        <p:spPr>
          <a:xfrm>
            <a:off x="10562003" y="3798324"/>
            <a:ext cx="111067" cy="10828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82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7BA5A-D11A-47AE-B897-EA295FEF8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579438"/>
          </a:xfrm>
        </p:spPr>
        <p:txBody>
          <a:bodyPr/>
          <a:lstStyle/>
          <a:p>
            <a:r>
              <a:rPr lang="de-CH" dirty="0"/>
              <a:t>Das elektrische Feld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64FCE6-A9AA-42E2-9D3A-A9ACA30F5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046750"/>
            <a:ext cx="9601200" cy="3449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dirty="0"/>
              <a:t>Das elektrische Feld beschreibt, was für Kräfte auf einen Ladungsträger wirken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32757E6-B7AD-4599-826B-308374A795CA}"/>
              </a:ext>
            </a:extLst>
          </p:cNvPr>
          <p:cNvSpPr txBox="1"/>
          <p:nvPr/>
        </p:nvSpPr>
        <p:spPr>
          <a:xfrm>
            <a:off x="1467853" y="1608221"/>
            <a:ext cx="4262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Feldlinien gehen immer von + nach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Feldlinien schneiden sich nie</a:t>
            </a:r>
          </a:p>
        </p:txBody>
      </p:sp>
    </p:spTree>
    <p:extLst>
      <p:ext uri="{BB962C8B-B14F-4D97-AF65-F5344CB8AC3E}">
        <p14:creationId xmlns:p14="http://schemas.microsoft.com/office/powerpoint/2010/main" val="173305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7BA5A-D11A-47AE-B897-EA295FEF8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579438"/>
          </a:xfrm>
        </p:spPr>
        <p:txBody>
          <a:bodyPr/>
          <a:lstStyle/>
          <a:p>
            <a:r>
              <a:rPr lang="de-CH" dirty="0"/>
              <a:t>Elektrische Flussdichte (D-Feld)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562A9790-D434-40B9-A79F-5CB410D0AB68}"/>
                  </a:ext>
                </a:extLst>
              </p:cNvPr>
              <p:cNvSpPr txBox="1"/>
              <p:nvPr/>
            </p:nvSpPr>
            <p:spPr>
              <a:xfrm>
                <a:off x="4561415" y="2095950"/>
                <a:ext cx="3182602" cy="693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∯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∭"/>
                              <m:supHide m:val="on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</m:e>
                          </m:nary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562A9790-D434-40B9-A79F-5CB410D0A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415" y="2095950"/>
                <a:ext cx="3182602" cy="6930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EF8FBD4B-D60B-456F-B340-97990E63E073}"/>
              </a:ext>
            </a:extLst>
          </p:cNvPr>
          <p:cNvSpPr txBox="1"/>
          <p:nvPr/>
        </p:nvSpPr>
        <p:spPr>
          <a:xfrm>
            <a:off x="876670" y="1343528"/>
            <a:ext cx="1043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Die elektrische Flussdichte, beschreibt das Feld, welches nur von den Ladungen ausgelöst wird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C331E60-9F50-40BE-957C-75F520DE16EC}"/>
              </a:ext>
            </a:extLst>
          </p:cNvPr>
          <p:cNvSpPr txBox="1"/>
          <p:nvPr/>
        </p:nvSpPr>
        <p:spPr>
          <a:xfrm>
            <a:off x="876670" y="3068362"/>
            <a:ext cx="111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Der Fluss des D-Feldes über eine Hüllfläche </a:t>
            </a:r>
            <a:r>
              <a:rPr lang="de-CH" dirty="0">
                <a:solidFill>
                  <a:schemeClr val="accent4"/>
                </a:solidFill>
              </a:rPr>
              <a:t>A</a:t>
            </a:r>
            <a:r>
              <a:rPr lang="de-CH" dirty="0"/>
              <a:t> entspricht der sich innerhalb der Fläche befindenden </a:t>
            </a:r>
            <a:r>
              <a:rPr lang="de-CH" b="1" dirty="0"/>
              <a:t>Ladung</a:t>
            </a:r>
          </a:p>
        </p:txBody>
      </p:sp>
    </p:spTree>
    <p:extLst>
      <p:ext uri="{BB962C8B-B14F-4D97-AF65-F5344CB8AC3E}">
        <p14:creationId xmlns:p14="http://schemas.microsoft.com/office/powerpoint/2010/main" val="427546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feld 44">
            <a:extLst>
              <a:ext uri="{FF2B5EF4-FFF2-40B4-BE49-F238E27FC236}">
                <a16:creationId xmlns:a16="http://schemas.microsoft.com/office/drawing/2014/main" id="{0B7A2DA6-33B8-4AAB-8F86-F7884ECA6B8C}"/>
              </a:ext>
            </a:extLst>
          </p:cNvPr>
          <p:cNvSpPr txBox="1"/>
          <p:nvPr/>
        </p:nvSpPr>
        <p:spPr>
          <a:xfrm>
            <a:off x="729708" y="468188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Beispiel: D-Feld einer Platte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729E8056-2CF2-4940-8AB7-65F3EDFA1530}"/>
                  </a:ext>
                </a:extLst>
              </p:cNvPr>
              <p:cNvSpPr txBox="1"/>
              <p:nvPr/>
            </p:nvSpPr>
            <p:spPr>
              <a:xfrm>
                <a:off x="4309011" y="1098276"/>
                <a:ext cx="40824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Mit Flächenladung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de-CH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dirty="0"/>
                  <a:t>geladene Fläche</a:t>
                </a:r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729E8056-2CF2-4940-8AB7-65F3EDFA1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011" y="1098276"/>
                <a:ext cx="4082400" cy="369332"/>
              </a:xfrm>
              <a:prstGeom prst="rect">
                <a:avLst/>
              </a:prstGeom>
              <a:blipFill>
                <a:blip r:embed="rId3"/>
                <a:stretch>
                  <a:fillRect l="-1343" t="-8197" r="-149" b="-2459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DD8859D6-2A8C-46BB-B749-D267802922B8}"/>
              </a:ext>
            </a:extLst>
          </p:cNvPr>
          <p:cNvCxnSpPr>
            <a:cxnSpLocks/>
          </p:cNvCxnSpPr>
          <p:nvPr/>
        </p:nvCxnSpPr>
        <p:spPr>
          <a:xfrm flipH="1">
            <a:off x="3122522" y="3512295"/>
            <a:ext cx="1186489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E580129-A4D2-48ED-A42B-94A98B6CC8FA}"/>
              </a:ext>
            </a:extLst>
          </p:cNvPr>
          <p:cNvCxnSpPr>
            <a:cxnSpLocks/>
          </p:cNvCxnSpPr>
          <p:nvPr/>
        </p:nvCxnSpPr>
        <p:spPr>
          <a:xfrm flipH="1">
            <a:off x="3167870" y="2802706"/>
            <a:ext cx="1186489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9E3B675-6D59-4FFD-B2D5-143E3CFCFDC6}"/>
              </a:ext>
            </a:extLst>
          </p:cNvPr>
          <p:cNvCxnSpPr>
            <a:cxnSpLocks/>
          </p:cNvCxnSpPr>
          <p:nvPr/>
        </p:nvCxnSpPr>
        <p:spPr>
          <a:xfrm flipH="1">
            <a:off x="3520249" y="3107134"/>
            <a:ext cx="1186489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D95D7B9-C589-444D-B7A4-040E409D6516}"/>
              </a:ext>
            </a:extLst>
          </p:cNvPr>
          <p:cNvCxnSpPr>
            <a:cxnSpLocks/>
          </p:cNvCxnSpPr>
          <p:nvPr/>
        </p:nvCxnSpPr>
        <p:spPr>
          <a:xfrm flipH="1">
            <a:off x="3639087" y="2342756"/>
            <a:ext cx="1186489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be 8">
            <a:extLst>
              <a:ext uri="{FF2B5EF4-FFF2-40B4-BE49-F238E27FC236}">
                <a16:creationId xmlns:a16="http://schemas.microsoft.com/office/drawing/2014/main" id="{0285F301-CD41-4522-94EF-86C4BBCA4CFD}"/>
              </a:ext>
            </a:extLst>
          </p:cNvPr>
          <p:cNvSpPr/>
          <p:nvPr/>
        </p:nvSpPr>
        <p:spPr>
          <a:xfrm>
            <a:off x="4059966" y="1679038"/>
            <a:ext cx="994689" cy="2774694"/>
          </a:xfrm>
          <a:prstGeom prst="cube">
            <a:avLst>
              <a:gd name="adj" fmla="val 9614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E59BD10-F82D-4BAC-B39A-CF8BC8DB01C7}"/>
              </a:ext>
            </a:extLst>
          </p:cNvPr>
          <p:cNvCxnSpPr/>
          <p:nvPr/>
        </p:nvCxnSpPr>
        <p:spPr>
          <a:xfrm>
            <a:off x="4309011" y="3512295"/>
            <a:ext cx="1186489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9640FF0-060A-4579-9D11-1037F1F2F9D6}"/>
              </a:ext>
            </a:extLst>
          </p:cNvPr>
          <p:cNvCxnSpPr/>
          <p:nvPr/>
        </p:nvCxnSpPr>
        <p:spPr>
          <a:xfrm>
            <a:off x="4354359" y="2802706"/>
            <a:ext cx="1186489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377E0267-1614-4831-B6BF-2FE1E0F392DF}"/>
              </a:ext>
            </a:extLst>
          </p:cNvPr>
          <p:cNvCxnSpPr/>
          <p:nvPr/>
        </p:nvCxnSpPr>
        <p:spPr>
          <a:xfrm>
            <a:off x="4706738" y="3107134"/>
            <a:ext cx="1186489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84BEF2C-EFC6-4014-AA2F-82F1EE5C0026}"/>
              </a:ext>
            </a:extLst>
          </p:cNvPr>
          <p:cNvCxnSpPr/>
          <p:nvPr/>
        </p:nvCxnSpPr>
        <p:spPr>
          <a:xfrm>
            <a:off x="4825576" y="2342756"/>
            <a:ext cx="1186489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5CFFAB55-2F1B-469F-92AA-C20AEE23F22C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4630167" y="1467608"/>
            <a:ext cx="1720044" cy="1134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1CCFA55-B8FC-4175-A594-DEA205BCC2D4}"/>
              </a:ext>
            </a:extLst>
          </p:cNvPr>
          <p:cNvCxnSpPr>
            <a:cxnSpLocks/>
          </p:cNvCxnSpPr>
          <p:nvPr/>
        </p:nvCxnSpPr>
        <p:spPr>
          <a:xfrm>
            <a:off x="2092148" y="1951125"/>
            <a:ext cx="1386361" cy="788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DD5DB244-5CCE-4973-9620-349018800019}"/>
              </a:ext>
            </a:extLst>
          </p:cNvPr>
          <p:cNvSpPr txBox="1"/>
          <p:nvPr/>
        </p:nvSpPr>
        <p:spPr>
          <a:xfrm>
            <a:off x="852065" y="1607837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Resultierendes D-Feld</a:t>
            </a:r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9E9F2689-A309-41DB-ADD6-55345C65CC48}"/>
              </a:ext>
            </a:extLst>
          </p:cNvPr>
          <p:cNvSpPr/>
          <p:nvPr/>
        </p:nvSpPr>
        <p:spPr>
          <a:xfrm>
            <a:off x="3727554" y="1647816"/>
            <a:ext cx="1593987" cy="2917156"/>
          </a:xfrm>
          <a:prstGeom prst="cube">
            <a:avLst>
              <a:gd name="adj" fmla="val 70519"/>
            </a:avLst>
          </a:prstGeom>
          <a:solidFill>
            <a:srgbClr val="FFC000">
              <a:alpha val="4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F59EBA25-22A4-43F4-A048-3C7964E8F5FE}"/>
              </a:ext>
            </a:extLst>
          </p:cNvPr>
          <p:cNvCxnSpPr>
            <a:cxnSpLocks/>
          </p:cNvCxnSpPr>
          <p:nvPr/>
        </p:nvCxnSpPr>
        <p:spPr>
          <a:xfrm>
            <a:off x="5170520" y="2342756"/>
            <a:ext cx="841545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91F22B91-2B0D-4926-BC8D-E06604079346}"/>
              </a:ext>
            </a:extLst>
          </p:cNvPr>
          <p:cNvCxnSpPr>
            <a:cxnSpLocks/>
          </p:cNvCxnSpPr>
          <p:nvPr/>
        </p:nvCxnSpPr>
        <p:spPr>
          <a:xfrm>
            <a:off x="4557311" y="2802706"/>
            <a:ext cx="983537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93BA1682-2D78-4161-BE25-EB625812574A}"/>
              </a:ext>
            </a:extLst>
          </p:cNvPr>
          <p:cNvCxnSpPr>
            <a:cxnSpLocks/>
          </p:cNvCxnSpPr>
          <p:nvPr/>
        </p:nvCxnSpPr>
        <p:spPr>
          <a:xfrm>
            <a:off x="4511963" y="3512295"/>
            <a:ext cx="983537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D27A5807-319A-4831-85BC-ACBBA655E117}"/>
              </a:ext>
            </a:extLst>
          </p:cNvPr>
          <p:cNvCxnSpPr>
            <a:cxnSpLocks/>
          </p:cNvCxnSpPr>
          <p:nvPr/>
        </p:nvCxnSpPr>
        <p:spPr>
          <a:xfrm>
            <a:off x="4909690" y="3107134"/>
            <a:ext cx="983537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5547C0DB-21F4-4C09-8CD5-27088F90135C}"/>
              </a:ext>
            </a:extLst>
          </p:cNvPr>
          <p:cNvCxnSpPr>
            <a:cxnSpLocks/>
          </p:cNvCxnSpPr>
          <p:nvPr/>
        </p:nvCxnSpPr>
        <p:spPr>
          <a:xfrm>
            <a:off x="5028528" y="2342756"/>
            <a:ext cx="983537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AF0A7A22-66FC-4F60-8F02-D14F10333521}"/>
              </a:ext>
            </a:extLst>
          </p:cNvPr>
          <p:cNvCxnSpPr>
            <a:cxnSpLocks/>
          </p:cNvCxnSpPr>
          <p:nvPr/>
        </p:nvCxnSpPr>
        <p:spPr>
          <a:xfrm flipV="1">
            <a:off x="2731858" y="4480859"/>
            <a:ext cx="1117190" cy="672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A1DBABA7-BEE8-4694-90B9-991727D86B54}"/>
              </a:ext>
            </a:extLst>
          </p:cNvPr>
          <p:cNvSpPr txBox="1"/>
          <p:nvPr/>
        </p:nvSpPr>
        <p:spPr>
          <a:xfrm>
            <a:off x="2122519" y="515375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Hüllfläche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DB652A3F-65E6-4B8C-91CB-DEE604C1B40A}"/>
                  </a:ext>
                </a:extLst>
              </p:cNvPr>
              <p:cNvSpPr txBox="1"/>
              <p:nvPr/>
            </p:nvSpPr>
            <p:spPr>
              <a:xfrm>
                <a:off x="7870448" y="1647816"/>
                <a:ext cx="2402902" cy="6587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∯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∬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DB652A3F-65E6-4B8C-91CB-DEE604C1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448" y="1647816"/>
                <a:ext cx="2402902" cy="6587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792CEAC8-037B-4106-9EBF-2CC57A0147FC}"/>
              </a:ext>
            </a:extLst>
          </p:cNvPr>
          <p:cNvCxnSpPr>
            <a:cxnSpLocks/>
            <a:stCxn id="50" idx="2"/>
            <a:endCxn id="55" idx="0"/>
          </p:cNvCxnSpPr>
          <p:nvPr/>
        </p:nvCxnSpPr>
        <p:spPr>
          <a:xfrm>
            <a:off x="9071899" y="2306522"/>
            <a:ext cx="0" cy="2782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A9140A08-3862-4FDD-B41C-8459D7134A7A}"/>
                  </a:ext>
                </a:extLst>
              </p:cNvPr>
              <p:cNvSpPr txBox="1"/>
              <p:nvPr/>
            </p:nvSpPr>
            <p:spPr>
              <a:xfrm>
                <a:off x="7911485" y="2584794"/>
                <a:ext cx="2320827" cy="3915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𝑃𝑙𝑎𝑡𝑡𝑒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A9140A08-3862-4FDD-B41C-8459D7134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485" y="2584794"/>
                <a:ext cx="2320827" cy="391582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1F1FFC9B-B214-4390-BD9A-FCE74A85893E}"/>
                  </a:ext>
                </a:extLst>
              </p:cNvPr>
              <p:cNvSpPr txBox="1"/>
              <p:nvPr/>
            </p:nvSpPr>
            <p:spPr>
              <a:xfrm>
                <a:off x="7827519" y="3273583"/>
                <a:ext cx="2488758" cy="6595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𝑃𝑙𝑎𝑡𝑡𝑒</m:t>
                              </m:r>
                            </m:sub>
                          </m:sSub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2⋅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𝑃𝑙𝑎𝑡𝑡𝑒</m:t>
                              </m:r>
                            </m:sub>
                          </m:sSub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1F1FFC9B-B214-4390-BD9A-FCE74A858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519" y="3273583"/>
                <a:ext cx="2488758" cy="6595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C7ED5B13-F31D-4DC3-BD49-13021038FB32}"/>
              </a:ext>
            </a:extLst>
          </p:cNvPr>
          <p:cNvCxnSpPr>
            <a:cxnSpLocks/>
          </p:cNvCxnSpPr>
          <p:nvPr/>
        </p:nvCxnSpPr>
        <p:spPr>
          <a:xfrm>
            <a:off x="9071898" y="2976376"/>
            <a:ext cx="0" cy="2782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49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4" grpId="0" animBg="1"/>
      <p:bldP spid="48" grpId="0"/>
      <p:bldP spid="50" grpId="0" animBg="1"/>
      <p:bldP spid="55" grpId="0" animBg="1"/>
      <p:bldP spid="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7BA5A-D11A-47AE-B897-EA295FEF8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579438"/>
          </a:xfrm>
        </p:spPr>
        <p:txBody>
          <a:bodyPr/>
          <a:lstStyle/>
          <a:p>
            <a:r>
              <a:rPr lang="de-CH" dirty="0"/>
              <a:t>Elektrische Flussdichte (D-Feld)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4F0190D-A356-42DF-BD4A-FF20A766CB14}"/>
              </a:ext>
            </a:extLst>
          </p:cNvPr>
          <p:cNvCxnSpPr>
            <a:cxnSpLocks/>
          </p:cNvCxnSpPr>
          <p:nvPr/>
        </p:nvCxnSpPr>
        <p:spPr>
          <a:xfrm>
            <a:off x="3891595" y="1744050"/>
            <a:ext cx="0" cy="51363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B71BAFA-A5B2-49F1-BE32-F77A2C58416E}"/>
              </a:ext>
            </a:extLst>
          </p:cNvPr>
          <p:cNvCxnSpPr>
            <a:cxnSpLocks/>
          </p:cNvCxnSpPr>
          <p:nvPr/>
        </p:nvCxnSpPr>
        <p:spPr>
          <a:xfrm>
            <a:off x="5207047" y="1668222"/>
            <a:ext cx="0" cy="589459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9AD0E5B-A08A-43AC-A62F-079B58131CE2}"/>
              </a:ext>
            </a:extLst>
          </p:cNvPr>
          <p:cNvCxnSpPr>
            <a:cxnSpLocks/>
          </p:cNvCxnSpPr>
          <p:nvPr/>
        </p:nvCxnSpPr>
        <p:spPr>
          <a:xfrm>
            <a:off x="6534532" y="1668222"/>
            <a:ext cx="0" cy="589459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2EA25835-3732-45A7-BA62-9CD18D1FE071}"/>
              </a:ext>
            </a:extLst>
          </p:cNvPr>
          <p:cNvCxnSpPr>
            <a:cxnSpLocks/>
          </p:cNvCxnSpPr>
          <p:nvPr/>
        </p:nvCxnSpPr>
        <p:spPr>
          <a:xfrm>
            <a:off x="7910141" y="1628077"/>
            <a:ext cx="0" cy="62960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3FB971C2-C000-4192-90D0-501B219D3F26}"/>
              </a:ext>
            </a:extLst>
          </p:cNvPr>
          <p:cNvCxnSpPr>
            <a:cxnSpLocks/>
          </p:cNvCxnSpPr>
          <p:nvPr/>
        </p:nvCxnSpPr>
        <p:spPr>
          <a:xfrm>
            <a:off x="9237626" y="1579012"/>
            <a:ext cx="0" cy="678669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D4F5892B-FD91-4B33-AE68-1494D1B72A84}"/>
              </a:ext>
            </a:extLst>
          </p:cNvPr>
          <p:cNvCxnSpPr>
            <a:cxnSpLocks/>
          </p:cNvCxnSpPr>
          <p:nvPr/>
        </p:nvCxnSpPr>
        <p:spPr>
          <a:xfrm>
            <a:off x="3891595" y="3156039"/>
            <a:ext cx="0" cy="52609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53B789B-C833-4A32-8F41-40A8920DC24A}"/>
              </a:ext>
            </a:extLst>
          </p:cNvPr>
          <p:cNvCxnSpPr>
            <a:cxnSpLocks/>
          </p:cNvCxnSpPr>
          <p:nvPr/>
        </p:nvCxnSpPr>
        <p:spPr>
          <a:xfrm>
            <a:off x="5207047" y="3156039"/>
            <a:ext cx="0" cy="52609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D95438C-865A-4343-8C32-7C256B9C2D3E}"/>
              </a:ext>
            </a:extLst>
          </p:cNvPr>
          <p:cNvCxnSpPr>
            <a:cxnSpLocks/>
          </p:cNvCxnSpPr>
          <p:nvPr/>
        </p:nvCxnSpPr>
        <p:spPr>
          <a:xfrm>
            <a:off x="6534532" y="3156039"/>
            <a:ext cx="0" cy="52609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5935D58-69CB-44B2-8A94-5B054FB0ADAC}"/>
              </a:ext>
            </a:extLst>
          </p:cNvPr>
          <p:cNvCxnSpPr>
            <a:cxnSpLocks/>
          </p:cNvCxnSpPr>
          <p:nvPr/>
        </p:nvCxnSpPr>
        <p:spPr>
          <a:xfrm>
            <a:off x="7910141" y="3156039"/>
            <a:ext cx="0" cy="52609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5400A5A4-6A1B-4465-BC7B-DD2B46531094}"/>
              </a:ext>
            </a:extLst>
          </p:cNvPr>
          <p:cNvCxnSpPr>
            <a:cxnSpLocks/>
          </p:cNvCxnSpPr>
          <p:nvPr/>
        </p:nvCxnSpPr>
        <p:spPr>
          <a:xfrm>
            <a:off x="9237626" y="3156039"/>
            <a:ext cx="0" cy="52609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DDF6E3F0-ACAD-4B02-8A73-A343197FB15F}"/>
              </a:ext>
            </a:extLst>
          </p:cNvPr>
          <p:cNvSpPr/>
          <p:nvPr/>
        </p:nvSpPr>
        <p:spPr>
          <a:xfrm>
            <a:off x="2989231" y="2257681"/>
            <a:ext cx="7182840" cy="8983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75F08EF-82F0-4437-9DEF-FCC72D55EBB5}"/>
              </a:ext>
            </a:extLst>
          </p:cNvPr>
          <p:cNvSpPr/>
          <p:nvPr/>
        </p:nvSpPr>
        <p:spPr>
          <a:xfrm>
            <a:off x="4064549" y="2638677"/>
            <a:ext cx="92242" cy="8021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-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6EBA077F-A6F7-4510-995A-B4E16E1E5A01}"/>
              </a:ext>
            </a:extLst>
          </p:cNvPr>
          <p:cNvSpPr/>
          <p:nvPr/>
        </p:nvSpPr>
        <p:spPr>
          <a:xfrm>
            <a:off x="3464476" y="2572505"/>
            <a:ext cx="92242" cy="8021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+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AD4C53B1-DA3B-4A88-A9FA-7AD1BBA5B2E5}"/>
              </a:ext>
            </a:extLst>
          </p:cNvPr>
          <p:cNvSpPr/>
          <p:nvPr/>
        </p:nvSpPr>
        <p:spPr>
          <a:xfrm>
            <a:off x="5404065" y="2612610"/>
            <a:ext cx="92242" cy="8021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-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6CFACF66-BD48-452F-A456-B96A26E3C03D}"/>
              </a:ext>
            </a:extLst>
          </p:cNvPr>
          <p:cNvSpPr/>
          <p:nvPr/>
        </p:nvSpPr>
        <p:spPr>
          <a:xfrm>
            <a:off x="4803992" y="2546438"/>
            <a:ext cx="92242" cy="8021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+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79A05E8-0ECE-43F3-BD37-A3F71BC35BF9}"/>
              </a:ext>
            </a:extLst>
          </p:cNvPr>
          <p:cNvSpPr/>
          <p:nvPr/>
        </p:nvSpPr>
        <p:spPr>
          <a:xfrm>
            <a:off x="6726031" y="2562471"/>
            <a:ext cx="92242" cy="8021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-</a:t>
            </a: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6998A6F-51B4-4E9B-93F5-C2DFFD858440}"/>
              </a:ext>
            </a:extLst>
          </p:cNvPr>
          <p:cNvSpPr/>
          <p:nvPr/>
        </p:nvSpPr>
        <p:spPr>
          <a:xfrm>
            <a:off x="6125958" y="2496299"/>
            <a:ext cx="92242" cy="8021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+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C5B37634-FD91-4644-BB6E-367539B83C00}"/>
              </a:ext>
            </a:extLst>
          </p:cNvPr>
          <p:cNvSpPr/>
          <p:nvPr/>
        </p:nvSpPr>
        <p:spPr>
          <a:xfrm>
            <a:off x="8102893" y="2586543"/>
            <a:ext cx="92242" cy="8021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-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8883581-FFDC-498F-A548-D7EDE3B73B1D}"/>
              </a:ext>
            </a:extLst>
          </p:cNvPr>
          <p:cNvSpPr/>
          <p:nvPr/>
        </p:nvSpPr>
        <p:spPr>
          <a:xfrm>
            <a:off x="7502820" y="2520371"/>
            <a:ext cx="92242" cy="8021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+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7E736EC5-EF76-4C23-BBD2-B6242AFB0C8C}"/>
              </a:ext>
            </a:extLst>
          </p:cNvPr>
          <p:cNvSpPr/>
          <p:nvPr/>
        </p:nvSpPr>
        <p:spPr>
          <a:xfrm>
            <a:off x="9437518" y="2602576"/>
            <a:ext cx="92242" cy="8021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-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64706217-2A7C-41BE-8E61-B9BD3C864C7D}"/>
              </a:ext>
            </a:extLst>
          </p:cNvPr>
          <p:cNvSpPr/>
          <p:nvPr/>
        </p:nvSpPr>
        <p:spPr>
          <a:xfrm>
            <a:off x="8837445" y="2536404"/>
            <a:ext cx="92242" cy="8021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+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9BA9C1F1-B9E2-48C0-AC08-7A15865B3790}"/>
              </a:ext>
            </a:extLst>
          </p:cNvPr>
          <p:cNvCxnSpPr>
            <a:cxnSpLocks/>
          </p:cNvCxnSpPr>
          <p:nvPr/>
        </p:nvCxnSpPr>
        <p:spPr>
          <a:xfrm flipV="1">
            <a:off x="3793465" y="2342144"/>
            <a:ext cx="0" cy="70135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5DFC64AB-1155-46BB-859A-D3617C41209E}"/>
              </a:ext>
            </a:extLst>
          </p:cNvPr>
          <p:cNvCxnSpPr>
            <a:cxnSpLocks/>
          </p:cNvCxnSpPr>
          <p:nvPr/>
        </p:nvCxnSpPr>
        <p:spPr>
          <a:xfrm flipV="1">
            <a:off x="5108917" y="2316077"/>
            <a:ext cx="0" cy="70135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8EE95213-2D29-40E8-8BCE-2C27D5F5DD2C}"/>
              </a:ext>
            </a:extLst>
          </p:cNvPr>
          <p:cNvCxnSpPr>
            <a:cxnSpLocks/>
          </p:cNvCxnSpPr>
          <p:nvPr/>
        </p:nvCxnSpPr>
        <p:spPr>
          <a:xfrm flipV="1">
            <a:off x="6436400" y="2316077"/>
            <a:ext cx="0" cy="70135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DF85394-AE15-4B17-9F01-F5F08B1AD541}"/>
              </a:ext>
            </a:extLst>
          </p:cNvPr>
          <p:cNvCxnSpPr>
            <a:cxnSpLocks/>
          </p:cNvCxnSpPr>
          <p:nvPr/>
        </p:nvCxnSpPr>
        <p:spPr>
          <a:xfrm flipV="1">
            <a:off x="7812011" y="2332110"/>
            <a:ext cx="0" cy="70135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4B32438-0CDC-436C-81B7-4634F766CB19}"/>
              </a:ext>
            </a:extLst>
          </p:cNvPr>
          <p:cNvCxnSpPr>
            <a:cxnSpLocks/>
          </p:cNvCxnSpPr>
          <p:nvPr/>
        </p:nvCxnSpPr>
        <p:spPr>
          <a:xfrm flipV="1">
            <a:off x="9139496" y="2332110"/>
            <a:ext cx="0" cy="70135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2B645848-92DC-4371-9D03-FA47782A1198}"/>
              </a:ext>
            </a:extLst>
          </p:cNvPr>
          <p:cNvCxnSpPr>
            <a:cxnSpLocks/>
          </p:cNvCxnSpPr>
          <p:nvPr/>
        </p:nvCxnSpPr>
        <p:spPr>
          <a:xfrm flipV="1">
            <a:off x="1324449" y="2439163"/>
            <a:ext cx="0" cy="70135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02E186F1-6126-4910-8E82-BD481A4DD5F7}"/>
                  </a:ext>
                </a:extLst>
              </p:cNvPr>
              <p:cNvSpPr txBox="1"/>
              <p:nvPr/>
            </p:nvSpPr>
            <p:spPr>
              <a:xfrm>
                <a:off x="1125901" y="2087096"/>
                <a:ext cx="397096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CH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endParaRPr lang="de-CH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02E186F1-6126-4910-8E82-BD481A4DD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901" y="2087096"/>
                <a:ext cx="397096" cy="402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BC660D52-224D-4C6E-AFAC-6ECCB4F0D619}"/>
              </a:ext>
            </a:extLst>
          </p:cNvPr>
          <p:cNvCxnSpPr>
            <a:cxnSpLocks/>
          </p:cNvCxnSpPr>
          <p:nvPr/>
        </p:nvCxnSpPr>
        <p:spPr>
          <a:xfrm>
            <a:off x="1750558" y="2432871"/>
            <a:ext cx="0" cy="71393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5E37D168-92A7-4401-B894-59684B323096}"/>
                  </a:ext>
                </a:extLst>
              </p:cNvPr>
              <p:cNvSpPr txBox="1"/>
              <p:nvPr/>
            </p:nvSpPr>
            <p:spPr>
              <a:xfrm>
                <a:off x="1542649" y="2056215"/>
                <a:ext cx="415819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CH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de-CH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5E37D168-92A7-4401-B894-59684B323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649" y="2056215"/>
                <a:ext cx="415819" cy="402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3B9332F3-1B31-47E9-9DDE-E9BDF5B1BE07}"/>
              </a:ext>
            </a:extLst>
          </p:cNvPr>
          <p:cNvCxnSpPr>
            <a:cxnSpLocks/>
          </p:cNvCxnSpPr>
          <p:nvPr/>
        </p:nvCxnSpPr>
        <p:spPr>
          <a:xfrm flipH="1">
            <a:off x="2295251" y="2432871"/>
            <a:ext cx="8390" cy="72316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04B81035-FA70-4A42-A7F9-4C66CC822CA8}"/>
              </a:ext>
            </a:extLst>
          </p:cNvPr>
          <p:cNvCxnSpPr>
            <a:cxnSpLocks/>
          </p:cNvCxnSpPr>
          <p:nvPr/>
        </p:nvCxnSpPr>
        <p:spPr>
          <a:xfrm flipH="1">
            <a:off x="4530296" y="2262888"/>
            <a:ext cx="7219" cy="9119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FDA3D95B-0729-404E-812E-AB513652A90F}"/>
              </a:ext>
            </a:extLst>
          </p:cNvPr>
          <p:cNvCxnSpPr>
            <a:cxnSpLocks/>
          </p:cNvCxnSpPr>
          <p:nvPr/>
        </p:nvCxnSpPr>
        <p:spPr>
          <a:xfrm flipH="1">
            <a:off x="5855602" y="2262888"/>
            <a:ext cx="7219" cy="9119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6A21F200-B5BE-4C82-B970-7356C1B769C5}"/>
              </a:ext>
            </a:extLst>
          </p:cNvPr>
          <p:cNvCxnSpPr>
            <a:cxnSpLocks/>
          </p:cNvCxnSpPr>
          <p:nvPr/>
        </p:nvCxnSpPr>
        <p:spPr>
          <a:xfrm flipH="1">
            <a:off x="7203540" y="2262888"/>
            <a:ext cx="7219" cy="9119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29941F81-CEF3-4AA7-9F85-15079741EBEC}"/>
              </a:ext>
            </a:extLst>
          </p:cNvPr>
          <p:cNvCxnSpPr>
            <a:cxnSpLocks/>
          </p:cNvCxnSpPr>
          <p:nvPr/>
        </p:nvCxnSpPr>
        <p:spPr>
          <a:xfrm flipH="1">
            <a:off x="8521627" y="2257681"/>
            <a:ext cx="7219" cy="9119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feld 67">
            <a:extLst>
              <a:ext uri="{FF2B5EF4-FFF2-40B4-BE49-F238E27FC236}">
                <a16:creationId xmlns:a16="http://schemas.microsoft.com/office/drawing/2014/main" id="{75DAD402-8C70-4E86-A537-7EFC140082EC}"/>
              </a:ext>
            </a:extLst>
          </p:cNvPr>
          <p:cNvSpPr txBox="1"/>
          <p:nvPr/>
        </p:nvSpPr>
        <p:spPr>
          <a:xfrm>
            <a:off x="1852755" y="255397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=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1BAC9E1A-9E4B-41B0-8203-A2FAE0367B30}"/>
                  </a:ext>
                </a:extLst>
              </p:cNvPr>
              <p:cNvSpPr txBox="1"/>
              <p:nvPr/>
            </p:nvSpPr>
            <p:spPr>
              <a:xfrm>
                <a:off x="2116228" y="2056215"/>
                <a:ext cx="402097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de-CH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1BAC9E1A-9E4B-41B0-8203-A2FAE0367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228" y="2056215"/>
                <a:ext cx="402097" cy="4029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hteck 72">
            <a:extLst>
              <a:ext uri="{FF2B5EF4-FFF2-40B4-BE49-F238E27FC236}">
                <a16:creationId xmlns:a16="http://schemas.microsoft.com/office/drawing/2014/main" id="{9B35EADC-31B5-40DD-B029-13EA26B7E9EF}"/>
              </a:ext>
            </a:extLst>
          </p:cNvPr>
          <p:cNvSpPr/>
          <p:nvPr/>
        </p:nvSpPr>
        <p:spPr>
          <a:xfrm>
            <a:off x="1377474" y="2580112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+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feld 105">
                <a:extLst>
                  <a:ext uri="{FF2B5EF4-FFF2-40B4-BE49-F238E27FC236}">
                    <a16:creationId xmlns:a16="http://schemas.microsoft.com/office/drawing/2014/main" id="{8E25762D-0BF5-47E4-BB9B-8A8E4EFB9145}"/>
                  </a:ext>
                </a:extLst>
              </p:cNvPr>
              <p:cNvSpPr txBox="1"/>
              <p:nvPr/>
            </p:nvSpPr>
            <p:spPr>
              <a:xfrm>
                <a:off x="5741828" y="4762489"/>
                <a:ext cx="1585408" cy="7292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106" name="Textfeld 105">
                <a:extLst>
                  <a:ext uri="{FF2B5EF4-FFF2-40B4-BE49-F238E27FC236}">
                    <a16:creationId xmlns:a16="http://schemas.microsoft.com/office/drawing/2014/main" id="{8E25762D-0BF5-47E4-BB9B-8A8E4EFB9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828" y="4762489"/>
                <a:ext cx="1585408" cy="7292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E295D913-F477-4829-ACA1-9BEC60DFBDBF}"/>
                  </a:ext>
                </a:extLst>
              </p:cNvPr>
              <p:cNvSpPr/>
              <p:nvPr/>
            </p:nvSpPr>
            <p:spPr>
              <a:xfrm>
                <a:off x="9774988" y="2151039"/>
                <a:ext cx="4551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E295D913-F477-4829-ACA1-9BEC60DFB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988" y="2151039"/>
                <a:ext cx="4551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619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277 L 0.00052 0.00301 C 0.00078 0.00416 0.00104 0.00578 0.00143 0.0074 C 0.00156 0.0081 0.00195 0.00833 0.00208 0.00902 C 0.00404 0.01805 0.00221 0.0118 0.00378 0.01967 C 0.00391 0.02037 0.00417 0.02129 0.00443 0.02199 C 0.00456 0.02361 0.0043 0.02523 0.00469 0.02662 C 0.00508 0.02777 0.00573 0.02824 0.00638 0.02893 C 0.00768 0.03055 0.00964 0.03125 0.01094 0.03194 C 0.01537 0.03125 0.01524 0.03102 0.01979 0.03194 C 0.02018 0.03194 0.02044 0.0324 0.02083 0.03264 C 0.02149 0.03287 0.02214 0.03287 0.02279 0.0331 C 0.02318 0.03356 0.02396 0.03356 0.02409 0.03426 C 0.02474 0.03703 0.02461 0.04027 0.02513 0.04305 C 0.02526 0.04398 0.02552 0.04467 0.02578 0.04537 C 0.02578 0.0456 0.02578 0.05208 0.02643 0.05416 C 0.02669 0.05509 0.02708 0.05578 0.02734 0.05648 C 0.0276 0.05764 0.02774 0.05902 0.028 0.05995 C 0.02878 0.06227 0.02956 0.0625 0.0306 0.06365 C 0.03073 0.06412 0.03086 0.06481 0.03099 0.06527 C 0.03112 0.06597 0.03112 0.0669 0.03125 0.06759 C 0.03151 0.06852 0.03177 0.06921 0.03203 0.0699 C 0.03099 0.07037 0.02969 0.0699 0.02904 0.07106 C 0.02865 0.07199 0.0306 0.07245 0.0306 0.07268 L 0.0306 0.07245 " pathEditMode="relative" rAng="0" ptsTypes="AAAAAAAAAAAAAAAAAAAAAAA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34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324 L -0.00039 0.00347 C -0.00143 0.00278 -0.00247 0.00231 -0.00339 0.00185 C -0.00456 0.00139 -0.0056 0.00023 -0.00677 0.00023 C -0.0082 7.40741E-7 -0.00964 0.00093 -0.01094 0.00139 C -0.01211 0.00069 -0.01341 0.00069 -0.01432 -0.00093 C -0.01458 -0.00139 -0.01471 -0.00208 -0.01497 -0.00278 C -0.01615 -0.00648 -0.0151 -0.0037 -0.01628 -0.00857 C -0.01667 -0.01019 -0.01719 -0.01157 -0.01758 -0.0132 C -0.01849 -0.01713 -0.01797 -0.01528 -0.01888 -0.01852 C -0.01901 -0.02222 -0.01901 -0.02593 -0.01927 -0.02963 C -0.01927 -0.03056 -0.0194 -0.03125 -0.01953 -0.03195 C -0.01992 -0.03357 -0.02044 -0.03519 -0.02083 -0.03681 C -0.02109 -0.0375 -0.02135 -0.0382 -0.02148 -0.03912 L -0.02214 -0.04329 C -0.02214 -0.04468 -0.0224 -0.04653 -0.02188 -0.04792 C -0.02162 -0.04861 -0.02057 -0.04722 -0.02057 -0.04699 L -0.02057 -0.04722 L -0.02214 -0.04792 L -0.02148 -0.04954 " pathEditMode="relative" rAng="0" ptsTypes="AAAAAAAAAAAAAAAAAAAA">
                                      <p:cBhvr>
                                        <p:cTn id="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-26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278 L 0.00052 0.00301 C 0.00078 0.00417 0.00104 0.00579 0.00143 0.00741 C 0.00156 0.00811 0.00195 0.00834 0.00208 0.00903 C 0.00403 0.01806 0.00221 0.01181 0.00377 0.01968 C 0.0039 0.02037 0.00416 0.0213 0.00442 0.02199 C 0.00455 0.02361 0.00429 0.02523 0.00468 0.02662 C 0.00507 0.02778 0.00573 0.02824 0.00638 0.02894 C 0.00768 0.03056 0.00963 0.03125 0.01093 0.03195 C 0.01536 0.03125 0.01523 0.03102 0.01979 0.03195 C 0.02018 0.03195 0.02044 0.03241 0.02083 0.03264 C 0.02148 0.03287 0.02213 0.03287 0.02278 0.03311 C 0.02317 0.03357 0.02395 0.03357 0.02409 0.03426 C 0.02474 0.03704 0.02461 0.04028 0.02513 0.04306 C 0.02526 0.04398 0.02552 0.04468 0.02578 0.04537 C 0.02578 0.04561 0.02578 0.05209 0.02643 0.05417 C 0.02669 0.0551 0.02708 0.05579 0.02734 0.05648 C 0.0276 0.05764 0.02773 0.05903 0.02799 0.05996 C 0.02877 0.06227 0.02955 0.0625 0.0306 0.06366 C 0.03073 0.06412 0.03086 0.06482 0.03099 0.06528 C 0.03112 0.06598 0.03112 0.0669 0.03125 0.0676 C 0.03151 0.06852 0.03177 0.06922 0.03203 0.06991 C 0.03099 0.07037 0.02968 0.06991 0.02903 0.07107 C 0.02864 0.07199 0.0306 0.07246 0.0306 0.07269 L 0.0306 0.07246 " pathEditMode="relative" rAng="0" ptsTypes="AAAAAAAAAAAAAAAAAAAAAAAAA">
                                      <p:cBhvr>
                                        <p:cTn id="1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349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4 0.00324 L -0.0004 0.00347 C -0.00144 0.00277 -0.00248 0.00231 -0.00339 0.00185 C -0.00456 0.00138 -0.0056 0.00023 -0.00678 0.00023 C -0.00821 4.44444E-6 -0.00964 0.00092 -0.01094 0.00138 C -0.01211 0.00069 -0.01342 0.00069 -0.01433 -0.00093 C -0.01459 -0.00139 -0.01472 -0.00209 -0.01498 -0.00278 C -0.01615 -0.00649 -0.01511 -0.00371 -0.01628 -0.00857 C -0.01667 -0.01019 -0.01719 -0.01158 -0.01758 -0.0132 C -0.01849 -0.01713 -0.01797 -0.01528 -0.01888 -0.01852 C -0.01902 -0.02223 -0.01902 -0.02593 -0.01928 -0.02963 C -0.01928 -0.03056 -0.01941 -0.03125 -0.01954 -0.03195 C -0.01993 -0.03357 -0.02045 -0.03519 -0.02084 -0.03681 C -0.0211 -0.0375 -0.02136 -0.0382 -0.02149 -0.03912 L -0.02214 -0.04329 C -0.02214 -0.04468 -0.0224 -0.04653 -0.02188 -0.04792 C -0.02162 -0.04862 -0.02058 -0.04723 -0.02058 -0.047 L -0.02058 -0.04723 L -0.02214 -0.04792 L -0.02149 -0.04954 " pathEditMode="relative" rAng="0" ptsTypes="AAAAAAAAAAAAAAAAAAAA"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-263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277 L 0.00052 0.00301 C 0.00078 0.00416 0.00104 0.00578 0.00143 0.0074 C 0.00156 0.0081 0.00195 0.00833 0.00208 0.00902 C 0.00404 0.01805 0.00221 0.0118 0.00378 0.01967 C 0.00391 0.02037 0.00417 0.02129 0.00443 0.02199 C 0.00456 0.02361 0.0043 0.02523 0.00469 0.02662 C 0.00508 0.02777 0.00573 0.02824 0.00638 0.02893 C 0.00768 0.03055 0.00964 0.03125 0.01094 0.03194 C 0.01536 0.03125 0.01523 0.03101 0.01979 0.03194 C 0.02018 0.03194 0.02044 0.0324 0.02083 0.03263 C 0.02148 0.03287 0.02214 0.03287 0.02279 0.0331 C 0.02318 0.03356 0.02396 0.03356 0.02409 0.03426 C 0.02474 0.03703 0.02461 0.04027 0.02513 0.04305 C 0.02526 0.04398 0.02552 0.04467 0.02578 0.04537 C 0.02578 0.0456 0.02578 0.05208 0.02643 0.05416 C 0.02669 0.05509 0.02708 0.05578 0.02734 0.05648 C 0.0276 0.05763 0.02773 0.05902 0.02799 0.05995 C 0.02878 0.06226 0.02956 0.0625 0.0306 0.06365 C 0.03073 0.06412 0.03086 0.06481 0.03099 0.06527 C 0.03112 0.06597 0.03112 0.06689 0.03125 0.06759 C 0.03151 0.06851 0.03177 0.06921 0.03203 0.0699 C 0.03099 0.07037 0.02969 0.0699 0.02904 0.07106 C 0.02865 0.07199 0.0306 0.07245 0.0306 0.07268 L 0.0306 0.07245 " pathEditMode="relative" rAng="0" ptsTypes="AAAAAAAAAAAAAAAAAAAAAAAAA">
                                      <p:cBhvr>
                                        <p:cTn id="1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349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324 L -0.00039 0.00347 C -0.00143 0.00278 -0.00248 0.00231 -0.00339 0.00185 C -0.00456 0.00139 -0.0056 0.00023 -0.00677 0.00023 C -0.0082 1.85185E-6 -0.00964 0.00092 -0.01094 0.00139 C -0.01211 0.00069 -0.01341 0.00069 -0.01432 -0.00093 C -0.01458 -0.00139 -0.01471 -0.00209 -0.01498 -0.00278 C -0.01615 -0.00648 -0.01511 -0.00371 -0.01628 -0.00857 C -0.01667 -0.01019 -0.01719 -0.01158 -0.01758 -0.0132 C -0.01849 -0.01713 -0.01797 -0.01528 -0.01888 -0.01852 C -0.01901 -0.02222 -0.01901 -0.02593 -0.01927 -0.02963 C -0.01927 -0.03056 -0.0194 -0.03125 -0.01953 -0.03195 C -0.01992 -0.03357 -0.02044 -0.03519 -0.02083 -0.03681 C -0.02109 -0.0375 -0.02136 -0.0382 -0.02149 -0.03912 L -0.02214 -0.04329 C -0.02214 -0.04468 -0.0224 -0.04653 -0.02188 -0.04792 C -0.02162 -0.04861 -0.02057 -0.04722 -0.02057 -0.04699 L -0.02057 -0.04722 L -0.02214 -0.04792 L -0.02149 -0.04954 " pathEditMode="relative" rAng="0" ptsTypes="AAAAAAAAAAAAAAAAAAAA">
                                      <p:cBhvr>
                                        <p:cTn id="1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-263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278 L 0.00052 0.00301 C 0.00078 0.00417 0.00104 0.00579 0.00143 0.00741 C 0.00156 0.0081 0.00195 0.00833 0.00208 0.00903 C 0.00404 0.01806 0.00221 0.01181 0.00378 0.01968 C 0.00391 0.02037 0.00417 0.0213 0.00443 0.02199 C 0.00456 0.02361 0.0043 0.02523 0.00469 0.02662 C 0.00508 0.02778 0.00573 0.02824 0.00638 0.02893 C 0.00768 0.03056 0.00964 0.03125 0.01094 0.03194 C 0.01537 0.03125 0.01524 0.03102 0.01979 0.03194 C 0.02018 0.03194 0.02044 0.03241 0.02083 0.03264 C 0.02149 0.03287 0.02214 0.03287 0.02279 0.0331 C 0.02318 0.03356 0.02396 0.03356 0.02409 0.03426 C 0.02474 0.03704 0.02461 0.04028 0.02513 0.04306 C 0.02526 0.04398 0.02552 0.04468 0.02578 0.04537 C 0.02578 0.0456 0.02578 0.05208 0.02643 0.05417 C 0.02669 0.05509 0.02708 0.05579 0.02734 0.05648 C 0.0276 0.05764 0.02774 0.05903 0.028 0.05995 C 0.02878 0.06227 0.02956 0.0625 0.0306 0.06366 C 0.03073 0.06412 0.03086 0.06481 0.03099 0.06528 C 0.03112 0.06597 0.03112 0.0669 0.03125 0.06759 C 0.03151 0.06852 0.03177 0.06921 0.03203 0.06991 C 0.03099 0.07037 0.02969 0.06991 0.02904 0.07106 C 0.02865 0.07199 0.0306 0.07245 0.0306 0.07268 L 0.0306 0.07245 " pathEditMode="relative" rAng="0" ptsTypes="AAAAAAAAAAAAAAAAAAAAAAAAA">
                                      <p:cBhvr>
                                        <p:cTn id="1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349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324 L -0.00039 0.00347 C -0.00143 0.00278 -0.00247 0.00232 -0.00339 0.00185 C -0.00456 0.00139 -0.0056 0.00023 -0.00677 0.00023 C -0.0082 -3.7037E-7 -0.00964 0.00093 -0.01094 0.00139 C -0.01211 0.00069 -0.01341 0.00069 -0.01432 -0.00093 C -0.01458 -0.00139 -0.01471 -0.00208 -0.01497 -0.00278 C -0.01615 -0.00648 -0.0151 -0.0037 -0.01628 -0.00856 C -0.01667 -0.01018 -0.01719 -0.01157 -0.01758 -0.01319 C -0.01849 -0.01713 -0.01797 -0.01528 -0.01888 -0.01852 C -0.01901 -0.02222 -0.01901 -0.02593 -0.01927 -0.02963 C -0.01927 -0.03056 -0.0194 -0.03125 -0.01953 -0.03194 C -0.01992 -0.03356 -0.02044 -0.03518 -0.02083 -0.03681 C -0.02109 -0.0375 -0.02135 -0.03819 -0.02148 -0.03912 L -0.02214 -0.04329 C -0.02214 -0.04468 -0.0224 -0.04653 -0.02188 -0.04792 C -0.02162 -0.04861 -0.02057 -0.04722 -0.02057 -0.04699 L -0.02057 -0.04722 L -0.02214 -0.04792 L -0.02148 -0.04954 " pathEditMode="relative" rAng="0" ptsTypes="AAAAAAAAAAAAAAAAAAAA">
                                      <p:cBhvr>
                                        <p:cTn id="2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-263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278 L 0.00052 0.00301 C 0.00078 0.00417 0.00104 0.00579 0.00143 0.00741 C 0.00156 0.00811 0.00195 0.00834 0.00208 0.00903 C 0.00403 0.01806 0.00221 0.01181 0.00377 0.01968 C 0.0039 0.02037 0.00416 0.0213 0.00442 0.022 C 0.00455 0.02362 0.00429 0.02524 0.00468 0.02662 C 0.00507 0.02778 0.00573 0.02825 0.00638 0.02894 C 0.00768 0.03056 0.00963 0.03125 0.01093 0.03195 C 0.01536 0.03125 0.01523 0.03102 0.01979 0.03195 C 0.02018 0.03195 0.02044 0.03241 0.02083 0.03264 C 0.02148 0.03287 0.02213 0.03287 0.02278 0.03311 C 0.02317 0.03357 0.02395 0.03357 0.02408 0.03426 C 0.02474 0.03704 0.02461 0.04028 0.02513 0.04306 C 0.02526 0.04399 0.02552 0.04468 0.02578 0.04537 C 0.02578 0.04561 0.02578 0.05209 0.02643 0.05417 C 0.02669 0.0551 0.02708 0.05579 0.02734 0.05649 C 0.0276 0.05764 0.02773 0.05903 0.02799 0.05996 C 0.02877 0.06227 0.02955 0.0625 0.03059 0.06366 C 0.03073 0.06412 0.03086 0.06482 0.03099 0.06528 C 0.03112 0.06598 0.03112 0.0669 0.03125 0.0676 C 0.03151 0.06852 0.03177 0.06922 0.03203 0.06991 C 0.03099 0.07037 0.02968 0.06991 0.02903 0.07107 C 0.02864 0.072 0.03059 0.07246 0.03059 0.07269 L 0.03059 0.07246 " pathEditMode="relative" rAng="0" ptsTypes="AAAAAAAAAAAAAAAAAAAAAAAAA"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349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324 L -0.00039 0.00347 C -0.00143 0.00277 -0.00247 0.00231 -0.00338 0.00185 C -0.00455 0.00138 -0.00559 0.00023 -0.00677 0.00023 C -0.0082 4.81481E-6 -0.00963 0.00092 -0.01093 0.00138 C -0.0121 0.00069 -0.01341 0.00069 -0.01432 -0.00093 C -0.01458 -0.00139 -0.01471 -0.00209 -0.01497 -0.00278 C -0.01614 -0.00649 -0.0151 -0.00371 -0.01627 -0.00857 C -0.01666 -0.01019 -0.01718 -0.01158 -0.01757 -0.0132 C -0.01848 -0.01713 -0.01796 -0.01528 -0.01888 -0.01852 C -0.01901 -0.02223 -0.01901 -0.02593 -0.01927 -0.02963 C -0.01927 -0.03056 -0.0194 -0.03125 -0.01953 -0.03195 C -0.01992 -0.03357 -0.02044 -0.03519 -0.02083 -0.03681 C -0.02109 -0.0375 -0.02135 -0.0382 -0.02148 -0.03913 L -0.02213 -0.04329 C -0.02213 -0.04468 -0.02239 -0.04653 -0.02187 -0.04792 C -0.02161 -0.04862 -0.02057 -0.04723 -0.02057 -0.047 L -0.02057 -0.04723 L -0.02213 -0.04792 L -0.02148 -0.04954 " pathEditMode="relative" rAng="0" ptsTypes="AAAAAAAAAAAAAAAAAAAA">
                                      <p:cBhvr>
                                        <p:cTn id="2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7BA5A-D11A-47AE-B897-EA295FEF8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03124"/>
            <a:ext cx="9601200" cy="579438"/>
          </a:xfrm>
        </p:spPr>
        <p:txBody>
          <a:bodyPr/>
          <a:lstStyle/>
          <a:p>
            <a:r>
              <a:rPr lang="de-CH" dirty="0"/>
              <a:t>Superposition</a:t>
            </a:r>
          </a:p>
        </p:txBody>
      </p:sp>
      <p:sp>
        <p:nvSpPr>
          <p:cNvPr id="70" name="Cube 69">
            <a:extLst>
              <a:ext uri="{FF2B5EF4-FFF2-40B4-BE49-F238E27FC236}">
                <a16:creationId xmlns:a16="http://schemas.microsoft.com/office/drawing/2014/main" id="{9A93669C-0982-445C-8808-FCBECAB33FD5}"/>
              </a:ext>
            </a:extLst>
          </p:cNvPr>
          <p:cNvSpPr/>
          <p:nvPr/>
        </p:nvSpPr>
        <p:spPr>
          <a:xfrm>
            <a:off x="5166258" y="1677730"/>
            <a:ext cx="994689" cy="2774694"/>
          </a:xfrm>
          <a:prstGeom prst="cube">
            <a:avLst>
              <a:gd name="adj" fmla="val 9614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7C269044-D857-4C43-BBDF-F329F4EA5ED9}"/>
                  </a:ext>
                </a:extLst>
              </p:cNvPr>
              <p:cNvSpPr txBox="1"/>
              <p:nvPr/>
            </p:nvSpPr>
            <p:spPr>
              <a:xfrm>
                <a:off x="5816704" y="1838855"/>
                <a:ext cx="389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7C269044-D857-4C43-BBDF-F329F4EA5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704" y="1838855"/>
                <a:ext cx="3890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D891DF61-29D4-4A06-B5F2-E7F379F4FC62}"/>
              </a:ext>
            </a:extLst>
          </p:cNvPr>
          <p:cNvCxnSpPr>
            <a:cxnSpLocks/>
          </p:cNvCxnSpPr>
          <p:nvPr/>
        </p:nvCxnSpPr>
        <p:spPr>
          <a:xfrm>
            <a:off x="5166258" y="4452424"/>
            <a:ext cx="20315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64B4D7A0-4E49-4D5E-9596-C08BE71091EA}"/>
                  </a:ext>
                </a:extLst>
              </p:cNvPr>
              <p:cNvSpPr txBox="1"/>
              <p:nvPr/>
            </p:nvSpPr>
            <p:spPr>
              <a:xfrm>
                <a:off x="5218024" y="4452424"/>
                <a:ext cx="2846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64B4D7A0-4E49-4D5E-9596-C08BE7109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024" y="4452424"/>
                <a:ext cx="284629" cy="276999"/>
              </a:xfrm>
              <a:prstGeom prst="rect">
                <a:avLst/>
              </a:prstGeom>
              <a:blipFill>
                <a:blip r:embed="rId3"/>
                <a:stretch>
                  <a:fillRect l="-21277" t="-43478" r="-65957" b="-1304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feld 78">
            <a:extLst>
              <a:ext uri="{FF2B5EF4-FFF2-40B4-BE49-F238E27FC236}">
                <a16:creationId xmlns:a16="http://schemas.microsoft.com/office/drawing/2014/main" id="{304E4504-02AC-4B3F-9963-4A8B2DFFBC4E}"/>
              </a:ext>
            </a:extLst>
          </p:cNvPr>
          <p:cNvSpPr txBox="1"/>
          <p:nvPr/>
        </p:nvSpPr>
        <p:spPr>
          <a:xfrm>
            <a:off x="6539158" y="4406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feld 104">
                <a:extLst>
                  <a:ext uri="{FF2B5EF4-FFF2-40B4-BE49-F238E27FC236}">
                    <a16:creationId xmlns:a16="http://schemas.microsoft.com/office/drawing/2014/main" id="{7243DD24-129C-4B5B-AEE7-D0A26E03D3A6}"/>
                  </a:ext>
                </a:extLst>
              </p:cNvPr>
              <p:cNvSpPr txBox="1"/>
              <p:nvPr/>
            </p:nvSpPr>
            <p:spPr>
              <a:xfrm>
                <a:off x="2921862" y="5659219"/>
                <a:ext cx="5953937" cy="7101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𝑔𝑒𝑠</m:t>
                          </m:r>
                        </m:sub>
                      </m:sSub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CH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0&lt;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0,   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𝑠𝑜𝑛𝑠𝑡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105" name="Textfeld 104">
                <a:extLst>
                  <a:ext uri="{FF2B5EF4-FFF2-40B4-BE49-F238E27FC236}">
                    <a16:creationId xmlns:a16="http://schemas.microsoft.com/office/drawing/2014/main" id="{7243DD24-129C-4B5B-AEE7-D0A26E03D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862" y="5659219"/>
                <a:ext cx="5953937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Cube 71">
            <a:extLst>
              <a:ext uri="{FF2B5EF4-FFF2-40B4-BE49-F238E27FC236}">
                <a16:creationId xmlns:a16="http://schemas.microsoft.com/office/drawing/2014/main" id="{1B2E6926-73E4-4C3A-905C-2CA244A86DCD}"/>
              </a:ext>
            </a:extLst>
          </p:cNvPr>
          <p:cNvSpPr/>
          <p:nvPr/>
        </p:nvSpPr>
        <p:spPr>
          <a:xfrm>
            <a:off x="6700449" y="1677730"/>
            <a:ext cx="994689" cy="2774694"/>
          </a:xfrm>
          <a:prstGeom prst="cube">
            <a:avLst>
              <a:gd name="adj" fmla="val 9614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CD5C8344-47AD-4C1D-A48E-B1D43AF0DEC6}"/>
                  </a:ext>
                </a:extLst>
              </p:cNvPr>
              <p:cNvSpPr txBox="1"/>
              <p:nvPr/>
            </p:nvSpPr>
            <p:spPr>
              <a:xfrm>
                <a:off x="7262471" y="1838855"/>
                <a:ext cx="56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CD5C8344-47AD-4C1D-A48E-B1D43AF0D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471" y="1838855"/>
                <a:ext cx="5622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6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F93D564-55F7-4E57-8E83-541CAE24E0B1}"/>
              </a:ext>
            </a:extLst>
          </p:cNvPr>
          <p:cNvCxnSpPr>
            <a:cxnSpLocks/>
          </p:cNvCxnSpPr>
          <p:nvPr/>
        </p:nvCxnSpPr>
        <p:spPr>
          <a:xfrm>
            <a:off x="1574552" y="4620693"/>
            <a:ext cx="1332206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7BBEB718-E6D6-4AA4-8B72-DAA1F7DFE98A}"/>
              </a:ext>
            </a:extLst>
          </p:cNvPr>
          <p:cNvCxnSpPr>
            <a:cxnSpLocks/>
          </p:cNvCxnSpPr>
          <p:nvPr/>
        </p:nvCxnSpPr>
        <p:spPr>
          <a:xfrm flipH="1">
            <a:off x="751599" y="1841066"/>
            <a:ext cx="1186489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be 69">
            <a:extLst>
              <a:ext uri="{FF2B5EF4-FFF2-40B4-BE49-F238E27FC236}">
                <a16:creationId xmlns:a16="http://schemas.microsoft.com/office/drawing/2014/main" id="{9A93669C-0982-445C-8808-FCBECAB33FD5}"/>
              </a:ext>
            </a:extLst>
          </p:cNvPr>
          <p:cNvSpPr/>
          <p:nvPr/>
        </p:nvSpPr>
        <p:spPr>
          <a:xfrm>
            <a:off x="1414988" y="268216"/>
            <a:ext cx="994689" cy="2774694"/>
          </a:xfrm>
          <a:prstGeom prst="cube">
            <a:avLst>
              <a:gd name="adj" fmla="val 9614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7C269044-D857-4C43-BBDF-F329F4EA5ED9}"/>
                  </a:ext>
                </a:extLst>
              </p:cNvPr>
              <p:cNvSpPr txBox="1"/>
              <p:nvPr/>
            </p:nvSpPr>
            <p:spPr>
              <a:xfrm>
                <a:off x="2065434" y="429341"/>
                <a:ext cx="389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7C269044-D857-4C43-BBDF-F329F4EA5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434" y="429341"/>
                <a:ext cx="3890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D891DF61-29D4-4A06-B5F2-E7F379F4FC62}"/>
              </a:ext>
            </a:extLst>
          </p:cNvPr>
          <p:cNvCxnSpPr>
            <a:cxnSpLocks/>
          </p:cNvCxnSpPr>
          <p:nvPr/>
        </p:nvCxnSpPr>
        <p:spPr>
          <a:xfrm>
            <a:off x="1414988" y="3042910"/>
            <a:ext cx="20315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64B4D7A0-4E49-4D5E-9596-C08BE71091EA}"/>
                  </a:ext>
                </a:extLst>
              </p:cNvPr>
              <p:cNvSpPr txBox="1"/>
              <p:nvPr/>
            </p:nvSpPr>
            <p:spPr>
              <a:xfrm>
                <a:off x="1466754" y="3042910"/>
                <a:ext cx="2846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64B4D7A0-4E49-4D5E-9596-C08BE7109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754" y="3042910"/>
                <a:ext cx="284629" cy="276999"/>
              </a:xfrm>
              <a:prstGeom prst="rect">
                <a:avLst/>
              </a:prstGeom>
              <a:blipFill>
                <a:blip r:embed="rId3"/>
                <a:stretch>
                  <a:fillRect l="-21739" t="-43478" r="-69565" b="-1304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feld 93">
                <a:extLst>
                  <a:ext uri="{FF2B5EF4-FFF2-40B4-BE49-F238E27FC236}">
                    <a16:creationId xmlns:a16="http://schemas.microsoft.com/office/drawing/2014/main" id="{051E83AB-C8F4-485A-956F-9EE14B884186}"/>
                  </a:ext>
                </a:extLst>
              </p:cNvPr>
              <p:cNvSpPr txBox="1"/>
              <p:nvPr/>
            </p:nvSpPr>
            <p:spPr>
              <a:xfrm>
                <a:off x="5347913" y="1516900"/>
                <a:ext cx="4116703" cy="1121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⃗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⋅(−</m:t>
                              </m:r>
                              <m:acc>
                                <m:accPr>
                                  <m:chr m:val="⃗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) , 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         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94" name="Textfeld 93">
                <a:extLst>
                  <a:ext uri="{FF2B5EF4-FFF2-40B4-BE49-F238E27FC236}">
                    <a16:creationId xmlns:a16="http://schemas.microsoft.com/office/drawing/2014/main" id="{051E83AB-C8F4-485A-956F-9EE14B884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913" y="1516900"/>
                <a:ext cx="4116703" cy="1121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feld 99">
                <a:extLst>
                  <a:ext uri="{FF2B5EF4-FFF2-40B4-BE49-F238E27FC236}">
                    <a16:creationId xmlns:a16="http://schemas.microsoft.com/office/drawing/2014/main" id="{2DF75818-0128-4F9B-8983-32D7D51F919B}"/>
                  </a:ext>
                </a:extLst>
              </p:cNvPr>
              <p:cNvSpPr txBox="1"/>
              <p:nvPr/>
            </p:nvSpPr>
            <p:spPr>
              <a:xfrm>
                <a:off x="5322105" y="4019977"/>
                <a:ext cx="4168321" cy="1121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⃗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⋅(</m:t>
                              </m:r>
                              <m:acc>
                                <m:accPr>
                                  <m:chr m:val="⃗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) , 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acc>
                                <m:accPr>
                                  <m:chr m:val="⃗"/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), 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100" name="Textfeld 99">
                <a:extLst>
                  <a:ext uri="{FF2B5EF4-FFF2-40B4-BE49-F238E27FC236}">
                    <a16:creationId xmlns:a16="http://schemas.microsoft.com/office/drawing/2014/main" id="{2DF75818-0128-4F9B-8983-32D7D51F9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105" y="4019977"/>
                <a:ext cx="4168321" cy="11211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00D1475E-5034-46EB-83B0-5DBBAC17C534}"/>
              </a:ext>
            </a:extLst>
          </p:cNvPr>
          <p:cNvCxnSpPr>
            <a:cxnSpLocks/>
          </p:cNvCxnSpPr>
          <p:nvPr/>
        </p:nvCxnSpPr>
        <p:spPr>
          <a:xfrm>
            <a:off x="1938088" y="1841066"/>
            <a:ext cx="909724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C51F508D-58BC-44BE-90F6-C2E489C30108}"/>
              </a:ext>
            </a:extLst>
          </p:cNvPr>
          <p:cNvCxnSpPr>
            <a:cxnSpLocks/>
          </p:cNvCxnSpPr>
          <p:nvPr/>
        </p:nvCxnSpPr>
        <p:spPr>
          <a:xfrm>
            <a:off x="751599" y="6094603"/>
            <a:ext cx="20315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E91D7FED-8614-47D6-B4FB-721ADE890E62}"/>
                  </a:ext>
                </a:extLst>
              </p:cNvPr>
              <p:cNvSpPr txBox="1"/>
              <p:nvPr/>
            </p:nvSpPr>
            <p:spPr>
              <a:xfrm>
                <a:off x="803365" y="6094603"/>
                <a:ext cx="2846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E91D7FED-8614-47D6-B4FB-721ADE890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65" y="6094603"/>
                <a:ext cx="284629" cy="276999"/>
              </a:xfrm>
              <a:prstGeom prst="rect">
                <a:avLst/>
              </a:prstGeom>
              <a:blipFill>
                <a:blip r:embed="rId6"/>
                <a:stretch>
                  <a:fillRect l="-21739" t="-46667" r="-69565" b="-1333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feld 41">
            <a:extLst>
              <a:ext uri="{FF2B5EF4-FFF2-40B4-BE49-F238E27FC236}">
                <a16:creationId xmlns:a16="http://schemas.microsoft.com/office/drawing/2014/main" id="{ABBB55C5-17D8-44A2-AEFF-3969965664F8}"/>
              </a:ext>
            </a:extLst>
          </p:cNvPr>
          <p:cNvSpPr txBox="1"/>
          <p:nvPr/>
        </p:nvSpPr>
        <p:spPr>
          <a:xfrm>
            <a:off x="2124499" y="60484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d</a:t>
            </a:r>
          </a:p>
        </p:txBody>
      </p:sp>
      <p:sp>
        <p:nvSpPr>
          <p:cNvPr id="47" name="Cube 46">
            <a:extLst>
              <a:ext uri="{FF2B5EF4-FFF2-40B4-BE49-F238E27FC236}">
                <a16:creationId xmlns:a16="http://schemas.microsoft.com/office/drawing/2014/main" id="{4294B771-26A5-418B-8636-E9E768CBBF52}"/>
              </a:ext>
            </a:extLst>
          </p:cNvPr>
          <p:cNvSpPr/>
          <p:nvPr/>
        </p:nvSpPr>
        <p:spPr>
          <a:xfrm>
            <a:off x="2285790" y="3319909"/>
            <a:ext cx="994689" cy="2774694"/>
          </a:xfrm>
          <a:prstGeom prst="cube">
            <a:avLst>
              <a:gd name="adj" fmla="val 9614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1C24266A-5812-400C-9E7C-AB140A1AE877}"/>
                  </a:ext>
                </a:extLst>
              </p:cNvPr>
              <p:cNvSpPr txBox="1"/>
              <p:nvPr/>
            </p:nvSpPr>
            <p:spPr>
              <a:xfrm>
                <a:off x="2847812" y="3481034"/>
                <a:ext cx="56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1C24266A-5812-400C-9E7C-AB140A1AE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812" y="3481034"/>
                <a:ext cx="5622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B5ECFA65-55D8-44C0-A6D8-FEB1D91A57F5}"/>
              </a:ext>
            </a:extLst>
          </p:cNvPr>
          <p:cNvCxnSpPr>
            <a:cxnSpLocks/>
          </p:cNvCxnSpPr>
          <p:nvPr/>
        </p:nvCxnSpPr>
        <p:spPr>
          <a:xfrm flipH="1">
            <a:off x="2906759" y="4620693"/>
            <a:ext cx="1043495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70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autenraster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141aba3b8f8cb7f331be6546df69d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8e4ef66d87525153bd8907774ed28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928D1E-68BA-412E-B34A-7160A7263FC7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4DF5C83-574F-4252-A4F8-E258C190AA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7BDA8A7-0CEB-4225-87B6-CC21A86118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330</Words>
  <Application>Microsoft Office PowerPoint</Application>
  <PresentationFormat>Breitbild</PresentationFormat>
  <Paragraphs>108</Paragraphs>
  <Slides>17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0" baseType="lpstr">
      <vt:lpstr>Arial</vt:lpstr>
      <vt:lpstr>Cambria Math</vt:lpstr>
      <vt:lpstr>Rautenraster 16x9</vt:lpstr>
      <vt:lpstr>PVK NuS 1</vt:lpstr>
      <vt:lpstr>Elektrostatik</vt:lpstr>
      <vt:lpstr>Ladungsdichten</vt:lpstr>
      <vt:lpstr>Das elektrische Feld</vt:lpstr>
      <vt:lpstr>Elektrische Flussdichte (D-Feld)</vt:lpstr>
      <vt:lpstr>PowerPoint-Präsentation</vt:lpstr>
      <vt:lpstr>Elektrische Flussdichte (D-Feld)</vt:lpstr>
      <vt:lpstr>Superposition</vt:lpstr>
      <vt:lpstr>PowerPoint-Präsentation</vt:lpstr>
      <vt:lpstr>PowerPoint-Präsentation</vt:lpstr>
      <vt:lpstr>Potential und Spannung</vt:lpstr>
      <vt:lpstr>Kapazität und Kondensator</vt:lpstr>
      <vt:lpstr>Elektrische Strömungsfeld</vt:lpstr>
      <vt:lpstr>Netzwerke</vt:lpstr>
      <vt:lpstr>Stromleitungsmechanismen</vt:lpstr>
      <vt:lpstr>Stationäre Magnetfeld</vt:lpstr>
      <vt:lpstr>Zeitlich veränderliche Magnetfeld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Titellayout</dc:title>
  <dc:creator/>
  <cp:lastModifiedBy/>
  <cp:revision>1</cp:revision>
  <dcterms:created xsi:type="dcterms:W3CDTF">2012-06-18T16:53:33Z</dcterms:created>
  <dcterms:modified xsi:type="dcterms:W3CDTF">2018-12-23T17:12:26Z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