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12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448747"/>
            <a:ext cx="13034843" cy="7332107"/>
          </a:xfrm>
          <a:prstGeom prst="roundRect">
            <a:avLst>
              <a:gd name="adj" fmla="val 2754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6527006" y="1481852"/>
            <a:ext cx="6464141" cy="25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625"/>
              </a:lnSpc>
              <a:buNone/>
            </a:pPr>
            <a:r>
              <a:rPr lang="en-US" sz="530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Descubra a música em todas as suas formas</a:t>
            </a:r>
            <a:endParaRPr lang="en-US" sz="5300" dirty="0"/>
          </a:p>
        </p:txBody>
      </p:sp>
      <p:sp>
        <p:nvSpPr>
          <p:cNvPr id="5" name="Text 2"/>
          <p:cNvSpPr/>
          <p:nvPr/>
        </p:nvSpPr>
        <p:spPr>
          <a:xfrm>
            <a:off x="6527006" y="4342209"/>
            <a:ext cx="6464141" cy="14354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HarmonyTunes - Projeto desenvolvido para a disciplina de Trabalho Interdisciplinar: Aplicações para Processos de Negócios do curso de desenvolvimento de sistemas da Pontifícia Universidade Católica de Minas Gerais.</a:t>
            </a:r>
            <a:endParaRPr lang="en-US" sz="1767" dirty="0"/>
          </a:p>
        </p:txBody>
      </p:sp>
      <p:sp>
        <p:nvSpPr>
          <p:cNvPr id="6" name="Text 3"/>
          <p:cNvSpPr/>
          <p:nvPr/>
        </p:nvSpPr>
        <p:spPr>
          <a:xfrm>
            <a:off x="6527007" y="6030039"/>
            <a:ext cx="5512594" cy="717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Gabriel Vidal, Gustavo Meira, Lucas Felipe, Luis Gustavo,</a:t>
            </a:r>
          </a:p>
          <a:p>
            <a:pPr marL="0" indent="0">
              <a:lnSpc>
                <a:spcPts val="2827"/>
              </a:lnSpc>
              <a:buNone/>
            </a:pPr>
            <a:r>
              <a:rPr lang="en-US" sz="1767" b="1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Messias</a:t>
            </a:r>
            <a:r>
              <a:rPr lang="en-US" sz="1767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Junio, Pedro Henrique</a:t>
            </a:r>
            <a:endParaRPr lang="en-US" sz="1767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9" y="448747"/>
            <a:ext cx="4887992" cy="73321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243840"/>
            <a:ext cx="13034843" cy="7557135"/>
          </a:xfrm>
          <a:prstGeom prst="roundRect">
            <a:avLst>
              <a:gd name="adj" fmla="val 2352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9" y="243840"/>
            <a:ext cx="3258622" cy="755713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97636" y="860822"/>
            <a:ext cx="5516880" cy="701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Projeto de interface</a:t>
            </a:r>
            <a:endParaRPr lang="en-US" sz="4417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485" y="2219087"/>
            <a:ext cx="2880509" cy="3076813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3553" y="2219087"/>
            <a:ext cx="2846096" cy="3076813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1713" y="2164795"/>
            <a:ext cx="2632460" cy="30768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448747"/>
            <a:ext cx="13034843" cy="7332107"/>
          </a:xfrm>
          <a:prstGeom prst="roundRect">
            <a:avLst>
              <a:gd name="adj" fmla="val 2754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451" y="448747"/>
            <a:ext cx="4887992" cy="733210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39014" y="1930837"/>
            <a:ext cx="5516880" cy="701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Projeto de interface</a:t>
            </a:r>
            <a:endParaRPr lang="en-US" sz="4417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014" y="3112888"/>
            <a:ext cx="3348044" cy="3353551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471" y="3112888"/>
            <a:ext cx="3348044" cy="33535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448747"/>
            <a:ext cx="13034843" cy="7332107"/>
          </a:xfrm>
          <a:prstGeom prst="roundRect">
            <a:avLst>
              <a:gd name="adj" fmla="val 2754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9" y="448747"/>
            <a:ext cx="13034843" cy="13461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39014" y="3416856"/>
            <a:ext cx="4487347" cy="701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Metodologia</a:t>
            </a:r>
            <a:endParaRPr lang="en-US" sz="4417" dirty="0"/>
          </a:p>
        </p:txBody>
      </p:sp>
      <p:sp>
        <p:nvSpPr>
          <p:cNvPr id="6" name="Text 2"/>
          <p:cNvSpPr/>
          <p:nvPr/>
        </p:nvSpPr>
        <p:spPr>
          <a:xfrm>
            <a:off x="1997869" y="4454366"/>
            <a:ext cx="10993398" cy="358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27"/>
              </a:lnSpc>
              <a:buSzPct val="100000"/>
              <a:buChar char="•"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Processo de Trabalho</a:t>
            </a:r>
            <a:endParaRPr lang="en-US" sz="1767" dirty="0"/>
          </a:p>
        </p:txBody>
      </p:sp>
      <p:sp>
        <p:nvSpPr>
          <p:cNvPr id="7" name="Text 3"/>
          <p:cNvSpPr/>
          <p:nvPr/>
        </p:nvSpPr>
        <p:spPr>
          <a:xfrm>
            <a:off x="1997869" y="4902875"/>
            <a:ext cx="10993398" cy="358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27"/>
              </a:lnSpc>
              <a:buSzPct val="100000"/>
              <a:buChar char="•"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Divisão de Papéis</a:t>
            </a:r>
            <a:endParaRPr lang="en-US" sz="1767" dirty="0"/>
          </a:p>
        </p:txBody>
      </p:sp>
      <p:sp>
        <p:nvSpPr>
          <p:cNvPr id="8" name="Text 4"/>
          <p:cNvSpPr/>
          <p:nvPr/>
        </p:nvSpPr>
        <p:spPr>
          <a:xfrm>
            <a:off x="1997869" y="5351383"/>
            <a:ext cx="10993398" cy="358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27"/>
              </a:lnSpc>
              <a:buSzPct val="100000"/>
              <a:buChar char="•"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Ferramentas</a:t>
            </a:r>
            <a:endParaRPr lang="en-US" sz="1767" dirty="0"/>
          </a:p>
        </p:txBody>
      </p:sp>
      <p:sp>
        <p:nvSpPr>
          <p:cNvPr id="9" name="Text 5"/>
          <p:cNvSpPr/>
          <p:nvPr/>
        </p:nvSpPr>
        <p:spPr>
          <a:xfrm>
            <a:off x="1997869" y="5799892"/>
            <a:ext cx="10993398" cy="358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827"/>
              </a:lnSpc>
              <a:buSzPct val="100000"/>
              <a:buChar char="•"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Controle de versão</a:t>
            </a:r>
            <a:endParaRPr lang="en-US" sz="1767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448747"/>
            <a:ext cx="13034843" cy="7332107"/>
          </a:xfrm>
          <a:prstGeom prst="roundRect">
            <a:avLst>
              <a:gd name="adj" fmla="val 2754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1639014" y="3066098"/>
            <a:ext cx="6464141" cy="1402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Obrigado pela sua atenção!</a:t>
            </a:r>
            <a:endParaRPr lang="en-US" sz="4417" dirty="0"/>
          </a:p>
        </p:txBody>
      </p:sp>
      <p:sp>
        <p:nvSpPr>
          <p:cNvPr id="5" name="Text 2"/>
          <p:cNvSpPr/>
          <p:nvPr/>
        </p:nvSpPr>
        <p:spPr>
          <a:xfrm>
            <a:off x="1639014" y="4804648"/>
            <a:ext cx="6464141" cy="358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7"/>
              </a:lnSpc>
              <a:buNone/>
            </a:pPr>
            <a:endParaRPr lang="en-US" sz="1767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451" y="448747"/>
            <a:ext cx="4887992" cy="7332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448747"/>
            <a:ext cx="13034843" cy="7332107"/>
          </a:xfrm>
          <a:prstGeom prst="roundRect">
            <a:avLst>
              <a:gd name="adj" fmla="val 2754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1639014" y="2440900"/>
            <a:ext cx="4487347" cy="701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Os problemas</a:t>
            </a:r>
            <a:endParaRPr lang="en-US" sz="4417" dirty="0"/>
          </a:p>
        </p:txBody>
      </p:sp>
      <p:sp>
        <p:nvSpPr>
          <p:cNvPr id="5" name="Shape 2"/>
          <p:cNvSpPr/>
          <p:nvPr/>
        </p:nvSpPr>
        <p:spPr>
          <a:xfrm>
            <a:off x="1639014" y="3590568"/>
            <a:ext cx="5564029" cy="2198013"/>
          </a:xfrm>
          <a:prstGeom prst="roundRect">
            <a:avLst>
              <a:gd name="adj" fmla="val 4594"/>
            </a:avLst>
          </a:prstGeom>
          <a:solidFill>
            <a:srgbClr val="542C49"/>
          </a:solidFill>
          <a:ln w="13930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1877258" y="3828812"/>
            <a:ext cx="2987040" cy="4206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13"/>
              </a:lnSpc>
              <a:buNone/>
            </a:pPr>
            <a:r>
              <a:rPr lang="en-US" sz="26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Falta de confiança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877258" y="4473773"/>
            <a:ext cx="5087541" cy="1076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Muitas lojas de música online oferecem produtos de qualidade e confiança questionáveis, o que prejudica a experiência do cliente.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427357" y="3590568"/>
            <a:ext cx="5564029" cy="2198013"/>
          </a:xfrm>
          <a:prstGeom prst="roundRect">
            <a:avLst>
              <a:gd name="adj" fmla="val 4594"/>
            </a:avLst>
          </a:prstGeom>
          <a:solidFill>
            <a:srgbClr val="542C49"/>
          </a:solidFill>
          <a:ln w="13930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7665601" y="3828812"/>
            <a:ext cx="3124200" cy="4206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13"/>
              </a:lnSpc>
              <a:buNone/>
            </a:pPr>
            <a:r>
              <a:rPr lang="en-US" sz="26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Preços Inacessíveis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665601" y="4473773"/>
            <a:ext cx="5087541" cy="1076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Muitas lojas online oferecem produtos a preços elevados, tornando-os inacessíveis para muitos músicos e entusiastas de música.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376833"/>
            <a:ext cx="13034843" cy="7475934"/>
          </a:xfrm>
          <a:prstGeom prst="roundRect">
            <a:avLst>
              <a:gd name="adj" fmla="val 2701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1639014" y="993815"/>
            <a:ext cx="4594860" cy="701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Nossos objetivos</a:t>
            </a:r>
            <a:endParaRPr lang="en-US" sz="4417" dirty="0"/>
          </a:p>
        </p:txBody>
      </p:sp>
      <p:sp>
        <p:nvSpPr>
          <p:cNvPr id="5" name="Shape 2"/>
          <p:cNvSpPr/>
          <p:nvPr/>
        </p:nvSpPr>
        <p:spPr>
          <a:xfrm>
            <a:off x="1639014" y="2339697"/>
            <a:ext cx="463034" cy="463034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12859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1813322" y="2378273"/>
            <a:ext cx="114300" cy="3858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9"/>
              </a:lnSpc>
              <a:buNone/>
            </a:pPr>
            <a:r>
              <a:rPr lang="en-US" sz="24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431" dirty="0"/>
          </a:p>
        </p:txBody>
      </p:sp>
      <p:sp>
        <p:nvSpPr>
          <p:cNvPr id="7" name="Text 4"/>
          <p:cNvSpPr/>
          <p:nvPr/>
        </p:nvSpPr>
        <p:spPr>
          <a:xfrm>
            <a:off x="2326362" y="2395895"/>
            <a:ext cx="235458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0"/>
              </a:lnSpc>
              <a:buNone/>
            </a:pPr>
            <a:r>
              <a:rPr lang="en-US" sz="220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Preços acessíveis</a:t>
            </a:r>
            <a:endParaRPr lang="en-US" sz="2208" dirty="0"/>
          </a:p>
        </p:txBody>
      </p:sp>
      <p:sp>
        <p:nvSpPr>
          <p:cNvPr id="8" name="Text 5"/>
          <p:cNvSpPr/>
          <p:nvPr/>
        </p:nvSpPr>
        <p:spPr>
          <a:xfrm>
            <a:off x="2326362" y="2970848"/>
            <a:ext cx="2947154" cy="14354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Oferecer uma vasta gama de instrumentos musicais a preços acessíveis é a nossa principal missão.</a:t>
            </a:r>
            <a:endParaRPr lang="en-US" sz="1767" dirty="0"/>
          </a:p>
        </p:txBody>
      </p:sp>
      <p:sp>
        <p:nvSpPr>
          <p:cNvPr id="9" name="Shape 6"/>
          <p:cNvSpPr/>
          <p:nvPr/>
        </p:nvSpPr>
        <p:spPr>
          <a:xfrm>
            <a:off x="7746444" y="2133183"/>
            <a:ext cx="463034" cy="463034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12859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7890391" y="2153959"/>
            <a:ext cx="182880" cy="3858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9"/>
              </a:lnSpc>
              <a:buNone/>
            </a:pPr>
            <a:r>
              <a:rPr lang="en-US" sz="24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431" dirty="0"/>
          </a:p>
        </p:txBody>
      </p:sp>
      <p:sp>
        <p:nvSpPr>
          <p:cNvPr id="11" name="Text 8"/>
          <p:cNvSpPr/>
          <p:nvPr/>
        </p:nvSpPr>
        <p:spPr>
          <a:xfrm>
            <a:off x="8437721" y="2171581"/>
            <a:ext cx="236220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0"/>
              </a:lnSpc>
              <a:buNone/>
            </a:pPr>
            <a:r>
              <a:rPr lang="en-US" sz="220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Facilidade de uso</a:t>
            </a:r>
            <a:endParaRPr lang="en-US" sz="2208" dirty="0"/>
          </a:p>
        </p:txBody>
      </p:sp>
      <p:sp>
        <p:nvSpPr>
          <p:cNvPr id="12" name="Text 9"/>
          <p:cNvSpPr/>
          <p:nvPr/>
        </p:nvSpPr>
        <p:spPr>
          <a:xfrm>
            <a:off x="8437720" y="2746534"/>
            <a:ext cx="3866317" cy="1794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Tornaremos</a:t>
            </a: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nosso ambiente online fácil de usar e intuitivo para que os clientes possam procurar, comparar e adquirir o que desejam em poucos cliques.</a:t>
            </a:r>
            <a:endParaRPr lang="en-US" sz="1767" dirty="0"/>
          </a:p>
        </p:txBody>
      </p:sp>
      <p:sp>
        <p:nvSpPr>
          <p:cNvPr id="17" name="Shape 14"/>
          <p:cNvSpPr/>
          <p:nvPr/>
        </p:nvSpPr>
        <p:spPr>
          <a:xfrm>
            <a:off x="1639014" y="5528072"/>
            <a:ext cx="463034" cy="463034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12859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9" name="Text 16"/>
          <p:cNvSpPr/>
          <p:nvPr/>
        </p:nvSpPr>
        <p:spPr>
          <a:xfrm>
            <a:off x="2326362" y="5584269"/>
            <a:ext cx="2243614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0"/>
              </a:lnSpc>
              <a:buNone/>
            </a:pPr>
            <a:r>
              <a:rPr lang="en-US" sz="220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Comunidade</a:t>
            </a:r>
            <a:endParaRPr lang="en-US" sz="2208" dirty="0"/>
          </a:p>
        </p:txBody>
      </p:sp>
      <p:sp>
        <p:nvSpPr>
          <p:cNvPr id="20" name="Text 17"/>
          <p:cNvSpPr/>
          <p:nvPr/>
        </p:nvSpPr>
        <p:spPr>
          <a:xfrm>
            <a:off x="2326362" y="6159222"/>
            <a:ext cx="4876681" cy="1076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Criar uma linda comunidade para que clientes possam compartilhar avaliações, dicas e experiências musicais.</a:t>
            </a:r>
            <a:endParaRPr lang="en-US" sz="1767" dirty="0"/>
          </a:p>
        </p:txBody>
      </p:sp>
      <p:sp>
        <p:nvSpPr>
          <p:cNvPr id="21" name="Shape 18"/>
          <p:cNvSpPr/>
          <p:nvPr/>
        </p:nvSpPr>
        <p:spPr>
          <a:xfrm>
            <a:off x="7427357" y="5528072"/>
            <a:ext cx="463034" cy="463034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12859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2" name="Text 19"/>
          <p:cNvSpPr/>
          <p:nvPr/>
        </p:nvSpPr>
        <p:spPr>
          <a:xfrm>
            <a:off x="7571184" y="5566648"/>
            <a:ext cx="175260" cy="3858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9"/>
              </a:lnSpc>
              <a:buNone/>
            </a:pPr>
            <a:endParaRPr lang="en-US" sz="2431" dirty="0"/>
          </a:p>
        </p:txBody>
      </p:sp>
      <p:sp>
        <p:nvSpPr>
          <p:cNvPr id="23" name="Text 20"/>
          <p:cNvSpPr/>
          <p:nvPr/>
        </p:nvSpPr>
        <p:spPr>
          <a:xfrm>
            <a:off x="8114705" y="5584269"/>
            <a:ext cx="2243614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0"/>
              </a:lnSpc>
              <a:buNone/>
            </a:pPr>
            <a:r>
              <a:rPr lang="en-US" sz="220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Sustentabilidade</a:t>
            </a:r>
            <a:endParaRPr lang="en-US" sz="2208" dirty="0"/>
          </a:p>
        </p:txBody>
      </p:sp>
      <p:sp>
        <p:nvSpPr>
          <p:cNvPr id="24" name="Text 21"/>
          <p:cNvSpPr/>
          <p:nvPr/>
        </p:nvSpPr>
        <p:spPr>
          <a:xfrm>
            <a:off x="8114705" y="6159222"/>
            <a:ext cx="4876681" cy="1076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Oferecendo instrumentos musicais recondicionados, não só proporcionamos a oportunidade para mais pessoas </a:t>
            </a:r>
            <a:r>
              <a:rPr lang="en-US" sz="176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tocarem</a:t>
            </a: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, mas ajudamos o meio ambiente.</a:t>
            </a:r>
            <a:endParaRPr lang="en-US" sz="1767" dirty="0"/>
          </a:p>
        </p:txBody>
      </p:sp>
      <p:sp>
        <p:nvSpPr>
          <p:cNvPr id="18" name="Text 15"/>
          <p:cNvSpPr/>
          <p:nvPr/>
        </p:nvSpPr>
        <p:spPr>
          <a:xfrm>
            <a:off x="7563505" y="5566647"/>
            <a:ext cx="190500" cy="3858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9"/>
              </a:lnSpc>
              <a:buNone/>
            </a:pPr>
            <a:r>
              <a:rPr lang="en-US" sz="24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4</a:t>
            </a:r>
            <a:endParaRPr lang="en-US" sz="2431" dirty="0"/>
          </a:p>
        </p:txBody>
      </p:sp>
      <p:sp>
        <p:nvSpPr>
          <p:cNvPr id="14" name="Text 11"/>
          <p:cNvSpPr/>
          <p:nvPr/>
        </p:nvSpPr>
        <p:spPr>
          <a:xfrm>
            <a:off x="1782842" y="5528072"/>
            <a:ext cx="175260" cy="3858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9"/>
              </a:lnSpc>
              <a:buNone/>
            </a:pPr>
            <a:r>
              <a:rPr lang="en-US" sz="24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43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448747"/>
            <a:ext cx="13034843" cy="7332107"/>
          </a:xfrm>
          <a:prstGeom prst="roundRect">
            <a:avLst>
              <a:gd name="adj" fmla="val 2754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1639014" y="2311837"/>
            <a:ext cx="4487347" cy="701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Justificativas</a:t>
            </a:r>
            <a:endParaRPr lang="en-US" sz="4417" dirty="0"/>
          </a:p>
        </p:txBody>
      </p:sp>
      <p:sp>
        <p:nvSpPr>
          <p:cNvPr id="5" name="Text 2"/>
          <p:cNvSpPr/>
          <p:nvPr/>
        </p:nvSpPr>
        <p:spPr>
          <a:xfrm>
            <a:off x="1639014" y="3573661"/>
            <a:ext cx="3070860" cy="4206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13"/>
              </a:lnSpc>
              <a:buNone/>
            </a:pPr>
            <a:r>
              <a:rPr lang="en-US" sz="265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Mercado relevante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39014" y="4218623"/>
            <a:ext cx="3418642" cy="1076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mercado de instrumentos musicais é </a:t>
            </a:r>
            <a:r>
              <a:rPr lang="en-US" sz="176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extremamente</a:t>
            </a: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76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amplo</a:t>
            </a: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e a demanda continua a crescer em todo o mundo.</a:t>
            </a:r>
            <a:endParaRPr lang="en-US" sz="1767" dirty="0"/>
          </a:p>
        </p:txBody>
      </p:sp>
      <p:sp>
        <p:nvSpPr>
          <p:cNvPr id="7" name="Text 4"/>
          <p:cNvSpPr/>
          <p:nvPr/>
        </p:nvSpPr>
        <p:spPr>
          <a:xfrm>
            <a:off x="5612725" y="3573661"/>
            <a:ext cx="3418642" cy="841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13"/>
              </a:lnSpc>
              <a:buNone/>
            </a:pPr>
            <a:r>
              <a:rPr lang="en-US" sz="265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Instrumentos acessíveis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5612725" y="4639270"/>
            <a:ext cx="3418642" cy="1076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Cada vez mais músicos estão em busca de instrumentos acessíveis e de qualidade.</a:t>
            </a:r>
            <a:endParaRPr lang="en-US" sz="1767" dirty="0"/>
          </a:p>
        </p:txBody>
      </p:sp>
      <p:sp>
        <p:nvSpPr>
          <p:cNvPr id="9" name="Text 6"/>
          <p:cNvSpPr/>
          <p:nvPr/>
        </p:nvSpPr>
        <p:spPr>
          <a:xfrm>
            <a:off x="9586436" y="3573661"/>
            <a:ext cx="2720340" cy="4206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13"/>
              </a:lnSpc>
              <a:buNone/>
            </a:pPr>
            <a:r>
              <a:rPr lang="en-US" sz="265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Sustentabilidade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9586436" y="4218623"/>
            <a:ext cx="3418642" cy="14354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Os consumidores estão cada vez mais conscientes e buscam lojas que compartilhem seus valores, como a sustentabilidade.</a:t>
            </a:r>
            <a:endParaRPr lang="en-US" sz="176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448747"/>
            <a:ext cx="13034843" cy="7332107"/>
          </a:xfrm>
          <a:prstGeom prst="roundRect">
            <a:avLst>
              <a:gd name="adj" fmla="val 2754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1639014" y="2962394"/>
            <a:ext cx="4487347" cy="701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Público-alvo</a:t>
            </a:r>
            <a:endParaRPr lang="en-US" sz="4417" dirty="0"/>
          </a:p>
        </p:txBody>
      </p:sp>
      <p:sp>
        <p:nvSpPr>
          <p:cNvPr id="5" name="Shape 2"/>
          <p:cNvSpPr/>
          <p:nvPr/>
        </p:nvSpPr>
        <p:spPr>
          <a:xfrm>
            <a:off x="1639014" y="4196120"/>
            <a:ext cx="463034" cy="463034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12859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1813322" y="4234696"/>
            <a:ext cx="114300" cy="3858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9"/>
              </a:lnSpc>
              <a:buNone/>
            </a:pPr>
            <a:r>
              <a:rPr lang="en-US" sz="24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431" dirty="0"/>
          </a:p>
        </p:txBody>
      </p:sp>
      <p:sp>
        <p:nvSpPr>
          <p:cNvPr id="7" name="Text 4"/>
          <p:cNvSpPr/>
          <p:nvPr/>
        </p:nvSpPr>
        <p:spPr>
          <a:xfrm>
            <a:off x="2326362" y="4252317"/>
            <a:ext cx="2243614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0"/>
              </a:lnSpc>
              <a:buNone/>
            </a:pPr>
            <a:r>
              <a:rPr lang="en-US" sz="220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Músicos</a:t>
            </a:r>
            <a:endParaRPr lang="en-US" sz="2208" dirty="0"/>
          </a:p>
        </p:txBody>
      </p:sp>
      <p:sp>
        <p:nvSpPr>
          <p:cNvPr id="8" name="Text 5"/>
          <p:cNvSpPr/>
          <p:nvPr/>
        </p:nvSpPr>
        <p:spPr>
          <a:xfrm>
            <a:off x="2326362" y="4827270"/>
            <a:ext cx="2947154" cy="1076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Iniciantes, amadores e profissionais que buscam variedade e acessibilidade.</a:t>
            </a:r>
            <a:endParaRPr lang="en-US" sz="1767" dirty="0"/>
          </a:p>
        </p:txBody>
      </p:sp>
      <p:sp>
        <p:nvSpPr>
          <p:cNvPr id="9" name="Shape 6"/>
          <p:cNvSpPr/>
          <p:nvPr/>
        </p:nvSpPr>
        <p:spPr>
          <a:xfrm>
            <a:off x="5497830" y="4196120"/>
            <a:ext cx="463034" cy="463034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12859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5637848" y="4234696"/>
            <a:ext cx="182880" cy="3858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9"/>
              </a:lnSpc>
              <a:buNone/>
            </a:pPr>
            <a:r>
              <a:rPr lang="en-US" sz="24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431" dirty="0"/>
          </a:p>
        </p:txBody>
      </p:sp>
      <p:sp>
        <p:nvSpPr>
          <p:cNvPr id="11" name="Text 8"/>
          <p:cNvSpPr/>
          <p:nvPr/>
        </p:nvSpPr>
        <p:spPr>
          <a:xfrm>
            <a:off x="6185178" y="4252317"/>
            <a:ext cx="2243614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0"/>
              </a:lnSpc>
              <a:buNone/>
            </a:pPr>
            <a:r>
              <a:rPr lang="en-US" sz="220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Colecionadores</a:t>
            </a:r>
            <a:endParaRPr lang="en-US" sz="2208" dirty="0"/>
          </a:p>
        </p:txBody>
      </p:sp>
      <p:sp>
        <p:nvSpPr>
          <p:cNvPr id="12" name="Text 9"/>
          <p:cNvSpPr/>
          <p:nvPr/>
        </p:nvSpPr>
        <p:spPr>
          <a:xfrm>
            <a:off x="6185178" y="4827270"/>
            <a:ext cx="2947154" cy="7177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Pessoas que buscam </a:t>
            </a:r>
            <a:r>
              <a:rPr lang="en-US" sz="1767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itens</a:t>
            </a: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e exclusivos.</a:t>
            </a:r>
            <a:endParaRPr lang="en-US" sz="1767" dirty="0"/>
          </a:p>
        </p:txBody>
      </p:sp>
      <p:sp>
        <p:nvSpPr>
          <p:cNvPr id="13" name="Shape 10"/>
          <p:cNvSpPr/>
          <p:nvPr/>
        </p:nvSpPr>
        <p:spPr>
          <a:xfrm>
            <a:off x="9356646" y="4196120"/>
            <a:ext cx="463034" cy="463034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12859">
            <a:solidFill>
              <a:srgbClr val="64355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9500473" y="4234696"/>
            <a:ext cx="175260" cy="3858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9"/>
              </a:lnSpc>
              <a:buNone/>
            </a:pPr>
            <a:r>
              <a:rPr lang="en-US" sz="24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431" dirty="0"/>
          </a:p>
        </p:txBody>
      </p:sp>
      <p:sp>
        <p:nvSpPr>
          <p:cNvPr id="15" name="Text 12"/>
          <p:cNvSpPr/>
          <p:nvPr/>
        </p:nvSpPr>
        <p:spPr>
          <a:xfrm>
            <a:off x="10043993" y="4252317"/>
            <a:ext cx="2947154" cy="701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0"/>
              </a:lnSpc>
              <a:buNone/>
            </a:pPr>
            <a:r>
              <a:rPr lang="en-US" sz="2208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Compradores conscientes</a:t>
            </a:r>
            <a:endParaRPr lang="en-US" sz="2208" dirty="0"/>
          </a:p>
        </p:txBody>
      </p:sp>
      <p:sp>
        <p:nvSpPr>
          <p:cNvPr id="16" name="Text 13"/>
          <p:cNvSpPr/>
          <p:nvPr/>
        </p:nvSpPr>
        <p:spPr>
          <a:xfrm>
            <a:off x="10043993" y="5177909"/>
            <a:ext cx="2947154" cy="14354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pt-BR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Consumidores que desejam economizar dinheiro sem comprometer a qualidade.</a:t>
            </a:r>
            <a:endParaRPr lang="en-US" sz="1767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9" y="448747"/>
            <a:ext cx="13034843" cy="13461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448747"/>
            <a:ext cx="13034843" cy="7332107"/>
          </a:xfrm>
          <a:prstGeom prst="roundRect">
            <a:avLst>
              <a:gd name="adj" fmla="val 2754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9" y="448747"/>
            <a:ext cx="13034843" cy="13461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39014" y="2886908"/>
            <a:ext cx="5631180" cy="701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Exemplo de Persona</a:t>
            </a:r>
            <a:endParaRPr lang="en-US" sz="4417" dirty="0"/>
          </a:p>
        </p:txBody>
      </p:sp>
      <p:sp>
        <p:nvSpPr>
          <p:cNvPr id="6" name="Text 2"/>
          <p:cNvSpPr/>
          <p:nvPr/>
        </p:nvSpPr>
        <p:spPr>
          <a:xfrm>
            <a:off x="1639014" y="3924419"/>
            <a:ext cx="11352252" cy="358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João Pedro - Estudante universitário</a:t>
            </a:r>
            <a:endParaRPr lang="en-US" sz="1767" dirty="0"/>
          </a:p>
        </p:txBody>
      </p:sp>
      <p:sp>
        <p:nvSpPr>
          <p:cNvPr id="7" name="Text 3"/>
          <p:cNvSpPr/>
          <p:nvPr/>
        </p:nvSpPr>
        <p:spPr>
          <a:xfrm>
            <a:off x="1639014" y="4535686"/>
            <a:ext cx="11352252" cy="2153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6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João Pedro, 23 anos, é um estudante que adora tocar guitarra, assistir a shows de música e ir a festivais de música. Seu objetivo é encontrar um instrumento musical de boa qualidade que seja dentro do seu orçamento, mas ele tem dificuldades porque não tem conhecimento técnico sobre instrumentos musicais e não sabe onde encontrar um instrumento de boa qualidade. Suas necessidades incluem um instrumento musical que seja fácil de tocar e que possa tocar os estilos de música que gosta(rock &amp; pop). Ele deseja encontrar um instrumento musical que o ajude a se expressar musicalmente.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448746"/>
            <a:ext cx="13034843" cy="7332107"/>
          </a:xfrm>
          <a:prstGeom prst="roundRect">
            <a:avLst>
              <a:gd name="adj" fmla="val 2754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 sz="1600"/>
          </a:p>
        </p:txBody>
      </p:sp>
      <p:sp>
        <p:nvSpPr>
          <p:cNvPr id="4" name="Text 1"/>
          <p:cNvSpPr/>
          <p:nvPr/>
        </p:nvSpPr>
        <p:spPr>
          <a:xfrm>
            <a:off x="1639014" y="1304330"/>
            <a:ext cx="3802380" cy="560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17"/>
              </a:lnSpc>
              <a:buNone/>
            </a:pPr>
            <a:r>
              <a:rPr lang="en-US" sz="3533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Mapa de Empatia</a:t>
            </a:r>
            <a:endParaRPr lang="en-US" sz="3533" dirty="0"/>
          </a:p>
        </p:txBody>
      </p:sp>
      <p:sp>
        <p:nvSpPr>
          <p:cNvPr id="5" name="Shape 2"/>
          <p:cNvSpPr/>
          <p:nvPr/>
        </p:nvSpPr>
        <p:spPr>
          <a:xfrm>
            <a:off x="1639014" y="2313861"/>
            <a:ext cx="11352252" cy="4611291"/>
          </a:xfrm>
          <a:prstGeom prst="roundRect">
            <a:avLst>
              <a:gd name="adj" fmla="val 2190"/>
            </a:avLst>
          </a:prstGeom>
          <a:noFill/>
          <a:ln w="1393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Shape 3"/>
          <p:cNvSpPr/>
          <p:nvPr/>
        </p:nvSpPr>
        <p:spPr>
          <a:xfrm>
            <a:off x="1652945" y="2327791"/>
            <a:ext cx="11324392" cy="85867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1877378" y="2469952"/>
            <a:ext cx="2558653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que a persona vê?</a:t>
            </a:r>
            <a:endParaRPr lang="en-US" sz="1413" dirty="0"/>
          </a:p>
        </p:txBody>
      </p:sp>
      <p:sp>
        <p:nvSpPr>
          <p:cNvPr id="8" name="Text 5"/>
          <p:cNvSpPr/>
          <p:nvPr/>
        </p:nvSpPr>
        <p:spPr>
          <a:xfrm>
            <a:off x="4892278" y="2469952"/>
            <a:ext cx="2314813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que a persona ouve?</a:t>
            </a:r>
            <a:endParaRPr lang="en-US" sz="1413" dirty="0"/>
          </a:p>
        </p:txBody>
      </p:sp>
      <p:sp>
        <p:nvSpPr>
          <p:cNvPr id="9" name="Text 6"/>
          <p:cNvSpPr/>
          <p:nvPr/>
        </p:nvSpPr>
        <p:spPr>
          <a:xfrm>
            <a:off x="7663339" y="2469952"/>
            <a:ext cx="2314813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que a persona pensa e sente?</a:t>
            </a:r>
            <a:endParaRPr lang="en-US" sz="1413" dirty="0"/>
          </a:p>
        </p:txBody>
      </p:sp>
      <p:sp>
        <p:nvSpPr>
          <p:cNvPr id="10" name="Text 7"/>
          <p:cNvSpPr/>
          <p:nvPr/>
        </p:nvSpPr>
        <p:spPr>
          <a:xfrm>
            <a:off x="10434399" y="2469952"/>
            <a:ext cx="2318623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que a persona diz e faz?</a:t>
            </a:r>
            <a:endParaRPr lang="en-US" sz="1413" dirty="0"/>
          </a:p>
        </p:txBody>
      </p:sp>
      <p:sp>
        <p:nvSpPr>
          <p:cNvPr id="11" name="Shape 8"/>
          <p:cNvSpPr/>
          <p:nvPr/>
        </p:nvSpPr>
        <p:spPr>
          <a:xfrm>
            <a:off x="1652945" y="3186470"/>
            <a:ext cx="11324392" cy="11458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9"/>
          <p:cNvSpPr/>
          <p:nvPr/>
        </p:nvSpPr>
        <p:spPr>
          <a:xfrm>
            <a:off x="1877378" y="3328630"/>
            <a:ext cx="2558653" cy="861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Uma variedade de instrumentos musicais, de guitarras e baixos a baterias e teclados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4892278" y="3328630"/>
            <a:ext cx="2314813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 som de instrumentos musicais sendo tocados</a:t>
            </a:r>
            <a:endParaRPr lang="en-US" sz="1400" dirty="0"/>
          </a:p>
        </p:txBody>
      </p:sp>
      <p:sp>
        <p:nvSpPr>
          <p:cNvPr id="14" name="Text 11"/>
          <p:cNvSpPr/>
          <p:nvPr/>
        </p:nvSpPr>
        <p:spPr>
          <a:xfrm>
            <a:off x="7663339" y="3328630"/>
            <a:ext cx="2314813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Emocionado </a:t>
            </a:r>
            <a:r>
              <a:rPr lang="en-US" sz="1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por</a:t>
            </a: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encontrar</a:t>
            </a: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um novo instrumento musical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10434399" y="3328630"/>
            <a:ext cx="2318623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Faz perguntas sobre instrumentos musicais</a:t>
            </a:r>
            <a:endParaRPr lang="en-US" sz="1400" dirty="0"/>
          </a:p>
        </p:txBody>
      </p:sp>
      <p:sp>
        <p:nvSpPr>
          <p:cNvPr id="16" name="Shape 13"/>
          <p:cNvSpPr/>
          <p:nvPr/>
        </p:nvSpPr>
        <p:spPr>
          <a:xfrm>
            <a:off x="1652945" y="4332327"/>
            <a:ext cx="11324392" cy="14330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4"/>
          <p:cNvSpPr/>
          <p:nvPr/>
        </p:nvSpPr>
        <p:spPr>
          <a:xfrm>
            <a:off x="1877378" y="4474488"/>
            <a:ext cx="2558653" cy="11487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Funcionários informados que podem responder às suas perguntas sobre instrumentos musicais</a:t>
            </a:r>
            <a:endParaRPr lang="en-US" sz="1400" dirty="0"/>
          </a:p>
        </p:txBody>
      </p:sp>
      <p:sp>
        <p:nvSpPr>
          <p:cNvPr id="18" name="Text 15"/>
          <p:cNvSpPr/>
          <p:nvPr/>
        </p:nvSpPr>
        <p:spPr>
          <a:xfrm>
            <a:off x="4892278" y="4474488"/>
            <a:ext cx="2314813" cy="861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Especialistas dando explicações sobre os instrumentos musicais</a:t>
            </a:r>
            <a:endParaRPr lang="en-US" sz="1400" dirty="0"/>
          </a:p>
        </p:txBody>
      </p:sp>
      <p:sp>
        <p:nvSpPr>
          <p:cNvPr id="19" name="Text 16"/>
          <p:cNvSpPr/>
          <p:nvPr/>
        </p:nvSpPr>
        <p:spPr>
          <a:xfrm>
            <a:off x="7663339" y="4474488"/>
            <a:ext cx="2314813" cy="861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Nervoso por experimentar um instrumento musical pela primeira vez</a:t>
            </a:r>
            <a:endParaRPr lang="en-US" sz="1400" dirty="0"/>
          </a:p>
        </p:txBody>
      </p:sp>
      <p:sp>
        <p:nvSpPr>
          <p:cNvPr id="20" name="Text 17"/>
          <p:cNvSpPr/>
          <p:nvPr/>
        </p:nvSpPr>
        <p:spPr>
          <a:xfrm>
            <a:off x="10434399" y="4474488"/>
            <a:ext cx="2318623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Experimenta diferentes instrumentos musicais</a:t>
            </a:r>
            <a:endParaRPr lang="en-US" sz="1400" dirty="0"/>
          </a:p>
        </p:txBody>
      </p:sp>
      <p:sp>
        <p:nvSpPr>
          <p:cNvPr id="21" name="Shape 18"/>
          <p:cNvSpPr/>
          <p:nvPr/>
        </p:nvSpPr>
        <p:spPr>
          <a:xfrm>
            <a:off x="1652945" y="5765363"/>
            <a:ext cx="11324392" cy="11458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Text 19"/>
          <p:cNvSpPr/>
          <p:nvPr/>
        </p:nvSpPr>
        <p:spPr>
          <a:xfrm>
            <a:off x="1877378" y="5907524"/>
            <a:ext cx="2558653" cy="861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Um ambiente convidativo e divertido para experimentar instrumentos musicais</a:t>
            </a:r>
            <a:endParaRPr lang="en-US" sz="1400" dirty="0"/>
          </a:p>
        </p:txBody>
      </p:sp>
      <p:sp>
        <p:nvSpPr>
          <p:cNvPr id="23" name="Text 20"/>
          <p:cNvSpPr/>
          <p:nvPr/>
        </p:nvSpPr>
        <p:spPr>
          <a:xfrm>
            <a:off x="4892278" y="5907524"/>
            <a:ext cx="2314813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Outros clientes conversando</a:t>
            </a:r>
            <a:endParaRPr lang="en-US" sz="1400" dirty="0"/>
          </a:p>
        </p:txBody>
      </p:sp>
      <p:sp>
        <p:nvSpPr>
          <p:cNvPr id="24" name="Text 21"/>
          <p:cNvSpPr/>
          <p:nvPr/>
        </p:nvSpPr>
        <p:spPr>
          <a:xfrm>
            <a:off x="7663339" y="5907524"/>
            <a:ext cx="2314813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Confiante de que encontrará o instrumento perfeito para si</a:t>
            </a:r>
            <a:endParaRPr lang="en-US" sz="1400" dirty="0"/>
          </a:p>
        </p:txBody>
      </p:sp>
      <p:sp>
        <p:nvSpPr>
          <p:cNvPr id="25" name="Text 22"/>
          <p:cNvSpPr/>
          <p:nvPr/>
        </p:nvSpPr>
        <p:spPr>
          <a:xfrm>
            <a:off x="10434399" y="5907524"/>
            <a:ext cx="2318623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Faz uma compra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448747"/>
            <a:ext cx="13034843" cy="7332107"/>
          </a:xfrm>
          <a:prstGeom prst="roundRect">
            <a:avLst>
              <a:gd name="adj" fmla="val 2754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9" y="448747"/>
            <a:ext cx="3258622" cy="733210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54060" y="1005900"/>
            <a:ext cx="5798820" cy="701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Histórias de Usuários</a:t>
            </a:r>
            <a:endParaRPr lang="en-US" sz="4417" dirty="0"/>
          </a:p>
        </p:txBody>
      </p:sp>
      <p:sp>
        <p:nvSpPr>
          <p:cNvPr id="6" name="Shape 2"/>
          <p:cNvSpPr/>
          <p:nvPr/>
        </p:nvSpPr>
        <p:spPr>
          <a:xfrm>
            <a:off x="4854060" y="1988700"/>
            <a:ext cx="8093512" cy="5298697"/>
          </a:xfrm>
          <a:prstGeom prst="roundRect">
            <a:avLst>
              <a:gd name="adj" fmla="val 3026"/>
            </a:avLst>
          </a:prstGeom>
          <a:noFill/>
          <a:ln w="1393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Shape 3"/>
          <p:cNvSpPr/>
          <p:nvPr/>
        </p:nvSpPr>
        <p:spPr>
          <a:xfrm>
            <a:off x="4867990" y="2002631"/>
            <a:ext cx="8065651" cy="10172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4"/>
          <p:cNvSpPr/>
          <p:nvPr/>
        </p:nvSpPr>
        <p:spPr>
          <a:xfrm>
            <a:off x="5092423" y="2144791"/>
            <a:ext cx="1702594" cy="732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Eu como </a:t>
            </a:r>
            <a:r>
              <a:rPr lang="en-US" sz="1767" dirty="0">
                <a:solidFill>
                  <a:srgbClr val="DAD8E9"/>
                </a:solidFill>
                <a:highlight>
                  <a:srgbClr val="321A2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PERSONA</a:t>
            </a:r>
            <a:endParaRPr lang="en-US" sz="1767" dirty="0"/>
          </a:p>
        </p:txBody>
      </p:sp>
      <p:sp>
        <p:nvSpPr>
          <p:cNvPr id="9" name="Text 5"/>
          <p:cNvSpPr/>
          <p:nvPr/>
        </p:nvSpPr>
        <p:spPr>
          <a:xfrm>
            <a:off x="7251264" y="2144791"/>
            <a:ext cx="2499003" cy="732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Quero/Preciso </a:t>
            </a:r>
            <a:r>
              <a:rPr lang="en-US" sz="1767" dirty="0">
                <a:solidFill>
                  <a:srgbClr val="DAD8E9"/>
                </a:solidFill>
                <a:highlight>
                  <a:srgbClr val="321A2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FUNCIONALIDADE</a:t>
            </a:r>
            <a:endParaRPr lang="en-US" sz="1767" dirty="0"/>
          </a:p>
        </p:txBody>
      </p:sp>
      <p:sp>
        <p:nvSpPr>
          <p:cNvPr id="10" name="Text 6"/>
          <p:cNvSpPr/>
          <p:nvPr/>
        </p:nvSpPr>
        <p:spPr>
          <a:xfrm>
            <a:off x="10206515" y="2144791"/>
            <a:ext cx="2502813" cy="374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7"/>
              </a:lnSpc>
              <a:buNone/>
            </a:pPr>
            <a:r>
              <a:rPr lang="en-US" sz="176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Para </a:t>
            </a:r>
            <a:r>
              <a:rPr lang="en-US" sz="1767" dirty="0">
                <a:solidFill>
                  <a:srgbClr val="DAD8E9"/>
                </a:solidFill>
                <a:highlight>
                  <a:srgbClr val="321A2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MOTIVO/VALOR</a:t>
            </a:r>
            <a:endParaRPr lang="en-US" sz="1767" dirty="0"/>
          </a:p>
        </p:txBody>
      </p:sp>
      <p:sp>
        <p:nvSpPr>
          <p:cNvPr id="11" name="Shape 7"/>
          <p:cNvSpPr/>
          <p:nvPr/>
        </p:nvSpPr>
        <p:spPr>
          <a:xfrm>
            <a:off x="4867990" y="3019901"/>
            <a:ext cx="8065651" cy="11458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8"/>
          <p:cNvSpPr/>
          <p:nvPr/>
        </p:nvSpPr>
        <p:spPr>
          <a:xfrm>
            <a:off x="5092423" y="3162061"/>
            <a:ext cx="1702594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Usuário do Sistema</a:t>
            </a:r>
            <a:endParaRPr lang="en-US" sz="1413" dirty="0"/>
          </a:p>
        </p:txBody>
      </p:sp>
      <p:sp>
        <p:nvSpPr>
          <p:cNvPr id="13" name="Text 9"/>
          <p:cNvSpPr/>
          <p:nvPr/>
        </p:nvSpPr>
        <p:spPr>
          <a:xfrm>
            <a:off x="7251264" y="3162061"/>
            <a:ext cx="2499003" cy="861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Acessar o painel de administração para gerenciar produtos e promoções.</a:t>
            </a:r>
            <a:endParaRPr lang="en-US" sz="1413" dirty="0"/>
          </a:p>
        </p:txBody>
      </p:sp>
      <p:sp>
        <p:nvSpPr>
          <p:cNvPr id="14" name="Text 10"/>
          <p:cNvSpPr/>
          <p:nvPr/>
        </p:nvSpPr>
        <p:spPr>
          <a:xfrm>
            <a:off x="10206515" y="3162061"/>
            <a:ext cx="2502813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Manter o site </a:t>
            </a:r>
            <a:r>
              <a:rPr lang="en-US" sz="1413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atualizado</a:t>
            </a: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com ofertas e produtos novos.</a:t>
            </a:r>
            <a:endParaRPr lang="en-US" sz="1413" dirty="0"/>
          </a:p>
        </p:txBody>
      </p:sp>
      <p:sp>
        <p:nvSpPr>
          <p:cNvPr id="15" name="Shape 11"/>
          <p:cNvSpPr/>
          <p:nvPr/>
        </p:nvSpPr>
        <p:spPr>
          <a:xfrm>
            <a:off x="4867990" y="4165757"/>
            <a:ext cx="8065651" cy="155388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2"/>
          <p:cNvSpPr/>
          <p:nvPr/>
        </p:nvSpPr>
        <p:spPr>
          <a:xfrm>
            <a:off x="5092423" y="4307919"/>
            <a:ext cx="1702594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Cliente</a:t>
            </a:r>
            <a:endParaRPr lang="en-US" sz="1413" dirty="0"/>
          </a:p>
        </p:txBody>
      </p:sp>
      <p:sp>
        <p:nvSpPr>
          <p:cNvPr id="17" name="Text 13"/>
          <p:cNvSpPr/>
          <p:nvPr/>
        </p:nvSpPr>
        <p:spPr>
          <a:xfrm>
            <a:off x="7251264" y="4307919"/>
            <a:ext cx="2499003" cy="861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Encontrar facilmente guitarras usadas de qualidade com preços acessíveis.</a:t>
            </a:r>
            <a:endParaRPr lang="en-US" sz="1413" dirty="0"/>
          </a:p>
        </p:txBody>
      </p:sp>
      <p:sp>
        <p:nvSpPr>
          <p:cNvPr id="18" name="Text 14"/>
          <p:cNvSpPr/>
          <p:nvPr/>
        </p:nvSpPr>
        <p:spPr>
          <a:xfrm>
            <a:off x="10206515" y="4307919"/>
            <a:ext cx="2502813" cy="861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Adquirir um instrumento musical econômico para minhas práticas e apresentações.</a:t>
            </a:r>
            <a:endParaRPr lang="en-US" sz="1413" dirty="0"/>
          </a:p>
        </p:txBody>
      </p:sp>
      <p:sp>
        <p:nvSpPr>
          <p:cNvPr id="24" name="Shape 14">
            <a:extLst>
              <a:ext uri="{FF2B5EF4-FFF2-40B4-BE49-F238E27FC236}">
                <a16:creationId xmlns:a16="http://schemas.microsoft.com/office/drawing/2014/main" id="{6AB5A2DC-CBEF-B7CC-A8D8-B3C9D52F9268}"/>
              </a:ext>
            </a:extLst>
          </p:cNvPr>
          <p:cNvSpPr/>
          <p:nvPr/>
        </p:nvSpPr>
        <p:spPr>
          <a:xfrm>
            <a:off x="4868228" y="5854361"/>
            <a:ext cx="8065651" cy="14330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Text 15">
            <a:extLst>
              <a:ext uri="{FF2B5EF4-FFF2-40B4-BE49-F238E27FC236}">
                <a16:creationId xmlns:a16="http://schemas.microsoft.com/office/drawing/2014/main" id="{9F8E6BE1-7582-DA63-19D1-4DB0F3D9CAAE}"/>
              </a:ext>
            </a:extLst>
          </p:cNvPr>
          <p:cNvSpPr/>
          <p:nvPr/>
        </p:nvSpPr>
        <p:spPr>
          <a:xfrm>
            <a:off x="5092423" y="5881210"/>
            <a:ext cx="1691402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Gerente de </a:t>
            </a:r>
            <a:r>
              <a:rPr lang="en-US" sz="1413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Vendas</a:t>
            </a:r>
            <a:endParaRPr lang="en-US" sz="1413" dirty="0"/>
          </a:p>
        </p:txBody>
      </p:sp>
      <p:sp>
        <p:nvSpPr>
          <p:cNvPr id="26" name="Text 16">
            <a:extLst>
              <a:ext uri="{FF2B5EF4-FFF2-40B4-BE49-F238E27FC236}">
                <a16:creationId xmlns:a16="http://schemas.microsoft.com/office/drawing/2014/main" id="{CE569CA3-14D7-DAB2-D8C2-7B766729D13C}"/>
              </a:ext>
            </a:extLst>
          </p:cNvPr>
          <p:cNvSpPr/>
          <p:nvPr/>
        </p:nvSpPr>
        <p:spPr>
          <a:xfrm>
            <a:off x="7251264" y="5861802"/>
            <a:ext cx="2725104" cy="11487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Acompanhar</a:t>
            </a: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as </a:t>
            </a:r>
            <a:r>
              <a:rPr lang="en-US" sz="1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métricas</a:t>
            </a: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de </a:t>
            </a:r>
            <a:r>
              <a:rPr lang="en-US" sz="1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vendas</a:t>
            </a: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e estoque no </a:t>
            </a:r>
            <a:r>
              <a:rPr lang="en-US" sz="1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sistema</a:t>
            </a:r>
            <a:r>
              <a:rPr lang="en-US" sz="14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400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administrativo</a:t>
            </a:r>
            <a:endParaRPr lang="en-US" sz="1400" dirty="0"/>
          </a:p>
        </p:txBody>
      </p:sp>
      <p:sp>
        <p:nvSpPr>
          <p:cNvPr id="27" name="Text 17">
            <a:extLst>
              <a:ext uri="{FF2B5EF4-FFF2-40B4-BE49-F238E27FC236}">
                <a16:creationId xmlns:a16="http://schemas.microsoft.com/office/drawing/2014/main" id="{8838D025-F89A-2978-FCF4-C683C4C765DD}"/>
              </a:ext>
            </a:extLst>
          </p:cNvPr>
          <p:cNvSpPr/>
          <p:nvPr/>
        </p:nvSpPr>
        <p:spPr>
          <a:xfrm>
            <a:off x="10200919" y="5881862"/>
            <a:ext cx="2508409" cy="861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Tomar decisões ágeis para otimizar a experiência de compra e maximizar as vendas.</a:t>
            </a:r>
            <a:endParaRPr lang="en-US" sz="1413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7719" y="253603"/>
            <a:ext cx="13034843" cy="7722275"/>
          </a:xfrm>
          <a:prstGeom prst="roundRect">
            <a:avLst>
              <a:gd name="adj" fmla="val 2615"/>
            </a:avLst>
          </a:prstGeom>
          <a:solidFill>
            <a:srgbClr val="0B0C23">
              <a:alpha val="75000"/>
            </a:srgbClr>
          </a:solidFill>
          <a:ln w="13930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1"/>
          <p:cNvSpPr/>
          <p:nvPr/>
        </p:nvSpPr>
        <p:spPr>
          <a:xfrm>
            <a:off x="1639014" y="870585"/>
            <a:ext cx="4487347" cy="701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1"/>
              </a:lnSpc>
              <a:buNone/>
            </a:pPr>
            <a:r>
              <a:rPr lang="en-US" sz="4417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Requisitos</a:t>
            </a:r>
            <a:endParaRPr lang="en-US" sz="4417" dirty="0"/>
          </a:p>
        </p:txBody>
      </p:sp>
      <p:sp>
        <p:nvSpPr>
          <p:cNvPr id="5" name="Shape 2"/>
          <p:cNvSpPr/>
          <p:nvPr/>
        </p:nvSpPr>
        <p:spPr>
          <a:xfrm>
            <a:off x="1639014" y="2020253"/>
            <a:ext cx="11352252" cy="5338643"/>
          </a:xfrm>
          <a:prstGeom prst="roundRect">
            <a:avLst>
              <a:gd name="adj" fmla="val 1891"/>
            </a:avLst>
          </a:prstGeom>
          <a:noFill/>
          <a:ln w="1393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Shape 3"/>
          <p:cNvSpPr/>
          <p:nvPr/>
        </p:nvSpPr>
        <p:spPr>
          <a:xfrm>
            <a:off x="1652945" y="2034183"/>
            <a:ext cx="11324392" cy="7330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1877378" y="2176343"/>
            <a:ext cx="6197203" cy="448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33"/>
              </a:lnSpc>
              <a:buNone/>
            </a:pPr>
            <a:r>
              <a:rPr lang="en-US" sz="2208" b="1" dirty="0">
                <a:solidFill>
                  <a:srgbClr val="000000"/>
                </a:solidFill>
                <a:highlight>
                  <a:srgbClr val="DAD8E9"/>
                </a:highlight>
                <a:latin typeface="Mukta" pitchFamily="34" charset="0"/>
                <a:ea typeface="Mukta" pitchFamily="34" charset="-122"/>
                <a:cs typeface="Mukta" pitchFamily="34" charset="-120"/>
              </a:rPr>
              <a:t>Funcionais</a:t>
            </a:r>
            <a:endParaRPr lang="en-US" sz="2208" dirty="0"/>
          </a:p>
        </p:txBody>
      </p:sp>
      <p:sp>
        <p:nvSpPr>
          <p:cNvPr id="8" name="Text 5"/>
          <p:cNvSpPr/>
          <p:nvPr/>
        </p:nvSpPr>
        <p:spPr>
          <a:xfrm>
            <a:off x="8530828" y="2176343"/>
            <a:ext cx="4222194" cy="448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533"/>
              </a:lnSpc>
              <a:buNone/>
            </a:pPr>
            <a:r>
              <a:rPr lang="en-US" sz="2208" b="1" dirty="0">
                <a:solidFill>
                  <a:srgbClr val="000000"/>
                </a:solidFill>
                <a:highlight>
                  <a:srgbClr val="DAD8E9"/>
                </a:highlight>
                <a:latin typeface="Mukta" pitchFamily="34" charset="0"/>
                <a:ea typeface="Mukta" pitchFamily="34" charset="-122"/>
                <a:cs typeface="Mukta" pitchFamily="34" charset="-120"/>
              </a:rPr>
              <a:t>Não Funcionais</a:t>
            </a:r>
            <a:endParaRPr lang="en-US" sz="2208" dirty="0"/>
          </a:p>
        </p:txBody>
      </p:sp>
      <p:sp>
        <p:nvSpPr>
          <p:cNvPr id="9" name="Shape 6"/>
          <p:cNvSpPr/>
          <p:nvPr/>
        </p:nvSpPr>
        <p:spPr>
          <a:xfrm>
            <a:off x="1652945" y="2767251"/>
            <a:ext cx="11324392" cy="57150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1877378" y="2909411"/>
            <a:ext cx="6197203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Sistema de venda de instrumentos musicais</a:t>
            </a:r>
            <a:endParaRPr lang="en-US" sz="1413" dirty="0"/>
          </a:p>
        </p:txBody>
      </p:sp>
      <p:sp>
        <p:nvSpPr>
          <p:cNvPr id="11" name="Text 8"/>
          <p:cNvSpPr/>
          <p:nvPr/>
        </p:nvSpPr>
        <p:spPr>
          <a:xfrm>
            <a:off x="8530828" y="2909411"/>
            <a:ext cx="4222194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Desempenho</a:t>
            </a:r>
            <a:endParaRPr lang="en-US" sz="1413" dirty="0"/>
          </a:p>
        </p:txBody>
      </p:sp>
      <p:sp>
        <p:nvSpPr>
          <p:cNvPr id="12" name="Shape 9"/>
          <p:cNvSpPr/>
          <p:nvPr/>
        </p:nvSpPr>
        <p:spPr>
          <a:xfrm>
            <a:off x="1652945" y="3338751"/>
            <a:ext cx="11324392" cy="85867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1877378" y="3480911"/>
            <a:ext cx="6197203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Pagamento online</a:t>
            </a: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- </a:t>
            </a:r>
            <a:r>
              <a:rPr lang="en-US" sz="1413" i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oferecer métodos de pagamento</a:t>
            </a: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; </a:t>
            </a:r>
            <a:r>
              <a:rPr lang="en-US" sz="1413" i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Solicitar informações de entrega, como o endereço de envio)</a:t>
            </a: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;</a:t>
            </a:r>
            <a:endParaRPr lang="en-US" sz="1413" dirty="0"/>
          </a:p>
        </p:txBody>
      </p:sp>
      <p:sp>
        <p:nvSpPr>
          <p:cNvPr id="14" name="Text 11"/>
          <p:cNvSpPr/>
          <p:nvPr/>
        </p:nvSpPr>
        <p:spPr>
          <a:xfrm>
            <a:off x="8530828" y="3480911"/>
            <a:ext cx="4222194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Segurança</a:t>
            </a:r>
            <a:endParaRPr lang="en-US" sz="1413" dirty="0"/>
          </a:p>
        </p:txBody>
      </p:sp>
      <p:sp>
        <p:nvSpPr>
          <p:cNvPr id="15" name="Shape 12"/>
          <p:cNvSpPr/>
          <p:nvPr/>
        </p:nvSpPr>
        <p:spPr>
          <a:xfrm>
            <a:off x="1652945" y="4197429"/>
            <a:ext cx="11324392" cy="85867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3"/>
          <p:cNvSpPr/>
          <p:nvPr/>
        </p:nvSpPr>
        <p:spPr>
          <a:xfrm>
            <a:off x="1877378" y="4339590"/>
            <a:ext cx="6197203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Cadastro de usuários - </a:t>
            </a:r>
            <a:r>
              <a:rPr lang="en-US" sz="1413" i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permitir criação de contas pessoais;</a:t>
            </a: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413" i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Solicitar informações como nome, email, senha e cpf.</a:t>
            </a:r>
            <a:endParaRPr lang="en-US" sz="1413" dirty="0"/>
          </a:p>
        </p:txBody>
      </p:sp>
      <p:sp>
        <p:nvSpPr>
          <p:cNvPr id="17" name="Text 14"/>
          <p:cNvSpPr/>
          <p:nvPr/>
        </p:nvSpPr>
        <p:spPr>
          <a:xfrm>
            <a:off x="8530828" y="4339590"/>
            <a:ext cx="4222194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Usabilidade e Experiência do Usuário</a:t>
            </a:r>
            <a:endParaRPr lang="en-US" sz="1413" dirty="0"/>
          </a:p>
        </p:txBody>
      </p:sp>
      <p:sp>
        <p:nvSpPr>
          <p:cNvPr id="18" name="Shape 15"/>
          <p:cNvSpPr/>
          <p:nvPr/>
        </p:nvSpPr>
        <p:spPr>
          <a:xfrm>
            <a:off x="1652945" y="5056108"/>
            <a:ext cx="11324392" cy="5715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6"/>
          <p:cNvSpPr/>
          <p:nvPr/>
        </p:nvSpPr>
        <p:spPr>
          <a:xfrm>
            <a:off x="1877378" y="5198269"/>
            <a:ext cx="6197203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Cadastro de produtos - </a:t>
            </a:r>
            <a:r>
              <a:rPr lang="en-US" sz="1413" i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Nome, marca, categoria, preço</a:t>
            </a:r>
            <a:endParaRPr lang="en-US" sz="1413" dirty="0"/>
          </a:p>
        </p:txBody>
      </p:sp>
      <p:sp>
        <p:nvSpPr>
          <p:cNvPr id="20" name="Text 17"/>
          <p:cNvSpPr/>
          <p:nvPr/>
        </p:nvSpPr>
        <p:spPr>
          <a:xfrm>
            <a:off x="8530828" y="5198269"/>
            <a:ext cx="4222194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Disponibilidade</a:t>
            </a:r>
            <a:endParaRPr lang="en-US" sz="1413" dirty="0"/>
          </a:p>
        </p:txBody>
      </p:sp>
      <p:sp>
        <p:nvSpPr>
          <p:cNvPr id="21" name="Shape 18"/>
          <p:cNvSpPr/>
          <p:nvPr/>
        </p:nvSpPr>
        <p:spPr>
          <a:xfrm>
            <a:off x="1652945" y="5627608"/>
            <a:ext cx="11324392" cy="57150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Text 19"/>
          <p:cNvSpPr/>
          <p:nvPr/>
        </p:nvSpPr>
        <p:spPr>
          <a:xfrm>
            <a:off x="1877378" y="5769769"/>
            <a:ext cx="6197203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Avaliações e comentários dos produtos</a:t>
            </a:r>
            <a:endParaRPr lang="en-US" sz="1413" dirty="0"/>
          </a:p>
        </p:txBody>
      </p:sp>
      <p:sp>
        <p:nvSpPr>
          <p:cNvPr id="23" name="Text 20"/>
          <p:cNvSpPr/>
          <p:nvPr/>
        </p:nvSpPr>
        <p:spPr>
          <a:xfrm>
            <a:off x="8530828" y="5769769"/>
            <a:ext cx="4222194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Responsividade</a:t>
            </a:r>
            <a:endParaRPr lang="en-US" sz="1413" dirty="0"/>
          </a:p>
        </p:txBody>
      </p:sp>
      <p:sp>
        <p:nvSpPr>
          <p:cNvPr id="24" name="Shape 21"/>
          <p:cNvSpPr/>
          <p:nvPr/>
        </p:nvSpPr>
        <p:spPr>
          <a:xfrm>
            <a:off x="1652945" y="6199108"/>
            <a:ext cx="11324392" cy="11458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Text 22"/>
          <p:cNvSpPr/>
          <p:nvPr/>
        </p:nvSpPr>
        <p:spPr>
          <a:xfrm>
            <a:off x="1877378" y="6341269"/>
            <a:ext cx="6197203" cy="861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b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Navegação e Pesquisa - </a:t>
            </a:r>
            <a:r>
              <a:rPr lang="en-US" sz="1413" i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Barra de pesquisa para usuários </a:t>
            </a:r>
            <a:r>
              <a:rPr lang="en-US" sz="1413" i="1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buscarem</a:t>
            </a:r>
            <a:r>
              <a:rPr lang="en-US" sz="1413" i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</a:t>
            </a:r>
            <a:r>
              <a:rPr lang="en-US" sz="1413" i="1" dirty="0" err="1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instrumentos</a:t>
            </a:r>
            <a:r>
              <a:rPr lang="en-US" sz="1413" i="1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por nome, categoria ou marca; Filtro para refinar conteúdo, como preço, marca, categoria.</a:t>
            </a:r>
            <a:endParaRPr lang="en-US" sz="1413" dirty="0"/>
          </a:p>
        </p:txBody>
      </p:sp>
      <p:sp>
        <p:nvSpPr>
          <p:cNvPr id="26" name="Text 23"/>
          <p:cNvSpPr/>
          <p:nvPr/>
        </p:nvSpPr>
        <p:spPr>
          <a:xfrm>
            <a:off x="8530828" y="6341269"/>
            <a:ext cx="4222194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US" sz="1413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Acessibilidade</a:t>
            </a:r>
            <a:endParaRPr lang="en-US" sz="141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749</Words>
  <Application>Microsoft Office PowerPoint</Application>
  <PresentationFormat>Personalizar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Mukta</vt:lpstr>
      <vt:lpstr>Prompt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Gabriel Augusto</cp:lastModifiedBy>
  <cp:revision>12</cp:revision>
  <dcterms:created xsi:type="dcterms:W3CDTF">2023-08-30T02:14:15Z</dcterms:created>
  <dcterms:modified xsi:type="dcterms:W3CDTF">2023-08-30T02:36:19Z</dcterms:modified>
</cp:coreProperties>
</file>