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8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1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7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599B6-52DF-4ACA-A352-D414C52B57D9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69CE532-3D47-4522-BE14-891B621ECFF1}">
      <dgm:prSet/>
      <dgm:spPr/>
      <dgm:t>
        <a:bodyPr/>
        <a:lstStyle/>
        <a:p>
          <a:r>
            <a:rPr lang="pl-PL"/>
            <a:t>Pozbywanie się braków danych</a:t>
          </a:r>
          <a:endParaRPr lang="en-US"/>
        </a:p>
      </dgm:t>
    </dgm:pt>
    <dgm:pt modelId="{7174AFC1-8325-45EE-91D6-215D2A44274E}" type="parTrans" cxnId="{A39F6D06-201A-4576-B013-D8AED53D694F}">
      <dgm:prSet/>
      <dgm:spPr/>
      <dgm:t>
        <a:bodyPr/>
        <a:lstStyle/>
        <a:p>
          <a:endParaRPr lang="en-US"/>
        </a:p>
      </dgm:t>
    </dgm:pt>
    <dgm:pt modelId="{D88E2B1F-B532-4DFF-B3B3-D3A651022469}" type="sibTrans" cxnId="{A39F6D06-201A-4576-B013-D8AED53D694F}">
      <dgm:prSet/>
      <dgm:spPr/>
      <dgm:t>
        <a:bodyPr/>
        <a:lstStyle/>
        <a:p>
          <a:endParaRPr lang="en-US"/>
        </a:p>
      </dgm:t>
    </dgm:pt>
    <dgm:pt modelId="{C6611F8C-4344-4B32-AB70-AEA88C2AE5D1}">
      <dgm:prSet/>
      <dgm:spPr/>
      <dgm:t>
        <a:bodyPr/>
        <a:lstStyle/>
        <a:p>
          <a:r>
            <a:rPr lang="pl-PL"/>
            <a:t>Jednowymiarowe rozkłady zmiennych</a:t>
          </a:r>
          <a:endParaRPr lang="en-US"/>
        </a:p>
      </dgm:t>
    </dgm:pt>
    <dgm:pt modelId="{26778CF3-1C94-43B5-BF91-2FC47CA561AF}" type="parTrans" cxnId="{FC2A92F4-0E71-4A3E-8E4C-70C5AF8E2EC6}">
      <dgm:prSet/>
      <dgm:spPr/>
      <dgm:t>
        <a:bodyPr/>
        <a:lstStyle/>
        <a:p>
          <a:endParaRPr lang="en-US"/>
        </a:p>
      </dgm:t>
    </dgm:pt>
    <dgm:pt modelId="{FE2DD2D1-C5E1-4D9A-92DB-BE9E32A05C50}" type="sibTrans" cxnId="{FC2A92F4-0E71-4A3E-8E4C-70C5AF8E2EC6}">
      <dgm:prSet/>
      <dgm:spPr/>
      <dgm:t>
        <a:bodyPr/>
        <a:lstStyle/>
        <a:p>
          <a:endParaRPr lang="en-US"/>
        </a:p>
      </dgm:t>
    </dgm:pt>
    <dgm:pt modelId="{AD99FF4F-B6A6-4A95-9720-CF54C6B0857D}">
      <dgm:prSet/>
      <dgm:spPr/>
      <dgm:t>
        <a:bodyPr/>
        <a:lstStyle/>
        <a:p>
          <a:r>
            <a:rPr lang="pl-PL"/>
            <a:t>Kodowania zmiennych kategorycznych</a:t>
          </a:r>
          <a:endParaRPr lang="en-US"/>
        </a:p>
      </dgm:t>
    </dgm:pt>
    <dgm:pt modelId="{19BE66F3-7F09-4DB8-BF83-EAC8CE1B09B5}" type="parTrans" cxnId="{CC59F62C-C158-4FD7-8D94-58AB5A3B8D8D}">
      <dgm:prSet/>
      <dgm:spPr/>
      <dgm:t>
        <a:bodyPr/>
        <a:lstStyle/>
        <a:p>
          <a:endParaRPr lang="en-US"/>
        </a:p>
      </dgm:t>
    </dgm:pt>
    <dgm:pt modelId="{EF67F3B7-7675-4E06-A94C-6C1E38DB7597}" type="sibTrans" cxnId="{CC59F62C-C158-4FD7-8D94-58AB5A3B8D8D}">
      <dgm:prSet/>
      <dgm:spPr/>
      <dgm:t>
        <a:bodyPr/>
        <a:lstStyle/>
        <a:p>
          <a:endParaRPr lang="en-US"/>
        </a:p>
      </dgm:t>
    </dgm:pt>
    <dgm:pt modelId="{847C2C13-D8A1-45C5-ADB9-C2F6A74C19FB}">
      <dgm:prSet/>
      <dgm:spPr/>
      <dgm:t>
        <a:bodyPr/>
        <a:lstStyle/>
        <a:p>
          <a:r>
            <a:rPr lang="pl-PL"/>
            <a:t>Badanie korelacji</a:t>
          </a:r>
          <a:endParaRPr lang="en-US"/>
        </a:p>
      </dgm:t>
    </dgm:pt>
    <dgm:pt modelId="{93DEDAB3-1661-4900-8BEA-C8EB7E258955}" type="parTrans" cxnId="{DAE8AFFC-081D-4FDA-8680-E5571195815D}">
      <dgm:prSet/>
      <dgm:spPr/>
      <dgm:t>
        <a:bodyPr/>
        <a:lstStyle/>
        <a:p>
          <a:endParaRPr lang="en-US"/>
        </a:p>
      </dgm:t>
    </dgm:pt>
    <dgm:pt modelId="{1ACBD4C1-F121-48D7-AE11-C4198135C799}" type="sibTrans" cxnId="{DAE8AFFC-081D-4FDA-8680-E5571195815D}">
      <dgm:prSet/>
      <dgm:spPr/>
      <dgm:t>
        <a:bodyPr/>
        <a:lstStyle/>
        <a:p>
          <a:endParaRPr lang="en-US"/>
        </a:p>
      </dgm:t>
    </dgm:pt>
    <dgm:pt modelId="{C64BD54B-5774-4D60-8115-D9817F852AA2}">
      <dgm:prSet/>
      <dgm:spPr/>
      <dgm:t>
        <a:bodyPr/>
        <a:lstStyle/>
        <a:p>
          <a:r>
            <a:rPr lang="pl-PL"/>
            <a:t>Dodatkowe zależności przedstawione graficznie</a:t>
          </a:r>
          <a:endParaRPr lang="en-US"/>
        </a:p>
      </dgm:t>
    </dgm:pt>
    <dgm:pt modelId="{301CD6F4-B1D9-428D-91D1-42002BA02031}" type="parTrans" cxnId="{3FB07706-4ACA-483B-9871-36D63CEE1648}">
      <dgm:prSet/>
      <dgm:spPr/>
      <dgm:t>
        <a:bodyPr/>
        <a:lstStyle/>
        <a:p>
          <a:endParaRPr lang="en-US"/>
        </a:p>
      </dgm:t>
    </dgm:pt>
    <dgm:pt modelId="{C5F5B25D-9AD0-48B8-A70F-01BD6248B693}" type="sibTrans" cxnId="{3FB07706-4ACA-483B-9871-36D63CEE1648}">
      <dgm:prSet/>
      <dgm:spPr/>
      <dgm:t>
        <a:bodyPr/>
        <a:lstStyle/>
        <a:p>
          <a:endParaRPr lang="en-US"/>
        </a:p>
      </dgm:t>
    </dgm:pt>
    <dgm:pt modelId="{74BDF230-5B20-4A6F-B7B4-AA0739F97FC1}" type="pres">
      <dgm:prSet presAssocID="{6E2599B6-52DF-4ACA-A352-D414C52B57D9}" presName="vert0" presStyleCnt="0">
        <dgm:presLayoutVars>
          <dgm:dir/>
          <dgm:animOne val="branch"/>
          <dgm:animLvl val="lvl"/>
        </dgm:presLayoutVars>
      </dgm:prSet>
      <dgm:spPr/>
    </dgm:pt>
    <dgm:pt modelId="{7A10E053-AEBD-408F-A443-4F12CE3248B2}" type="pres">
      <dgm:prSet presAssocID="{169CE532-3D47-4522-BE14-891B621ECFF1}" presName="thickLine" presStyleLbl="alignNode1" presStyleIdx="0" presStyleCnt="5"/>
      <dgm:spPr/>
    </dgm:pt>
    <dgm:pt modelId="{969F3392-4EF4-4CB0-9EEF-BBFD3DC83C8F}" type="pres">
      <dgm:prSet presAssocID="{169CE532-3D47-4522-BE14-891B621ECFF1}" presName="horz1" presStyleCnt="0"/>
      <dgm:spPr/>
    </dgm:pt>
    <dgm:pt modelId="{4B8A50A5-3961-4719-B22B-D193B3E70741}" type="pres">
      <dgm:prSet presAssocID="{169CE532-3D47-4522-BE14-891B621ECFF1}" presName="tx1" presStyleLbl="revTx" presStyleIdx="0" presStyleCnt="5"/>
      <dgm:spPr/>
    </dgm:pt>
    <dgm:pt modelId="{05ADED7C-237C-4925-99C2-C3382C8D8330}" type="pres">
      <dgm:prSet presAssocID="{169CE532-3D47-4522-BE14-891B621ECFF1}" presName="vert1" presStyleCnt="0"/>
      <dgm:spPr/>
    </dgm:pt>
    <dgm:pt modelId="{450D3483-BAF9-46CA-9CC4-57F88DB5DF8B}" type="pres">
      <dgm:prSet presAssocID="{C6611F8C-4344-4B32-AB70-AEA88C2AE5D1}" presName="thickLine" presStyleLbl="alignNode1" presStyleIdx="1" presStyleCnt="5"/>
      <dgm:spPr/>
    </dgm:pt>
    <dgm:pt modelId="{FCDDD739-E9B8-40F1-BA6B-39A9B5B602B1}" type="pres">
      <dgm:prSet presAssocID="{C6611F8C-4344-4B32-AB70-AEA88C2AE5D1}" presName="horz1" presStyleCnt="0"/>
      <dgm:spPr/>
    </dgm:pt>
    <dgm:pt modelId="{D59E1BD3-EAFA-4ACE-AC28-7C950FC7B920}" type="pres">
      <dgm:prSet presAssocID="{C6611F8C-4344-4B32-AB70-AEA88C2AE5D1}" presName="tx1" presStyleLbl="revTx" presStyleIdx="1" presStyleCnt="5"/>
      <dgm:spPr/>
    </dgm:pt>
    <dgm:pt modelId="{E7B250A9-9FBA-4651-9B25-0852C820E94A}" type="pres">
      <dgm:prSet presAssocID="{C6611F8C-4344-4B32-AB70-AEA88C2AE5D1}" presName="vert1" presStyleCnt="0"/>
      <dgm:spPr/>
    </dgm:pt>
    <dgm:pt modelId="{5A44C60C-BBA8-426F-9FE4-34F78335029E}" type="pres">
      <dgm:prSet presAssocID="{AD99FF4F-B6A6-4A95-9720-CF54C6B0857D}" presName="thickLine" presStyleLbl="alignNode1" presStyleIdx="2" presStyleCnt="5"/>
      <dgm:spPr/>
    </dgm:pt>
    <dgm:pt modelId="{C653C4EA-DC5B-4C96-8D12-4C8B2349E1DF}" type="pres">
      <dgm:prSet presAssocID="{AD99FF4F-B6A6-4A95-9720-CF54C6B0857D}" presName="horz1" presStyleCnt="0"/>
      <dgm:spPr/>
    </dgm:pt>
    <dgm:pt modelId="{20EE1E2D-67AE-4104-8C09-B55EE6A12623}" type="pres">
      <dgm:prSet presAssocID="{AD99FF4F-B6A6-4A95-9720-CF54C6B0857D}" presName="tx1" presStyleLbl="revTx" presStyleIdx="2" presStyleCnt="5"/>
      <dgm:spPr/>
    </dgm:pt>
    <dgm:pt modelId="{4D38FA81-7109-41FE-B6F2-B9FEE1A81B7E}" type="pres">
      <dgm:prSet presAssocID="{AD99FF4F-B6A6-4A95-9720-CF54C6B0857D}" presName="vert1" presStyleCnt="0"/>
      <dgm:spPr/>
    </dgm:pt>
    <dgm:pt modelId="{D4E840A3-5B60-498B-A331-D9E48B95F942}" type="pres">
      <dgm:prSet presAssocID="{847C2C13-D8A1-45C5-ADB9-C2F6A74C19FB}" presName="thickLine" presStyleLbl="alignNode1" presStyleIdx="3" presStyleCnt="5"/>
      <dgm:spPr/>
    </dgm:pt>
    <dgm:pt modelId="{D1E61D63-C6FC-428C-AD3C-7B088C14EE03}" type="pres">
      <dgm:prSet presAssocID="{847C2C13-D8A1-45C5-ADB9-C2F6A74C19FB}" presName="horz1" presStyleCnt="0"/>
      <dgm:spPr/>
    </dgm:pt>
    <dgm:pt modelId="{FAB32335-4B92-43F1-9E2C-695BE0067609}" type="pres">
      <dgm:prSet presAssocID="{847C2C13-D8A1-45C5-ADB9-C2F6A74C19FB}" presName="tx1" presStyleLbl="revTx" presStyleIdx="3" presStyleCnt="5"/>
      <dgm:spPr/>
    </dgm:pt>
    <dgm:pt modelId="{383544D6-D673-448C-8637-6B938187847E}" type="pres">
      <dgm:prSet presAssocID="{847C2C13-D8A1-45C5-ADB9-C2F6A74C19FB}" presName="vert1" presStyleCnt="0"/>
      <dgm:spPr/>
    </dgm:pt>
    <dgm:pt modelId="{9A159F92-62F2-4298-9D47-E0B5A32EA736}" type="pres">
      <dgm:prSet presAssocID="{C64BD54B-5774-4D60-8115-D9817F852AA2}" presName="thickLine" presStyleLbl="alignNode1" presStyleIdx="4" presStyleCnt="5"/>
      <dgm:spPr/>
    </dgm:pt>
    <dgm:pt modelId="{FA2B66C3-7D61-4207-A655-820B1A355333}" type="pres">
      <dgm:prSet presAssocID="{C64BD54B-5774-4D60-8115-D9817F852AA2}" presName="horz1" presStyleCnt="0"/>
      <dgm:spPr/>
    </dgm:pt>
    <dgm:pt modelId="{B8B64775-EEAA-49CD-952F-CBEF04C6B558}" type="pres">
      <dgm:prSet presAssocID="{C64BD54B-5774-4D60-8115-D9817F852AA2}" presName="tx1" presStyleLbl="revTx" presStyleIdx="4" presStyleCnt="5"/>
      <dgm:spPr/>
    </dgm:pt>
    <dgm:pt modelId="{00D27161-6A97-48F7-ABDA-FFB5DB887CCD}" type="pres">
      <dgm:prSet presAssocID="{C64BD54B-5774-4D60-8115-D9817F852AA2}" presName="vert1" presStyleCnt="0"/>
      <dgm:spPr/>
    </dgm:pt>
  </dgm:ptLst>
  <dgm:cxnLst>
    <dgm:cxn modelId="{A39F6D06-201A-4576-B013-D8AED53D694F}" srcId="{6E2599B6-52DF-4ACA-A352-D414C52B57D9}" destId="{169CE532-3D47-4522-BE14-891B621ECFF1}" srcOrd="0" destOrd="0" parTransId="{7174AFC1-8325-45EE-91D6-215D2A44274E}" sibTransId="{D88E2B1F-B532-4DFF-B3B3-D3A651022469}"/>
    <dgm:cxn modelId="{3FB07706-4ACA-483B-9871-36D63CEE1648}" srcId="{6E2599B6-52DF-4ACA-A352-D414C52B57D9}" destId="{C64BD54B-5774-4D60-8115-D9817F852AA2}" srcOrd="4" destOrd="0" parTransId="{301CD6F4-B1D9-428D-91D1-42002BA02031}" sibTransId="{C5F5B25D-9AD0-48B8-A70F-01BD6248B693}"/>
    <dgm:cxn modelId="{1A241612-4642-48EF-8354-1402F5AAA2C9}" type="presOf" srcId="{6E2599B6-52DF-4ACA-A352-D414C52B57D9}" destId="{74BDF230-5B20-4A6F-B7B4-AA0739F97FC1}" srcOrd="0" destOrd="0" presId="urn:microsoft.com/office/officeart/2008/layout/LinedList"/>
    <dgm:cxn modelId="{23ED5D26-B05B-4EF4-A8C7-6C242050851B}" type="presOf" srcId="{C6611F8C-4344-4B32-AB70-AEA88C2AE5D1}" destId="{D59E1BD3-EAFA-4ACE-AC28-7C950FC7B920}" srcOrd="0" destOrd="0" presId="urn:microsoft.com/office/officeart/2008/layout/LinedList"/>
    <dgm:cxn modelId="{99B6BC2B-09E2-4579-AAA1-6079D3FB8B75}" type="presOf" srcId="{847C2C13-D8A1-45C5-ADB9-C2F6A74C19FB}" destId="{FAB32335-4B92-43F1-9E2C-695BE0067609}" srcOrd="0" destOrd="0" presId="urn:microsoft.com/office/officeart/2008/layout/LinedList"/>
    <dgm:cxn modelId="{CC59F62C-C158-4FD7-8D94-58AB5A3B8D8D}" srcId="{6E2599B6-52DF-4ACA-A352-D414C52B57D9}" destId="{AD99FF4F-B6A6-4A95-9720-CF54C6B0857D}" srcOrd="2" destOrd="0" parTransId="{19BE66F3-7F09-4DB8-BF83-EAC8CE1B09B5}" sibTransId="{EF67F3B7-7675-4E06-A94C-6C1E38DB7597}"/>
    <dgm:cxn modelId="{DF296135-0451-4D9C-92B3-ED62A52C902E}" type="presOf" srcId="{169CE532-3D47-4522-BE14-891B621ECFF1}" destId="{4B8A50A5-3961-4719-B22B-D193B3E70741}" srcOrd="0" destOrd="0" presId="urn:microsoft.com/office/officeart/2008/layout/LinedList"/>
    <dgm:cxn modelId="{46C5D595-0A93-4DF2-8A1A-41A761B72799}" type="presOf" srcId="{C64BD54B-5774-4D60-8115-D9817F852AA2}" destId="{B8B64775-EEAA-49CD-952F-CBEF04C6B558}" srcOrd="0" destOrd="0" presId="urn:microsoft.com/office/officeart/2008/layout/LinedList"/>
    <dgm:cxn modelId="{4398C9A2-B110-42DF-B5D5-2F846EF4A971}" type="presOf" srcId="{AD99FF4F-B6A6-4A95-9720-CF54C6B0857D}" destId="{20EE1E2D-67AE-4104-8C09-B55EE6A12623}" srcOrd="0" destOrd="0" presId="urn:microsoft.com/office/officeart/2008/layout/LinedList"/>
    <dgm:cxn modelId="{FC2A92F4-0E71-4A3E-8E4C-70C5AF8E2EC6}" srcId="{6E2599B6-52DF-4ACA-A352-D414C52B57D9}" destId="{C6611F8C-4344-4B32-AB70-AEA88C2AE5D1}" srcOrd="1" destOrd="0" parTransId="{26778CF3-1C94-43B5-BF91-2FC47CA561AF}" sibTransId="{FE2DD2D1-C5E1-4D9A-92DB-BE9E32A05C50}"/>
    <dgm:cxn modelId="{DAE8AFFC-081D-4FDA-8680-E5571195815D}" srcId="{6E2599B6-52DF-4ACA-A352-D414C52B57D9}" destId="{847C2C13-D8A1-45C5-ADB9-C2F6A74C19FB}" srcOrd="3" destOrd="0" parTransId="{93DEDAB3-1661-4900-8BEA-C8EB7E258955}" sibTransId="{1ACBD4C1-F121-48D7-AE11-C4198135C799}"/>
    <dgm:cxn modelId="{ED453234-A4BB-4492-8ADE-0C080517CCCA}" type="presParOf" srcId="{74BDF230-5B20-4A6F-B7B4-AA0739F97FC1}" destId="{7A10E053-AEBD-408F-A443-4F12CE3248B2}" srcOrd="0" destOrd="0" presId="urn:microsoft.com/office/officeart/2008/layout/LinedList"/>
    <dgm:cxn modelId="{79BC4D28-4699-4385-8F6D-96BDAEB2FA2F}" type="presParOf" srcId="{74BDF230-5B20-4A6F-B7B4-AA0739F97FC1}" destId="{969F3392-4EF4-4CB0-9EEF-BBFD3DC83C8F}" srcOrd="1" destOrd="0" presId="urn:microsoft.com/office/officeart/2008/layout/LinedList"/>
    <dgm:cxn modelId="{466646B6-F8C7-4E25-8DB1-BF42DDCBE934}" type="presParOf" srcId="{969F3392-4EF4-4CB0-9EEF-BBFD3DC83C8F}" destId="{4B8A50A5-3961-4719-B22B-D193B3E70741}" srcOrd="0" destOrd="0" presId="urn:microsoft.com/office/officeart/2008/layout/LinedList"/>
    <dgm:cxn modelId="{9A508CC8-E28E-49FA-952F-3746774C2ABF}" type="presParOf" srcId="{969F3392-4EF4-4CB0-9EEF-BBFD3DC83C8F}" destId="{05ADED7C-237C-4925-99C2-C3382C8D8330}" srcOrd="1" destOrd="0" presId="urn:microsoft.com/office/officeart/2008/layout/LinedList"/>
    <dgm:cxn modelId="{2FE1E465-EA85-460A-8281-F48363C40DFE}" type="presParOf" srcId="{74BDF230-5B20-4A6F-B7B4-AA0739F97FC1}" destId="{450D3483-BAF9-46CA-9CC4-57F88DB5DF8B}" srcOrd="2" destOrd="0" presId="urn:microsoft.com/office/officeart/2008/layout/LinedList"/>
    <dgm:cxn modelId="{5D29C4EB-B37E-43D7-B6EF-179B31F36405}" type="presParOf" srcId="{74BDF230-5B20-4A6F-B7B4-AA0739F97FC1}" destId="{FCDDD739-E9B8-40F1-BA6B-39A9B5B602B1}" srcOrd="3" destOrd="0" presId="urn:microsoft.com/office/officeart/2008/layout/LinedList"/>
    <dgm:cxn modelId="{A0B211A1-F4B9-4E61-A819-1AB2C7B29BD0}" type="presParOf" srcId="{FCDDD739-E9B8-40F1-BA6B-39A9B5B602B1}" destId="{D59E1BD3-EAFA-4ACE-AC28-7C950FC7B920}" srcOrd="0" destOrd="0" presId="urn:microsoft.com/office/officeart/2008/layout/LinedList"/>
    <dgm:cxn modelId="{0BF231AC-A0ED-4B2A-A68D-095908CE5A52}" type="presParOf" srcId="{FCDDD739-E9B8-40F1-BA6B-39A9B5B602B1}" destId="{E7B250A9-9FBA-4651-9B25-0852C820E94A}" srcOrd="1" destOrd="0" presId="urn:microsoft.com/office/officeart/2008/layout/LinedList"/>
    <dgm:cxn modelId="{C97E286F-2163-4D41-8782-CBCEC0C85724}" type="presParOf" srcId="{74BDF230-5B20-4A6F-B7B4-AA0739F97FC1}" destId="{5A44C60C-BBA8-426F-9FE4-34F78335029E}" srcOrd="4" destOrd="0" presId="urn:microsoft.com/office/officeart/2008/layout/LinedList"/>
    <dgm:cxn modelId="{F869C027-3A36-4E1A-8D85-42D357936B6D}" type="presParOf" srcId="{74BDF230-5B20-4A6F-B7B4-AA0739F97FC1}" destId="{C653C4EA-DC5B-4C96-8D12-4C8B2349E1DF}" srcOrd="5" destOrd="0" presId="urn:microsoft.com/office/officeart/2008/layout/LinedList"/>
    <dgm:cxn modelId="{CA4CB510-5650-4610-A7E1-A9BBC373B28B}" type="presParOf" srcId="{C653C4EA-DC5B-4C96-8D12-4C8B2349E1DF}" destId="{20EE1E2D-67AE-4104-8C09-B55EE6A12623}" srcOrd="0" destOrd="0" presId="urn:microsoft.com/office/officeart/2008/layout/LinedList"/>
    <dgm:cxn modelId="{91501789-7DB2-4CC0-8E6E-57ABD037A122}" type="presParOf" srcId="{C653C4EA-DC5B-4C96-8D12-4C8B2349E1DF}" destId="{4D38FA81-7109-41FE-B6F2-B9FEE1A81B7E}" srcOrd="1" destOrd="0" presId="urn:microsoft.com/office/officeart/2008/layout/LinedList"/>
    <dgm:cxn modelId="{CE6E1DF9-6357-41F9-BBA9-110D2F37A089}" type="presParOf" srcId="{74BDF230-5B20-4A6F-B7B4-AA0739F97FC1}" destId="{D4E840A3-5B60-498B-A331-D9E48B95F942}" srcOrd="6" destOrd="0" presId="urn:microsoft.com/office/officeart/2008/layout/LinedList"/>
    <dgm:cxn modelId="{9BDB2573-8D53-47F0-A302-BA9E5BC5A58D}" type="presParOf" srcId="{74BDF230-5B20-4A6F-B7B4-AA0739F97FC1}" destId="{D1E61D63-C6FC-428C-AD3C-7B088C14EE03}" srcOrd="7" destOrd="0" presId="urn:microsoft.com/office/officeart/2008/layout/LinedList"/>
    <dgm:cxn modelId="{856C9305-8D2B-49C2-8DB6-F5CB8D4E487E}" type="presParOf" srcId="{D1E61D63-C6FC-428C-AD3C-7B088C14EE03}" destId="{FAB32335-4B92-43F1-9E2C-695BE0067609}" srcOrd="0" destOrd="0" presId="urn:microsoft.com/office/officeart/2008/layout/LinedList"/>
    <dgm:cxn modelId="{64327B98-65A5-4A13-96FA-5F5283551DDF}" type="presParOf" srcId="{D1E61D63-C6FC-428C-AD3C-7B088C14EE03}" destId="{383544D6-D673-448C-8637-6B938187847E}" srcOrd="1" destOrd="0" presId="urn:microsoft.com/office/officeart/2008/layout/LinedList"/>
    <dgm:cxn modelId="{F0852C2C-886D-474D-9FBD-92AC56F7BB9D}" type="presParOf" srcId="{74BDF230-5B20-4A6F-B7B4-AA0739F97FC1}" destId="{9A159F92-62F2-4298-9D47-E0B5A32EA736}" srcOrd="8" destOrd="0" presId="urn:microsoft.com/office/officeart/2008/layout/LinedList"/>
    <dgm:cxn modelId="{01ECC699-7A42-4F2F-8173-6DBC31D7BEA1}" type="presParOf" srcId="{74BDF230-5B20-4A6F-B7B4-AA0739F97FC1}" destId="{FA2B66C3-7D61-4207-A655-820B1A355333}" srcOrd="9" destOrd="0" presId="urn:microsoft.com/office/officeart/2008/layout/LinedList"/>
    <dgm:cxn modelId="{D686D24D-8062-4F18-96D3-14EB94929982}" type="presParOf" srcId="{FA2B66C3-7D61-4207-A655-820B1A355333}" destId="{B8B64775-EEAA-49CD-952F-CBEF04C6B558}" srcOrd="0" destOrd="0" presId="urn:microsoft.com/office/officeart/2008/layout/LinedList"/>
    <dgm:cxn modelId="{395D9EA3-78FE-4C70-A3F6-85A81F8E85E9}" type="presParOf" srcId="{FA2B66C3-7D61-4207-A655-820B1A355333}" destId="{00D27161-6A97-48F7-ABDA-FFB5DB887C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0E053-AEBD-408F-A443-4F12CE3248B2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8A50A5-3961-4719-B22B-D193B3E70741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Pozbywanie się braków danych</a:t>
          </a:r>
          <a:endParaRPr lang="en-US" sz="3000" kern="1200"/>
        </a:p>
      </dsp:txBody>
      <dsp:txXfrm>
        <a:off x="0" y="665"/>
        <a:ext cx="6666833" cy="1090517"/>
      </dsp:txXfrm>
    </dsp:sp>
    <dsp:sp modelId="{450D3483-BAF9-46CA-9CC4-57F88DB5DF8B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9E1BD3-EAFA-4ACE-AC28-7C950FC7B920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Jednowymiarowe rozkłady zmiennych</a:t>
          </a:r>
          <a:endParaRPr lang="en-US" sz="3000" kern="1200"/>
        </a:p>
      </dsp:txBody>
      <dsp:txXfrm>
        <a:off x="0" y="1091183"/>
        <a:ext cx="6666833" cy="1090517"/>
      </dsp:txXfrm>
    </dsp:sp>
    <dsp:sp modelId="{5A44C60C-BBA8-426F-9FE4-34F78335029E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EE1E2D-67AE-4104-8C09-B55EE6A12623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Kodowania zmiennych kategorycznych</a:t>
          </a:r>
          <a:endParaRPr lang="en-US" sz="3000" kern="1200"/>
        </a:p>
      </dsp:txBody>
      <dsp:txXfrm>
        <a:off x="0" y="2181701"/>
        <a:ext cx="6666833" cy="1090517"/>
      </dsp:txXfrm>
    </dsp:sp>
    <dsp:sp modelId="{D4E840A3-5B60-498B-A331-D9E48B95F942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B32335-4B92-43F1-9E2C-695BE0067609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Badanie korelacji</a:t>
          </a:r>
          <a:endParaRPr lang="en-US" sz="3000" kern="1200"/>
        </a:p>
      </dsp:txBody>
      <dsp:txXfrm>
        <a:off x="0" y="3272218"/>
        <a:ext cx="6666833" cy="1090517"/>
      </dsp:txXfrm>
    </dsp:sp>
    <dsp:sp modelId="{9A159F92-62F2-4298-9D47-E0B5A32EA736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B64775-EEAA-49CD-952F-CBEF04C6B558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Dodatkowe zależności przedstawione graficznie</a:t>
          </a:r>
          <a:endParaRPr lang="en-US" sz="3000" kern="1200"/>
        </a:p>
      </dsp:txBody>
      <dsp:txXfrm>
        <a:off x="0" y="4362736"/>
        <a:ext cx="6666833" cy="1090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081D58-0118-4B83-9970-89D479707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DD22E42-10E0-4C19-A0B8-C8B3E45B6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20CF9D-E836-41D8-B13B-0A6D7EFF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65C-E475-46A7-A52C-F37AC07888D2}" type="datetimeFigureOut">
              <a:rPr lang="pl-PL" smtClean="0"/>
              <a:t>25.04.2022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7653C2-28F9-4229-BC33-C108BFAC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B1AA32-C73A-4C6F-B87F-D68EFCD5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B61C-940C-457B-888B-D00DC297C0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402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07FCC2-3CE0-4457-B4C3-7FCC51EF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2C2AFF7-BE4D-4B8F-A3B9-96F605348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5E7F28-5B3A-4A2C-A4B4-4820FC69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65C-E475-46A7-A52C-F37AC07888D2}" type="datetimeFigureOut">
              <a:rPr lang="pl-PL" smtClean="0"/>
              <a:t>25.04.2022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B4ED4E-8543-41FE-A34D-816C05DA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AE6D95-E478-46C0-A2F1-B69FDC00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B61C-940C-457B-888B-D00DC297C0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305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5A4018C-89A6-4256-9AE7-F7922C566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C90F26A-150F-430B-B6D5-32D1A3EB5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9AD1BE-08F3-4F13-9CF4-C9033DA4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65C-E475-46A7-A52C-F37AC07888D2}" type="datetimeFigureOut">
              <a:rPr lang="pl-PL" smtClean="0"/>
              <a:t>25.04.2022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9B8CDA-A96B-43CD-8E83-4DBB8435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AC1A4A-A761-4F2A-9402-D195DB0F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B61C-940C-457B-888B-D00DC297C0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366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2517F7-75F7-4211-B6FE-A91CF1AB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9DC470-0963-4B52-B994-00B56DDD4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1446506-6772-4E5F-BEA4-2FF204D8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65C-E475-46A7-A52C-F37AC07888D2}" type="datetimeFigureOut">
              <a:rPr lang="pl-PL" smtClean="0"/>
              <a:t>25.04.2022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DEB6EC-A87E-4C7F-BE8F-10871CEF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B9E74B-A37E-418A-BED4-CDD2843E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B61C-940C-457B-888B-D00DC297C0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579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B19984-394D-4C81-8827-1DBDC238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6FC4FF-402C-4A2A-B234-57AD163F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6746A1C-4D0E-4B34-B884-B293D6FD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65C-E475-46A7-A52C-F37AC07888D2}" type="datetimeFigureOut">
              <a:rPr lang="pl-PL" smtClean="0"/>
              <a:t>25.04.2022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4A1292-7083-4A64-85E3-7A4E8BE7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2F4038-E786-4525-A6E0-7FACF346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B61C-940C-457B-888B-D00DC297C0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96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70EAA4-F571-4BC7-ADFC-3605C373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FF04C9-C1C0-433E-BFAF-07F283F4F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5C5C871-95B3-481A-AD0F-DCFA3B389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DCB49E5-DBF5-463F-9652-5DB17D33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65C-E475-46A7-A52C-F37AC07888D2}" type="datetimeFigureOut">
              <a:rPr lang="pl-PL" smtClean="0"/>
              <a:t>25.04.2022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5297BE4-ECA3-4443-8412-9AC75188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5B01D5-8ED6-4E06-B7E4-4F77DEEC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B61C-940C-457B-888B-D00DC297C0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589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299C39-2E64-49AD-8A81-2A5A2923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EE47CD-5186-4247-A83F-3227A7988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800D634-DA1E-4219-94E6-218163A34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41246B-D39A-45D9-A3EC-F82C7983F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E4322DD-9987-434E-B70F-845ADAFD3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825000D-9187-43FF-B06E-B833AFF9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65C-E475-46A7-A52C-F37AC07888D2}" type="datetimeFigureOut">
              <a:rPr lang="pl-PL" smtClean="0"/>
              <a:t>25.04.2022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7D26023-689D-4609-B7FB-21B0F926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BDC0E3E-0078-4774-836F-8D6C5557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B61C-940C-457B-888B-D00DC297C0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9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0E4FAF-0489-4C90-A197-92451BD2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4249047-BFC6-4904-9B63-3144A923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65C-E475-46A7-A52C-F37AC07888D2}" type="datetimeFigureOut">
              <a:rPr lang="pl-PL" smtClean="0"/>
              <a:t>25.04.2022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C1B4AEA-7928-4485-9F72-DD1338E7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348FFE6-CC4E-4A35-B739-DD8D40FB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B61C-940C-457B-888B-D00DC297C0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83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49DFA96-2990-49A0-BE8C-35CB5FEA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65C-E475-46A7-A52C-F37AC07888D2}" type="datetimeFigureOut">
              <a:rPr lang="pl-PL" smtClean="0"/>
              <a:t>25.04.2022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B5D5D8E-44B9-406E-8F39-89063464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CD414AF-2CB6-459C-826B-B9661065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B61C-940C-457B-888B-D00DC297C0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727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B900D-7ACB-4AF4-B9F7-905668D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652446-EABD-4327-98F2-ED79F5677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EE2A7E2-2BEF-46A1-A8C7-C738A28D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4F68650-FCD6-4DBD-A79E-25720DE5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65C-E475-46A7-A52C-F37AC07888D2}" type="datetimeFigureOut">
              <a:rPr lang="pl-PL" smtClean="0"/>
              <a:t>25.04.2022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3608B13-28C7-4197-A547-63A95450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2155DED-1FFD-4037-9484-D21CE1FD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B61C-940C-457B-888B-D00DC297C0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43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9787AB-0FD5-4FC7-9EBD-83ABC199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64DB369-3C75-4BCB-BC31-FA1098D3F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8D54A3C-6B9F-42B1-BEBD-0EAE2CC50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B16348B-4633-43E0-AE21-A42D6138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65C-E475-46A7-A52C-F37AC07888D2}" type="datetimeFigureOut">
              <a:rPr lang="pl-PL" smtClean="0"/>
              <a:t>25.04.2022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E2658FB-D289-4703-AD76-B4D1011A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925248-8F49-44E1-857C-01FCF975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B61C-940C-457B-888B-D00DC297C0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755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8E59334-54B5-4401-B5E3-B8D35011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C0E541-4591-43E3-B092-BCA1CEFC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E1C0F9-B5D9-445A-84C3-F5C3CA728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665C-E475-46A7-A52C-F37AC07888D2}" type="datetimeFigureOut">
              <a:rPr lang="pl-PL" smtClean="0"/>
              <a:t>25.04.2022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002DC4A-DC64-49C4-B84D-88ED1B172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AE5DC0-6C23-4097-8C67-DC9946344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B61C-940C-457B-888B-D00DC297C0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37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ispreadsheets.com/datasets/10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BBADD9C-190A-4F31-B9B2-2BA1DB645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l-PL" sz="4800" dirty="0">
                <a:solidFill>
                  <a:srgbClr val="FFFFFF"/>
                </a:solidFill>
              </a:rPr>
              <a:t>	Projekt nr 1</a:t>
            </a:r>
            <a:br>
              <a:rPr lang="pl-PL" sz="4800" dirty="0">
                <a:solidFill>
                  <a:srgbClr val="FFFFFF"/>
                </a:solidFill>
              </a:rPr>
            </a:br>
            <a:r>
              <a:rPr lang="pl-PL" sz="4800" dirty="0">
                <a:solidFill>
                  <a:srgbClr val="FFFFFF"/>
                </a:solidFill>
              </a:rPr>
              <a:t> z przedmiotu Wstęp do Uczenia Maszynowego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27E6A78-3590-44E8-96BB-F026190FA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rgbClr val="FFFFFF"/>
                </a:solidFill>
              </a:rPr>
              <a:t>Laura </a:t>
            </a:r>
            <a:r>
              <a:rPr lang="pl-PL" dirty="0" err="1">
                <a:solidFill>
                  <a:srgbClr val="FFFFFF"/>
                </a:solidFill>
              </a:rPr>
              <a:t>Hoang</a:t>
            </a:r>
            <a:endParaRPr lang="pl-PL" dirty="0">
              <a:solidFill>
                <a:srgbClr val="FFFFFF"/>
              </a:solidFill>
            </a:endParaRPr>
          </a:p>
          <a:p>
            <a:pPr algn="r"/>
            <a:r>
              <a:rPr lang="pl-PL" dirty="0">
                <a:solidFill>
                  <a:srgbClr val="FFFFFF"/>
                </a:solidFill>
              </a:rPr>
              <a:t>Piotr Bielecki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B3AF87-846A-4933-B8B1-5137DC30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Inżynieria cech, modele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AC1DAE-98DF-4C9D-8E55-764911AE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960246"/>
            <a:ext cx="7072603" cy="1667069"/>
          </a:xfrm>
        </p:spPr>
        <p:txBody>
          <a:bodyPr anchor="ctr">
            <a:normAutofit fontScale="70000" lnSpcReduction="20000"/>
          </a:bodyPr>
          <a:lstStyle/>
          <a:p>
            <a:r>
              <a:rPr lang="pl-PL" sz="2000" dirty="0"/>
              <a:t>Stworzenie modelu bazowego – </a:t>
            </a:r>
            <a:r>
              <a:rPr lang="pl-PL" sz="2000" dirty="0" err="1"/>
              <a:t>dummy</a:t>
            </a:r>
            <a:r>
              <a:rPr lang="pl-PL" sz="2000" dirty="0"/>
              <a:t> </a:t>
            </a:r>
            <a:r>
              <a:rPr lang="pl-PL" sz="2000" dirty="0" err="1"/>
              <a:t>classifier</a:t>
            </a:r>
            <a:r>
              <a:rPr lang="pl-PL" sz="2000" dirty="0"/>
              <a:t>, który stanowi punkt odniesienia dla naszych dalszych działań na danych (74.9% precyzji)</a:t>
            </a:r>
          </a:p>
          <a:p>
            <a:r>
              <a:rPr lang="pl-PL" sz="2000" dirty="0"/>
              <a:t>modele z których korzystaliśmy : Regresja Liniowa, SVM, drzewa decyzyjne, drzewa losowe, </a:t>
            </a:r>
            <a:r>
              <a:rPr lang="pl-PL" sz="2000" dirty="0" err="1"/>
              <a:t>XGBoost</a:t>
            </a:r>
            <a:endParaRPr lang="pl-PL" sz="2000" dirty="0"/>
          </a:p>
          <a:p>
            <a:r>
              <a:rPr lang="pl-PL" altLang="pl-PL" sz="2000" dirty="0"/>
              <a:t>Przy weryfikacji precyzji korzystaliśmy z cross-</a:t>
            </a:r>
            <a:r>
              <a:rPr lang="pl-PL" altLang="pl-PL" sz="2000" dirty="0" err="1"/>
              <a:t>validation</a:t>
            </a:r>
            <a:endParaRPr lang="pl-PL" altLang="pl-PL" sz="2000" dirty="0"/>
          </a:p>
          <a:p>
            <a:r>
              <a:rPr lang="pl-PL" altLang="pl-PL" sz="2000" dirty="0"/>
              <a:t>Skalowanie zmiennych – </a:t>
            </a:r>
            <a:r>
              <a:rPr lang="pl-PL" altLang="pl-PL" sz="2000" dirty="0" err="1"/>
              <a:t>StandardScaler</a:t>
            </a:r>
            <a:r>
              <a:rPr lang="pl-PL" altLang="pl-PL" sz="2000" dirty="0"/>
              <a:t>, </a:t>
            </a:r>
            <a:r>
              <a:rPr lang="pl-PL" altLang="pl-PL" sz="2000" dirty="0" err="1"/>
              <a:t>MinMaxScaler</a:t>
            </a:r>
            <a:endParaRPr lang="pl-PL" altLang="pl-PL" sz="2000" dirty="0"/>
          </a:p>
          <a:p>
            <a:r>
              <a:rPr lang="pl-PL" altLang="pl-PL" sz="2000" dirty="0"/>
              <a:t>Grupowanie cech uznanych za problematyczne w EDA</a:t>
            </a:r>
          </a:p>
          <a:p>
            <a:endParaRPr lang="pl-PL" sz="2000" dirty="0"/>
          </a:p>
        </p:txBody>
      </p:sp>
      <p:graphicFrame>
        <p:nvGraphicFramePr>
          <p:cNvPr id="38" name="Tabela 38">
            <a:extLst>
              <a:ext uri="{FF2B5EF4-FFF2-40B4-BE49-F238E27FC236}">
                <a16:creationId xmlns:a16="http://schemas.microsoft.com/office/drawing/2014/main" id="{973C4AE8-681B-4C5C-8A17-3EDFE2695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49554"/>
              </p:ext>
            </p:extLst>
          </p:nvPr>
        </p:nvGraphicFramePr>
        <p:xfrm>
          <a:off x="4331439" y="2505904"/>
          <a:ext cx="7557795" cy="339185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2519265">
                  <a:extLst>
                    <a:ext uri="{9D8B030D-6E8A-4147-A177-3AD203B41FA5}">
                      <a16:colId xmlns:a16="http://schemas.microsoft.com/office/drawing/2014/main" val="3756590817"/>
                    </a:ext>
                  </a:extLst>
                </a:gridCol>
                <a:gridCol w="2519265">
                  <a:extLst>
                    <a:ext uri="{9D8B030D-6E8A-4147-A177-3AD203B41FA5}">
                      <a16:colId xmlns:a16="http://schemas.microsoft.com/office/drawing/2014/main" val="2760813861"/>
                    </a:ext>
                  </a:extLst>
                </a:gridCol>
                <a:gridCol w="2519265">
                  <a:extLst>
                    <a:ext uri="{9D8B030D-6E8A-4147-A177-3AD203B41FA5}">
                      <a16:colId xmlns:a16="http://schemas.microsoft.com/office/drawing/2014/main" val="4147557457"/>
                    </a:ext>
                  </a:extLst>
                </a:gridCol>
              </a:tblGrid>
              <a:tr h="678370">
                <a:tc>
                  <a:txBody>
                    <a:bodyPr/>
                    <a:lstStyle/>
                    <a:p>
                      <a:r>
                        <a:rPr lang="pl-PL" dirty="0"/>
                        <a:t>Regresja Liniowa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0.8401 +/- 0.0042 (</a:t>
                      </a:r>
                      <a:r>
                        <a:rPr lang="pl-PL" dirty="0" err="1"/>
                        <a:t>std</a:t>
                      </a:r>
                      <a:r>
                        <a:rPr lang="pl-P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min: 0.8326</a:t>
                      </a:r>
                    </a:p>
                    <a:p>
                      <a:r>
                        <a:rPr lang="pl-PL" dirty="0"/>
                        <a:t>max: 0.8452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7801"/>
                  </a:ext>
                </a:extLst>
              </a:tr>
              <a:tr h="678370"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0.7964 +/- 0.0042 (std)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min: 0.7912</a:t>
                      </a:r>
                    </a:p>
                    <a:p>
                      <a:r>
                        <a:rPr lang="pl-PL" dirty="0"/>
                        <a:t>max: 0.8032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29757"/>
                  </a:ext>
                </a:extLst>
              </a:tr>
              <a:tr h="678370">
                <a:tc>
                  <a:txBody>
                    <a:bodyPr/>
                    <a:lstStyle/>
                    <a:p>
                      <a:r>
                        <a:rPr lang="pl-PL" dirty="0"/>
                        <a:t>Drzewo decyzyjne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0.8149 +/- 0.0048 (std)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min: 0.8054</a:t>
                      </a:r>
                    </a:p>
                    <a:p>
                      <a:r>
                        <a:rPr lang="pl-PL" dirty="0"/>
                        <a:t>max: 0.8213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92868"/>
                  </a:ext>
                </a:extLst>
              </a:tr>
              <a:tr h="678370">
                <a:tc>
                  <a:txBody>
                    <a:bodyPr/>
                    <a:lstStyle/>
                    <a:p>
                      <a:r>
                        <a:rPr lang="pl-PL" dirty="0"/>
                        <a:t>Las losowy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0.8409 +/- 0.0047 (std)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min: 0.8341</a:t>
                      </a:r>
                    </a:p>
                    <a:p>
                      <a:r>
                        <a:rPr lang="pl-PL" dirty="0"/>
                        <a:t>max: 0.8463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34208"/>
                  </a:ext>
                </a:extLst>
              </a:tr>
              <a:tr h="678370">
                <a:tc>
                  <a:txBody>
                    <a:bodyPr/>
                    <a:lstStyle/>
                    <a:p>
                      <a:r>
                        <a:rPr lang="pl-PL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0.8689 +/- 0.0044 (</a:t>
                      </a:r>
                      <a:r>
                        <a:rPr lang="pl-PL" dirty="0" err="1"/>
                        <a:t>std</a:t>
                      </a:r>
                      <a:r>
                        <a:rPr lang="pl-PL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min: 0.8616</a:t>
                      </a:r>
                    </a:p>
                    <a:p>
                      <a:r>
                        <a:rPr lang="pl-PL" dirty="0"/>
                        <a:t>max: 0.8744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56253"/>
                  </a:ext>
                </a:extLst>
              </a:tr>
            </a:tbl>
          </a:graphicData>
        </a:graphic>
      </p:graphicFrame>
      <p:graphicFrame>
        <p:nvGraphicFramePr>
          <p:cNvPr id="40" name="Tabela 40">
            <a:extLst>
              <a:ext uri="{FF2B5EF4-FFF2-40B4-BE49-F238E27FC236}">
                <a16:creationId xmlns:a16="http://schemas.microsoft.com/office/drawing/2014/main" id="{79E06EE7-4CBE-4465-AA92-DDEB35904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30261"/>
              </p:ext>
            </p:extLst>
          </p:nvPr>
        </p:nvGraphicFramePr>
        <p:xfrm>
          <a:off x="4328391" y="5907896"/>
          <a:ext cx="756084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val="3921183428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1699924231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3971268857"/>
                    </a:ext>
                  </a:extLst>
                </a:gridCol>
              </a:tblGrid>
              <a:tr h="595275">
                <a:tc>
                  <a:txBody>
                    <a:bodyPr/>
                    <a:lstStyle/>
                    <a:p>
                      <a:r>
                        <a:rPr lang="en-US" dirty="0"/>
                        <a:t>XGB</a:t>
                      </a:r>
                      <a:r>
                        <a:rPr lang="pl-PL" dirty="0"/>
                        <a:t> z inżynierią cech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0.8691 +/- 0.0045 (std)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min: 0.862</a:t>
                      </a:r>
                      <a:r>
                        <a:rPr lang="pl-PL" dirty="0"/>
                        <a:t>0</a:t>
                      </a:r>
                    </a:p>
                    <a:p>
                      <a:r>
                        <a:rPr lang="en-US" dirty="0"/>
                        <a:t>max: 0.8744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9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82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7D407D-5D49-47A4-9261-AA4EC5FD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Ostateczne modele, metryki i 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A9D1E9-4C8F-4EBF-AEF8-8B27DE0F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l-PL" sz="2000" dirty="0"/>
              <a:t>Metryki według których ocenialiśmy modele to </a:t>
            </a:r>
            <a:r>
              <a:rPr lang="pl-PL" sz="2000" dirty="0" err="1"/>
              <a:t>accuracy</a:t>
            </a:r>
            <a:r>
              <a:rPr lang="pl-PL" sz="2000" dirty="0"/>
              <a:t>, </a:t>
            </a:r>
            <a:r>
              <a:rPr lang="pl-PL" sz="2000" dirty="0" err="1"/>
              <a:t>recall</a:t>
            </a:r>
            <a:r>
              <a:rPr lang="pl-PL" sz="2000" dirty="0"/>
              <a:t>, precision, f1, </a:t>
            </a:r>
            <a:r>
              <a:rPr lang="pl-PL" sz="2000" dirty="0" err="1"/>
              <a:t>gini</a:t>
            </a:r>
            <a:endParaRPr lang="pl-PL" sz="2000" dirty="0"/>
          </a:p>
          <a:p>
            <a:r>
              <a:rPr lang="pl-PL" sz="2000" dirty="0"/>
              <a:t>Korzystaliśmy również z </a:t>
            </a:r>
            <a:r>
              <a:rPr lang="pl-PL" sz="2000" dirty="0" err="1"/>
              <a:t>confusion</a:t>
            </a:r>
            <a:r>
              <a:rPr lang="pl-PL" sz="2000" dirty="0"/>
              <a:t> matrix oraz </a:t>
            </a:r>
            <a:r>
              <a:rPr lang="pl-PL" sz="2000" dirty="0" err="1"/>
              <a:t>roc-auc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97589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4FBB80E-6C28-45E3-9D3C-DCDA0C75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SVC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E92E71-7438-4001-9B49-8EAFF3F0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0EA392F3-2A1A-4766-8BAD-01B0ACB4F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55" y="3179407"/>
            <a:ext cx="4515072" cy="306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4A5313D3-C876-49F6-A290-281B94381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62" y="511387"/>
            <a:ext cx="4596865" cy="260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4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4FBB80E-6C28-45E3-9D3C-DCDA0C75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 err="1">
                <a:solidFill>
                  <a:srgbClr val="FFFFFF"/>
                </a:solidFill>
              </a:rPr>
              <a:t>Random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Forest</a:t>
            </a:r>
            <a:endParaRPr lang="pl-PL" sz="4000" dirty="0">
              <a:solidFill>
                <a:srgbClr val="FFFFFF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3A3D9D3-0C89-4E98-A255-112C67C5D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62" y="3125601"/>
            <a:ext cx="4596865" cy="312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270956C-F715-4631-8BD1-F813C505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63" y="511387"/>
            <a:ext cx="4596865" cy="260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F4C7D2-5333-4D10-A6C5-DEF135BF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33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4FBB80E-6C28-45E3-9D3C-DCDA0C75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 err="1">
                <a:solidFill>
                  <a:srgbClr val="FFFFFF"/>
                </a:solidFill>
              </a:rPr>
              <a:t>Linear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Regression</a:t>
            </a:r>
            <a:endParaRPr lang="pl-PL" sz="40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48876F-9CAE-445A-9B82-8A9963EC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EC2DD3D-3839-496C-9603-0E66D54BC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907" y="3060020"/>
            <a:ext cx="4561564" cy="309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88ED0B4-049D-44F4-9992-646381B4F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99" y="567450"/>
            <a:ext cx="4491002" cy="254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96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4FBB80E-6C28-45E3-9D3C-DCDA0C75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 err="1">
                <a:solidFill>
                  <a:srgbClr val="FFFFFF"/>
                </a:solidFill>
              </a:rPr>
              <a:t>XGBoost</a:t>
            </a:r>
            <a:endParaRPr lang="pl-PL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7CB9F5-4E4A-4BBF-A77F-974B84701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50" y="3059197"/>
            <a:ext cx="4610469" cy="312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6DD180-3304-461D-9FCF-34A2F85FB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98" y="447416"/>
            <a:ext cx="4610469" cy="26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571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FCF9F05-D5B4-4B2C-B5C1-95731891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Porównanie modeli i ich wyników</a:t>
            </a:r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C3E73A71-5555-4B0D-9EE3-371FE465A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45444"/>
              </p:ext>
            </p:extLst>
          </p:nvPr>
        </p:nvGraphicFramePr>
        <p:xfrm>
          <a:off x="4341353" y="2504460"/>
          <a:ext cx="75440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44">
                  <a:extLst>
                    <a:ext uri="{9D8B030D-6E8A-4147-A177-3AD203B41FA5}">
                      <a16:colId xmlns:a16="http://schemas.microsoft.com/office/drawing/2014/main" val="3345065652"/>
                    </a:ext>
                  </a:extLst>
                </a:gridCol>
                <a:gridCol w="1257344">
                  <a:extLst>
                    <a:ext uri="{9D8B030D-6E8A-4147-A177-3AD203B41FA5}">
                      <a16:colId xmlns:a16="http://schemas.microsoft.com/office/drawing/2014/main" val="2945556371"/>
                    </a:ext>
                  </a:extLst>
                </a:gridCol>
                <a:gridCol w="1257344">
                  <a:extLst>
                    <a:ext uri="{9D8B030D-6E8A-4147-A177-3AD203B41FA5}">
                      <a16:colId xmlns:a16="http://schemas.microsoft.com/office/drawing/2014/main" val="3540862142"/>
                    </a:ext>
                  </a:extLst>
                </a:gridCol>
                <a:gridCol w="1257344">
                  <a:extLst>
                    <a:ext uri="{9D8B030D-6E8A-4147-A177-3AD203B41FA5}">
                      <a16:colId xmlns:a16="http://schemas.microsoft.com/office/drawing/2014/main" val="965037774"/>
                    </a:ext>
                  </a:extLst>
                </a:gridCol>
                <a:gridCol w="1257344">
                  <a:extLst>
                    <a:ext uri="{9D8B030D-6E8A-4147-A177-3AD203B41FA5}">
                      <a16:colId xmlns:a16="http://schemas.microsoft.com/office/drawing/2014/main" val="4056229427"/>
                    </a:ext>
                  </a:extLst>
                </a:gridCol>
                <a:gridCol w="1257344">
                  <a:extLst>
                    <a:ext uri="{9D8B030D-6E8A-4147-A177-3AD203B41FA5}">
                      <a16:colId xmlns:a16="http://schemas.microsoft.com/office/drawing/2014/main" val="1092583754"/>
                    </a:ext>
                  </a:extLst>
                </a:gridCol>
              </a:tblGrid>
              <a:tr h="264713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Gini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4016"/>
                  </a:ext>
                </a:extLst>
              </a:tr>
              <a:tr h="264713">
                <a:tc>
                  <a:txBody>
                    <a:bodyPr/>
                    <a:lstStyle/>
                    <a:p>
                      <a:r>
                        <a:rPr lang="pl-PL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0.7959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0.2802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0.7567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0.4090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0.2499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179966"/>
                  </a:ext>
                </a:extLst>
              </a:tr>
              <a:tr h="264713">
                <a:tc>
                  <a:txBody>
                    <a:bodyPr/>
                    <a:lstStyle/>
                    <a:p>
                      <a:r>
                        <a:rPr lang="pl-PL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0.6091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0.7096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0.5251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55740"/>
                  </a:ext>
                </a:extLst>
              </a:tr>
              <a:tr h="264713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0.8623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0.6456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0.7706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0.7026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0.5809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7278"/>
                  </a:ext>
                </a:extLst>
              </a:tr>
              <a:tr h="264713">
                <a:tc>
                  <a:txBody>
                    <a:bodyPr/>
                    <a:lstStyle/>
                    <a:p>
                      <a:r>
                        <a:rPr lang="pl-PL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0.7959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0.3563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0.6815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0.4680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0.3002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7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20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0A3A30E-E4F4-4D57-AC80-702C63D6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0" y="1385182"/>
            <a:ext cx="3843130" cy="2710069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Strojenie </a:t>
            </a:r>
            <a:r>
              <a:rPr lang="pl-PL" sz="4000" dirty="0" err="1">
                <a:solidFill>
                  <a:srgbClr val="FFFFFF"/>
                </a:solidFill>
              </a:rPr>
              <a:t>hiperparametrów</a:t>
            </a:r>
            <a:br>
              <a:rPr lang="pl-PL" sz="4000" dirty="0">
                <a:solidFill>
                  <a:srgbClr val="FFFFFF"/>
                </a:solidFill>
              </a:rPr>
            </a:br>
            <a:r>
              <a:rPr lang="pl-PL" sz="4000" dirty="0">
                <a:solidFill>
                  <a:srgbClr val="FFFFFF"/>
                </a:solidFill>
              </a:rPr>
              <a:t>dla modeli RF oraz XGB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AB54018-7F74-4F6E-B226-F5B01D21F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770148"/>
              </p:ext>
            </p:extLst>
          </p:nvPr>
        </p:nvGraphicFramePr>
        <p:xfrm>
          <a:off x="4164096" y="1851024"/>
          <a:ext cx="71897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284">
                  <a:extLst>
                    <a:ext uri="{9D8B030D-6E8A-4147-A177-3AD203B41FA5}">
                      <a16:colId xmlns:a16="http://schemas.microsoft.com/office/drawing/2014/main" val="716796581"/>
                    </a:ext>
                  </a:extLst>
                </a:gridCol>
                <a:gridCol w="1198284">
                  <a:extLst>
                    <a:ext uri="{9D8B030D-6E8A-4147-A177-3AD203B41FA5}">
                      <a16:colId xmlns:a16="http://schemas.microsoft.com/office/drawing/2014/main" val="147493563"/>
                    </a:ext>
                  </a:extLst>
                </a:gridCol>
                <a:gridCol w="1198284">
                  <a:extLst>
                    <a:ext uri="{9D8B030D-6E8A-4147-A177-3AD203B41FA5}">
                      <a16:colId xmlns:a16="http://schemas.microsoft.com/office/drawing/2014/main" val="1846146658"/>
                    </a:ext>
                  </a:extLst>
                </a:gridCol>
                <a:gridCol w="1198284">
                  <a:extLst>
                    <a:ext uri="{9D8B030D-6E8A-4147-A177-3AD203B41FA5}">
                      <a16:colId xmlns:a16="http://schemas.microsoft.com/office/drawing/2014/main" val="3020400583"/>
                    </a:ext>
                  </a:extLst>
                </a:gridCol>
                <a:gridCol w="1198284">
                  <a:extLst>
                    <a:ext uri="{9D8B030D-6E8A-4147-A177-3AD203B41FA5}">
                      <a16:colId xmlns:a16="http://schemas.microsoft.com/office/drawing/2014/main" val="152842794"/>
                    </a:ext>
                  </a:extLst>
                </a:gridCol>
                <a:gridCol w="1198284">
                  <a:extLst>
                    <a:ext uri="{9D8B030D-6E8A-4147-A177-3AD203B41FA5}">
                      <a16:colId xmlns:a16="http://schemas.microsoft.com/office/drawing/2014/main" val="4196267192"/>
                    </a:ext>
                  </a:extLst>
                </a:gridCol>
              </a:tblGrid>
              <a:tr h="334127">
                <a:tc>
                  <a:txBody>
                    <a:bodyPr/>
                    <a:lstStyle/>
                    <a:p>
                      <a:endParaRPr lang="pl-PL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Gini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52249"/>
                  </a:ext>
                </a:extLst>
              </a:tr>
              <a:tr h="334127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0.8387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0.6091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0.7096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0.6555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0.5251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69666"/>
                  </a:ext>
                </a:extLst>
              </a:tr>
              <a:tr h="334127"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RF_opt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0.7883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0.8841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0.5497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0.6779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0.6402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46232"/>
                  </a:ext>
                </a:extLst>
              </a:tr>
              <a:tr h="334127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0.8623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0.6456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0.7706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0.7026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0.5809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20421"/>
                  </a:ext>
                </a:extLst>
              </a:tr>
              <a:tr h="334127"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XGB_opt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720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49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A15FE70-C6EE-4A22-9D6E-F6BE41CD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7" y="586855"/>
            <a:ext cx="3904029" cy="350806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 err="1">
                <a:solidFill>
                  <a:srgbClr val="FFFFFF"/>
                </a:solidFill>
              </a:rPr>
              <a:t>Shap</a:t>
            </a:r>
            <a:r>
              <a:rPr lang="pl-PL" sz="4000" dirty="0">
                <a:solidFill>
                  <a:srgbClr val="FFFFFF"/>
                </a:solidFill>
              </a:rPr>
              <a:t> – interpretowalność wartość cech dla modelu Regresji liniowej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12E73B2-1D5E-4705-B191-02F4F2FCD5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103590"/>
            <a:ext cx="6554788" cy="463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17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A15FE70-C6EE-4A22-9D6E-F6BE41CD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7" y="586855"/>
            <a:ext cx="3904029" cy="350806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 err="1">
                <a:solidFill>
                  <a:srgbClr val="FFFFFF"/>
                </a:solidFill>
              </a:rPr>
              <a:t>Shap</a:t>
            </a:r>
            <a:r>
              <a:rPr lang="pl-PL" sz="4000" dirty="0">
                <a:solidFill>
                  <a:srgbClr val="FFFFFF"/>
                </a:solidFill>
              </a:rPr>
              <a:t> – interpretowalność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0CBFC0A-C3FF-416A-8B79-5E9A294443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55" y="1263469"/>
            <a:ext cx="67603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61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9F0C88-435B-403A-918F-2678D855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EF6DC3-1860-4ED4-AA04-5DD29171B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l-PL" sz="2000" dirty="0"/>
              <a:t>Zadanie klasyfikacyjne, Przewidywanie przekroczenia progu zarobkowego $50k</a:t>
            </a:r>
          </a:p>
          <a:p>
            <a:r>
              <a:rPr lang="pl-PL" sz="2000" dirty="0"/>
              <a:t>Na podstawie ramki danych ~50k rekordów</a:t>
            </a:r>
          </a:p>
          <a:p>
            <a:r>
              <a:rPr lang="pl-PL" sz="2000" dirty="0">
                <a:hlinkClick r:id="rId2"/>
              </a:rPr>
              <a:t>https://www.apispreadsheets.com/datasets/106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87714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E95684-D0C0-47C1-84F1-4FA18023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345"/>
            <a:ext cx="3894442" cy="35560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 err="1">
                <a:solidFill>
                  <a:srgbClr val="FFFFFF"/>
                </a:solidFill>
              </a:rPr>
              <a:t>Shap</a:t>
            </a:r>
            <a:r>
              <a:rPr lang="pl-PL" sz="4000" dirty="0">
                <a:solidFill>
                  <a:srgbClr val="FFFFFF"/>
                </a:solidFill>
              </a:rPr>
              <a:t> – interpretowalność – </a:t>
            </a:r>
            <a:r>
              <a:rPr lang="pl-PL" sz="4000" dirty="0" err="1">
                <a:solidFill>
                  <a:srgbClr val="FFFFFF"/>
                </a:solidFill>
              </a:rPr>
              <a:t>random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forest</a:t>
            </a:r>
            <a:r>
              <a:rPr lang="pl-PL" sz="4000" dirty="0">
                <a:solidFill>
                  <a:srgbClr val="FFFFFF"/>
                </a:solidFill>
              </a:rPr>
              <a:t> – wyjaśnienie konkretnych przy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CA65492-3D6D-4F99-996A-F7EFFD62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216" y="3171815"/>
            <a:ext cx="7124652" cy="1050883"/>
          </a:xfrm>
          <a:prstGeom prst="rect">
            <a:avLst/>
          </a:prstGeo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EDADC33-161B-4C6F-A3D8-3FAA90CF6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216" y="1735177"/>
            <a:ext cx="7051611" cy="12692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33811AC-B635-426D-B9A3-21D851003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25" y="4488179"/>
            <a:ext cx="7123843" cy="9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E5EF02-5246-4ABD-98EF-D8A69EA7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 err="1">
                <a:solidFill>
                  <a:srgbClr val="FFFFFF"/>
                </a:solidFill>
              </a:rPr>
              <a:t>Shap</a:t>
            </a:r>
            <a:r>
              <a:rPr lang="pl-PL" sz="4000" dirty="0">
                <a:solidFill>
                  <a:srgbClr val="FFFFFF"/>
                </a:solidFill>
              </a:rPr>
              <a:t> – pojedyncze cechy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DB8E2EF-8F28-4AE1-AF7B-A0C06489AC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80" y="664110"/>
            <a:ext cx="3727280" cy="242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23A887B4-E1DE-4CAB-9CB6-16E628089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80" y="3520454"/>
            <a:ext cx="3849202" cy="242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>
            <a:extLst>
              <a:ext uri="{FF2B5EF4-FFF2-40B4-BE49-F238E27FC236}">
                <a16:creationId xmlns:a16="http://schemas.microsoft.com/office/drawing/2014/main" id="{1B07E02F-1253-442B-B616-CE3EC22B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82" y="545377"/>
            <a:ext cx="3849203" cy="242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>
            <a:extLst>
              <a:ext uri="{FF2B5EF4-FFF2-40B4-BE49-F238E27FC236}">
                <a16:creationId xmlns:a16="http://schemas.microsoft.com/office/drawing/2014/main" id="{D0289B4D-50A6-424F-9248-08D782EFB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82" y="3520453"/>
            <a:ext cx="3774714" cy="242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36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57BBC1-A1F5-4A36-8FBF-43C4EA61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Problem etyczny?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186897C-3957-4E9E-871D-83C54E9D11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067" y="377258"/>
            <a:ext cx="3750817" cy="240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9A14E25E-9E50-4E98-9FE5-EC8AE56E3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00" y="314169"/>
            <a:ext cx="3841279" cy="246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680CB104-E9C0-43C0-99E4-20E7AF17A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229" y="3155144"/>
            <a:ext cx="4773341" cy="306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84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BBADD9C-190A-4F31-B9B2-2BA1DB645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l-PL" sz="4800" dirty="0">
                <a:solidFill>
                  <a:srgbClr val="FFFFFF"/>
                </a:solidFill>
              </a:rPr>
              <a:t>Dziękujemy za uwagę!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9F0C88-435B-403A-918F-2678D855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Dane, z którymi pracowaliśmy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F07ACC1B-09FA-49C9-8A7B-3067C966A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995741"/>
              </p:ext>
            </p:extLst>
          </p:nvPr>
        </p:nvGraphicFramePr>
        <p:xfrm>
          <a:off x="4367695" y="547347"/>
          <a:ext cx="7883162" cy="5892746"/>
        </p:xfrm>
        <a:graphic>
          <a:graphicData uri="http://schemas.openxmlformats.org/drawingml/2006/table">
            <a:tbl>
              <a:tblPr/>
              <a:tblGrid>
                <a:gridCol w="1074658">
                  <a:extLst>
                    <a:ext uri="{9D8B030D-6E8A-4147-A177-3AD203B41FA5}">
                      <a16:colId xmlns:a16="http://schemas.microsoft.com/office/drawing/2014/main" val="2784533898"/>
                    </a:ext>
                  </a:extLst>
                </a:gridCol>
                <a:gridCol w="515858">
                  <a:extLst>
                    <a:ext uri="{9D8B030D-6E8A-4147-A177-3AD203B41FA5}">
                      <a16:colId xmlns:a16="http://schemas.microsoft.com/office/drawing/2014/main" val="1475591733"/>
                    </a:ext>
                  </a:extLst>
                </a:gridCol>
                <a:gridCol w="6292646">
                  <a:extLst>
                    <a:ext uri="{9D8B030D-6E8A-4147-A177-3AD203B41FA5}">
                      <a16:colId xmlns:a16="http://schemas.microsoft.com/office/drawing/2014/main" val="2635199818"/>
                    </a:ext>
                  </a:extLst>
                </a:gridCol>
              </a:tblGrid>
              <a:tr h="180600"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age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 dirty="0" err="1">
                          <a:effectLst/>
                        </a:rPr>
                        <a:t>integer</a:t>
                      </a:r>
                      <a:endParaRPr lang="pl-PL" sz="1100" b="1" dirty="0">
                        <a:effectLst/>
                      </a:endParaRP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age of individual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88465"/>
                  </a:ext>
                </a:extLst>
              </a:tr>
              <a:tr h="330090">
                <a:tc>
                  <a:txBody>
                    <a:bodyPr/>
                    <a:lstStyle/>
                    <a:p>
                      <a:pPr fontAlgn="t"/>
                      <a:r>
                        <a:rPr lang="pl-PL" sz="1100" b="1" dirty="0" err="1">
                          <a:effectLst/>
                        </a:rPr>
                        <a:t>workclass</a:t>
                      </a:r>
                      <a:endParaRPr lang="pl-PL" sz="1100" b="1" dirty="0">
                        <a:effectLst/>
                      </a:endParaRP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 dirty="0">
                          <a:effectLst/>
                        </a:rPr>
                        <a:t>string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effectLst/>
                        </a:rPr>
                        <a:t>Values: Private, Self-emp-not-</a:t>
                      </a:r>
                      <a:r>
                        <a:rPr lang="en-US" sz="1100" b="1" dirty="0" err="1">
                          <a:effectLst/>
                        </a:rPr>
                        <a:t>inc</a:t>
                      </a:r>
                      <a:r>
                        <a:rPr lang="en-US" sz="1100" b="1" dirty="0">
                          <a:effectLst/>
                        </a:rPr>
                        <a:t>, Self-emp-</a:t>
                      </a:r>
                      <a:r>
                        <a:rPr lang="en-US" sz="1100" b="1" dirty="0" err="1">
                          <a:effectLst/>
                        </a:rPr>
                        <a:t>inc</a:t>
                      </a:r>
                      <a:r>
                        <a:rPr lang="en-US" sz="1100" b="1" dirty="0">
                          <a:effectLst/>
                        </a:rPr>
                        <a:t>, Federal-gov, Local-gov, State-gov, Without-pay, Never-worked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99672"/>
                  </a:ext>
                </a:extLst>
              </a:tr>
              <a:tr h="419923">
                <a:tc>
                  <a:txBody>
                    <a:bodyPr/>
                    <a:lstStyle/>
                    <a:p>
                      <a:pPr fontAlgn="t"/>
                      <a:r>
                        <a:rPr lang="pl-PL" sz="1100" b="1" dirty="0" err="1">
                          <a:effectLst/>
                        </a:rPr>
                        <a:t>fnlwgt</a:t>
                      </a:r>
                      <a:endParaRPr lang="pl-PL" sz="1100" b="1" dirty="0">
                        <a:effectLst/>
                      </a:endParaRP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 dirty="0" err="1">
                          <a:effectLst/>
                        </a:rPr>
                        <a:t>float</a:t>
                      </a:r>
                      <a:endParaRPr lang="pl-PL" sz="1100" b="1" dirty="0">
                        <a:effectLst/>
                      </a:endParaRP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effectLst/>
                        </a:rPr>
                        <a:t>Final sampling weight. Inverse of sampling fraction adjusted for non-response and over or under sampling of particular groups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396857"/>
                  </a:ext>
                </a:extLst>
              </a:tr>
              <a:tr h="516829">
                <a:tc>
                  <a:txBody>
                    <a:bodyPr/>
                    <a:lstStyle/>
                    <a:p>
                      <a:pPr fontAlgn="t"/>
                      <a:r>
                        <a:rPr lang="pl-PL" sz="1100" b="1" dirty="0" err="1">
                          <a:effectLst/>
                        </a:rPr>
                        <a:t>education</a:t>
                      </a:r>
                      <a:endParaRPr lang="pl-PL" sz="1100" b="1" dirty="0">
                        <a:effectLst/>
                      </a:endParaRP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string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>
                          <a:effectLst/>
                        </a:rPr>
                        <a:t>Values: Bachelors, Some-college, 11th, HS-grad, Prof-school, Assoc-acdm, Assoc-voc, 9th, 7th-8th, 12th, Masters, 1st-4th, 10th, Doctorate, 5th-6th, Preschool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865678"/>
                  </a:ext>
                </a:extLst>
              </a:tr>
              <a:tr h="330090"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education_num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integer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l-PL" sz="1100" b="1">
                        <a:effectLst/>
                      </a:endParaRP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8230"/>
                  </a:ext>
                </a:extLst>
              </a:tr>
              <a:tr h="419923"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marital_status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 dirty="0">
                          <a:effectLst/>
                        </a:rPr>
                        <a:t>string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effectLst/>
                        </a:rPr>
                        <a:t>Values: Married-civ-spouse, Divorced, Never-married, Separated, Widowed, Married-spouse-absent, Married-AF-spouse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90682"/>
                  </a:ext>
                </a:extLst>
              </a:tr>
              <a:tr h="710639"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occupation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string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Values: Tech-support, Craft-repair, Other-service, Sales, Exec-managerial, Prof-specialty, Handlers-cleaners, Machine-op-inspct, Adm-clerical, Farming-fishing, Transport-moving, Priv-house-serv, Protective-serv, Armed-Forces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43254"/>
                  </a:ext>
                </a:extLst>
              </a:tr>
              <a:tr h="229863"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relationship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string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>
                          <a:effectLst/>
                        </a:rPr>
                        <a:t>Values: Wife, Own-child, Husband, Not-in-family, Other-relative, Unmarried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305615"/>
                  </a:ext>
                </a:extLst>
              </a:tr>
              <a:tr h="229863"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race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string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>
                          <a:effectLst/>
                        </a:rPr>
                        <a:t>Values: White, Asian-Pac-Islander, Amer-Indian-Eskimo, Other, Black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12532"/>
                  </a:ext>
                </a:extLst>
              </a:tr>
              <a:tr h="180600"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sex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string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 dirty="0" err="1">
                          <a:effectLst/>
                        </a:rPr>
                        <a:t>Values</a:t>
                      </a:r>
                      <a:r>
                        <a:rPr lang="pl-PL" sz="1100" b="1" dirty="0">
                          <a:effectLst/>
                        </a:rPr>
                        <a:t>: </a:t>
                      </a:r>
                      <a:r>
                        <a:rPr lang="pl-PL" sz="1100" b="1" dirty="0" err="1">
                          <a:effectLst/>
                        </a:rPr>
                        <a:t>Female</a:t>
                      </a:r>
                      <a:r>
                        <a:rPr lang="pl-PL" sz="1100" b="1" dirty="0">
                          <a:effectLst/>
                        </a:rPr>
                        <a:t>, Male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33413"/>
                  </a:ext>
                </a:extLst>
              </a:tr>
              <a:tr h="180600"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capital_gain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float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l-PL" sz="1100" b="1">
                        <a:effectLst/>
                      </a:endParaRP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325382"/>
                  </a:ext>
                </a:extLst>
              </a:tr>
              <a:tr h="180600"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capital_loss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float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l-PL" sz="1100" b="1">
                        <a:effectLst/>
                      </a:endParaRP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094593"/>
                  </a:ext>
                </a:extLst>
              </a:tr>
              <a:tr h="330090"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hours_per_week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float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 dirty="0" err="1">
                          <a:effectLst/>
                        </a:rPr>
                        <a:t>working</a:t>
                      </a:r>
                      <a:r>
                        <a:rPr lang="pl-PL" sz="1100" b="1" dirty="0">
                          <a:effectLst/>
                        </a:rPr>
                        <a:t> </a:t>
                      </a:r>
                      <a:r>
                        <a:rPr lang="pl-PL" sz="1100" b="1" dirty="0" err="1">
                          <a:effectLst/>
                        </a:rPr>
                        <a:t>hours</a:t>
                      </a:r>
                      <a:r>
                        <a:rPr lang="pl-PL" sz="1100" b="1" dirty="0">
                          <a:effectLst/>
                        </a:rPr>
                        <a:t> per </a:t>
                      </a:r>
                      <a:r>
                        <a:rPr lang="pl-PL" sz="1100" b="1" dirty="0" err="1">
                          <a:effectLst/>
                        </a:rPr>
                        <a:t>week</a:t>
                      </a:r>
                      <a:endParaRPr lang="pl-PL" sz="1100" b="1" dirty="0">
                        <a:effectLst/>
                      </a:endParaRP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19511"/>
                  </a:ext>
                </a:extLst>
              </a:tr>
              <a:tr h="1195166">
                <a:tc>
                  <a:txBody>
                    <a:bodyPr/>
                    <a:lstStyle/>
                    <a:p>
                      <a:pPr fontAlgn="t"/>
                      <a:r>
                        <a:rPr lang="pl-PL" sz="1100" b="1" dirty="0" err="1">
                          <a:effectLst/>
                        </a:rPr>
                        <a:t>native_country</a:t>
                      </a:r>
                      <a:endParaRPr lang="pl-PL" sz="1100" b="1" dirty="0">
                        <a:effectLst/>
                      </a:endParaRP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 dirty="0">
                          <a:effectLst/>
                        </a:rPr>
                        <a:t>string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 dirty="0" err="1">
                          <a:effectLst/>
                        </a:rPr>
                        <a:t>Values</a:t>
                      </a:r>
                      <a:r>
                        <a:rPr lang="pl-PL" sz="1100" b="1" dirty="0">
                          <a:effectLst/>
                        </a:rPr>
                        <a:t>: United-</a:t>
                      </a:r>
                      <a:r>
                        <a:rPr lang="pl-PL" sz="1100" b="1" dirty="0" err="1">
                          <a:effectLst/>
                        </a:rPr>
                        <a:t>States</a:t>
                      </a:r>
                      <a:r>
                        <a:rPr lang="pl-PL" sz="1100" b="1" dirty="0">
                          <a:effectLst/>
                        </a:rPr>
                        <a:t>, </a:t>
                      </a:r>
                      <a:r>
                        <a:rPr lang="pl-PL" sz="1100" b="1" dirty="0" err="1">
                          <a:effectLst/>
                        </a:rPr>
                        <a:t>Cambodia</a:t>
                      </a:r>
                      <a:r>
                        <a:rPr lang="pl-PL" sz="1100" b="1" dirty="0">
                          <a:effectLst/>
                        </a:rPr>
                        <a:t>, England, Puerto-Rico, Canada, Germany, </a:t>
                      </a:r>
                      <a:r>
                        <a:rPr lang="pl-PL" sz="1100" b="1" dirty="0" err="1">
                          <a:effectLst/>
                        </a:rPr>
                        <a:t>Outlying</a:t>
                      </a:r>
                      <a:r>
                        <a:rPr lang="pl-PL" sz="1100" b="1" dirty="0">
                          <a:effectLst/>
                        </a:rPr>
                        <a:t>-US(Guam-USVI-</a:t>
                      </a:r>
                      <a:r>
                        <a:rPr lang="pl-PL" sz="1100" b="1" dirty="0" err="1">
                          <a:effectLst/>
                        </a:rPr>
                        <a:t>etc</a:t>
                      </a:r>
                      <a:r>
                        <a:rPr lang="pl-PL" sz="1100" b="1" dirty="0">
                          <a:effectLst/>
                        </a:rPr>
                        <a:t>), </a:t>
                      </a:r>
                      <a:r>
                        <a:rPr lang="pl-PL" sz="1100" b="1" dirty="0" err="1">
                          <a:effectLst/>
                        </a:rPr>
                        <a:t>India</a:t>
                      </a:r>
                      <a:r>
                        <a:rPr lang="pl-PL" sz="1100" b="1" dirty="0">
                          <a:effectLst/>
                        </a:rPr>
                        <a:t>, Japan, Greece, </a:t>
                      </a:r>
                      <a:r>
                        <a:rPr lang="pl-PL" sz="1100" b="1" dirty="0" err="1">
                          <a:effectLst/>
                        </a:rPr>
                        <a:t>South</a:t>
                      </a:r>
                      <a:r>
                        <a:rPr lang="pl-PL" sz="1100" b="1" dirty="0">
                          <a:effectLst/>
                        </a:rPr>
                        <a:t>, China, </a:t>
                      </a:r>
                      <a:r>
                        <a:rPr lang="pl-PL" sz="1100" b="1" dirty="0" err="1">
                          <a:effectLst/>
                        </a:rPr>
                        <a:t>Cuba</a:t>
                      </a:r>
                      <a:r>
                        <a:rPr lang="pl-PL" sz="1100" b="1" dirty="0">
                          <a:effectLst/>
                        </a:rPr>
                        <a:t>, Iran, Honduras, </a:t>
                      </a:r>
                      <a:r>
                        <a:rPr lang="pl-PL" sz="1100" b="1" dirty="0" err="1">
                          <a:effectLst/>
                        </a:rPr>
                        <a:t>Philippines</a:t>
                      </a:r>
                      <a:r>
                        <a:rPr lang="pl-PL" sz="1100" b="1" dirty="0">
                          <a:effectLst/>
                        </a:rPr>
                        <a:t>, </a:t>
                      </a:r>
                      <a:r>
                        <a:rPr lang="pl-PL" sz="1100" b="1" dirty="0" err="1">
                          <a:effectLst/>
                        </a:rPr>
                        <a:t>Italy</a:t>
                      </a:r>
                      <a:r>
                        <a:rPr lang="pl-PL" sz="1100" b="1" dirty="0">
                          <a:effectLst/>
                        </a:rPr>
                        <a:t>, Poland, </a:t>
                      </a:r>
                      <a:r>
                        <a:rPr lang="pl-PL" sz="1100" b="1" dirty="0" err="1">
                          <a:effectLst/>
                        </a:rPr>
                        <a:t>Jamaica</a:t>
                      </a:r>
                      <a:r>
                        <a:rPr lang="pl-PL" sz="1100" b="1" dirty="0">
                          <a:effectLst/>
                        </a:rPr>
                        <a:t>, </a:t>
                      </a:r>
                      <a:r>
                        <a:rPr lang="pl-PL" sz="1100" b="1" dirty="0" err="1">
                          <a:effectLst/>
                        </a:rPr>
                        <a:t>Vietnam</a:t>
                      </a:r>
                      <a:r>
                        <a:rPr lang="pl-PL" sz="1100" b="1" dirty="0">
                          <a:effectLst/>
                        </a:rPr>
                        <a:t>, Mexico, Portugal, </a:t>
                      </a:r>
                      <a:r>
                        <a:rPr lang="pl-PL" sz="1100" b="1" dirty="0" err="1">
                          <a:effectLst/>
                        </a:rPr>
                        <a:t>Ireland</a:t>
                      </a:r>
                      <a:r>
                        <a:rPr lang="pl-PL" sz="1100" b="1" dirty="0">
                          <a:effectLst/>
                        </a:rPr>
                        <a:t>, France, </a:t>
                      </a:r>
                      <a:r>
                        <a:rPr lang="pl-PL" sz="1100" b="1" dirty="0" err="1">
                          <a:effectLst/>
                        </a:rPr>
                        <a:t>Dominican</a:t>
                      </a:r>
                      <a:r>
                        <a:rPr lang="pl-PL" sz="1100" b="1" dirty="0">
                          <a:effectLst/>
                        </a:rPr>
                        <a:t>-Republic, Laos, </a:t>
                      </a:r>
                      <a:r>
                        <a:rPr lang="pl-PL" sz="1100" b="1" dirty="0" err="1">
                          <a:effectLst/>
                        </a:rPr>
                        <a:t>Ecuador</a:t>
                      </a:r>
                      <a:r>
                        <a:rPr lang="pl-PL" sz="1100" b="1" dirty="0">
                          <a:effectLst/>
                        </a:rPr>
                        <a:t>, Taiwan, Haiti, Columbia, </a:t>
                      </a:r>
                      <a:r>
                        <a:rPr lang="pl-PL" sz="1100" b="1" dirty="0" err="1">
                          <a:effectLst/>
                        </a:rPr>
                        <a:t>Hungary</a:t>
                      </a:r>
                      <a:r>
                        <a:rPr lang="pl-PL" sz="1100" b="1" dirty="0">
                          <a:effectLst/>
                        </a:rPr>
                        <a:t>, </a:t>
                      </a:r>
                      <a:r>
                        <a:rPr lang="pl-PL" sz="1100" b="1" dirty="0" err="1">
                          <a:effectLst/>
                        </a:rPr>
                        <a:t>Guatemala</a:t>
                      </a:r>
                      <a:r>
                        <a:rPr lang="pl-PL" sz="1100" b="1" dirty="0">
                          <a:effectLst/>
                        </a:rPr>
                        <a:t>, </a:t>
                      </a:r>
                      <a:r>
                        <a:rPr lang="pl-PL" sz="1100" b="1" dirty="0" err="1">
                          <a:effectLst/>
                        </a:rPr>
                        <a:t>Nicaragua</a:t>
                      </a:r>
                      <a:r>
                        <a:rPr lang="pl-PL" sz="1100" b="1" dirty="0">
                          <a:effectLst/>
                        </a:rPr>
                        <a:t>, Scotland, </a:t>
                      </a:r>
                      <a:r>
                        <a:rPr lang="pl-PL" sz="1100" b="1" dirty="0" err="1">
                          <a:effectLst/>
                        </a:rPr>
                        <a:t>Thailand</a:t>
                      </a:r>
                      <a:r>
                        <a:rPr lang="pl-PL" sz="1100" b="1" dirty="0">
                          <a:effectLst/>
                        </a:rPr>
                        <a:t>, </a:t>
                      </a:r>
                      <a:r>
                        <a:rPr lang="pl-PL" sz="1100" b="1" dirty="0" err="1">
                          <a:effectLst/>
                        </a:rPr>
                        <a:t>Yugoslavia</a:t>
                      </a:r>
                      <a:r>
                        <a:rPr lang="pl-PL" sz="1100" b="1" dirty="0">
                          <a:effectLst/>
                        </a:rPr>
                        <a:t>, El-Salvador, </a:t>
                      </a:r>
                      <a:r>
                        <a:rPr lang="pl-PL" sz="1100" b="1" dirty="0" err="1">
                          <a:effectLst/>
                        </a:rPr>
                        <a:t>Trinadad&amp;Tobago</a:t>
                      </a:r>
                      <a:r>
                        <a:rPr lang="pl-PL" sz="1100" b="1" dirty="0">
                          <a:effectLst/>
                        </a:rPr>
                        <a:t>, Peru, Hong, </a:t>
                      </a:r>
                      <a:r>
                        <a:rPr lang="pl-PL" sz="1100" b="1" dirty="0" err="1">
                          <a:effectLst/>
                        </a:rPr>
                        <a:t>Holand-Netherlands</a:t>
                      </a:r>
                      <a:endParaRPr lang="pl-PL" sz="1100" b="1" dirty="0">
                        <a:effectLst/>
                      </a:endParaRP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39198"/>
                  </a:ext>
                </a:extLst>
              </a:tr>
              <a:tr h="330090"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income_level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100" b="1">
                          <a:effectLst/>
                        </a:rPr>
                        <a:t>string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effectLst/>
                        </a:rPr>
                        <a:t>Predictor class if individual earns greater or less than $50000 per year. Values: &lt;=50K, &gt;50K</a:t>
                      </a:r>
                    </a:p>
                  </a:txBody>
                  <a:tcPr marL="34885" marR="34885" marT="17443" marB="17443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96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7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9F0C88-435B-403A-918F-2678D855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Eksploracyjna analiza danych</a:t>
            </a:r>
          </a:p>
        </p:txBody>
      </p:sp>
      <p:graphicFrame>
        <p:nvGraphicFramePr>
          <p:cNvPr id="39" name="Symbol zastępczy zawartości 2">
            <a:extLst>
              <a:ext uri="{FF2B5EF4-FFF2-40B4-BE49-F238E27FC236}">
                <a16:creationId xmlns:a16="http://schemas.microsoft.com/office/drawing/2014/main" id="{25FE4AB8-F1DE-0042-C021-AEE65633C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75125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95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9F0C88-435B-403A-918F-2678D855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EDA – rozkłady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309C0CE-1656-41F0-B24E-C09B97A6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826" y="188296"/>
            <a:ext cx="4430730" cy="293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23D3FDF-079F-4C60-AF04-2A6EA2CE3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45" y="2684422"/>
            <a:ext cx="3674658" cy="367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D08860E-7E69-41A7-9CDD-071073561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368" y="3490419"/>
            <a:ext cx="4277608" cy="276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55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9F0C88-435B-403A-918F-2678D855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EDA – Korelacja Pearsona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4B07BD-E472-4A79-9E2C-0AFEC158E8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175295"/>
            <a:ext cx="6554788" cy="44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75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9F0C88-435B-403A-918F-2678D855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EDA – Korelacja </a:t>
            </a:r>
            <a:r>
              <a:rPr lang="pl-PL" sz="4000" dirty="0" err="1">
                <a:solidFill>
                  <a:srgbClr val="FFFFFF"/>
                </a:solidFill>
              </a:rPr>
              <a:t>Spearmana</a:t>
            </a:r>
            <a:endParaRPr lang="pl-PL" sz="4000" dirty="0">
              <a:solidFill>
                <a:srgbClr val="FFFFF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4EC1B1-8E44-455D-A543-17EAC080ED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175295"/>
            <a:ext cx="6554788" cy="44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27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002B669-392F-4FF5-8ED5-9AB78D80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Dodatkowe reprezentacje danych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518EFC8-9BCB-4CE7-92BB-1ED8DCB0C0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62" y="380360"/>
            <a:ext cx="3522539" cy="25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BD02B5D-9585-4D25-9056-51CDCD4DF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483" y="3349558"/>
            <a:ext cx="3913986" cy="318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E7E2D1D-BC0B-40EA-A8F2-47796B794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086" y="3355711"/>
            <a:ext cx="3868372" cy="317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03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4AC81B-DC78-444A-877A-27AE0699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Dodatkowe reprezentacje danych 2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B7BFB42D-BB6E-436F-B100-81DBD70033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15" y="3459306"/>
            <a:ext cx="5943139" cy="34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A3D002C2-4F0B-48E6-8DBE-3DDC16BE9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16" y="143016"/>
            <a:ext cx="4318335" cy="331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67737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3360</TotalTime>
  <Words>679</Words>
  <Application>Microsoft Office PowerPoint</Application>
  <PresentationFormat>Panoramiczny</PresentationFormat>
  <Paragraphs>164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Motyw pakietu Office</vt:lpstr>
      <vt:lpstr> Projekt nr 1  z przedmiotu Wstęp do Uczenia Maszynowego</vt:lpstr>
      <vt:lpstr>Cel projektu</vt:lpstr>
      <vt:lpstr>Dane, z którymi pracowaliśmy</vt:lpstr>
      <vt:lpstr>Eksploracyjna analiza danych</vt:lpstr>
      <vt:lpstr>EDA – rozkłady</vt:lpstr>
      <vt:lpstr>EDA – Korelacja Pearsona</vt:lpstr>
      <vt:lpstr>EDA – Korelacja Spearmana</vt:lpstr>
      <vt:lpstr>Dodatkowe reprezentacje danych</vt:lpstr>
      <vt:lpstr>Dodatkowe reprezentacje danych 2</vt:lpstr>
      <vt:lpstr>Inżynieria cech, modele</vt:lpstr>
      <vt:lpstr>Ostateczne modele, metryki i wnioski</vt:lpstr>
      <vt:lpstr>SVC</vt:lpstr>
      <vt:lpstr>Random Forest</vt:lpstr>
      <vt:lpstr>Linear Regression</vt:lpstr>
      <vt:lpstr>XGBoost</vt:lpstr>
      <vt:lpstr>Porównanie modeli i ich wyników</vt:lpstr>
      <vt:lpstr>Strojenie hiperparametrów dla modeli RF oraz XGB</vt:lpstr>
      <vt:lpstr>Shap – interpretowalność wartość cech dla modelu Regresji liniowej</vt:lpstr>
      <vt:lpstr>Shap – interpretowalność</vt:lpstr>
      <vt:lpstr>Shap – interpretowalność – random forest – wyjaśnienie konkretnych przy</vt:lpstr>
      <vt:lpstr>Shap – pojedyncze cechy</vt:lpstr>
      <vt:lpstr>Problem etyczny?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Projekt nr 1 z przedmiotu Wstęp do Uczenia Maszynowego</dc:title>
  <dc:creator>Welinc Sp. z o.o.</dc:creator>
  <cp:lastModifiedBy>Welinc Sp. z o.o.</cp:lastModifiedBy>
  <cp:revision>7</cp:revision>
  <dcterms:created xsi:type="dcterms:W3CDTF">2022-04-22T01:33:29Z</dcterms:created>
  <dcterms:modified xsi:type="dcterms:W3CDTF">2022-04-25T18:05:51Z</dcterms:modified>
</cp:coreProperties>
</file>