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62" r:id="rId6"/>
    <p:sldId id="261" r:id="rId7"/>
    <p:sldId id="258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rragem_UFSCar\huffGraficoDi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rragem_UFSCar\huffGraficoDin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rragem_UFSCar\huffGraficoDin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rragem_UFSCar\huffGraficoDin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rragem_UFSCar\huffGraficoDin.xlsm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rragem_UFSCar\huffGraficoDin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rragem_UFSCar\huffGraficoDin.xlsm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rragem_UFSCar\huffGraficoDin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rragem_UFSCar\huffGraficoDin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rragem_UFSCar\huffGraficoDin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Experimento Huff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Experimento!$D$6:$D$15</c:f>
              <c:numCache>
                <c:formatCode>General</c:formatCode>
                <c:ptCount val="10"/>
                <c:pt idx="0">
                  <c:v>0</c:v>
                </c:pt>
                <c:pt idx="1">
                  <c:v>0.1111111111111111</c:v>
                </c:pt>
                <c:pt idx="2">
                  <c:v>0.22222222222222221</c:v>
                </c:pt>
                <c:pt idx="3">
                  <c:v>0.33333333333333331</c:v>
                </c:pt>
                <c:pt idx="4">
                  <c:v>0.44444444444444442</c:v>
                </c:pt>
                <c:pt idx="5">
                  <c:v>0.55555555555555558</c:v>
                </c:pt>
                <c:pt idx="6">
                  <c:v>0.66666666666666663</c:v>
                </c:pt>
                <c:pt idx="7">
                  <c:v>0.77777777777777779</c:v>
                </c:pt>
                <c:pt idx="8">
                  <c:v>0.88888888888888884</c:v>
                </c:pt>
                <c:pt idx="9">
                  <c:v>1</c:v>
                </c:pt>
              </c:numCache>
            </c:numRef>
          </c:xVal>
          <c:yVal>
            <c:numRef>
              <c:f>Experimento!$G$6:$G$15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0.3</c:v>
                </c:pt>
                <c:pt idx="3">
                  <c:v>0.35</c:v>
                </c:pt>
                <c:pt idx="4">
                  <c:v>0.5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  <c:pt idx="8">
                  <c:v>0.95</c:v>
                </c:pt>
                <c:pt idx="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BF-45E7-9840-5D8142060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874120"/>
        <c:axId val="801871496"/>
      </c:scatterChart>
      <c:valAx>
        <c:axId val="8018741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1871496"/>
        <c:crosses val="autoZero"/>
        <c:crossBetween val="midCat"/>
      </c:valAx>
      <c:valAx>
        <c:axId val="8018714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1874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>
                <a:effectLst/>
              </a:rPr>
              <a:t>Blocos de Precipitação</a:t>
            </a:r>
            <a:endParaRPr lang="pt-B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A50a400!$B$29</c:f>
              <c:strCache>
                <c:ptCount val="1"/>
                <c:pt idx="0">
                  <c:v>10%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A50a400!$A$30:$A$50</c:f>
              <c:numCache>
                <c:formatCode>0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A50a400!$E$30:$E$50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24</c:v>
                </c:pt>
                <c:pt idx="2">
                  <c:v>26</c:v>
                </c:pt>
                <c:pt idx="3">
                  <c:v>21</c:v>
                </c:pt>
                <c:pt idx="4">
                  <c:v>13</c:v>
                </c:pt>
                <c:pt idx="5">
                  <c:v>5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7-4FFF-A93E-19A43FB59F42}"/>
            </c:ext>
          </c:extLst>
        </c:ser>
        <c:ser>
          <c:idx val="1"/>
          <c:order val="1"/>
          <c:tx>
            <c:strRef>
              <c:f>A50a400!$C$29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A50a400!$A$30:$A$50</c:f>
              <c:numCache>
                <c:formatCode>0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A50a400!$F$30:$F$50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8</c:v>
                </c:pt>
                <c:pt idx="2">
                  <c:v>9</c:v>
                </c:pt>
                <c:pt idx="3">
                  <c:v>17</c:v>
                </c:pt>
                <c:pt idx="4">
                  <c:v>16</c:v>
                </c:pt>
                <c:pt idx="5">
                  <c:v>13</c:v>
                </c:pt>
                <c:pt idx="6">
                  <c:v>8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7-4FFF-A93E-19A43FB59F42}"/>
            </c:ext>
          </c:extLst>
        </c:ser>
        <c:ser>
          <c:idx val="2"/>
          <c:order val="2"/>
          <c:tx>
            <c:strRef>
              <c:f>A50a400!$D$29</c:f>
              <c:strCache>
                <c:ptCount val="1"/>
                <c:pt idx="0">
                  <c:v>90%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A50a400!$A$30:$A$50</c:f>
              <c:numCache>
                <c:formatCode>0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A50a400!$G$30:$G$50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9</c:v>
                </c:pt>
                <c:pt idx="4">
                  <c:v>15</c:v>
                </c:pt>
                <c:pt idx="5">
                  <c:v>11</c:v>
                </c:pt>
                <c:pt idx="6">
                  <c:v>7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4</c:v>
                </c:pt>
                <c:pt idx="16">
                  <c:v>6</c:v>
                </c:pt>
                <c:pt idx="17">
                  <c:v>7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7-4FFF-A93E-19A43FB59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1067320"/>
        <c:axId val="701062728"/>
      </c:barChart>
      <c:catAx>
        <c:axId val="70106732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1062728"/>
        <c:crosses val="autoZero"/>
        <c:auto val="1"/>
        <c:lblAlgn val="ctr"/>
        <c:lblOffset val="100"/>
        <c:noMultiLvlLbl val="0"/>
      </c:catAx>
      <c:valAx>
        <c:axId val="701062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1067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Experimento Huff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Experimento!$D$6:$D$15</c:f>
              <c:numCache>
                <c:formatCode>General</c:formatCode>
                <c:ptCount val="10"/>
                <c:pt idx="0">
                  <c:v>0</c:v>
                </c:pt>
                <c:pt idx="1">
                  <c:v>0.1111111111111111</c:v>
                </c:pt>
                <c:pt idx="2">
                  <c:v>0.22222222222222221</c:v>
                </c:pt>
                <c:pt idx="3">
                  <c:v>0.33333333333333331</c:v>
                </c:pt>
                <c:pt idx="4">
                  <c:v>0.44444444444444442</c:v>
                </c:pt>
                <c:pt idx="5">
                  <c:v>0.55555555555555558</c:v>
                </c:pt>
                <c:pt idx="6">
                  <c:v>0.66666666666666663</c:v>
                </c:pt>
                <c:pt idx="7">
                  <c:v>0.77777777777777779</c:v>
                </c:pt>
                <c:pt idx="8">
                  <c:v>0.88888888888888884</c:v>
                </c:pt>
                <c:pt idx="9">
                  <c:v>1</c:v>
                </c:pt>
              </c:numCache>
            </c:numRef>
          </c:xVal>
          <c:yVal>
            <c:numRef>
              <c:f>Experimento!$G$6:$G$15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0.3</c:v>
                </c:pt>
                <c:pt idx="3">
                  <c:v>0.35</c:v>
                </c:pt>
                <c:pt idx="4">
                  <c:v>0.5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  <c:pt idx="8">
                  <c:v>0.95</c:v>
                </c:pt>
                <c:pt idx="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9E2-45B0-B084-C7584A882458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Experimento!$D$23:$D$30</c:f>
              <c:numCache>
                <c:formatCode>General</c:formatCode>
                <c:ptCount val="8"/>
                <c:pt idx="0">
                  <c:v>0</c:v>
                </c:pt>
                <c:pt idx="1">
                  <c:v>0.14285714285714285</c:v>
                </c:pt>
                <c:pt idx="2">
                  <c:v>0.2857142857142857</c:v>
                </c:pt>
                <c:pt idx="3">
                  <c:v>0.42857142857142855</c:v>
                </c:pt>
                <c:pt idx="4">
                  <c:v>0.5714285714285714</c:v>
                </c:pt>
                <c:pt idx="5">
                  <c:v>0.7142857142857143</c:v>
                </c:pt>
                <c:pt idx="6">
                  <c:v>0.8571428571428571</c:v>
                </c:pt>
                <c:pt idx="7">
                  <c:v>1</c:v>
                </c:pt>
              </c:numCache>
            </c:numRef>
          </c:xVal>
          <c:yVal>
            <c:numRef>
              <c:f>Experimento!$G$23:$G$30</c:f>
              <c:numCache>
                <c:formatCode>General</c:formatCode>
                <c:ptCount val="8"/>
                <c:pt idx="0">
                  <c:v>0</c:v>
                </c:pt>
                <c:pt idx="1">
                  <c:v>0.21052631578947367</c:v>
                </c:pt>
                <c:pt idx="2">
                  <c:v>0.26315789473684209</c:v>
                </c:pt>
                <c:pt idx="3">
                  <c:v>0.47368421052631576</c:v>
                </c:pt>
                <c:pt idx="4">
                  <c:v>0.73684210526315785</c:v>
                </c:pt>
                <c:pt idx="5">
                  <c:v>0.89473684210526316</c:v>
                </c:pt>
                <c:pt idx="6">
                  <c:v>0.94736842105263153</c:v>
                </c:pt>
                <c:pt idx="7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9E2-45B0-B084-C7584A882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874120"/>
        <c:axId val="801871496"/>
      </c:scatterChart>
      <c:valAx>
        <c:axId val="8018741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1871496"/>
        <c:crosses val="autoZero"/>
        <c:crossBetween val="midCat"/>
      </c:valAx>
      <c:valAx>
        <c:axId val="8018714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1874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 dirty="0">
                <a:effectLst/>
              </a:rPr>
              <a:t>Distribuição chuva - Acumulada </a:t>
            </a:r>
            <a:r>
              <a:rPr lang="pt-BR" sz="1800" b="0" i="0" baseline="0" dirty="0" err="1">
                <a:effectLst/>
              </a:rPr>
              <a:t>Huff</a:t>
            </a:r>
            <a:r>
              <a:rPr lang="pt-BR" sz="1800" b="0" i="0" baseline="0" dirty="0">
                <a:effectLst/>
              </a:rPr>
              <a:t> 50%</a:t>
            </a:r>
            <a:endParaRPr lang="pt-BR" dirty="0">
              <a:effectLst/>
            </a:endParaRPr>
          </a:p>
          <a:p>
            <a:pPr>
              <a:defRPr/>
            </a:pPr>
            <a:r>
              <a:rPr lang="pt-BR" sz="1800" b="0" i="0" baseline="0" dirty="0">
                <a:effectLst/>
              </a:rPr>
              <a:t>Áreas até 10 milhas quadradas</a:t>
            </a:r>
            <a:endParaRPr lang="pt-B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Ponto!$B$2</c:f>
              <c:strCache>
                <c:ptCount val="1"/>
                <c:pt idx="0">
                  <c:v>1º Quartil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Ponto!$B$3:$B$23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16</c:v>
                </c:pt>
                <c:pt idx="2">
                  <c:v>33</c:v>
                </c:pt>
                <c:pt idx="3">
                  <c:v>43</c:v>
                </c:pt>
                <c:pt idx="4">
                  <c:v>52</c:v>
                </c:pt>
                <c:pt idx="5">
                  <c:v>60</c:v>
                </c:pt>
                <c:pt idx="6">
                  <c:v>66</c:v>
                </c:pt>
                <c:pt idx="7">
                  <c:v>71</c:v>
                </c:pt>
                <c:pt idx="8">
                  <c:v>75</c:v>
                </c:pt>
                <c:pt idx="9">
                  <c:v>79</c:v>
                </c:pt>
                <c:pt idx="10">
                  <c:v>82</c:v>
                </c:pt>
                <c:pt idx="11">
                  <c:v>84</c:v>
                </c:pt>
                <c:pt idx="12">
                  <c:v>86</c:v>
                </c:pt>
                <c:pt idx="13">
                  <c:v>88</c:v>
                </c:pt>
                <c:pt idx="14">
                  <c:v>90</c:v>
                </c:pt>
                <c:pt idx="15">
                  <c:v>92</c:v>
                </c:pt>
                <c:pt idx="16">
                  <c:v>94</c:v>
                </c:pt>
                <c:pt idx="17">
                  <c:v>96</c:v>
                </c:pt>
                <c:pt idx="18">
                  <c:v>97</c:v>
                </c:pt>
                <c:pt idx="19">
                  <c:v>98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BB-4EE4-8C48-45170170068F}"/>
            </c:ext>
          </c:extLst>
        </c:ser>
        <c:ser>
          <c:idx val="1"/>
          <c:order val="1"/>
          <c:tx>
            <c:strRef>
              <c:f>Ponto!$C$2</c:f>
              <c:strCache>
                <c:ptCount val="1"/>
                <c:pt idx="0">
                  <c:v>2º Quartil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Ponto!$C$3:$C$23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3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22</c:v>
                </c:pt>
                <c:pt idx="6">
                  <c:v>29</c:v>
                </c:pt>
                <c:pt idx="7">
                  <c:v>39</c:v>
                </c:pt>
                <c:pt idx="8">
                  <c:v>51</c:v>
                </c:pt>
                <c:pt idx="9">
                  <c:v>62</c:v>
                </c:pt>
                <c:pt idx="10">
                  <c:v>70</c:v>
                </c:pt>
                <c:pt idx="11">
                  <c:v>76</c:v>
                </c:pt>
                <c:pt idx="12">
                  <c:v>81</c:v>
                </c:pt>
                <c:pt idx="13">
                  <c:v>85</c:v>
                </c:pt>
                <c:pt idx="14">
                  <c:v>88</c:v>
                </c:pt>
                <c:pt idx="15">
                  <c:v>91</c:v>
                </c:pt>
                <c:pt idx="16">
                  <c:v>93</c:v>
                </c:pt>
                <c:pt idx="17">
                  <c:v>95</c:v>
                </c:pt>
                <c:pt idx="18">
                  <c:v>97</c:v>
                </c:pt>
                <c:pt idx="19">
                  <c:v>98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BB-4EE4-8C48-45170170068F}"/>
            </c:ext>
          </c:extLst>
        </c:ser>
        <c:ser>
          <c:idx val="2"/>
          <c:order val="2"/>
          <c:tx>
            <c:strRef>
              <c:f>Ponto!$D$2</c:f>
              <c:strCache>
                <c:ptCount val="1"/>
                <c:pt idx="0">
                  <c:v>3º Quartil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Ponto!$D$3:$D$23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23</c:v>
                </c:pt>
                <c:pt idx="8">
                  <c:v>27</c:v>
                </c:pt>
                <c:pt idx="9">
                  <c:v>32</c:v>
                </c:pt>
                <c:pt idx="10">
                  <c:v>38</c:v>
                </c:pt>
                <c:pt idx="11">
                  <c:v>45</c:v>
                </c:pt>
                <c:pt idx="12">
                  <c:v>57</c:v>
                </c:pt>
                <c:pt idx="13">
                  <c:v>70</c:v>
                </c:pt>
                <c:pt idx="14">
                  <c:v>79</c:v>
                </c:pt>
                <c:pt idx="15">
                  <c:v>85</c:v>
                </c:pt>
                <c:pt idx="16">
                  <c:v>89</c:v>
                </c:pt>
                <c:pt idx="17">
                  <c:v>92</c:v>
                </c:pt>
                <c:pt idx="18">
                  <c:v>95</c:v>
                </c:pt>
                <c:pt idx="19">
                  <c:v>97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3BB-4EE4-8C48-45170170068F}"/>
            </c:ext>
          </c:extLst>
        </c:ser>
        <c:ser>
          <c:idx val="3"/>
          <c:order val="3"/>
          <c:tx>
            <c:strRef>
              <c:f>Ponto!$E$2</c:f>
              <c:strCache>
                <c:ptCount val="1"/>
                <c:pt idx="0">
                  <c:v>4º Quartil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Ponto!$E$3:$E$23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8</c:v>
                </c:pt>
                <c:pt idx="4">
                  <c:v>10</c:v>
                </c:pt>
                <c:pt idx="5">
                  <c:v>13</c:v>
                </c:pt>
                <c:pt idx="6">
                  <c:v>16</c:v>
                </c:pt>
                <c:pt idx="7">
                  <c:v>19</c:v>
                </c:pt>
                <c:pt idx="8">
                  <c:v>22</c:v>
                </c:pt>
                <c:pt idx="9">
                  <c:v>25</c:v>
                </c:pt>
                <c:pt idx="10">
                  <c:v>28</c:v>
                </c:pt>
                <c:pt idx="11">
                  <c:v>32</c:v>
                </c:pt>
                <c:pt idx="12">
                  <c:v>35</c:v>
                </c:pt>
                <c:pt idx="13">
                  <c:v>39</c:v>
                </c:pt>
                <c:pt idx="14">
                  <c:v>45</c:v>
                </c:pt>
                <c:pt idx="15">
                  <c:v>51</c:v>
                </c:pt>
                <c:pt idx="16">
                  <c:v>59</c:v>
                </c:pt>
                <c:pt idx="17">
                  <c:v>72</c:v>
                </c:pt>
                <c:pt idx="18">
                  <c:v>84</c:v>
                </c:pt>
                <c:pt idx="19">
                  <c:v>92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3BB-4EE4-8C48-451701700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014592"/>
        <c:axId val="778334440"/>
      </c:scatterChart>
      <c:valAx>
        <c:axId val="78601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8334440"/>
        <c:crosses val="autoZero"/>
        <c:crossBetween val="midCat"/>
      </c:valAx>
      <c:valAx>
        <c:axId val="77833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86014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Blocos de</a:t>
            </a:r>
            <a:r>
              <a:rPr lang="pt-BR" baseline="0"/>
              <a:t> Precipitação</a:t>
            </a:r>
            <a:endParaRPr lang="pt-B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8685051215830282E-2"/>
          <c:y val="0.11079959365004613"/>
          <c:w val="0.95896820522808268"/>
          <c:h val="0.7778975390373916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Ponto!$B$2</c:f>
              <c:strCache>
                <c:ptCount val="1"/>
                <c:pt idx="0">
                  <c:v>1º Quartil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cat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Ponto!$F$3:$F$23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16</c:v>
                </c:pt>
                <c:pt idx="2">
                  <c:v>17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A-460C-B849-CE1D362B6552}"/>
            </c:ext>
          </c:extLst>
        </c:ser>
        <c:ser>
          <c:idx val="2"/>
          <c:order val="1"/>
          <c:tx>
            <c:strRef>
              <c:f>Ponto!$C$2</c:f>
              <c:strCache>
                <c:ptCount val="1"/>
                <c:pt idx="0">
                  <c:v>2º Quartil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Ponto!$G$3:$G$23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6</c:v>
                </c:pt>
                <c:pt idx="6">
                  <c:v>7</c:v>
                </c:pt>
                <c:pt idx="7">
                  <c:v>10</c:v>
                </c:pt>
                <c:pt idx="8">
                  <c:v>12</c:v>
                </c:pt>
                <c:pt idx="9">
                  <c:v>11</c:v>
                </c:pt>
                <c:pt idx="10">
                  <c:v>8</c:v>
                </c:pt>
                <c:pt idx="11">
                  <c:v>6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A-460C-B849-CE1D362B6552}"/>
            </c:ext>
          </c:extLst>
        </c:ser>
        <c:ser>
          <c:idx val="0"/>
          <c:order val="2"/>
          <c:tx>
            <c:strRef>
              <c:f>Ponto!$D$2</c:f>
              <c:strCache>
                <c:ptCount val="1"/>
                <c:pt idx="0">
                  <c:v>3º Quartil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Ponto!$H$3:$H$23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12</c:v>
                </c:pt>
                <c:pt idx="13">
                  <c:v>13</c:v>
                </c:pt>
                <c:pt idx="14">
                  <c:v>9</c:v>
                </c:pt>
                <c:pt idx="15">
                  <c:v>6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2</c:v>
                </c:pt>
                <c:pt idx="2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A-460C-B849-CE1D362B6552}"/>
            </c:ext>
          </c:extLst>
        </c:ser>
        <c:ser>
          <c:idx val="3"/>
          <c:order val="3"/>
          <c:tx>
            <c:strRef>
              <c:f>Ponto!$E$2</c:f>
              <c:strCache>
                <c:ptCount val="1"/>
                <c:pt idx="0">
                  <c:v>4º Quartil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Ponto!$I$3:$I$23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4</c:v>
                </c:pt>
                <c:pt idx="14">
                  <c:v>6</c:v>
                </c:pt>
                <c:pt idx="15">
                  <c:v>6</c:v>
                </c:pt>
                <c:pt idx="16">
                  <c:v>8</c:v>
                </c:pt>
                <c:pt idx="17">
                  <c:v>13</c:v>
                </c:pt>
                <c:pt idx="18">
                  <c:v>12</c:v>
                </c:pt>
                <c:pt idx="19">
                  <c:v>8</c:v>
                </c:pt>
                <c:pt idx="2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3A-460C-B849-CE1D362B6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14922312"/>
        <c:axId val="714920016"/>
      </c:barChart>
      <c:catAx>
        <c:axId val="71492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4920016"/>
        <c:crosses val="autoZero"/>
        <c:auto val="1"/>
        <c:lblAlgn val="ctr"/>
        <c:lblOffset val="100"/>
        <c:noMultiLvlLbl val="0"/>
      </c:catAx>
      <c:valAx>
        <c:axId val="71492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492231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Distribuição chuva - Acumulada Huff 50%</a:t>
            </a:r>
          </a:p>
          <a:p>
            <a:pPr>
              <a:defRPr/>
            </a:pPr>
            <a:r>
              <a:rPr lang="pt-BR"/>
              <a:t>Áreas</a:t>
            </a:r>
            <a:r>
              <a:rPr lang="pt-BR" baseline="0"/>
              <a:t> de 10 a 50 milhas quadradas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A10a50!$B$3</c:f>
              <c:strCache>
                <c:ptCount val="1"/>
                <c:pt idx="0">
                  <c:v>1º Quartil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A10a50!$A$4:$A$24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A10a50!$B$4:$B$24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12</c:v>
                </c:pt>
                <c:pt idx="2">
                  <c:v>25</c:v>
                </c:pt>
                <c:pt idx="3">
                  <c:v>38</c:v>
                </c:pt>
                <c:pt idx="4">
                  <c:v>51</c:v>
                </c:pt>
                <c:pt idx="5">
                  <c:v>62</c:v>
                </c:pt>
                <c:pt idx="6">
                  <c:v>69</c:v>
                </c:pt>
                <c:pt idx="7">
                  <c:v>74</c:v>
                </c:pt>
                <c:pt idx="8">
                  <c:v>78</c:v>
                </c:pt>
                <c:pt idx="9">
                  <c:v>81</c:v>
                </c:pt>
                <c:pt idx="10">
                  <c:v>84</c:v>
                </c:pt>
                <c:pt idx="11">
                  <c:v>86</c:v>
                </c:pt>
                <c:pt idx="12">
                  <c:v>88</c:v>
                </c:pt>
                <c:pt idx="13">
                  <c:v>90</c:v>
                </c:pt>
                <c:pt idx="14">
                  <c:v>92</c:v>
                </c:pt>
                <c:pt idx="15">
                  <c:v>94</c:v>
                </c:pt>
                <c:pt idx="16">
                  <c:v>95</c:v>
                </c:pt>
                <c:pt idx="17">
                  <c:v>96</c:v>
                </c:pt>
                <c:pt idx="18">
                  <c:v>97</c:v>
                </c:pt>
                <c:pt idx="19">
                  <c:v>98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9F-4D0A-ABAF-289E57C6DD7A}"/>
            </c:ext>
          </c:extLst>
        </c:ser>
        <c:ser>
          <c:idx val="1"/>
          <c:order val="1"/>
          <c:tx>
            <c:strRef>
              <c:f>A10a50!$C$3</c:f>
              <c:strCache>
                <c:ptCount val="1"/>
                <c:pt idx="0">
                  <c:v>2º Quartil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A10a50!$A$4:$A$24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A10a50!$C$4:$C$24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10</c:v>
                </c:pt>
                <c:pt idx="4">
                  <c:v>14</c:v>
                </c:pt>
                <c:pt idx="5">
                  <c:v>21</c:v>
                </c:pt>
                <c:pt idx="6">
                  <c:v>30</c:v>
                </c:pt>
                <c:pt idx="7">
                  <c:v>40</c:v>
                </c:pt>
                <c:pt idx="8">
                  <c:v>52</c:v>
                </c:pt>
                <c:pt idx="9">
                  <c:v>63</c:v>
                </c:pt>
                <c:pt idx="10">
                  <c:v>72</c:v>
                </c:pt>
                <c:pt idx="11">
                  <c:v>78</c:v>
                </c:pt>
                <c:pt idx="12">
                  <c:v>83</c:v>
                </c:pt>
                <c:pt idx="13">
                  <c:v>87</c:v>
                </c:pt>
                <c:pt idx="14">
                  <c:v>90</c:v>
                </c:pt>
                <c:pt idx="15">
                  <c:v>92</c:v>
                </c:pt>
                <c:pt idx="16">
                  <c:v>94</c:v>
                </c:pt>
                <c:pt idx="17">
                  <c:v>96</c:v>
                </c:pt>
                <c:pt idx="18">
                  <c:v>97</c:v>
                </c:pt>
                <c:pt idx="19">
                  <c:v>98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29F-4D0A-ABAF-289E57C6DD7A}"/>
            </c:ext>
          </c:extLst>
        </c:ser>
        <c:ser>
          <c:idx val="2"/>
          <c:order val="2"/>
          <c:tx>
            <c:strRef>
              <c:f>A10a50!$D$3</c:f>
              <c:strCache>
                <c:ptCount val="1"/>
                <c:pt idx="0">
                  <c:v>3º Quartil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A10a50!$A$4:$A$24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A10a50!$D$4:$D$24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8</c:v>
                </c:pt>
                <c:pt idx="4">
                  <c:v>12</c:v>
                </c:pt>
                <c:pt idx="5">
                  <c:v>14</c:v>
                </c:pt>
                <c:pt idx="6">
                  <c:v>17</c:v>
                </c:pt>
                <c:pt idx="7">
                  <c:v>20</c:v>
                </c:pt>
                <c:pt idx="8">
                  <c:v>23</c:v>
                </c:pt>
                <c:pt idx="9">
                  <c:v>27</c:v>
                </c:pt>
                <c:pt idx="10">
                  <c:v>33</c:v>
                </c:pt>
                <c:pt idx="11">
                  <c:v>42</c:v>
                </c:pt>
                <c:pt idx="12">
                  <c:v>55</c:v>
                </c:pt>
                <c:pt idx="13">
                  <c:v>69</c:v>
                </c:pt>
                <c:pt idx="14">
                  <c:v>79</c:v>
                </c:pt>
                <c:pt idx="15">
                  <c:v>86</c:v>
                </c:pt>
                <c:pt idx="16">
                  <c:v>91</c:v>
                </c:pt>
                <c:pt idx="17">
                  <c:v>94</c:v>
                </c:pt>
                <c:pt idx="18">
                  <c:v>96</c:v>
                </c:pt>
                <c:pt idx="19">
                  <c:v>98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29F-4D0A-ABAF-289E57C6DD7A}"/>
            </c:ext>
          </c:extLst>
        </c:ser>
        <c:ser>
          <c:idx val="3"/>
          <c:order val="3"/>
          <c:tx>
            <c:strRef>
              <c:f>A10a50!$E$3</c:f>
              <c:strCache>
                <c:ptCount val="1"/>
                <c:pt idx="0">
                  <c:v>4º Quartil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A10a50!$A$4:$A$24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A10a50!$E$4:$E$24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18</c:v>
                </c:pt>
                <c:pt idx="9">
                  <c:v>21</c:v>
                </c:pt>
                <c:pt idx="10">
                  <c:v>24</c:v>
                </c:pt>
                <c:pt idx="11">
                  <c:v>27</c:v>
                </c:pt>
                <c:pt idx="12">
                  <c:v>30</c:v>
                </c:pt>
                <c:pt idx="13">
                  <c:v>34</c:v>
                </c:pt>
                <c:pt idx="14">
                  <c:v>40</c:v>
                </c:pt>
                <c:pt idx="15">
                  <c:v>47</c:v>
                </c:pt>
                <c:pt idx="16">
                  <c:v>57</c:v>
                </c:pt>
                <c:pt idx="17">
                  <c:v>74</c:v>
                </c:pt>
                <c:pt idx="18">
                  <c:v>88</c:v>
                </c:pt>
                <c:pt idx="19">
                  <c:v>95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29F-4D0A-ABAF-289E57C6D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332392"/>
        <c:axId val="252330752"/>
      </c:scatterChart>
      <c:valAx>
        <c:axId val="25233239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2330752"/>
        <c:crosses val="autoZero"/>
        <c:crossBetween val="midCat"/>
      </c:valAx>
      <c:valAx>
        <c:axId val="25233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2332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Blocos de</a:t>
            </a:r>
            <a:r>
              <a:rPr lang="pt-BR" baseline="0"/>
              <a:t> Precipitação</a:t>
            </a:r>
            <a:endParaRPr lang="pt-B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A10a50!$B$3</c:f>
              <c:strCache>
                <c:ptCount val="1"/>
                <c:pt idx="0">
                  <c:v>1º Quartil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cat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A10a50!$F$4:$F$24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12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11</c:v>
                </c:pt>
                <c:pt idx="6">
                  <c:v>7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D-4D42-9548-9C5CE4B4B46C}"/>
            </c:ext>
          </c:extLst>
        </c:ser>
        <c:ser>
          <c:idx val="2"/>
          <c:order val="1"/>
          <c:tx>
            <c:strRef>
              <c:f>A10a50!$C$3</c:f>
              <c:strCache>
                <c:ptCount val="1"/>
                <c:pt idx="0">
                  <c:v>2º Quartil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A10a50!$G$4:$G$24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7</c:v>
                </c:pt>
                <c:pt idx="6">
                  <c:v>9</c:v>
                </c:pt>
                <c:pt idx="7">
                  <c:v>10</c:v>
                </c:pt>
                <c:pt idx="8">
                  <c:v>12</c:v>
                </c:pt>
                <c:pt idx="9">
                  <c:v>11</c:v>
                </c:pt>
                <c:pt idx="10">
                  <c:v>9</c:v>
                </c:pt>
                <c:pt idx="11">
                  <c:v>6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3D-4D42-9548-9C5CE4B4B46C}"/>
            </c:ext>
          </c:extLst>
        </c:ser>
        <c:ser>
          <c:idx val="0"/>
          <c:order val="2"/>
          <c:tx>
            <c:strRef>
              <c:f>A10a50!$D$3</c:f>
              <c:strCache>
                <c:ptCount val="1"/>
                <c:pt idx="0">
                  <c:v>3º Quartil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A10a50!$H$4:$H$24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6</c:v>
                </c:pt>
                <c:pt idx="11">
                  <c:v>9</c:v>
                </c:pt>
                <c:pt idx="12">
                  <c:v>13</c:v>
                </c:pt>
                <c:pt idx="13">
                  <c:v>14</c:v>
                </c:pt>
                <c:pt idx="14">
                  <c:v>10</c:v>
                </c:pt>
                <c:pt idx="15">
                  <c:v>7</c:v>
                </c:pt>
                <c:pt idx="16">
                  <c:v>5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3D-4D42-9548-9C5CE4B4B46C}"/>
            </c:ext>
          </c:extLst>
        </c:ser>
        <c:ser>
          <c:idx val="3"/>
          <c:order val="3"/>
          <c:tx>
            <c:strRef>
              <c:f>A10a50!$E$3</c:f>
              <c:strCache>
                <c:ptCount val="1"/>
                <c:pt idx="0">
                  <c:v>4º Quartil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Ponto!$A$3:$A$23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 formatCode="#,##0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A10a50!$I$4:$I$24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6</c:v>
                </c:pt>
                <c:pt idx="15">
                  <c:v>7</c:v>
                </c:pt>
                <c:pt idx="16">
                  <c:v>10</c:v>
                </c:pt>
                <c:pt idx="17">
                  <c:v>17</c:v>
                </c:pt>
                <c:pt idx="18">
                  <c:v>14</c:v>
                </c:pt>
                <c:pt idx="19">
                  <c:v>7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3D-4D42-9548-9C5CE4B4B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14922312"/>
        <c:axId val="714920016"/>
      </c:barChart>
      <c:catAx>
        <c:axId val="71492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4920016"/>
        <c:crosses val="autoZero"/>
        <c:auto val="1"/>
        <c:lblAlgn val="ctr"/>
        <c:lblOffset val="100"/>
        <c:noMultiLvlLbl val="0"/>
      </c:catAx>
      <c:valAx>
        <c:axId val="71492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492231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>
                <a:effectLst/>
              </a:rPr>
              <a:t>Distribuição chuva - Acumulada Huff 50%</a:t>
            </a:r>
            <a:endParaRPr lang="pt-BR">
              <a:effectLst/>
            </a:endParaRPr>
          </a:p>
          <a:p>
            <a:pPr>
              <a:defRPr/>
            </a:pPr>
            <a:r>
              <a:rPr lang="pt-BR" sz="1800" b="0" i="0" baseline="0">
                <a:effectLst/>
              </a:rPr>
              <a:t>Áreas de 50 a 400 milhas quadradas</a:t>
            </a:r>
            <a:endParaRPr lang="pt-B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A50a400!$B$3</c:f>
              <c:strCache>
                <c:ptCount val="1"/>
                <c:pt idx="0">
                  <c:v>1º Quartil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A50a400!$A$4:$A$24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A50a400!$B$4:$B$24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8</c:v>
                </c:pt>
                <c:pt idx="2">
                  <c:v>17</c:v>
                </c:pt>
                <c:pt idx="3">
                  <c:v>34</c:v>
                </c:pt>
                <c:pt idx="4">
                  <c:v>50</c:v>
                </c:pt>
                <c:pt idx="5">
                  <c:v>63</c:v>
                </c:pt>
                <c:pt idx="6">
                  <c:v>71</c:v>
                </c:pt>
                <c:pt idx="7">
                  <c:v>76</c:v>
                </c:pt>
                <c:pt idx="8">
                  <c:v>80</c:v>
                </c:pt>
                <c:pt idx="9">
                  <c:v>83</c:v>
                </c:pt>
                <c:pt idx="10">
                  <c:v>86</c:v>
                </c:pt>
                <c:pt idx="11">
                  <c:v>88</c:v>
                </c:pt>
                <c:pt idx="12">
                  <c:v>90</c:v>
                </c:pt>
                <c:pt idx="13">
                  <c:v>92</c:v>
                </c:pt>
                <c:pt idx="14">
                  <c:v>93</c:v>
                </c:pt>
                <c:pt idx="15">
                  <c:v>95</c:v>
                </c:pt>
                <c:pt idx="16">
                  <c:v>96</c:v>
                </c:pt>
                <c:pt idx="17">
                  <c:v>97</c:v>
                </c:pt>
                <c:pt idx="18">
                  <c:v>98</c:v>
                </c:pt>
                <c:pt idx="19">
                  <c:v>99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73-484F-9486-5795676B9749}"/>
            </c:ext>
          </c:extLst>
        </c:ser>
        <c:ser>
          <c:idx val="1"/>
          <c:order val="1"/>
          <c:tx>
            <c:strRef>
              <c:f>A50a400!$C$3</c:f>
              <c:strCache>
                <c:ptCount val="1"/>
                <c:pt idx="0">
                  <c:v>2º Quartil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A50a400!$A$4:$A$24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A50a400!$C$4:$C$24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21</c:v>
                </c:pt>
                <c:pt idx="6">
                  <c:v>31</c:v>
                </c:pt>
                <c:pt idx="7">
                  <c:v>42</c:v>
                </c:pt>
                <c:pt idx="8">
                  <c:v>53</c:v>
                </c:pt>
                <c:pt idx="9">
                  <c:v>64</c:v>
                </c:pt>
                <c:pt idx="10">
                  <c:v>73</c:v>
                </c:pt>
                <c:pt idx="11">
                  <c:v>80</c:v>
                </c:pt>
                <c:pt idx="12">
                  <c:v>86</c:v>
                </c:pt>
                <c:pt idx="13">
                  <c:v>89</c:v>
                </c:pt>
                <c:pt idx="14">
                  <c:v>92</c:v>
                </c:pt>
                <c:pt idx="15">
                  <c:v>94</c:v>
                </c:pt>
                <c:pt idx="16">
                  <c:v>96</c:v>
                </c:pt>
                <c:pt idx="17">
                  <c:v>97</c:v>
                </c:pt>
                <c:pt idx="18">
                  <c:v>98</c:v>
                </c:pt>
                <c:pt idx="19">
                  <c:v>99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673-484F-9486-5795676B9749}"/>
            </c:ext>
          </c:extLst>
        </c:ser>
        <c:ser>
          <c:idx val="2"/>
          <c:order val="2"/>
          <c:tx>
            <c:strRef>
              <c:f>A50a400!$D$3</c:f>
              <c:strCache>
                <c:ptCount val="1"/>
                <c:pt idx="0">
                  <c:v>3º Quartil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A50a400!$A$4:$A$24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A50a400!$D$4:$D$24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19</c:v>
                </c:pt>
                <c:pt idx="9">
                  <c:v>22</c:v>
                </c:pt>
                <c:pt idx="10">
                  <c:v>29</c:v>
                </c:pt>
                <c:pt idx="11">
                  <c:v>39</c:v>
                </c:pt>
                <c:pt idx="12">
                  <c:v>54</c:v>
                </c:pt>
                <c:pt idx="13">
                  <c:v>68</c:v>
                </c:pt>
                <c:pt idx="14">
                  <c:v>79</c:v>
                </c:pt>
                <c:pt idx="15">
                  <c:v>87</c:v>
                </c:pt>
                <c:pt idx="16">
                  <c:v>92</c:v>
                </c:pt>
                <c:pt idx="17">
                  <c:v>95</c:v>
                </c:pt>
                <c:pt idx="18">
                  <c:v>97</c:v>
                </c:pt>
                <c:pt idx="19">
                  <c:v>99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673-484F-9486-5795676B9749}"/>
            </c:ext>
          </c:extLst>
        </c:ser>
        <c:ser>
          <c:idx val="3"/>
          <c:order val="3"/>
          <c:tx>
            <c:strRef>
              <c:f>A50a400!$E$3</c:f>
              <c:strCache>
                <c:ptCount val="1"/>
                <c:pt idx="0">
                  <c:v>4º Quartil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A50a400!$A$4:$A$24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A50a400!$E$4:$E$24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16</c:v>
                </c:pt>
                <c:pt idx="10">
                  <c:v>19</c:v>
                </c:pt>
                <c:pt idx="11">
                  <c:v>21</c:v>
                </c:pt>
                <c:pt idx="12">
                  <c:v>25</c:v>
                </c:pt>
                <c:pt idx="13">
                  <c:v>29</c:v>
                </c:pt>
                <c:pt idx="14">
                  <c:v>35</c:v>
                </c:pt>
                <c:pt idx="15">
                  <c:v>43</c:v>
                </c:pt>
                <c:pt idx="16">
                  <c:v>54</c:v>
                </c:pt>
                <c:pt idx="17">
                  <c:v>75</c:v>
                </c:pt>
                <c:pt idx="18">
                  <c:v>92</c:v>
                </c:pt>
                <c:pt idx="19">
                  <c:v>97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673-484F-9486-5795676B9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291504"/>
        <c:axId val="773909592"/>
      </c:scatterChart>
      <c:valAx>
        <c:axId val="70829150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3909592"/>
        <c:crosses val="autoZero"/>
        <c:crossBetween val="midCat"/>
      </c:valAx>
      <c:valAx>
        <c:axId val="77390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8291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>
                <a:effectLst/>
              </a:rPr>
              <a:t>Blocos de Precipitação</a:t>
            </a:r>
            <a:endParaRPr lang="pt-B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A50a400!$B$3</c:f>
              <c:strCache>
                <c:ptCount val="1"/>
                <c:pt idx="0">
                  <c:v>1º Quartil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A50a400!$A$4:$A$24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A50a400!$F$4:$F$24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8</c:v>
                </c:pt>
                <c:pt idx="2">
                  <c:v>9</c:v>
                </c:pt>
                <c:pt idx="3">
                  <c:v>17</c:v>
                </c:pt>
                <c:pt idx="4">
                  <c:v>16</c:v>
                </c:pt>
                <c:pt idx="5">
                  <c:v>13</c:v>
                </c:pt>
                <c:pt idx="6">
                  <c:v>8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9-49C6-A87E-83E1EEC0BB75}"/>
            </c:ext>
          </c:extLst>
        </c:ser>
        <c:ser>
          <c:idx val="1"/>
          <c:order val="1"/>
          <c:tx>
            <c:strRef>
              <c:f>A50a400!$C$3</c:f>
              <c:strCache>
                <c:ptCount val="1"/>
                <c:pt idx="0">
                  <c:v>2º Quartil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A50a400!$A$4:$A$24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A50a400!$G$4:$G$24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6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39-49C6-A87E-83E1EEC0BB75}"/>
            </c:ext>
          </c:extLst>
        </c:ser>
        <c:ser>
          <c:idx val="2"/>
          <c:order val="2"/>
          <c:tx>
            <c:strRef>
              <c:f>A50a400!$D$3</c:f>
              <c:strCache>
                <c:ptCount val="1"/>
                <c:pt idx="0">
                  <c:v>3º Quartil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A50a400!$A$4:$A$24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A50a400!$H$4:$H$24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7</c:v>
                </c:pt>
                <c:pt idx="11">
                  <c:v>10</c:v>
                </c:pt>
                <c:pt idx="12">
                  <c:v>15</c:v>
                </c:pt>
                <c:pt idx="13">
                  <c:v>14</c:v>
                </c:pt>
                <c:pt idx="14">
                  <c:v>11</c:v>
                </c:pt>
                <c:pt idx="15">
                  <c:v>8</c:v>
                </c:pt>
                <c:pt idx="16">
                  <c:v>5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39-49C6-A87E-83E1EEC0BB75}"/>
            </c:ext>
          </c:extLst>
        </c:ser>
        <c:ser>
          <c:idx val="3"/>
          <c:order val="3"/>
          <c:tx>
            <c:strRef>
              <c:f>A50a400!$E$3</c:f>
              <c:strCache>
                <c:ptCount val="1"/>
                <c:pt idx="0">
                  <c:v>4º Quartil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A50a400!$A$4:$A$24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A50a400!$I$4:$I$24</c:f>
              <c:numCache>
                <c:formatCode>0</c:formatCode>
                <c:ptCount val="21"/>
                <c:pt idx="0" formatCode="General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6</c:v>
                </c:pt>
                <c:pt idx="15">
                  <c:v>8</c:v>
                </c:pt>
                <c:pt idx="16">
                  <c:v>11</c:v>
                </c:pt>
                <c:pt idx="17">
                  <c:v>21</c:v>
                </c:pt>
                <c:pt idx="18">
                  <c:v>17</c:v>
                </c:pt>
                <c:pt idx="19">
                  <c:v>5</c:v>
                </c:pt>
                <c:pt idx="2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39-49C6-A87E-83E1EEC0B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899056"/>
        <c:axId val="710902992"/>
      </c:barChart>
      <c:catAx>
        <c:axId val="71089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0902992"/>
        <c:crosses val="autoZero"/>
        <c:auto val="1"/>
        <c:lblAlgn val="ctr"/>
        <c:lblOffset val="100"/>
        <c:noMultiLvlLbl val="0"/>
      </c:catAx>
      <c:valAx>
        <c:axId val="71090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089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>
                <a:effectLst/>
              </a:rPr>
              <a:t>Distribuição chuva - Acumulada 1º Quartil</a:t>
            </a:r>
          </a:p>
          <a:p>
            <a:pPr>
              <a:defRPr/>
            </a:pPr>
            <a:r>
              <a:rPr lang="pt-BR" sz="1800" b="0" i="0" baseline="0">
                <a:effectLst/>
              </a:rPr>
              <a:t>Probabilidades de 10, 50 e 90 %</a:t>
            </a:r>
            <a:endParaRPr lang="pt-BR">
              <a:effectLst/>
            </a:endParaRPr>
          </a:p>
          <a:p>
            <a:pPr>
              <a:defRPr/>
            </a:pPr>
            <a:r>
              <a:rPr lang="pt-BR" sz="1800" b="0" i="0" baseline="0">
                <a:effectLst/>
              </a:rPr>
              <a:t>Áreas de 50 a 400 milhas quadradas</a:t>
            </a:r>
            <a:endParaRPr lang="pt-B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A50a400!$B$29</c:f>
              <c:strCache>
                <c:ptCount val="1"/>
                <c:pt idx="0">
                  <c:v>10%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A50a400!$A$30:$A$50</c:f>
              <c:numCache>
                <c:formatCode>0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A50a400!$B$30:$B$50</c:f>
              <c:numCache>
                <c:formatCode>0</c:formatCode>
                <c:ptCount val="21"/>
                <c:pt idx="0">
                  <c:v>0</c:v>
                </c:pt>
                <c:pt idx="1">
                  <c:v>24</c:v>
                </c:pt>
                <c:pt idx="2">
                  <c:v>50</c:v>
                </c:pt>
                <c:pt idx="3">
                  <c:v>71</c:v>
                </c:pt>
                <c:pt idx="4">
                  <c:v>84</c:v>
                </c:pt>
                <c:pt idx="5">
                  <c:v>89</c:v>
                </c:pt>
                <c:pt idx="6">
                  <c:v>92</c:v>
                </c:pt>
                <c:pt idx="7">
                  <c:v>94</c:v>
                </c:pt>
                <c:pt idx="8">
                  <c:v>95</c:v>
                </c:pt>
                <c:pt idx="9">
                  <c:v>96</c:v>
                </c:pt>
                <c:pt idx="10">
                  <c:v>97</c:v>
                </c:pt>
                <c:pt idx="11">
                  <c:v>98</c:v>
                </c:pt>
                <c:pt idx="12">
                  <c:v>98</c:v>
                </c:pt>
                <c:pt idx="13">
                  <c:v>98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B7-46E7-BC75-41A45680DFCF}"/>
            </c:ext>
          </c:extLst>
        </c:ser>
        <c:ser>
          <c:idx val="1"/>
          <c:order val="1"/>
          <c:tx>
            <c:strRef>
              <c:f>A50a400!$C$29</c:f>
              <c:strCache>
                <c:ptCount val="1"/>
                <c:pt idx="0">
                  <c:v>50%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A50a400!$A$30:$A$50</c:f>
              <c:numCache>
                <c:formatCode>0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A50a400!$C$30:$C$50</c:f>
              <c:numCache>
                <c:formatCode>0</c:formatCode>
                <c:ptCount val="21"/>
                <c:pt idx="0">
                  <c:v>0</c:v>
                </c:pt>
                <c:pt idx="1">
                  <c:v>8</c:v>
                </c:pt>
                <c:pt idx="2">
                  <c:v>17</c:v>
                </c:pt>
                <c:pt idx="3">
                  <c:v>34</c:v>
                </c:pt>
                <c:pt idx="4">
                  <c:v>50</c:v>
                </c:pt>
                <c:pt idx="5">
                  <c:v>63</c:v>
                </c:pt>
                <c:pt idx="6">
                  <c:v>71</c:v>
                </c:pt>
                <c:pt idx="7">
                  <c:v>76</c:v>
                </c:pt>
                <c:pt idx="8">
                  <c:v>80</c:v>
                </c:pt>
                <c:pt idx="9">
                  <c:v>83</c:v>
                </c:pt>
                <c:pt idx="10">
                  <c:v>86</c:v>
                </c:pt>
                <c:pt idx="11">
                  <c:v>88</c:v>
                </c:pt>
                <c:pt idx="12">
                  <c:v>90</c:v>
                </c:pt>
                <c:pt idx="13">
                  <c:v>92</c:v>
                </c:pt>
                <c:pt idx="14">
                  <c:v>93</c:v>
                </c:pt>
                <c:pt idx="15">
                  <c:v>95</c:v>
                </c:pt>
                <c:pt idx="16">
                  <c:v>96</c:v>
                </c:pt>
                <c:pt idx="17">
                  <c:v>97</c:v>
                </c:pt>
                <c:pt idx="18">
                  <c:v>98</c:v>
                </c:pt>
                <c:pt idx="19">
                  <c:v>99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FB7-46E7-BC75-41A45680DFCF}"/>
            </c:ext>
          </c:extLst>
        </c:ser>
        <c:ser>
          <c:idx val="2"/>
          <c:order val="2"/>
          <c:tx>
            <c:strRef>
              <c:f>A50a400!$D$29</c:f>
              <c:strCache>
                <c:ptCount val="1"/>
                <c:pt idx="0">
                  <c:v>90%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A50a400!$A$30:$A$50</c:f>
              <c:numCache>
                <c:formatCode>0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A50a400!$D$30:$D$50</c:f>
              <c:numCache>
                <c:formatCode>0</c:formatCode>
                <c:ptCount val="2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13</c:v>
                </c:pt>
                <c:pt idx="4">
                  <c:v>28</c:v>
                </c:pt>
                <c:pt idx="5">
                  <c:v>39</c:v>
                </c:pt>
                <c:pt idx="6">
                  <c:v>46</c:v>
                </c:pt>
                <c:pt idx="7">
                  <c:v>49</c:v>
                </c:pt>
                <c:pt idx="8">
                  <c:v>52</c:v>
                </c:pt>
                <c:pt idx="9">
                  <c:v>55</c:v>
                </c:pt>
                <c:pt idx="10">
                  <c:v>57</c:v>
                </c:pt>
                <c:pt idx="11">
                  <c:v>60</c:v>
                </c:pt>
                <c:pt idx="12">
                  <c:v>63</c:v>
                </c:pt>
                <c:pt idx="13">
                  <c:v>67</c:v>
                </c:pt>
                <c:pt idx="14">
                  <c:v>72</c:v>
                </c:pt>
                <c:pt idx="15">
                  <c:v>76</c:v>
                </c:pt>
                <c:pt idx="16">
                  <c:v>82</c:v>
                </c:pt>
                <c:pt idx="17">
                  <c:v>89</c:v>
                </c:pt>
                <c:pt idx="18">
                  <c:v>94</c:v>
                </c:pt>
                <c:pt idx="19">
                  <c:v>97</c:v>
                </c:pt>
                <c:pt idx="2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FB7-46E7-BC75-41A45680D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2792096"/>
        <c:axId val="822787832"/>
      </c:scatterChart>
      <c:valAx>
        <c:axId val="822792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2787832"/>
        <c:crosses val="autoZero"/>
        <c:crossBetween val="midCat"/>
      </c:valAx>
      <c:valAx>
        <c:axId val="82278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2792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DE752-29B5-4B37-84F6-BAC7E8457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9F9172-429F-425A-A24C-93CC4E69F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FE1FB-44A0-425D-B3EE-09E206E8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5BA70-A392-4232-AF4F-251794D5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7013B-0932-4F2A-BF95-7FFF413E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3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136F-B52B-4B57-BC57-07F9BFAB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EF0563-20F5-4D69-ADED-42465484E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1C1F7-9B8A-4606-A30C-39860E44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C51DB-046D-4467-8E8A-B8020FD4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7DD82-9332-4588-ADEC-36ACC327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10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82A76F-D268-4ADD-95A5-1C39E4A7C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DB2607-607C-4E91-ABD3-F1DC74A7E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29626-C299-46F2-8217-9EE3407B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48C5-EEAA-4A6E-A86F-4CA275B7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893E0-DF21-4828-9D1F-BB581331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06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A6A32-8BE8-4E3E-B2E5-CB958523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37160-F5B9-449E-B0E4-3B2D595D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24C9FB-5FF6-405A-A594-938CE64C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CFA57-55E6-4441-9752-B3586D0B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6A08A-1606-476F-837B-E21815F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2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4890-D775-4220-979D-149D4CBE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0A1E42-2B45-4388-BE3E-93C82F3A2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A1222-C294-446A-B931-75ADC3AE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0D7DDA-9293-4F13-9715-6BA485F3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8C6285-0653-43D6-93BA-82B389BD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2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0A2C1-7583-4A9A-AC5B-E33C0038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E0678-FC3B-41AB-B99B-F6FC93C94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3613C3-4C76-4209-8BA1-82B2E62A8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B749B-2D1E-4F72-A982-1B2E14D7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3B8366-670C-475D-B8B4-E10CF9D3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005BB4-E8CD-4147-9931-84898E40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3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C6A79-75BA-4987-B05F-AD75B4F5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F2FB78-191A-4874-AB7F-FE892FF8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42E6B2-1F1A-4A87-98C0-DF997D3CF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B25D70-6160-4776-A4C9-1E669498A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188A45-D2F0-4226-B874-CCE3EC0F0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DC46EA-8A6A-4247-A26C-BF4B0272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A33E25-5DC4-4BB4-889A-84F2D34C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1D827F-CC98-4B45-BED8-ABD0B4F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7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23BE3-233B-45F9-91F8-385163A5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0D6672-B192-41BE-8C32-316014CA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73E6F7-2862-4BE6-AD86-971A95CD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E7F2A9-8C65-4F82-B8AA-220B24A4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2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F4040A-4BDA-4837-8EA2-98E538E0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0DA367-D769-41B2-B4DE-404F2915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6502B4-3C67-428E-B7BF-62B1A94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96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FEE55-77C9-49C3-9E70-76785E72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FC61A3-3781-47F0-A129-6781B6A1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4DDD-48CC-45DC-9C74-725A838F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FF8168-F56C-47CE-957A-0CF27149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F6F535-DE17-4DB5-8D51-F56B0F48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99AB3D-1C22-4584-A2CF-A793ACC6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92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556B3-AC60-46A6-8433-65D6B9B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5B59D9-B6A4-47B4-BF68-C30BD6AFB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7D6DB3-63A5-46A3-928E-327709AFE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B2CD13-1B65-413D-AF08-0FDD8849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44E9B2-9E87-4519-A471-9F41C2DE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F8AF6C-7D79-40CD-A8A5-D97A27F1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59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1F14E3-B1F7-4A7B-9322-20B3340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C63A48-66E7-428A-90C8-D4A823BBF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6AED6F-EBE9-4750-914A-051A9DFA5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0E952-2AA0-4EEB-A9E8-316A7AD707F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677D1-C723-4ED3-90BD-AC368BF0D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73A955-612E-42E6-9D78-0D865D22F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C1C-017A-4956-83CD-0BEB922D6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9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70515-8185-4523-891E-06AACE9B6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Distribuição Temporal de Chuvas de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406DA9-C1CF-4DF2-9C4D-89042CACD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5181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/>
              <a:t>Método de </a:t>
            </a:r>
            <a:r>
              <a:rPr lang="pt-BR" sz="3600" dirty="0" err="1"/>
              <a:t>Huff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E72354-DB30-4EFD-B331-99457DC3F43F}"/>
              </a:ext>
            </a:extLst>
          </p:cNvPr>
          <p:cNvSpPr txBox="1"/>
          <p:nvPr/>
        </p:nvSpPr>
        <p:spPr>
          <a:xfrm>
            <a:off x="9116008" y="6130213"/>
            <a:ext cx="2654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Cláudio Bielenki Jr</a:t>
            </a:r>
          </a:p>
        </p:txBody>
      </p:sp>
    </p:spTree>
    <p:extLst>
      <p:ext uri="{BB962C8B-B14F-4D97-AF65-F5344CB8AC3E}">
        <p14:creationId xmlns:p14="http://schemas.microsoft.com/office/powerpoint/2010/main" val="3933387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276963"/>
              </p:ext>
            </p:extLst>
          </p:nvPr>
        </p:nvGraphicFramePr>
        <p:xfrm>
          <a:off x="684245" y="1016793"/>
          <a:ext cx="10823509" cy="482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B624BF1F-072B-4190-95A5-30CFC6150CCB}"/>
              </a:ext>
            </a:extLst>
          </p:cNvPr>
          <p:cNvSpPr txBox="1"/>
          <p:nvPr/>
        </p:nvSpPr>
        <p:spPr>
          <a:xfrm>
            <a:off x="-1554" y="2398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 dirty="0">
                <a:effectLst/>
              </a:rPr>
              <a:t>Análise pontual ou para áreas até 10 milhas quadradas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112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864AB33-FC99-46AA-8D64-5C209CEC4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16583"/>
              </p:ext>
            </p:extLst>
          </p:nvPr>
        </p:nvGraphicFramePr>
        <p:xfrm>
          <a:off x="989692" y="1457924"/>
          <a:ext cx="4203701" cy="4191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13710">
                  <a:extLst>
                    <a:ext uri="{9D8B030D-6E8A-4147-A177-3AD203B41FA5}">
                      <a16:colId xmlns:a16="http://schemas.microsoft.com/office/drawing/2014/main" val="2431393991"/>
                    </a:ext>
                  </a:extLst>
                </a:gridCol>
                <a:gridCol w="1132620">
                  <a:extLst>
                    <a:ext uri="{9D8B030D-6E8A-4147-A177-3AD203B41FA5}">
                      <a16:colId xmlns:a16="http://schemas.microsoft.com/office/drawing/2014/main" val="80591558"/>
                    </a:ext>
                  </a:extLst>
                </a:gridCol>
                <a:gridCol w="1040614">
                  <a:extLst>
                    <a:ext uri="{9D8B030D-6E8A-4147-A177-3AD203B41FA5}">
                      <a16:colId xmlns:a16="http://schemas.microsoft.com/office/drawing/2014/main" val="1090510450"/>
                    </a:ext>
                  </a:extLst>
                </a:gridCol>
                <a:gridCol w="1116757">
                  <a:extLst>
                    <a:ext uri="{9D8B030D-6E8A-4147-A177-3AD203B41FA5}">
                      <a16:colId xmlns:a16="http://schemas.microsoft.com/office/drawing/2014/main" val="32170833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1º Quartil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2º Quartil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3º Quartil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4º Quartil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3133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9621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3315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1819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07396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0425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002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99806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3452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5108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0568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15743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3900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2428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76274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2606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9063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06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0891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9483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1200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6680209"/>
                  </a:ext>
                </a:extLst>
              </a:tr>
            </a:tbl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939963"/>
              </p:ext>
            </p:extLst>
          </p:nvPr>
        </p:nvGraphicFramePr>
        <p:xfrm>
          <a:off x="6002158" y="1367687"/>
          <a:ext cx="4961311" cy="412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E3EF0BD-62C2-48A6-8CBF-30ADE5F687B4}"/>
              </a:ext>
            </a:extLst>
          </p:cNvPr>
          <p:cNvSpPr txBox="1"/>
          <p:nvPr/>
        </p:nvSpPr>
        <p:spPr>
          <a:xfrm>
            <a:off x="-1554" y="2398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 dirty="0">
                <a:effectLst/>
              </a:rPr>
              <a:t>Análise para áreas de 10 a 50 milhas quadradas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680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228658"/>
              </p:ext>
            </p:extLst>
          </p:nvPr>
        </p:nvGraphicFramePr>
        <p:xfrm>
          <a:off x="618931" y="1016793"/>
          <a:ext cx="10954138" cy="482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E0C654C9-234E-4855-A708-7C48CF0AFA44}"/>
              </a:ext>
            </a:extLst>
          </p:cNvPr>
          <p:cNvSpPr txBox="1"/>
          <p:nvPr/>
        </p:nvSpPr>
        <p:spPr>
          <a:xfrm>
            <a:off x="-1554" y="2398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 dirty="0">
                <a:effectLst/>
              </a:rPr>
              <a:t>Análise para áreas de 10 a 50 milhas quadradas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274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1CF7417-5F0A-4F58-A19E-3348D1EEF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97062"/>
              </p:ext>
            </p:extLst>
          </p:nvPr>
        </p:nvGraphicFramePr>
        <p:xfrm>
          <a:off x="1059025" y="1495247"/>
          <a:ext cx="3505200" cy="419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9376">
                  <a:extLst>
                    <a:ext uri="{9D8B030D-6E8A-4147-A177-3AD203B41FA5}">
                      <a16:colId xmlns:a16="http://schemas.microsoft.com/office/drawing/2014/main" val="122473846"/>
                    </a:ext>
                  </a:extLst>
                </a:gridCol>
                <a:gridCol w="942122">
                  <a:extLst>
                    <a:ext uri="{9D8B030D-6E8A-4147-A177-3AD203B41FA5}">
                      <a16:colId xmlns:a16="http://schemas.microsoft.com/office/drawing/2014/main" val="1803714394"/>
                    </a:ext>
                  </a:extLst>
                </a:gridCol>
                <a:gridCol w="837441">
                  <a:extLst>
                    <a:ext uri="{9D8B030D-6E8A-4147-A177-3AD203B41FA5}">
                      <a16:colId xmlns:a16="http://schemas.microsoft.com/office/drawing/2014/main" val="1457512493"/>
                    </a:ext>
                  </a:extLst>
                </a:gridCol>
                <a:gridCol w="926261">
                  <a:extLst>
                    <a:ext uri="{9D8B030D-6E8A-4147-A177-3AD203B41FA5}">
                      <a16:colId xmlns:a16="http://schemas.microsoft.com/office/drawing/2014/main" val="20363893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1º Quartil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2º Quartil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3º Quartil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4º Quartil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15269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95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95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95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95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6927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57053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9336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947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8258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9033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6289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4583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93990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0821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1774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5995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4660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581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4030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5946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8579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3908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8487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4858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6028771"/>
                  </a:ext>
                </a:extLst>
              </a:tr>
            </a:tbl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580164"/>
              </p:ext>
            </p:extLst>
          </p:nvPr>
        </p:nvGraphicFramePr>
        <p:xfrm>
          <a:off x="5473910" y="1290370"/>
          <a:ext cx="5386923" cy="4600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230F0584-DED2-4C14-9BED-87F764C6133B}"/>
              </a:ext>
            </a:extLst>
          </p:cNvPr>
          <p:cNvSpPr txBox="1"/>
          <p:nvPr/>
        </p:nvSpPr>
        <p:spPr>
          <a:xfrm>
            <a:off x="-1554" y="2398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 dirty="0">
                <a:effectLst/>
              </a:rPr>
              <a:t>Análise para áreas de 50 a 400 milhas quadradas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31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347832"/>
              </p:ext>
            </p:extLst>
          </p:nvPr>
        </p:nvGraphicFramePr>
        <p:xfrm>
          <a:off x="513184" y="1245393"/>
          <a:ext cx="10972800" cy="436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A072B0F3-18C7-460C-BCB1-07F86F8BA2BE}"/>
              </a:ext>
            </a:extLst>
          </p:cNvPr>
          <p:cNvSpPr txBox="1"/>
          <p:nvPr/>
        </p:nvSpPr>
        <p:spPr>
          <a:xfrm>
            <a:off x="-1554" y="2398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 dirty="0">
                <a:effectLst/>
              </a:rPr>
              <a:t>Análise para áreas de 50 a 400 milhas quadradas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880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21074"/>
              </p:ext>
            </p:extLst>
          </p:nvPr>
        </p:nvGraphicFramePr>
        <p:xfrm>
          <a:off x="540191" y="1196621"/>
          <a:ext cx="5555810" cy="4745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637587"/>
              </p:ext>
            </p:extLst>
          </p:nvPr>
        </p:nvGraphicFramePr>
        <p:xfrm>
          <a:off x="5994400" y="1670755"/>
          <a:ext cx="6030295" cy="437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4BCDD2F-FD06-48E7-9B7C-8778ACB926DD}"/>
              </a:ext>
            </a:extLst>
          </p:cNvPr>
          <p:cNvSpPr txBox="1"/>
          <p:nvPr/>
        </p:nvSpPr>
        <p:spPr>
          <a:xfrm>
            <a:off x="-1554" y="2398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 dirty="0">
                <a:effectLst/>
              </a:rPr>
              <a:t>Análise para áreas de 50 a 400 milhas quadradas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198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258E138-DB04-4A7A-94C8-77FC7283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14416"/>
              </p:ext>
            </p:extLst>
          </p:nvPr>
        </p:nvGraphicFramePr>
        <p:xfrm>
          <a:off x="3350331" y="1075434"/>
          <a:ext cx="5491338" cy="47071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4633">
                  <a:extLst>
                    <a:ext uri="{9D8B030D-6E8A-4147-A177-3AD203B41FA5}">
                      <a16:colId xmlns:a16="http://schemas.microsoft.com/office/drawing/2014/main" val="1532075843"/>
                    </a:ext>
                  </a:extLst>
                </a:gridCol>
                <a:gridCol w="3116705">
                  <a:extLst>
                    <a:ext uri="{9D8B030D-6E8A-4147-A177-3AD203B41FA5}">
                      <a16:colId xmlns:a16="http://schemas.microsoft.com/office/drawing/2014/main" val="222581282"/>
                    </a:ext>
                  </a:extLst>
                </a:gridCol>
              </a:tblGrid>
              <a:tr h="8558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Quartil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Duração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8830944"/>
                  </a:ext>
                </a:extLst>
              </a:tr>
              <a:tr h="8558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1º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 6 Horas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4091963"/>
                  </a:ext>
                </a:extLst>
              </a:tr>
              <a:tr h="8558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2º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6 - 12 Horas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683471"/>
                  </a:ext>
                </a:extLst>
              </a:tr>
              <a:tr h="12837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3º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12 - 24 Horas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341651"/>
                  </a:ext>
                </a:extLst>
              </a:tr>
              <a:tr h="8558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4º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&gt; 24 Horas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915045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5BD8D22E-3924-4C40-9A50-297449239725}"/>
              </a:ext>
            </a:extLst>
          </p:cNvPr>
          <p:cNvSpPr txBox="1"/>
          <p:nvPr/>
        </p:nvSpPr>
        <p:spPr>
          <a:xfrm>
            <a:off x="261257" y="167952"/>
            <a:ext cx="265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Recomendação</a:t>
            </a:r>
          </a:p>
        </p:txBody>
      </p:sp>
    </p:spTree>
    <p:extLst>
      <p:ext uri="{BB962C8B-B14F-4D97-AF65-F5344CB8AC3E}">
        <p14:creationId xmlns:p14="http://schemas.microsoft.com/office/powerpoint/2010/main" val="204156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Aplicativo, Excel&#10;&#10;Descrição gerada automaticamente">
            <a:extLst>
              <a:ext uri="{FF2B5EF4-FFF2-40B4-BE49-F238E27FC236}">
                <a16:creationId xmlns:a16="http://schemas.microsoft.com/office/drawing/2014/main" id="{C4D32EBD-0CEB-4640-BFA1-1E963462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819"/>
            <a:ext cx="12192000" cy="5902362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63E5B9A-3B2E-46E5-9DC7-907449340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28" y="3917245"/>
            <a:ext cx="3420552" cy="23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4ACF79E-3AE2-481F-A3B4-EBA1E1F37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06" y="0"/>
            <a:ext cx="5376388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980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A8E8314-2A93-4434-A859-2B56BF290628}"/>
              </a:ext>
            </a:extLst>
          </p:cNvPr>
          <p:cNvSpPr txBox="1"/>
          <p:nvPr/>
        </p:nvSpPr>
        <p:spPr>
          <a:xfrm>
            <a:off x="639568" y="874101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</a:rPr>
              <a:t>Huff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 (1967) investigou as distribuições de tempo para o período de 12 anos (1955-1966) com base em dados de 261 eventos de chuva em uma rede de 400 milhas quadradas de 49 registros de estações pluviométricas no centro-leste de Illinois.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Esta rede está localizada em pradarias extremamente planas; portanto, não ocorrem influências topográficas ou urbanas significativas na precipitação local.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As 261 tempestades produziram relações de distribuição de tempo abrangentes para chuvas pontuais e para áreas de 50 a 400 milhas quadradas.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Um evento de chuva foi definido como um período de chuva separado da precipitação anterior e da seguinte por 6 horas ou mais.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Foram usados os eventos nos quais a precipitação média da rede excedeu 13 mm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9F2F9CC-BEF9-4762-80A6-30CA2F42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77144"/>
              </p:ext>
            </p:extLst>
          </p:nvPr>
        </p:nvGraphicFramePr>
        <p:xfrm>
          <a:off x="7281346" y="1965621"/>
          <a:ext cx="3978514" cy="1873925"/>
        </p:xfrm>
        <a:graphic>
          <a:graphicData uri="http://schemas.openxmlformats.org/drawingml/2006/table">
            <a:tbl>
              <a:tblPr/>
              <a:tblGrid>
                <a:gridCol w="1201061">
                  <a:extLst>
                    <a:ext uri="{9D8B030D-6E8A-4147-A177-3AD203B41FA5}">
                      <a16:colId xmlns:a16="http://schemas.microsoft.com/office/drawing/2014/main" val="2748420686"/>
                    </a:ext>
                  </a:extLst>
                </a:gridCol>
                <a:gridCol w="1201061">
                  <a:extLst>
                    <a:ext uri="{9D8B030D-6E8A-4147-A177-3AD203B41FA5}">
                      <a16:colId xmlns:a16="http://schemas.microsoft.com/office/drawing/2014/main" val="848380028"/>
                    </a:ext>
                  </a:extLst>
                </a:gridCol>
                <a:gridCol w="1576392">
                  <a:extLst>
                    <a:ext uri="{9D8B030D-6E8A-4147-A177-3AD203B41FA5}">
                      <a16:colId xmlns:a16="http://schemas.microsoft.com/office/drawing/2014/main" val="2218790057"/>
                    </a:ext>
                  </a:extLst>
                </a:gridCol>
              </a:tblGrid>
              <a:tr h="374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Duração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57057"/>
                  </a:ext>
                </a:extLst>
              </a:tr>
              <a:tr h="374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12 Horas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950857"/>
                  </a:ext>
                </a:extLst>
              </a:tr>
              <a:tr h="374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12 - 24 Horas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437814"/>
                  </a:ext>
                </a:extLst>
              </a:tr>
              <a:tr h="374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24 Horas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02086"/>
                  </a:ext>
                </a:extLst>
              </a:tr>
              <a:tr h="374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8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3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1E2AD0D-864F-4262-8471-31B530C57D81}"/>
              </a:ext>
            </a:extLst>
          </p:cNvPr>
          <p:cNvSpPr txBox="1"/>
          <p:nvPr/>
        </p:nvSpPr>
        <p:spPr>
          <a:xfrm>
            <a:off x="2721817" y="1012285"/>
            <a:ext cx="67483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285750" indent="-285750" algn="just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pt-BR" dirty="0" err="1"/>
              <a:t>Huff</a:t>
            </a:r>
            <a:r>
              <a:rPr lang="pt-BR" dirty="0"/>
              <a:t> e Neill,  usaram dados de uma rede urbana de 12 medidores de registro cobrindo 10 milhas quadradas na área de </a:t>
            </a:r>
            <a:r>
              <a:rPr lang="pt-BR" dirty="0" err="1"/>
              <a:t>Champaign</a:t>
            </a:r>
            <a:r>
              <a:rPr lang="pt-BR" dirty="0"/>
              <a:t>-Urbana no centro-leste de Illinois.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Dados dos 50 eventos mais fortes durante 1954-1963 foram usados para desenvolver relações para esta rede.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3FE5D4-F728-4C53-82DC-13C33B72D71D}"/>
              </a:ext>
            </a:extLst>
          </p:cNvPr>
          <p:cNvSpPr txBox="1"/>
          <p:nvPr/>
        </p:nvSpPr>
        <p:spPr>
          <a:xfrm>
            <a:off x="2721818" y="3354355"/>
            <a:ext cx="67483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285750" indent="-285750" algn="just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pt-BR" dirty="0" err="1"/>
              <a:t>Huff</a:t>
            </a:r>
            <a:r>
              <a:rPr lang="pt-BR" dirty="0"/>
              <a:t> e Vogel usaram dados de seis medidores de registro em Chicago operados durante 1932-1966 para desenvolver relações de precipitação pontuais para comparação com os resultados do centro-leste de Illinois. </a:t>
            </a:r>
          </a:p>
          <a:p>
            <a:endParaRPr lang="pt-BR" dirty="0"/>
          </a:p>
          <a:p>
            <a:r>
              <a:rPr lang="pt-BR" dirty="0"/>
              <a:t>Um total de 417 eventos em que a precipitação total excedeu 13 mm foram usados para derivar as curvas de distribuição de tempo de Chicago, seguindo os mesmos procedimentos usados no estudo da rede </a:t>
            </a:r>
            <a:r>
              <a:rPr lang="pt-BR" dirty="0" err="1"/>
              <a:t>Huff</a:t>
            </a:r>
            <a:r>
              <a:rPr lang="pt-BR" dirty="0"/>
              <a:t> 1967.</a:t>
            </a:r>
          </a:p>
        </p:txBody>
      </p:sp>
    </p:spTree>
    <p:extLst>
      <p:ext uri="{BB962C8B-B14F-4D97-AF65-F5344CB8AC3E}">
        <p14:creationId xmlns:p14="http://schemas.microsoft.com/office/powerpoint/2010/main" val="209722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BBB54A1-E121-44DB-89BF-FCA62330B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74711"/>
              </p:ext>
            </p:extLst>
          </p:nvPr>
        </p:nvGraphicFramePr>
        <p:xfrm>
          <a:off x="801785" y="751131"/>
          <a:ext cx="4635500" cy="21336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88208538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522006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82636707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327537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287144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Tempo/Tempo</a:t>
                      </a:r>
                      <a:r>
                        <a:rPr lang="pt-BR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</a:t>
                      </a:r>
                      <a:r>
                        <a:rPr lang="pt-BR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</a:t>
                      </a:r>
                      <a:r>
                        <a:rPr lang="pt-BR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Acum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/Prec</a:t>
                      </a:r>
                      <a:r>
                        <a:rPr lang="pt-BR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81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32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89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0.222222222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498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0.333333333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0.444444444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0.555555556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070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0.666666667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21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0.777777778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182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0.888888889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2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285242"/>
                  </a:ext>
                </a:extLst>
              </a:tr>
            </a:tbl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FFC26575-4B49-4D19-9FC6-977A7CEBE3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247373"/>
              </p:ext>
            </p:extLst>
          </p:nvPr>
        </p:nvGraphicFramePr>
        <p:xfrm>
          <a:off x="6525209" y="302856"/>
          <a:ext cx="45720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7B77B61-D4D6-470D-93A1-716FE59E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91815"/>
              </p:ext>
            </p:extLst>
          </p:nvPr>
        </p:nvGraphicFramePr>
        <p:xfrm>
          <a:off x="801785" y="3973270"/>
          <a:ext cx="4635500" cy="17526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182053284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82619018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2340517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81026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98107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Tempo/Tempo</a:t>
                      </a:r>
                      <a:r>
                        <a:rPr lang="pt-BR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</a:t>
                      </a:r>
                      <a:r>
                        <a:rPr lang="pt-BR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</a:t>
                      </a:r>
                      <a:r>
                        <a:rPr lang="pt-BR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Acum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/Prec</a:t>
                      </a:r>
                      <a:r>
                        <a:rPr lang="pt-BR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463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11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0.142857143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0.210526316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750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0.285714286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0.263157895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87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0.428571429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0.473684211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133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0.571428571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0.736842105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1530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0.714285714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0.894736842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697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0.857142857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0.947368421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531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50665"/>
                  </a:ext>
                </a:extLst>
              </a:tr>
            </a:tbl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12A92FC-B979-4A34-A017-1883FB45E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317668"/>
              </p:ext>
            </p:extLst>
          </p:nvPr>
        </p:nvGraphicFramePr>
        <p:xfrm>
          <a:off x="6525209" y="3429000"/>
          <a:ext cx="45720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097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VELOPMENT AND UTILITY OF HUFF CURVES FOR DISAGGREGATING PRECIPITATION  AMOUNTS | Semantic Scholar">
            <a:extLst>
              <a:ext uri="{FF2B5EF4-FFF2-40B4-BE49-F238E27FC236}">
                <a16:creationId xmlns:a16="http://schemas.microsoft.com/office/drawing/2014/main" id="{414FB77D-E270-49B6-B26E-91330A9D6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"/>
          <a:stretch/>
        </p:blipFill>
        <p:spPr bwMode="auto">
          <a:xfrm>
            <a:off x="1493043" y="111967"/>
            <a:ext cx="9205913" cy="66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41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F6BDBF2-6DDD-4C55-B7B0-143A8F7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8"/>
          <a:stretch/>
        </p:blipFill>
        <p:spPr>
          <a:xfrm>
            <a:off x="1658762" y="167951"/>
            <a:ext cx="8874475" cy="65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2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étodo de Huff - HidroMundo">
            <a:extLst>
              <a:ext uri="{FF2B5EF4-FFF2-40B4-BE49-F238E27FC236}">
                <a16:creationId xmlns:a16="http://schemas.microsoft.com/office/drawing/2014/main" id="{D592C6AB-CE64-4B13-81F8-6887CDE78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9"/>
          <a:stretch/>
        </p:blipFill>
        <p:spPr bwMode="auto">
          <a:xfrm>
            <a:off x="2895600" y="95250"/>
            <a:ext cx="6577620" cy="659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29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581EF7E-6B54-4385-978E-57209C01C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88496"/>
              </p:ext>
            </p:extLst>
          </p:nvPr>
        </p:nvGraphicFramePr>
        <p:xfrm>
          <a:off x="924249" y="1457925"/>
          <a:ext cx="3606800" cy="419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4049">
                  <a:extLst>
                    <a:ext uri="{9D8B030D-6E8A-4147-A177-3AD203B41FA5}">
                      <a16:colId xmlns:a16="http://schemas.microsoft.com/office/drawing/2014/main" val="3270107116"/>
                    </a:ext>
                  </a:extLst>
                </a:gridCol>
                <a:gridCol w="979351">
                  <a:extLst>
                    <a:ext uri="{9D8B030D-6E8A-4147-A177-3AD203B41FA5}">
                      <a16:colId xmlns:a16="http://schemas.microsoft.com/office/drawing/2014/main" val="339232598"/>
                    </a:ext>
                  </a:extLst>
                </a:gridCol>
                <a:gridCol w="862082">
                  <a:extLst>
                    <a:ext uri="{9D8B030D-6E8A-4147-A177-3AD203B41FA5}">
                      <a16:colId xmlns:a16="http://schemas.microsoft.com/office/drawing/2014/main" val="68818943"/>
                    </a:ext>
                  </a:extLst>
                </a:gridCol>
                <a:gridCol w="941318">
                  <a:extLst>
                    <a:ext uri="{9D8B030D-6E8A-4147-A177-3AD203B41FA5}">
                      <a16:colId xmlns:a16="http://schemas.microsoft.com/office/drawing/2014/main" val="5270641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1º Quartil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2º Quartil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3º Quartil</a:t>
                      </a:r>
                      <a:endParaRPr lang="pt-BR" sz="9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4º Quartil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02039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6778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90280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6971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25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79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6817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12796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6029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1302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2919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12332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3834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5338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8227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188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2159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2112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2718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9873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0315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pt-BR" sz="9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112019"/>
                  </a:ext>
                </a:extLst>
              </a:tr>
            </a:tbl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010676"/>
              </p:ext>
            </p:extLst>
          </p:nvPr>
        </p:nvGraphicFramePr>
        <p:xfrm>
          <a:off x="5189715" y="1250302"/>
          <a:ext cx="5484505" cy="460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065E3F3D-72E7-4EBB-A7B0-C3DBF62DF7B3}"/>
              </a:ext>
            </a:extLst>
          </p:cNvPr>
          <p:cNvSpPr txBox="1"/>
          <p:nvPr/>
        </p:nvSpPr>
        <p:spPr>
          <a:xfrm>
            <a:off x="-1554" y="2398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 dirty="0">
                <a:effectLst/>
              </a:rPr>
              <a:t>Análise pontual ou para áreas até 10 milhas quadradas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0976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492</TotalTime>
  <Words>824</Words>
  <Application>Microsoft Office PowerPoint</Application>
  <PresentationFormat>Widescreen</PresentationFormat>
  <Paragraphs>429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do Office</vt:lpstr>
      <vt:lpstr>Distribuição Temporal de Chuvas de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Temporal de Chuvas de Projeto</dc:title>
  <dc:creator>Claudio Bielenki Jr</dc:creator>
  <cp:lastModifiedBy>Claudio Bielenki Jr</cp:lastModifiedBy>
  <cp:revision>11</cp:revision>
  <dcterms:created xsi:type="dcterms:W3CDTF">2021-08-17T19:33:27Z</dcterms:created>
  <dcterms:modified xsi:type="dcterms:W3CDTF">2021-08-18T03:46:05Z</dcterms:modified>
</cp:coreProperties>
</file>