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8" r:id="rId2"/>
    <p:sldId id="313" r:id="rId3"/>
    <p:sldId id="334" r:id="rId4"/>
    <p:sldId id="329" r:id="rId5"/>
    <p:sldId id="332" r:id="rId6"/>
    <p:sldId id="331" r:id="rId7"/>
    <p:sldId id="330" r:id="rId8"/>
    <p:sldId id="333" r:id="rId9"/>
    <p:sldId id="31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Suhartono, S.Si. M.Sc" initials="DSSM" lastIdx="18" clrIdx="0">
    <p:extLst>
      <p:ext uri="{19B8F6BF-5375-455C-9EA6-DF929625EA0E}">
        <p15:presenceInfo xmlns:p15="http://schemas.microsoft.com/office/powerpoint/2012/main" userId="Dr. Suhartono, S.Si. M.Sc" providerId="None"/>
      </p:ext>
    </p:extLst>
  </p:cmAuthor>
  <p:cmAuthor id="2" name="340141201@staff.integra.its.ac.id" initials="3" lastIdx="2" clrIdx="1">
    <p:extLst>
      <p:ext uri="{19B8F6BF-5375-455C-9EA6-DF929625EA0E}">
        <p15:presenceInfo xmlns:p15="http://schemas.microsoft.com/office/powerpoint/2012/main" userId="S::340141201@staff.integra.its.ac.id::99a1003c-ab9d-49ba-a83f-5b24df4a10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2060"/>
    <a:srgbClr val="FFBD07"/>
    <a:srgbClr val="F9B01C"/>
    <a:srgbClr val="14A9BC"/>
    <a:srgbClr val="D23527"/>
    <a:srgbClr val="F5AA2D"/>
    <a:srgbClr val="FFC411"/>
    <a:srgbClr val="013880"/>
    <a:srgbClr val="212F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6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DDC43-1280-4ED7-B53A-414953A99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5819B-4D99-40C4-87E3-7FDF131F4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5C92D-9C78-4977-B5A5-58D6583F6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28/08/2023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01E6F-49BB-43F5-9F7C-EDE66FE4A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D001C-AC2E-412E-B5D8-C9959C8E0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495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E121-6C30-40A7-B38F-6414C51E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FE2B48-7FD3-4A36-A4AA-E782E9AC4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AB06B-8875-4BE7-BBBD-3628D4FD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28/08/2023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863BA-C116-452E-8375-7C4CF6363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28C03-55B0-4F03-94F6-6ECA6B1C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066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B8A71D-21B7-4EFF-93E5-E26C64B337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DA5A3-6B45-4D91-8C0D-9568ED2B6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A0929-C6CB-4C07-991C-28F076BBA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28/08/2023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D9775-C543-41A9-9BC8-A7A4684B1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B53DD-F52B-4736-8ED0-F694B632E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4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8B945-AF89-4AF3-BE75-6C0023E9C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85E16-F944-4EE1-973B-81FC13366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3A7EC-5630-4379-A18B-36BDA793B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28/08/2023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3FCC2-EF1E-40B3-862D-9890E802B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74E4D-32C1-42C6-9D53-A6263D0C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83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F9F0A-F393-49AA-AD9E-D58DA8374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F8068-CFAF-4867-9842-2FCC60A23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021A0-31E6-4A37-95C7-D21528B4A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28/08/2023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BF36-8154-46C9-802C-860583C5A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4E3BB-08CC-428A-A1B2-8993F8959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5641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B623D-5B61-4ABB-B59C-B98C5FCF3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F25B8-C24A-45FD-ABD3-467DB0A01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28152-6343-44C9-87F4-C563F9D75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CF3A2-5B86-4E48-BE22-87077DA7E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28/08/2023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C79D1-73EA-4195-847D-79F8D8C07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8E74F-065D-4C2E-BA3B-8B0D0491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238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44AE9-FE3D-4F1F-835B-24397596D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DCC88-54A1-4C65-BB69-CE9D17FF4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A97A3-F9A5-4966-B87F-FC8AB937B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22FBF3-8387-4399-BE89-27FC5CAC2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58EE48-2443-4FA0-A1A7-5FF554C78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F45C27-DA98-4FFD-9D49-B6825C97A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28/08/2023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1247C0-FF11-47D3-A20C-9516CE55B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06471D-4CE6-4D7E-9BB2-BC49765B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992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6F116-48F3-404E-95BC-4121E180E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1D55AC-2230-40CC-82B1-FDD237B2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28/08/2023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E1735A-B265-4668-A40B-2B048C4E6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E2B26-529C-4862-843C-9E195E8C5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7773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DD16D-53B2-40BC-B1DD-ECF136332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28/08/2023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51ECE5-1906-47BB-B825-82011CDF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89BC3-0549-4107-A6E6-8AD20E1D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802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9F6FE-12CE-4625-96B8-7BE5E6D41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E813D-6BB9-4F29-AF85-823450398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9E8E94-45F0-423B-B75C-D8FF0DD74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86039-5E37-4379-AF3E-72989789D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28/08/2023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815D8-C900-40CB-B051-4266CD21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05B34-1D32-4310-88EA-3AD52E1B6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2489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BA776-B805-42B3-82C8-43369401D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D129A-539A-4B8C-A0B7-90152AB27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6FF41-1B0E-4CB8-AE9B-0F70A1A47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99EA3-7278-4E34-BD9E-31B495B59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28/08/2023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67DFF-DE0A-4E07-B35F-CE79CDE99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DF8BB-BBDB-44CE-8429-1880C6773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0438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11AF9E-DC9A-4384-A38A-859B18B06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19B25-7FCA-44A6-BC92-DE8BCF812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DA077-27DE-4BEB-9083-799AFEB9C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D93F4-4716-44B4-A6C6-857EB3ABE7D6}" type="datetimeFigureOut">
              <a:rPr lang="en-ID" smtClean="0"/>
              <a:t>28/08/2023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0A032-854C-4741-A2A5-35DADC053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85EC2-6D46-4EEE-A60D-6911D2DCC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5298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rizkaws@gmail.com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2AF227-D8D9-4F8F-BD09-B5EC26BDAB12}"/>
              </a:ext>
            </a:extLst>
          </p:cNvPr>
          <p:cNvSpPr/>
          <p:nvPr/>
        </p:nvSpPr>
        <p:spPr>
          <a:xfrm>
            <a:off x="-163212" y="-85725"/>
            <a:ext cx="12526662" cy="694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405874" y="3534335"/>
            <a:ext cx="4973351" cy="993447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1058027">
            <a:off x="-1250307" y="3787843"/>
            <a:ext cx="6690079" cy="37934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1774223" y="2114825"/>
            <a:ext cx="8643554" cy="1271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7200" b="1" dirty="0" smtClean="0">
                <a:solidFill>
                  <a:srgbClr val="F9B01C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Rules </a:t>
            </a:r>
            <a:endParaRPr lang="en-ID" sz="7200" b="1" dirty="0">
              <a:solidFill>
                <a:srgbClr val="F9B01C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8E5C2F5-8167-4E14-BC01-B4A1076CAEF3}"/>
              </a:ext>
            </a:extLst>
          </p:cNvPr>
          <p:cNvSpPr txBox="1">
            <a:spLocks/>
          </p:cNvSpPr>
          <p:nvPr/>
        </p:nvSpPr>
        <p:spPr>
          <a:xfrm>
            <a:off x="5857168" y="3473807"/>
            <a:ext cx="4522056" cy="9057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2400" b="1" dirty="0" err="1" smtClean="0">
                <a:solidFill>
                  <a:srgbClr val="002060"/>
                </a:solidFill>
                <a:latin typeface="Myriad Pro" panose="020B0503030403020204" pitchFamily="34" charset="0"/>
              </a:rPr>
              <a:t>Sistem</a:t>
            </a:r>
            <a:r>
              <a:rPr lang="en-US" sz="2400" b="1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 Basis Data</a:t>
            </a:r>
            <a:endParaRPr lang="en-US" sz="2400" b="1" dirty="0">
              <a:solidFill>
                <a:srgbClr val="002060"/>
              </a:solidFill>
              <a:latin typeface="Myriad Pro" panose="020B0503030403020204" pitchFamily="34" charset="0"/>
            </a:endParaRPr>
          </a:p>
          <a:p>
            <a:pPr algn="r">
              <a:lnSpc>
                <a:spcPct val="100000"/>
              </a:lnSpc>
            </a:pPr>
            <a:r>
              <a:rPr lang="en-US" sz="18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Rizka Wakhidatus </a:t>
            </a:r>
            <a:r>
              <a:rPr lang="en-US" sz="1800" dirty="0" err="1" smtClean="0">
                <a:solidFill>
                  <a:srgbClr val="002060"/>
                </a:solidFill>
                <a:latin typeface="Myriad Pro" panose="020B0503030403020204" pitchFamily="34" charset="0"/>
              </a:rPr>
              <a:t>Sholikah</a:t>
            </a:r>
            <a:endParaRPr lang="en-ID" sz="18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502E5E5-44F1-4DB6-A42F-4B16FC8BAF5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38930" y="6516913"/>
            <a:ext cx="7514141" cy="27432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238091" y="35026"/>
            <a:ext cx="3715818" cy="975453"/>
            <a:chOff x="5061681" y="35026"/>
            <a:chExt cx="3715818" cy="975453"/>
          </a:xfrm>
        </p:grpSpPr>
        <p:grpSp>
          <p:nvGrpSpPr>
            <p:cNvPr id="4" name="Group 3"/>
            <p:cNvGrpSpPr/>
            <p:nvPr/>
          </p:nvGrpSpPr>
          <p:grpSpPr>
            <a:xfrm>
              <a:off x="5061681" y="35026"/>
              <a:ext cx="2068639" cy="975453"/>
              <a:chOff x="4689384" y="35026"/>
              <a:chExt cx="2068639" cy="975453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9384" y="35026"/>
                <a:ext cx="975453" cy="975453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57167" y="72324"/>
                <a:ext cx="900856" cy="900856"/>
              </a:xfrm>
              <a:prstGeom prst="rect">
                <a:avLst/>
              </a:prstGeom>
            </p:spPr>
          </p:pic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0320" y="112565"/>
              <a:ext cx="1647179" cy="8785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03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5401364" y="107584"/>
            <a:ext cx="6065272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Lecturer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19801" cy="4351338"/>
          </a:xfrm>
        </p:spPr>
        <p:txBody>
          <a:bodyPr/>
          <a:lstStyle/>
          <a:p>
            <a:r>
              <a:rPr lang="en-US" dirty="0" smtClean="0"/>
              <a:t>Dr. Rizka Wakhidatus Sholikah </a:t>
            </a:r>
          </a:p>
          <a:p>
            <a:r>
              <a:rPr lang="en-US" dirty="0" smtClean="0"/>
              <a:t>Contact: </a:t>
            </a:r>
          </a:p>
          <a:p>
            <a:pPr lvl="2"/>
            <a:r>
              <a:rPr lang="en-US" dirty="0" smtClean="0">
                <a:hlinkClick r:id="rId6"/>
              </a:rPr>
              <a:t>rizkaws@gmail.com</a:t>
            </a:r>
            <a:endParaRPr lang="en-US" dirty="0" smtClean="0"/>
          </a:p>
          <a:p>
            <a:pPr lvl="2"/>
            <a:r>
              <a:rPr lang="en-US" dirty="0" err="1" smtClean="0"/>
              <a:t>wa</a:t>
            </a:r>
            <a:r>
              <a:rPr lang="en-US" dirty="0" smtClean="0"/>
              <a:t> 089678647507 (messages only)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537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5401364" y="107584"/>
            <a:ext cx="6065272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Course Learning Outcome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444843" cy="4351338"/>
          </a:xfrm>
        </p:spPr>
        <p:txBody>
          <a:bodyPr>
            <a:normAutofit/>
          </a:bodyPr>
          <a:lstStyle/>
          <a:p>
            <a:r>
              <a:rPr lang="en-US" dirty="0"/>
              <a:t>Students are able to model data and information in the form of Entity Relationship models, concept diagrams and physical diagrams and apply them to a database in a DBMS, both individually and in teamwork.</a:t>
            </a:r>
          </a:p>
          <a:p>
            <a:r>
              <a:rPr lang="en-US" dirty="0"/>
              <a:t>Students are able to apply the concepts of relational algebra, DDL, and DML to manage data and information in databases</a:t>
            </a:r>
          </a:p>
          <a:p>
            <a:r>
              <a:rPr lang="en-US" dirty="0"/>
              <a:t>Students are able to create database applications to manipulate data in the database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331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Topics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8546347"/>
              </p:ext>
            </p:extLst>
          </p:nvPr>
        </p:nvGraphicFramePr>
        <p:xfrm>
          <a:off x="1887651" y="1080740"/>
          <a:ext cx="8216725" cy="4871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204">
                  <a:extLst>
                    <a:ext uri="{9D8B030D-6E8A-4147-A177-3AD203B41FA5}">
                      <a16:colId xmlns:a16="http://schemas.microsoft.com/office/drawing/2014/main" val="3505671390"/>
                    </a:ext>
                  </a:extLst>
                </a:gridCol>
                <a:gridCol w="6450521">
                  <a:extLst>
                    <a:ext uri="{9D8B030D-6E8A-4147-A177-3AD203B41FA5}">
                      <a16:colId xmlns:a16="http://schemas.microsoft.com/office/drawing/2014/main" val="2900221457"/>
                    </a:ext>
                  </a:extLst>
                </a:gridCol>
              </a:tblGrid>
              <a:tr h="5412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Topics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045650"/>
                  </a:ext>
                </a:extLst>
              </a:tr>
              <a:tr h="5412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Kontrak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perkuliahan</a:t>
                      </a:r>
                      <a:r>
                        <a:rPr lang="en-US" dirty="0" smtClean="0"/>
                        <a:t>, Introduction to Database</a:t>
                      </a:r>
                      <a:r>
                        <a:rPr lang="en-US" baseline="0" dirty="0" smtClean="0"/>
                        <a:t> systems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135343"/>
                  </a:ext>
                </a:extLst>
              </a:tr>
              <a:tr h="5412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Relational database model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763298"/>
                  </a:ext>
                </a:extLst>
              </a:tr>
              <a:tr h="5412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 modeling + Assignment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882783"/>
                  </a:ext>
                </a:extLst>
              </a:tr>
              <a:tr h="5412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Normalization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149139"/>
                  </a:ext>
                </a:extLst>
              </a:tr>
              <a:tr h="5412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Presentation of Assignment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43310"/>
                  </a:ext>
                </a:extLst>
              </a:tr>
              <a:tr h="5412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Introduction to SQL and NoSQL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576973"/>
                  </a:ext>
                </a:extLst>
              </a:tr>
              <a:tr h="5412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analysis, interpretation, and presentation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489375"/>
                  </a:ext>
                </a:extLst>
              </a:tr>
              <a:tr h="5412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ETS</a:t>
                      </a:r>
                      <a:r>
                        <a:rPr lang="en-US" baseline="0" dirty="0" smtClean="0"/>
                        <a:t> (individual)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280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158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Topics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43057106"/>
              </p:ext>
            </p:extLst>
          </p:nvPr>
        </p:nvGraphicFramePr>
        <p:xfrm>
          <a:off x="1887651" y="1080740"/>
          <a:ext cx="8216725" cy="4871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204">
                  <a:extLst>
                    <a:ext uri="{9D8B030D-6E8A-4147-A177-3AD203B41FA5}">
                      <a16:colId xmlns:a16="http://schemas.microsoft.com/office/drawing/2014/main" val="3505671390"/>
                    </a:ext>
                  </a:extLst>
                </a:gridCol>
                <a:gridCol w="6450521">
                  <a:extLst>
                    <a:ext uri="{9D8B030D-6E8A-4147-A177-3AD203B41FA5}">
                      <a16:colId xmlns:a16="http://schemas.microsoft.com/office/drawing/2014/main" val="2900221457"/>
                    </a:ext>
                  </a:extLst>
                </a:gridCol>
              </a:tblGrid>
              <a:tr h="5412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Topics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045650"/>
                  </a:ext>
                </a:extLst>
              </a:tr>
              <a:tr h="5412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SQL query + Assignment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135343"/>
                  </a:ext>
                </a:extLst>
              </a:tr>
              <a:tr h="5412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Advanced SQL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763298"/>
                  </a:ext>
                </a:extLst>
              </a:tr>
              <a:tr h="5412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Presentation of</a:t>
                      </a:r>
                      <a:r>
                        <a:rPr lang="en-US" baseline="0" dirty="0" smtClean="0"/>
                        <a:t> Assignment 2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882783"/>
                  </a:ext>
                </a:extLst>
              </a:tr>
              <a:tr h="5412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SQL Database (MySQL)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149139"/>
                  </a:ext>
                </a:extLst>
              </a:tr>
              <a:tr h="5412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 and the Internet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43310"/>
                  </a:ext>
                </a:extLst>
              </a:tr>
              <a:tr h="5412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FP presentation ideas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576973"/>
                  </a:ext>
                </a:extLst>
              </a:tr>
              <a:tr h="5412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FP progress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489375"/>
                  </a:ext>
                </a:extLst>
              </a:tr>
              <a:tr h="5412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FP demo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280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17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Textbook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052957" cy="4351338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Carlos Coronel, Steven Morris. Database Systems: Design, Implementation, and Management (13</a:t>
            </a:r>
            <a:r>
              <a:rPr lang="en-US" baseline="30000" dirty="0" smtClean="0"/>
              <a:t>th</a:t>
            </a:r>
            <a:r>
              <a:rPr lang="en-US" dirty="0" smtClean="0"/>
              <a:t> Edition). Cengage.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08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Grading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052957" cy="4351338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Assignment 1	20%</a:t>
            </a:r>
          </a:p>
          <a:p>
            <a:pPr fontAlgn="base"/>
            <a:r>
              <a:rPr lang="en-US" dirty="0" smtClean="0"/>
              <a:t>ETS			</a:t>
            </a:r>
            <a:r>
              <a:rPr lang="en-US" dirty="0" smtClean="0"/>
              <a:t>20%</a:t>
            </a:r>
          </a:p>
          <a:p>
            <a:pPr fontAlgn="base"/>
            <a:r>
              <a:rPr lang="en-US" dirty="0" smtClean="0"/>
              <a:t>Exercise </a:t>
            </a:r>
            <a:r>
              <a:rPr lang="en-US" dirty="0" smtClean="0"/>
              <a:t>		10%</a:t>
            </a:r>
          </a:p>
          <a:p>
            <a:pPr fontAlgn="base"/>
            <a:r>
              <a:rPr lang="en-US" dirty="0" smtClean="0"/>
              <a:t>Final Project	</a:t>
            </a:r>
            <a:r>
              <a:rPr lang="en-US" dirty="0" smtClean="0"/>
              <a:t>25</a:t>
            </a:r>
            <a:r>
              <a:rPr lang="en-US" dirty="0" smtClean="0"/>
              <a:t>%</a:t>
            </a:r>
          </a:p>
          <a:p>
            <a:pPr fontAlgn="base"/>
            <a:r>
              <a:rPr lang="en-US" dirty="0" err="1" smtClean="0"/>
              <a:t>Praktikum</a:t>
            </a:r>
            <a:r>
              <a:rPr lang="en-US" dirty="0" smtClean="0"/>
              <a:t>		25%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3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052957" cy="435133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6600" dirty="0" smtClean="0"/>
              <a:t>Question?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05040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D62BDA5-A908-4D29-9786-B68BEE580494}"/>
              </a:ext>
            </a:extLst>
          </p:cNvPr>
          <p:cNvSpPr/>
          <p:nvPr/>
        </p:nvSpPr>
        <p:spPr>
          <a:xfrm>
            <a:off x="3138489" y="2965392"/>
            <a:ext cx="6315074" cy="934405"/>
          </a:xfrm>
          <a:prstGeom prst="rect">
            <a:avLst/>
          </a:prstGeom>
          <a:solidFill>
            <a:srgbClr val="FFB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13880"/>
                </a:solidFill>
                <a:latin typeface="Avenir Next LT Pro" panose="020B0504020202020204" pitchFamily="34" charset="0"/>
              </a:rPr>
              <a:t>Thank you</a:t>
            </a:r>
            <a:endParaRPr lang="en-ID" sz="3600" b="1" dirty="0">
              <a:solidFill>
                <a:srgbClr val="013880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968FB2-4E7C-4AD1-A093-0DB944531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930" y="6487389"/>
            <a:ext cx="7514141" cy="2743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4463238" y="-820397"/>
            <a:ext cx="8645293" cy="3838697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1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6012</TotalTime>
  <Words>275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Avenir Next LT Pro</vt:lpstr>
      <vt:lpstr>Calibri</vt:lpstr>
      <vt:lpstr>Calibri Light</vt:lpstr>
      <vt:lpstr>Myriad Arabic</vt:lpstr>
      <vt:lpstr>Myriad Pro</vt:lpstr>
      <vt:lpstr>Raleway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Putri Dwitasari, S.T., M.Ds.(4444)</dc:creator>
  <cp:lastModifiedBy>Rizka</cp:lastModifiedBy>
  <cp:revision>117</cp:revision>
  <dcterms:created xsi:type="dcterms:W3CDTF">2020-01-30T06:48:20Z</dcterms:created>
  <dcterms:modified xsi:type="dcterms:W3CDTF">2023-08-28T02:21:13Z</dcterms:modified>
</cp:coreProperties>
</file>