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8" r:id="rId2"/>
    <p:sldId id="313" r:id="rId3"/>
    <p:sldId id="332" r:id="rId4"/>
    <p:sldId id="333" r:id="rId5"/>
    <p:sldId id="323" r:id="rId6"/>
    <p:sldId id="334" r:id="rId7"/>
    <p:sldId id="336" r:id="rId8"/>
    <p:sldId id="335" r:id="rId9"/>
    <p:sldId id="339" r:id="rId10"/>
    <p:sldId id="337" r:id="rId11"/>
    <p:sldId id="338" r:id="rId12"/>
    <p:sldId id="343" r:id="rId13"/>
    <p:sldId id="331" r:id="rId14"/>
    <p:sldId id="342" r:id="rId15"/>
    <p:sldId id="344" r:id="rId16"/>
    <p:sldId id="341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FFBD07"/>
    <a:srgbClr val="F9B01C"/>
    <a:srgbClr val="14A9B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17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29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CFD20-1D38-487D-8E5D-BCECB150948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BB77-70C5-47CE-B4A2-FE78D438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1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Data dictionary:</a:t>
            </a:r>
            <a:r>
              <a:rPr lang="en-US" altLang="en-US" baseline="0" dirty="0" smtClean="0"/>
              <a:t> a </a:t>
            </a:r>
            <a:r>
              <a:rPr lang="en-US" altLang="en-US" baseline="0" dirty="0" err="1" smtClean="0"/>
              <a:t>dbms</a:t>
            </a:r>
            <a:r>
              <a:rPr lang="en-US" altLang="en-US" baseline="0" dirty="0" smtClean="0"/>
              <a:t> component that store the metadata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Data dictionary:</a:t>
            </a:r>
            <a:r>
              <a:rPr lang="en-US" altLang="en-US" baseline="0" dirty="0" smtClean="0"/>
              <a:t> a </a:t>
            </a:r>
            <a:r>
              <a:rPr lang="en-US" altLang="en-US" baseline="0" dirty="0" err="1" smtClean="0"/>
              <a:t>dbms</a:t>
            </a:r>
            <a:r>
              <a:rPr lang="en-US" altLang="en-US" baseline="0" dirty="0" smtClean="0"/>
              <a:t> component that store the metadata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9BB77-70C5-47CE-B4A2-FE78D4380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05874" y="3534335"/>
            <a:ext cx="4973351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73529" y="2114825"/>
            <a:ext cx="9944248" cy="127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7200" b="1" dirty="0" smtClean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Introduction to Database Systems </a:t>
            </a:r>
            <a:endParaRPr lang="en-ID" sz="7200" b="1" dirty="0">
              <a:solidFill>
                <a:srgbClr val="F9B01C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857168" y="3473807"/>
            <a:ext cx="4522056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Sistem</a:t>
            </a:r>
            <a:r>
              <a:rPr lang="en-US" sz="2400" b="1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 Basis Data</a:t>
            </a:r>
            <a:endParaRPr lang="en-US" sz="2400" b="1" dirty="0">
              <a:solidFill>
                <a:srgbClr val="002060"/>
              </a:solidFill>
              <a:latin typeface="Myriad Pro" panose="020B0503030403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Rizka Wakhidatus </a:t>
            </a:r>
            <a:r>
              <a:rPr lang="en-US" sz="1800" dirty="0" err="1" smtClean="0">
                <a:solidFill>
                  <a:srgbClr val="002060"/>
                </a:solidFill>
                <a:latin typeface="Myriad Pro" panose="020B0503030403020204" pitchFamily="34" charset="0"/>
              </a:rPr>
              <a:t>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 of database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Based on data stored inside database:</a:t>
            </a:r>
          </a:p>
          <a:p>
            <a:pPr lvl="1" fontAlgn="base"/>
            <a:r>
              <a:rPr lang="en-US" dirty="0" smtClean="0"/>
              <a:t>General purpose database</a:t>
            </a:r>
          </a:p>
          <a:p>
            <a:pPr lvl="2" fontAlgn="base"/>
            <a:r>
              <a:rPr lang="en-US" dirty="0" smtClean="0"/>
              <a:t>Contains wide variety of data used in multiple discipline</a:t>
            </a:r>
          </a:p>
          <a:p>
            <a:pPr lvl="1" fontAlgn="base"/>
            <a:r>
              <a:rPr lang="en-US" dirty="0" smtClean="0"/>
              <a:t>Discipline-specific database</a:t>
            </a:r>
          </a:p>
          <a:p>
            <a:pPr lvl="2" fontAlgn="base"/>
            <a:r>
              <a:rPr lang="en-US" dirty="0" smtClean="0"/>
              <a:t>Contains data focused on specific subject area</a:t>
            </a:r>
          </a:p>
          <a:p>
            <a:pPr lvl="2" fontAlgn="base"/>
            <a:r>
              <a:rPr lang="en-US" dirty="0" smtClean="0"/>
              <a:t>Example: data for academic purpose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0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Function of DBMS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Data dictionary management</a:t>
            </a:r>
          </a:p>
          <a:p>
            <a:pPr lvl="1" fontAlgn="base"/>
            <a:r>
              <a:rPr lang="en-US" dirty="0" smtClean="0"/>
              <a:t>Store data element and relationships</a:t>
            </a:r>
          </a:p>
          <a:p>
            <a:pPr lvl="1" fontAlgn="base"/>
            <a:r>
              <a:rPr lang="en-US" dirty="0" smtClean="0"/>
              <a:t>Used data dictionary to look up the requires data component structured and relationships</a:t>
            </a:r>
          </a:p>
          <a:p>
            <a:pPr fontAlgn="base"/>
            <a:r>
              <a:rPr lang="en-US" dirty="0" smtClean="0"/>
              <a:t>Data storage management</a:t>
            </a:r>
          </a:p>
          <a:p>
            <a:pPr lvl="1" fontAlgn="base"/>
            <a:r>
              <a:rPr lang="en-US" dirty="0" smtClean="0"/>
              <a:t>DBMS creates and manages complex structures required for data storage</a:t>
            </a:r>
          </a:p>
          <a:p>
            <a:pPr fontAlgn="base"/>
            <a:r>
              <a:rPr lang="en-US" dirty="0" smtClean="0"/>
              <a:t>Data transformation and presentation</a:t>
            </a:r>
          </a:p>
          <a:p>
            <a:pPr lvl="1" fontAlgn="base"/>
            <a:r>
              <a:rPr lang="en-US" dirty="0" smtClean="0"/>
              <a:t>DBMS transforms the data to conform to required data structures</a:t>
            </a:r>
          </a:p>
          <a:p>
            <a:pPr fontAlgn="base"/>
            <a:r>
              <a:rPr lang="en-US" dirty="0" smtClean="0"/>
              <a:t>Security management</a:t>
            </a:r>
          </a:p>
          <a:p>
            <a:pPr lvl="1" fontAlgn="base"/>
            <a:r>
              <a:rPr lang="en-US" dirty="0" smtClean="0"/>
              <a:t>Creates security systems that enforces user security and data privacy</a:t>
            </a:r>
          </a:p>
          <a:p>
            <a:pPr fontAlgn="base"/>
            <a:r>
              <a:rPr lang="en-US" dirty="0" smtClean="0"/>
              <a:t>Multiuser access control</a:t>
            </a:r>
          </a:p>
          <a:p>
            <a:pPr lvl="1" fontAlgn="base"/>
            <a:r>
              <a:rPr lang="en-US" dirty="0"/>
              <a:t>uses sophisticated algorithms to ensure that multiple users can access the </a:t>
            </a:r>
            <a:r>
              <a:rPr lang="en-US" dirty="0" smtClean="0"/>
              <a:t>database concurrently </a:t>
            </a:r>
            <a:r>
              <a:rPr lang="en-US" dirty="0"/>
              <a:t>without compromising its integrity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6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Function of DBMS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Backup and recovery management</a:t>
            </a:r>
          </a:p>
          <a:p>
            <a:pPr lvl="1" fontAlgn="base"/>
            <a:r>
              <a:rPr lang="en-US" dirty="0"/>
              <a:t>provides backup and data </a:t>
            </a:r>
            <a:r>
              <a:rPr lang="en-US" dirty="0" smtClean="0"/>
              <a:t>recovery to </a:t>
            </a:r>
            <a:r>
              <a:rPr lang="en-US" dirty="0"/>
              <a:t>ensure data safety and </a:t>
            </a:r>
            <a:r>
              <a:rPr lang="en-US" dirty="0" smtClean="0"/>
              <a:t>integrity</a:t>
            </a:r>
          </a:p>
          <a:p>
            <a:pPr fontAlgn="base"/>
            <a:r>
              <a:rPr lang="en-US" dirty="0" smtClean="0"/>
              <a:t>Data integrity management</a:t>
            </a:r>
          </a:p>
          <a:p>
            <a:pPr lvl="1" fontAlgn="base"/>
            <a:r>
              <a:rPr lang="en-US" dirty="0"/>
              <a:t>promotes and enforces integrity </a:t>
            </a:r>
            <a:r>
              <a:rPr lang="en-US" dirty="0" smtClean="0"/>
              <a:t>rules, thus </a:t>
            </a:r>
            <a:r>
              <a:rPr lang="en-US" dirty="0"/>
              <a:t>minimizing data redundancy and maximizing data consistency </a:t>
            </a:r>
            <a:endParaRPr lang="en-US" dirty="0" smtClean="0"/>
          </a:p>
          <a:p>
            <a:pPr fontAlgn="base"/>
            <a:r>
              <a:rPr lang="en-US" dirty="0" smtClean="0"/>
              <a:t>Data access languages and application programming interfaces</a:t>
            </a:r>
          </a:p>
          <a:p>
            <a:pPr lvl="1" fontAlgn="base"/>
            <a:r>
              <a:rPr lang="en-US" dirty="0"/>
              <a:t>The DBMS provides data access through a query language </a:t>
            </a:r>
            <a:endParaRPr lang="en-US" dirty="0" smtClean="0"/>
          </a:p>
          <a:p>
            <a:pPr fontAlgn="base"/>
            <a:r>
              <a:rPr lang="en-US" dirty="0" smtClean="0"/>
              <a:t>Data communication interfaces</a:t>
            </a:r>
          </a:p>
          <a:p>
            <a:pPr lvl="1" fontAlgn="base"/>
            <a:r>
              <a:rPr lang="en-US" dirty="0"/>
              <a:t>A current-generation DBMS accepts </a:t>
            </a:r>
            <a:r>
              <a:rPr lang="en-US" dirty="0" smtClean="0"/>
              <a:t>end-user requests </a:t>
            </a:r>
            <a:r>
              <a:rPr lang="en-US" dirty="0"/>
              <a:t>via multiple, different network environments </a:t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7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Advantages of DBMS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6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Improve data sharing</a:t>
            </a:r>
          </a:p>
          <a:p>
            <a:pPr lvl="1" fontAlgn="base"/>
            <a:r>
              <a:rPr lang="en-US" dirty="0" smtClean="0"/>
              <a:t>Enables data in the database to be shared among multiple applications or users</a:t>
            </a:r>
          </a:p>
          <a:p>
            <a:pPr fontAlgn="base"/>
            <a:r>
              <a:rPr lang="en-US" dirty="0" smtClean="0"/>
              <a:t>Improve data security</a:t>
            </a:r>
          </a:p>
          <a:p>
            <a:pPr lvl="1" fontAlgn="base"/>
            <a:r>
              <a:rPr lang="en-US" dirty="0" smtClean="0"/>
              <a:t>Provides a framework for better enforcement of data privacy and security policies. Only required user can access the database</a:t>
            </a:r>
          </a:p>
          <a:p>
            <a:pPr fontAlgn="base"/>
            <a:r>
              <a:rPr lang="en-US" dirty="0" smtClean="0"/>
              <a:t>Better data integration</a:t>
            </a:r>
          </a:p>
          <a:p>
            <a:pPr lvl="1" fontAlgn="base"/>
            <a:r>
              <a:rPr lang="en-US" dirty="0" smtClean="0"/>
              <a:t>Have access to well managed and synchronized form of data, give view of integrated system in an organizations</a:t>
            </a:r>
          </a:p>
          <a:p>
            <a:pPr fontAlgn="base"/>
            <a:r>
              <a:rPr lang="en-US" dirty="0" smtClean="0"/>
              <a:t>Minimize data inconsistency</a:t>
            </a:r>
          </a:p>
          <a:p>
            <a:pPr lvl="1" fontAlgn="base"/>
            <a:r>
              <a:rPr lang="en-US" dirty="0" smtClean="0"/>
              <a:t>Database ensure the consistency and non redundancy of data</a:t>
            </a:r>
          </a:p>
        </p:txBody>
      </p:sp>
    </p:spTree>
    <p:extLst>
      <p:ext uri="{BB962C8B-B14F-4D97-AF65-F5344CB8AC3E}">
        <p14:creationId xmlns:p14="http://schemas.microsoft.com/office/powerpoint/2010/main" val="7260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Advantages of DBMS cont.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6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Improve data access</a:t>
            </a:r>
          </a:p>
          <a:p>
            <a:pPr lvl="1" fontAlgn="base"/>
            <a:r>
              <a:rPr lang="en-US" dirty="0" smtClean="0"/>
              <a:t>Makes it possible to produce quick answers of query</a:t>
            </a:r>
          </a:p>
          <a:p>
            <a:pPr fontAlgn="base"/>
            <a:r>
              <a:rPr lang="en-US" dirty="0" smtClean="0"/>
              <a:t>Improve decision making</a:t>
            </a:r>
          </a:p>
          <a:p>
            <a:pPr lvl="1" fontAlgn="base"/>
            <a:r>
              <a:rPr lang="en-US" dirty="0" smtClean="0"/>
              <a:t>Better-managed data and improve data access lead to generate better-quality of information</a:t>
            </a:r>
          </a:p>
          <a:p>
            <a:pPr fontAlgn="base"/>
            <a:r>
              <a:rPr lang="en-US" dirty="0" smtClean="0"/>
              <a:t>Increase end-user productivity</a:t>
            </a:r>
          </a:p>
          <a:p>
            <a:pPr lvl="1" fontAlgn="base"/>
            <a:r>
              <a:rPr lang="en-US" dirty="0" smtClean="0"/>
              <a:t>empowers </a:t>
            </a:r>
            <a:r>
              <a:rPr lang="en-US" dirty="0"/>
              <a:t>end users to make </a:t>
            </a:r>
            <a:r>
              <a:rPr lang="en-US" dirty="0" smtClean="0"/>
              <a:t>quick, informed </a:t>
            </a:r>
            <a:r>
              <a:rPr lang="en-US" dirty="0"/>
              <a:t>decisions </a:t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Disadvantages of DBMS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Increased cost</a:t>
            </a:r>
          </a:p>
          <a:p>
            <a:pPr lvl="1"/>
            <a:r>
              <a:rPr lang="en-US" dirty="0"/>
              <a:t>Database systems require sophisticated hardware and software and highly skilled personnel.</a:t>
            </a:r>
          </a:p>
          <a:p>
            <a:pPr lvl="1"/>
            <a:r>
              <a:rPr lang="en-US" dirty="0"/>
              <a:t>The cost of maintaining the hardware, software, and personnel required to operate and manage a database system can be </a:t>
            </a:r>
            <a:r>
              <a:rPr lang="en-US" dirty="0" smtClean="0"/>
              <a:t>substantial</a:t>
            </a:r>
          </a:p>
          <a:p>
            <a:pPr fontAlgn="base"/>
            <a:r>
              <a:rPr lang="en-US" dirty="0" smtClean="0"/>
              <a:t>Management complexity</a:t>
            </a:r>
          </a:p>
          <a:p>
            <a:pPr lvl="1" fontAlgn="base"/>
            <a:r>
              <a:rPr lang="en-US" dirty="0"/>
              <a:t>The changes introduced by the adoption of a database system must be properly </a:t>
            </a:r>
            <a:r>
              <a:rPr lang="en-US" dirty="0" smtClean="0"/>
              <a:t>managed</a:t>
            </a:r>
          </a:p>
          <a:p>
            <a:pPr fontAlgn="base"/>
            <a:r>
              <a:rPr lang="en-US" dirty="0" smtClean="0"/>
              <a:t>Maintaining currency</a:t>
            </a:r>
          </a:p>
          <a:p>
            <a:pPr lvl="1" fontAlgn="base"/>
            <a:r>
              <a:rPr lang="en-US" dirty="0" smtClean="0"/>
              <a:t>Keep the system current</a:t>
            </a:r>
          </a:p>
          <a:p>
            <a:pPr lvl="1" fontAlgn="base"/>
            <a:r>
              <a:rPr lang="en-US" dirty="0"/>
              <a:t>updates and apply the latest patches and security measures to all components</a:t>
            </a:r>
            <a:endParaRPr lang="en-US" dirty="0" smtClean="0"/>
          </a:p>
          <a:p>
            <a:pPr fontAlgn="base"/>
            <a:r>
              <a:rPr lang="en-US" dirty="0" smtClean="0"/>
              <a:t>Frequent upgrade/ replacement cycles</a:t>
            </a:r>
          </a:p>
          <a:p>
            <a:pPr lvl="1" fontAlgn="base"/>
            <a:r>
              <a:rPr lang="en-US" dirty="0"/>
              <a:t>DBMS vendors frequently upgrade their products by adding new </a:t>
            </a:r>
            <a:r>
              <a:rPr lang="en-US" dirty="0" smtClean="0"/>
              <a:t>functionality</a:t>
            </a:r>
          </a:p>
          <a:p>
            <a:pPr lvl="1" fontAlgn="base"/>
            <a:r>
              <a:rPr lang="en-US" dirty="0" smtClean="0"/>
              <a:t>Sometimes lead to upgrade the hardware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0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6600" dirty="0" smtClean="0"/>
              <a:t>Question?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518072" cy="4351338"/>
          </a:xfrm>
        </p:spPr>
        <p:txBody>
          <a:bodyPr/>
          <a:lstStyle/>
          <a:p>
            <a:r>
              <a:rPr lang="en-US" dirty="0" smtClean="0"/>
              <a:t>What is database?</a:t>
            </a:r>
          </a:p>
          <a:p>
            <a:r>
              <a:rPr lang="en-US" dirty="0"/>
              <a:t>What is Database Management Systems (DBMS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Type of Database</a:t>
            </a:r>
          </a:p>
          <a:p>
            <a:r>
              <a:rPr lang="en-US" dirty="0" smtClean="0"/>
              <a:t>Functions of DBMS</a:t>
            </a:r>
          </a:p>
          <a:p>
            <a:r>
              <a:rPr lang="en-US" dirty="0" smtClean="0"/>
              <a:t>Advantages of DBMS</a:t>
            </a:r>
          </a:p>
          <a:p>
            <a:r>
              <a:rPr lang="en-US" dirty="0" smtClean="0"/>
              <a:t>Disadvantages of DBMS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What is database?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17833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Database </a:t>
            </a:r>
          </a:p>
          <a:p>
            <a:pPr lvl="1" fontAlgn="base"/>
            <a:r>
              <a:rPr lang="en-US" altLang="en-US" dirty="0" smtClean="0"/>
              <a:t>An integrated computer structure that stored a collection of data</a:t>
            </a:r>
          </a:p>
          <a:p>
            <a:pPr lvl="1" fontAlgn="base"/>
            <a:r>
              <a:rPr lang="en-US" dirty="0" smtClean="0"/>
              <a:t>Consist of two types of data:</a:t>
            </a:r>
          </a:p>
          <a:p>
            <a:pPr lvl="2" fontAlgn="base"/>
            <a:r>
              <a:rPr lang="en-US" dirty="0" smtClean="0"/>
              <a:t>End-user data (raw data)</a:t>
            </a:r>
          </a:p>
          <a:p>
            <a:pPr lvl="2" fontAlgn="base"/>
            <a:r>
              <a:rPr lang="en-US" dirty="0" smtClean="0"/>
              <a:t>Metadata</a:t>
            </a:r>
          </a:p>
          <a:p>
            <a:pPr fontAlgn="base"/>
            <a:r>
              <a:rPr lang="en-US" dirty="0" smtClean="0"/>
              <a:t>Metadata</a:t>
            </a:r>
          </a:p>
          <a:p>
            <a:pPr lvl="1" fontAlgn="base"/>
            <a:r>
              <a:rPr lang="en-US" dirty="0" smtClean="0"/>
              <a:t>Data about data</a:t>
            </a:r>
          </a:p>
          <a:p>
            <a:pPr lvl="1" fontAlgn="base"/>
            <a:r>
              <a:rPr lang="en-US" dirty="0" smtClean="0"/>
              <a:t>Describe data characteristics and the set of the relationships that links the data found within the database		</a:t>
            </a:r>
            <a:endParaRPr lang="en-US" dirty="0"/>
          </a:p>
        </p:txBody>
      </p:sp>
      <p:pic>
        <p:nvPicPr>
          <p:cNvPr id="12290" name="Picture 2" descr="Database Icon Pack | Free icon packs to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32" y="1727121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Metadata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05561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Book has a number of standard metadata:</a:t>
            </a:r>
          </a:p>
          <a:p>
            <a:pPr lvl="1" fontAlgn="base"/>
            <a:r>
              <a:rPr lang="en-US" dirty="0" smtClean="0"/>
              <a:t>Title</a:t>
            </a:r>
          </a:p>
          <a:p>
            <a:pPr lvl="1" fontAlgn="base"/>
            <a:r>
              <a:rPr lang="en-US" dirty="0" smtClean="0"/>
              <a:t>Author name</a:t>
            </a:r>
          </a:p>
          <a:p>
            <a:pPr lvl="1" fontAlgn="base"/>
            <a:r>
              <a:rPr lang="en-US" dirty="0" smtClean="0"/>
              <a:t>Publisher</a:t>
            </a:r>
          </a:p>
          <a:p>
            <a:pPr lvl="1" fontAlgn="base"/>
            <a:r>
              <a:rPr lang="en-US" dirty="0" smtClean="0"/>
              <a:t>Page number</a:t>
            </a:r>
            <a:endParaRPr lang="en-US" dirty="0"/>
          </a:p>
        </p:txBody>
      </p:sp>
      <p:pic>
        <p:nvPicPr>
          <p:cNvPr id="11266" name="Picture 2" descr="21-year-old young adult author gets 7-figure book deal | Books and  Literature News,The Indian Expres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85" y="1825625"/>
            <a:ext cx="5560332" cy="30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9039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Can you identify some of the data generated by your daily activity that stored into database?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</p:txBody>
      </p:sp>
      <p:pic>
        <p:nvPicPr>
          <p:cNvPr id="1026" name="Picture 2" descr="Question Icon Design, Question Icons, Questionmark Icon, Ask Icon PNG and  Vector with Transparent Background for Free Download | Question icon, Question  mark icon, Icon desig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635" y="1825625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937437" y="107584"/>
            <a:ext cx="896609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Database Management Systems (DBMS)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81458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DBMS</a:t>
            </a:r>
          </a:p>
          <a:p>
            <a:pPr lvl="1" fontAlgn="base"/>
            <a:r>
              <a:rPr lang="en-US" dirty="0" smtClean="0"/>
              <a:t>Software that manages the database structure and controls access to the data stored in the database</a:t>
            </a:r>
          </a:p>
          <a:p>
            <a:pPr lvl="1" fontAlgn="base"/>
            <a:r>
              <a:rPr lang="en-US" dirty="0" smtClean="0"/>
              <a:t>Interface between end-user and the database</a:t>
            </a:r>
          </a:p>
          <a:p>
            <a:pPr lvl="1" fontAlgn="base"/>
            <a:r>
              <a:rPr lang="en-US" dirty="0" smtClean="0"/>
              <a:t>The DBMS receives all application requests and translates them into the complex operations required to fulfill those requests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DBMS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65" y="1655604"/>
            <a:ext cx="9954267" cy="44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7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 of database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Based on number of users:</a:t>
            </a:r>
          </a:p>
          <a:p>
            <a:pPr lvl="1" fontAlgn="base"/>
            <a:r>
              <a:rPr lang="en-US" dirty="0" smtClean="0"/>
              <a:t>Single-user database</a:t>
            </a:r>
          </a:p>
          <a:p>
            <a:pPr lvl="2" fontAlgn="base"/>
            <a:r>
              <a:rPr lang="en-US" dirty="0" smtClean="0"/>
              <a:t>Support only one user at a time</a:t>
            </a:r>
          </a:p>
          <a:p>
            <a:pPr lvl="1" fontAlgn="base"/>
            <a:r>
              <a:rPr lang="en-US" dirty="0" smtClean="0"/>
              <a:t>Multiusers database</a:t>
            </a:r>
          </a:p>
          <a:p>
            <a:pPr lvl="2" fontAlgn="base"/>
            <a:r>
              <a:rPr lang="en-US" dirty="0" smtClean="0"/>
              <a:t>Support multiple user at the same time</a:t>
            </a:r>
          </a:p>
          <a:p>
            <a:pPr fontAlgn="base"/>
            <a:r>
              <a:rPr lang="en-US" dirty="0" smtClean="0"/>
              <a:t>Multiusers consist of two types:</a:t>
            </a:r>
          </a:p>
          <a:p>
            <a:pPr lvl="1" fontAlgn="base"/>
            <a:r>
              <a:rPr lang="en-US" dirty="0" smtClean="0"/>
              <a:t>Workgroup database</a:t>
            </a:r>
          </a:p>
          <a:p>
            <a:pPr lvl="2" fontAlgn="base"/>
            <a:r>
              <a:rPr lang="en-US" dirty="0" smtClean="0"/>
              <a:t>Number of users &lt; 50</a:t>
            </a:r>
          </a:p>
          <a:p>
            <a:pPr lvl="1" fontAlgn="base"/>
            <a:r>
              <a:rPr lang="en-US" dirty="0" smtClean="0"/>
              <a:t>Enterprise database</a:t>
            </a:r>
          </a:p>
          <a:p>
            <a:pPr lvl="2" fontAlgn="base"/>
            <a:r>
              <a:rPr lang="en-US" dirty="0" smtClean="0"/>
              <a:t>Number of users &gt; 50	</a:t>
            </a:r>
          </a:p>
        </p:txBody>
      </p:sp>
    </p:spTree>
    <p:extLst>
      <p:ext uri="{BB962C8B-B14F-4D97-AF65-F5344CB8AC3E}">
        <p14:creationId xmlns:p14="http://schemas.microsoft.com/office/powerpoint/2010/main" val="9577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Type of database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5083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Based on locations:</a:t>
            </a:r>
          </a:p>
          <a:p>
            <a:pPr lvl="1" fontAlgn="base"/>
            <a:r>
              <a:rPr lang="en-US" dirty="0" smtClean="0"/>
              <a:t>Centralized database</a:t>
            </a:r>
          </a:p>
          <a:p>
            <a:pPr lvl="2" fontAlgn="base"/>
            <a:r>
              <a:rPr lang="en-US" dirty="0" smtClean="0"/>
              <a:t>A database located at the single site</a:t>
            </a:r>
          </a:p>
          <a:p>
            <a:pPr lvl="1" fontAlgn="base"/>
            <a:r>
              <a:rPr lang="en-US" dirty="0" smtClean="0"/>
              <a:t>Distributed database</a:t>
            </a:r>
          </a:p>
          <a:p>
            <a:pPr lvl="2" fontAlgn="base"/>
            <a:r>
              <a:rPr lang="en-US" dirty="0" smtClean="0"/>
              <a:t>A logically related database that is stored in two or more physical independent sites</a:t>
            </a:r>
          </a:p>
          <a:p>
            <a:pPr lvl="1" fontAlgn="base"/>
            <a:r>
              <a:rPr lang="en-US" dirty="0" smtClean="0"/>
              <a:t>Cloud database</a:t>
            </a:r>
          </a:p>
          <a:p>
            <a:pPr lvl="2" fontAlgn="base"/>
            <a:r>
              <a:rPr lang="en-US" dirty="0" smtClean="0"/>
              <a:t>Database that maintain by cloud services, Microsoft Azure, Google Cloud, Amazon AWS</a:t>
            </a:r>
          </a:p>
          <a:p>
            <a:pPr fontAlgn="base"/>
            <a:r>
              <a:rPr lang="en-US" dirty="0" smtClean="0"/>
              <a:t>Note:</a:t>
            </a:r>
          </a:p>
          <a:p>
            <a:pPr lvl="1" fontAlgn="base"/>
            <a:r>
              <a:rPr lang="en-US" dirty="0" smtClean="0"/>
              <a:t>Both centralized and distributed database required a well-defined infrastructure</a:t>
            </a:r>
          </a:p>
          <a:p>
            <a:pPr lvl="1" fontAlgn="base"/>
            <a:r>
              <a:rPr lang="en-US" dirty="0" smtClean="0"/>
              <a:t>Cloud database do not need to build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5842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5457</TotalTime>
  <Words>852</Words>
  <Application>Microsoft Office PowerPoint</Application>
  <PresentationFormat>Widescreen</PresentationFormat>
  <Paragraphs>156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Myriad Arabic</vt:lpstr>
      <vt:lpstr>Myriad Pro</vt:lpstr>
      <vt:lpstr>Raleway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</cp:lastModifiedBy>
  <cp:revision>152</cp:revision>
  <dcterms:created xsi:type="dcterms:W3CDTF">2020-01-30T06:48:20Z</dcterms:created>
  <dcterms:modified xsi:type="dcterms:W3CDTF">2023-08-28T02:21:57Z</dcterms:modified>
</cp:coreProperties>
</file>