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08" r:id="rId2"/>
    <p:sldId id="313" r:id="rId3"/>
    <p:sldId id="332" r:id="rId4"/>
    <p:sldId id="333" r:id="rId5"/>
    <p:sldId id="334" r:id="rId6"/>
    <p:sldId id="342" r:id="rId7"/>
    <p:sldId id="335" r:id="rId8"/>
    <p:sldId id="339" r:id="rId9"/>
    <p:sldId id="337" r:id="rId10"/>
    <p:sldId id="338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43" r:id="rId21"/>
    <p:sldId id="331" r:id="rId22"/>
    <p:sldId id="344" r:id="rId23"/>
    <p:sldId id="34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8" r:id="rId36"/>
    <p:sldId id="341" r:id="rId37"/>
    <p:sldId id="367" r:id="rId38"/>
    <p:sldId id="31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  <p:cmAuthor id="3" name="Rizka Wakhidatus Sholikah" initials="RWS" lastIdx="1" clrIdx="2">
    <p:extLst>
      <p:ext uri="{19B8F6BF-5375-455C-9EA6-DF929625EA0E}">
        <p15:presenceInfo xmlns:p15="http://schemas.microsoft.com/office/powerpoint/2012/main" userId="Rizka Wakhidatus Sholik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88391" autoAdjust="0"/>
  </p:normalViewPr>
  <p:slideViewPr>
    <p:cSldViewPr snapToGrid="0">
      <p:cViewPr varScale="1">
        <p:scale>
          <a:sx n="97" d="100"/>
          <a:sy n="97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DD09D-EEC3-476B-89E3-CA5C4A1F706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49C8D7-5789-4194-889A-C5119BF19D33}">
      <dgm:prSet phldrT="[Text]" custT="1"/>
      <dgm:spPr/>
      <dgm:t>
        <a:bodyPr/>
        <a:lstStyle/>
        <a:p>
          <a:r>
            <a:rPr lang="en-US" sz="2000" dirty="0" smtClean="0"/>
            <a:t>Entities</a:t>
          </a:r>
          <a:endParaRPr lang="en-US" sz="1800" dirty="0"/>
        </a:p>
      </dgm:t>
    </dgm:pt>
    <dgm:pt modelId="{AD0D7200-BD6D-4C06-AED3-D0D2B3A81F1B}" type="parTrans" cxnId="{ACA19A0C-E7B7-485E-8CA8-79051C2BDDF8}">
      <dgm:prSet/>
      <dgm:spPr/>
      <dgm:t>
        <a:bodyPr/>
        <a:lstStyle/>
        <a:p>
          <a:endParaRPr lang="en-US"/>
        </a:p>
      </dgm:t>
    </dgm:pt>
    <dgm:pt modelId="{154ED459-D45D-49D1-968B-4FD035DA686F}" type="sibTrans" cxnId="{ACA19A0C-E7B7-485E-8CA8-79051C2BDDF8}">
      <dgm:prSet/>
      <dgm:spPr/>
      <dgm:t>
        <a:bodyPr/>
        <a:lstStyle/>
        <a:p>
          <a:endParaRPr lang="en-US"/>
        </a:p>
      </dgm:t>
    </dgm:pt>
    <dgm:pt modelId="{1F3E0D57-78E3-4C03-A10D-0551D1AEA16B}">
      <dgm:prSet phldrT="[Text]" custT="1"/>
      <dgm:spPr/>
      <dgm:t>
        <a:bodyPr/>
        <a:lstStyle/>
        <a:p>
          <a:r>
            <a:rPr lang="en-US" sz="2000" dirty="0" smtClean="0"/>
            <a:t>Attributes</a:t>
          </a:r>
          <a:endParaRPr lang="en-US" sz="1400" dirty="0"/>
        </a:p>
      </dgm:t>
    </dgm:pt>
    <dgm:pt modelId="{59B90CC2-F98D-4471-B01D-B4A34C34B83C}" type="parTrans" cxnId="{21CF6CF3-E658-4743-81AC-B52AB165AD9D}">
      <dgm:prSet/>
      <dgm:spPr/>
      <dgm:t>
        <a:bodyPr/>
        <a:lstStyle/>
        <a:p>
          <a:endParaRPr lang="en-US"/>
        </a:p>
      </dgm:t>
    </dgm:pt>
    <dgm:pt modelId="{71604BC3-3111-4524-87BC-7FD6D4BFB0AD}" type="sibTrans" cxnId="{21CF6CF3-E658-4743-81AC-B52AB165AD9D}">
      <dgm:prSet/>
      <dgm:spPr/>
      <dgm:t>
        <a:bodyPr/>
        <a:lstStyle/>
        <a:p>
          <a:endParaRPr lang="en-US"/>
        </a:p>
      </dgm:t>
    </dgm:pt>
    <dgm:pt modelId="{46DFA870-EA45-48C5-9219-EC1D79445D88}">
      <dgm:prSet phldrT="[Text]" custT="1"/>
      <dgm:spPr/>
      <dgm:t>
        <a:bodyPr/>
        <a:lstStyle/>
        <a:p>
          <a:r>
            <a:rPr lang="en-US" sz="2000" dirty="0" smtClean="0"/>
            <a:t>Relationships</a:t>
          </a:r>
          <a:endParaRPr lang="en-US" sz="1600" dirty="0"/>
        </a:p>
      </dgm:t>
    </dgm:pt>
    <dgm:pt modelId="{B3DB87AE-8BBF-4640-86FD-AC81557018BA}" type="parTrans" cxnId="{5260A281-23D5-4C96-92BA-F5EC6EEDD5EC}">
      <dgm:prSet/>
      <dgm:spPr/>
      <dgm:t>
        <a:bodyPr/>
        <a:lstStyle/>
        <a:p>
          <a:endParaRPr lang="en-US"/>
        </a:p>
      </dgm:t>
    </dgm:pt>
    <dgm:pt modelId="{BC0A1527-E184-4DCF-8E5D-54326804270B}" type="sibTrans" cxnId="{5260A281-23D5-4C96-92BA-F5EC6EEDD5EC}">
      <dgm:prSet/>
      <dgm:spPr/>
      <dgm:t>
        <a:bodyPr/>
        <a:lstStyle/>
        <a:p>
          <a:endParaRPr lang="en-US"/>
        </a:p>
      </dgm:t>
    </dgm:pt>
    <dgm:pt modelId="{96E74083-FC97-40D1-A630-3A69EA427767}" type="pres">
      <dgm:prSet presAssocID="{11EDD09D-EEC3-476B-89E3-CA5C4A1F70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5E6FB0-36EA-4849-A305-6B4B1B960C1D}" type="pres">
      <dgm:prSet presAssocID="{6E49C8D7-5789-4194-889A-C5119BF19D33}" presName="linNode" presStyleCnt="0"/>
      <dgm:spPr/>
    </dgm:pt>
    <dgm:pt modelId="{7D10DEF2-39D1-4E02-80CD-120AB07DAA03}" type="pres">
      <dgm:prSet presAssocID="{6E49C8D7-5789-4194-889A-C5119BF19D3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89F6A-B76F-42A0-A38B-EF384F334423}" type="pres">
      <dgm:prSet presAssocID="{154ED459-D45D-49D1-968B-4FD035DA686F}" presName="sp" presStyleCnt="0"/>
      <dgm:spPr/>
    </dgm:pt>
    <dgm:pt modelId="{4F0210FD-A99B-4062-A5CA-DBFE9DD92F39}" type="pres">
      <dgm:prSet presAssocID="{1F3E0D57-78E3-4C03-A10D-0551D1AEA16B}" presName="linNode" presStyleCnt="0"/>
      <dgm:spPr/>
    </dgm:pt>
    <dgm:pt modelId="{7B72A68D-B79C-4E99-AF02-AF0EEF8C19C6}" type="pres">
      <dgm:prSet presAssocID="{1F3E0D57-78E3-4C03-A10D-0551D1AEA16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C29E8-25A3-444E-AFD9-9F47516F1641}" type="pres">
      <dgm:prSet presAssocID="{71604BC3-3111-4524-87BC-7FD6D4BFB0AD}" presName="sp" presStyleCnt="0"/>
      <dgm:spPr/>
    </dgm:pt>
    <dgm:pt modelId="{DB4A0C11-EBE4-4B90-BE18-FF1B775D507C}" type="pres">
      <dgm:prSet presAssocID="{46DFA870-EA45-48C5-9219-EC1D79445D88}" presName="linNode" presStyleCnt="0"/>
      <dgm:spPr/>
    </dgm:pt>
    <dgm:pt modelId="{34F4462A-CB0B-4730-BF1D-0F860040AB48}" type="pres">
      <dgm:prSet presAssocID="{46DFA870-EA45-48C5-9219-EC1D79445D8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AD8FAC-DF19-4964-A7AF-3FFC5BDF5E8A}" type="presOf" srcId="{46DFA870-EA45-48C5-9219-EC1D79445D88}" destId="{34F4462A-CB0B-4730-BF1D-0F860040AB48}" srcOrd="0" destOrd="0" presId="urn:microsoft.com/office/officeart/2005/8/layout/vList5"/>
    <dgm:cxn modelId="{FA003366-FBB1-4CE5-BCA8-DE9DDB2B3CEE}" type="presOf" srcId="{11EDD09D-EEC3-476B-89E3-CA5C4A1F706D}" destId="{96E74083-FC97-40D1-A630-3A69EA427767}" srcOrd="0" destOrd="0" presId="urn:microsoft.com/office/officeart/2005/8/layout/vList5"/>
    <dgm:cxn modelId="{ACA19A0C-E7B7-485E-8CA8-79051C2BDDF8}" srcId="{11EDD09D-EEC3-476B-89E3-CA5C4A1F706D}" destId="{6E49C8D7-5789-4194-889A-C5119BF19D33}" srcOrd="0" destOrd="0" parTransId="{AD0D7200-BD6D-4C06-AED3-D0D2B3A81F1B}" sibTransId="{154ED459-D45D-49D1-968B-4FD035DA686F}"/>
    <dgm:cxn modelId="{E48B8872-F287-4C3A-B852-E8FF425D82F2}" type="presOf" srcId="{1F3E0D57-78E3-4C03-A10D-0551D1AEA16B}" destId="{7B72A68D-B79C-4E99-AF02-AF0EEF8C19C6}" srcOrd="0" destOrd="0" presId="urn:microsoft.com/office/officeart/2005/8/layout/vList5"/>
    <dgm:cxn modelId="{336FBC27-B3FD-4C7A-86F6-9C71239FBFFF}" type="presOf" srcId="{6E49C8D7-5789-4194-889A-C5119BF19D33}" destId="{7D10DEF2-39D1-4E02-80CD-120AB07DAA03}" srcOrd="0" destOrd="0" presId="urn:microsoft.com/office/officeart/2005/8/layout/vList5"/>
    <dgm:cxn modelId="{5260A281-23D5-4C96-92BA-F5EC6EEDD5EC}" srcId="{11EDD09D-EEC3-476B-89E3-CA5C4A1F706D}" destId="{46DFA870-EA45-48C5-9219-EC1D79445D88}" srcOrd="2" destOrd="0" parTransId="{B3DB87AE-8BBF-4640-86FD-AC81557018BA}" sibTransId="{BC0A1527-E184-4DCF-8E5D-54326804270B}"/>
    <dgm:cxn modelId="{21CF6CF3-E658-4743-81AC-B52AB165AD9D}" srcId="{11EDD09D-EEC3-476B-89E3-CA5C4A1F706D}" destId="{1F3E0D57-78E3-4C03-A10D-0551D1AEA16B}" srcOrd="1" destOrd="0" parTransId="{59B90CC2-F98D-4471-B01D-B4A34C34B83C}" sibTransId="{71604BC3-3111-4524-87BC-7FD6D4BFB0AD}"/>
    <dgm:cxn modelId="{27B6DA7A-1181-4441-96D4-860ED84A854F}" type="presParOf" srcId="{96E74083-FC97-40D1-A630-3A69EA427767}" destId="{6A5E6FB0-36EA-4849-A305-6B4B1B960C1D}" srcOrd="0" destOrd="0" presId="urn:microsoft.com/office/officeart/2005/8/layout/vList5"/>
    <dgm:cxn modelId="{BF7CE4F8-7E52-43B2-B835-EC934231B6FC}" type="presParOf" srcId="{6A5E6FB0-36EA-4849-A305-6B4B1B960C1D}" destId="{7D10DEF2-39D1-4E02-80CD-120AB07DAA03}" srcOrd="0" destOrd="0" presId="urn:microsoft.com/office/officeart/2005/8/layout/vList5"/>
    <dgm:cxn modelId="{D2578D6F-511E-4B5F-98AD-ED888A8433A8}" type="presParOf" srcId="{96E74083-FC97-40D1-A630-3A69EA427767}" destId="{23D89F6A-B76F-42A0-A38B-EF384F334423}" srcOrd="1" destOrd="0" presId="urn:microsoft.com/office/officeart/2005/8/layout/vList5"/>
    <dgm:cxn modelId="{C104A363-45FB-4F40-92B6-E9A0FDACD7F6}" type="presParOf" srcId="{96E74083-FC97-40D1-A630-3A69EA427767}" destId="{4F0210FD-A99B-4062-A5CA-DBFE9DD92F39}" srcOrd="2" destOrd="0" presId="urn:microsoft.com/office/officeart/2005/8/layout/vList5"/>
    <dgm:cxn modelId="{B2638787-E4CE-441D-AE48-A9F3BF3AD878}" type="presParOf" srcId="{4F0210FD-A99B-4062-A5CA-DBFE9DD92F39}" destId="{7B72A68D-B79C-4E99-AF02-AF0EEF8C19C6}" srcOrd="0" destOrd="0" presId="urn:microsoft.com/office/officeart/2005/8/layout/vList5"/>
    <dgm:cxn modelId="{FDD690EE-DD37-4695-9757-9E0F0B42D58D}" type="presParOf" srcId="{96E74083-FC97-40D1-A630-3A69EA427767}" destId="{678C29E8-25A3-444E-AFD9-9F47516F1641}" srcOrd="3" destOrd="0" presId="urn:microsoft.com/office/officeart/2005/8/layout/vList5"/>
    <dgm:cxn modelId="{BD660453-085F-4A8A-A3AE-DFA839E771C9}" type="presParOf" srcId="{96E74083-FC97-40D1-A630-3A69EA427767}" destId="{DB4A0C11-EBE4-4B90-BE18-FF1B775D507C}" srcOrd="4" destOrd="0" presId="urn:microsoft.com/office/officeart/2005/8/layout/vList5"/>
    <dgm:cxn modelId="{2E607B51-4A81-493B-A32A-942B2E1C0675}" type="presParOf" srcId="{DB4A0C11-EBE4-4B90-BE18-FF1B775D507C}" destId="{34F4462A-CB0B-4730-BF1D-0F860040AB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C3A63-A61A-473C-A0B0-8BBCDE749603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95DC4C0-EE32-45E3-B1EF-63CE3891EEB1}">
      <dgm:prSet phldrT="[Text]"/>
      <dgm:spPr/>
      <dgm:t>
        <a:bodyPr/>
        <a:lstStyle/>
        <a:p>
          <a:r>
            <a:rPr lang="en-US" dirty="0" smtClean="0"/>
            <a:t>Entity identification</a:t>
          </a:r>
          <a:endParaRPr lang="en-US" dirty="0"/>
        </a:p>
      </dgm:t>
    </dgm:pt>
    <dgm:pt modelId="{DE7A5D38-EB05-4AA1-8C72-C1231D941A61}" type="parTrans" cxnId="{ED1F84A0-A9A2-43EA-BE4B-9D2C5319DC2A}">
      <dgm:prSet/>
      <dgm:spPr/>
      <dgm:t>
        <a:bodyPr/>
        <a:lstStyle/>
        <a:p>
          <a:endParaRPr lang="en-US"/>
        </a:p>
      </dgm:t>
    </dgm:pt>
    <dgm:pt modelId="{A8A9B2F1-23A7-4CD8-B56A-37FC682EABC5}" type="sibTrans" cxnId="{ED1F84A0-A9A2-43EA-BE4B-9D2C5319DC2A}">
      <dgm:prSet/>
      <dgm:spPr/>
      <dgm:t>
        <a:bodyPr/>
        <a:lstStyle/>
        <a:p>
          <a:endParaRPr lang="en-US"/>
        </a:p>
      </dgm:t>
    </dgm:pt>
    <dgm:pt modelId="{F0BF2F8F-DC77-47DC-9327-99DA20E499D9}">
      <dgm:prSet phldrT="[Text]"/>
      <dgm:spPr/>
      <dgm:t>
        <a:bodyPr/>
        <a:lstStyle/>
        <a:p>
          <a:r>
            <a:rPr lang="en-US" dirty="0" smtClean="0"/>
            <a:t>Relationship identification</a:t>
          </a:r>
          <a:endParaRPr lang="en-US" dirty="0"/>
        </a:p>
      </dgm:t>
    </dgm:pt>
    <dgm:pt modelId="{B26587DF-F75C-4595-B599-534373E85613}" type="parTrans" cxnId="{AAA0FCD5-830C-4020-B92A-826DEA8A5B33}">
      <dgm:prSet/>
      <dgm:spPr/>
      <dgm:t>
        <a:bodyPr/>
        <a:lstStyle/>
        <a:p>
          <a:endParaRPr lang="en-US"/>
        </a:p>
      </dgm:t>
    </dgm:pt>
    <dgm:pt modelId="{D3AB2800-E20E-410B-B1D7-EBEFA09AF677}" type="sibTrans" cxnId="{AAA0FCD5-830C-4020-B92A-826DEA8A5B33}">
      <dgm:prSet/>
      <dgm:spPr/>
      <dgm:t>
        <a:bodyPr/>
        <a:lstStyle/>
        <a:p>
          <a:endParaRPr lang="en-US"/>
        </a:p>
      </dgm:t>
    </dgm:pt>
    <dgm:pt modelId="{549B31E3-2985-4BF1-9060-7CB5A5CF4C5C}">
      <dgm:prSet phldrT="[Text]"/>
      <dgm:spPr/>
      <dgm:t>
        <a:bodyPr/>
        <a:lstStyle/>
        <a:p>
          <a:r>
            <a:rPr lang="en-US" dirty="0" smtClean="0"/>
            <a:t>Cardinality identification</a:t>
          </a:r>
          <a:endParaRPr lang="en-US" dirty="0"/>
        </a:p>
      </dgm:t>
    </dgm:pt>
    <dgm:pt modelId="{17F645E6-0633-4FCB-B2B7-D721BA8FCB34}" type="parTrans" cxnId="{778F4979-A60F-4F28-87FF-E7135947D4BF}">
      <dgm:prSet/>
      <dgm:spPr/>
      <dgm:t>
        <a:bodyPr/>
        <a:lstStyle/>
        <a:p>
          <a:endParaRPr lang="en-US"/>
        </a:p>
      </dgm:t>
    </dgm:pt>
    <dgm:pt modelId="{B1D77FCE-F646-4792-828D-09E6B2B64321}" type="sibTrans" cxnId="{778F4979-A60F-4F28-87FF-E7135947D4BF}">
      <dgm:prSet/>
      <dgm:spPr/>
      <dgm:t>
        <a:bodyPr/>
        <a:lstStyle/>
        <a:p>
          <a:endParaRPr lang="en-US"/>
        </a:p>
      </dgm:t>
    </dgm:pt>
    <dgm:pt modelId="{A2D4F296-6DF9-4EA2-BD93-401B9A8B1A2D}">
      <dgm:prSet phldrT="[Text]"/>
      <dgm:spPr/>
      <dgm:t>
        <a:bodyPr/>
        <a:lstStyle/>
        <a:p>
          <a:r>
            <a:rPr lang="en-US" dirty="0" smtClean="0"/>
            <a:t>Attribute identification</a:t>
          </a:r>
          <a:endParaRPr lang="en-US" dirty="0"/>
        </a:p>
      </dgm:t>
    </dgm:pt>
    <dgm:pt modelId="{FC48289A-A891-4864-B95B-A114A73EAD92}" type="parTrans" cxnId="{7FF0FA4C-0E50-467B-8E7F-0F0E5A22D8D5}">
      <dgm:prSet/>
      <dgm:spPr/>
      <dgm:t>
        <a:bodyPr/>
        <a:lstStyle/>
        <a:p>
          <a:endParaRPr lang="en-US"/>
        </a:p>
      </dgm:t>
    </dgm:pt>
    <dgm:pt modelId="{6336F2C1-0200-4FBE-87F4-2E0CEB95341C}" type="sibTrans" cxnId="{7FF0FA4C-0E50-467B-8E7F-0F0E5A22D8D5}">
      <dgm:prSet/>
      <dgm:spPr/>
      <dgm:t>
        <a:bodyPr/>
        <a:lstStyle/>
        <a:p>
          <a:endParaRPr lang="en-US"/>
        </a:p>
      </dgm:t>
    </dgm:pt>
    <dgm:pt modelId="{5CF9D957-02AA-4190-A20F-259200BB6FD9}">
      <dgm:prSet phldrT="[Text]"/>
      <dgm:spPr/>
      <dgm:t>
        <a:bodyPr/>
        <a:lstStyle/>
        <a:p>
          <a:r>
            <a:rPr lang="en-US" dirty="0" smtClean="0"/>
            <a:t>ERD</a:t>
          </a:r>
          <a:endParaRPr lang="en-US" dirty="0"/>
        </a:p>
      </dgm:t>
    </dgm:pt>
    <dgm:pt modelId="{FEE6BF5B-9333-4924-99FB-F1F7007BD0C1}" type="parTrans" cxnId="{E40EC055-E025-4104-9B8E-D8B16540EEDC}">
      <dgm:prSet/>
      <dgm:spPr/>
      <dgm:t>
        <a:bodyPr/>
        <a:lstStyle/>
        <a:p>
          <a:endParaRPr lang="en-US"/>
        </a:p>
      </dgm:t>
    </dgm:pt>
    <dgm:pt modelId="{FBD9A2EB-E5AB-40BD-9667-A744A08FC785}" type="sibTrans" cxnId="{E40EC055-E025-4104-9B8E-D8B16540EEDC}">
      <dgm:prSet/>
      <dgm:spPr/>
      <dgm:t>
        <a:bodyPr/>
        <a:lstStyle/>
        <a:p>
          <a:endParaRPr lang="en-US"/>
        </a:p>
      </dgm:t>
    </dgm:pt>
    <dgm:pt modelId="{76EC782C-9D44-4602-93B5-03F2C676DFFF}" type="pres">
      <dgm:prSet presAssocID="{A3EC3A63-A61A-473C-A0B0-8BBCDE749603}" presName="Name0" presStyleCnt="0">
        <dgm:presLayoutVars>
          <dgm:dir/>
          <dgm:animLvl val="lvl"/>
          <dgm:resizeHandles val="exact"/>
        </dgm:presLayoutVars>
      </dgm:prSet>
      <dgm:spPr/>
    </dgm:pt>
    <dgm:pt modelId="{3DDE753B-ADD0-4A9C-943A-55755664432F}" type="pres">
      <dgm:prSet presAssocID="{395DC4C0-EE32-45E3-B1EF-63CE3891EEB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66595-60D8-41A3-8B1C-7650CE28F65D}" type="pres">
      <dgm:prSet presAssocID="{A8A9B2F1-23A7-4CD8-B56A-37FC682EABC5}" presName="parTxOnlySpace" presStyleCnt="0"/>
      <dgm:spPr/>
    </dgm:pt>
    <dgm:pt modelId="{E2867AA2-D041-411F-90A6-E5485E09F1FC}" type="pres">
      <dgm:prSet presAssocID="{F0BF2F8F-DC77-47DC-9327-99DA20E499D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8C8A0-D1E3-4D16-9A22-C32F88FAA669}" type="pres">
      <dgm:prSet presAssocID="{D3AB2800-E20E-410B-B1D7-EBEFA09AF677}" presName="parTxOnlySpace" presStyleCnt="0"/>
      <dgm:spPr/>
    </dgm:pt>
    <dgm:pt modelId="{83AFF105-FF62-473F-B4E6-7D218A5EE577}" type="pres">
      <dgm:prSet presAssocID="{549B31E3-2985-4BF1-9060-7CB5A5CF4C5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48490-D22B-4BAA-9A7E-775DB87B45A2}" type="pres">
      <dgm:prSet presAssocID="{B1D77FCE-F646-4792-828D-09E6B2B64321}" presName="parTxOnlySpace" presStyleCnt="0"/>
      <dgm:spPr/>
    </dgm:pt>
    <dgm:pt modelId="{5854411D-D5EB-4C2B-8673-CE239A2A9352}" type="pres">
      <dgm:prSet presAssocID="{A2D4F296-6DF9-4EA2-BD93-401B9A8B1A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60DCC-6B19-45A5-A3C5-EE27054D825A}" type="pres">
      <dgm:prSet presAssocID="{6336F2C1-0200-4FBE-87F4-2E0CEB95341C}" presName="parTxOnlySpace" presStyleCnt="0"/>
      <dgm:spPr/>
    </dgm:pt>
    <dgm:pt modelId="{499556FC-39CF-4DD9-86D5-50AB7017914E}" type="pres">
      <dgm:prSet presAssocID="{5CF9D957-02AA-4190-A20F-259200BB6FD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CF61E9-FB2A-4BF9-A4E8-E1EBF0534BC6}" type="presOf" srcId="{549B31E3-2985-4BF1-9060-7CB5A5CF4C5C}" destId="{83AFF105-FF62-473F-B4E6-7D218A5EE577}" srcOrd="0" destOrd="0" presId="urn:microsoft.com/office/officeart/2005/8/layout/chevron1"/>
    <dgm:cxn modelId="{D528B00A-D261-4274-B19E-E9BCB9B6956D}" type="presOf" srcId="{A3EC3A63-A61A-473C-A0B0-8BBCDE749603}" destId="{76EC782C-9D44-4602-93B5-03F2C676DFFF}" srcOrd="0" destOrd="0" presId="urn:microsoft.com/office/officeart/2005/8/layout/chevron1"/>
    <dgm:cxn modelId="{07633952-B787-4C15-9480-E22C2A70FE23}" type="presOf" srcId="{5CF9D957-02AA-4190-A20F-259200BB6FD9}" destId="{499556FC-39CF-4DD9-86D5-50AB7017914E}" srcOrd="0" destOrd="0" presId="urn:microsoft.com/office/officeart/2005/8/layout/chevron1"/>
    <dgm:cxn modelId="{ED1F84A0-A9A2-43EA-BE4B-9D2C5319DC2A}" srcId="{A3EC3A63-A61A-473C-A0B0-8BBCDE749603}" destId="{395DC4C0-EE32-45E3-B1EF-63CE3891EEB1}" srcOrd="0" destOrd="0" parTransId="{DE7A5D38-EB05-4AA1-8C72-C1231D941A61}" sibTransId="{A8A9B2F1-23A7-4CD8-B56A-37FC682EABC5}"/>
    <dgm:cxn modelId="{B28D0A27-2D7F-442D-8952-E26CEE60E978}" type="presOf" srcId="{A2D4F296-6DF9-4EA2-BD93-401B9A8B1A2D}" destId="{5854411D-D5EB-4C2B-8673-CE239A2A9352}" srcOrd="0" destOrd="0" presId="urn:microsoft.com/office/officeart/2005/8/layout/chevron1"/>
    <dgm:cxn modelId="{AAA0FCD5-830C-4020-B92A-826DEA8A5B33}" srcId="{A3EC3A63-A61A-473C-A0B0-8BBCDE749603}" destId="{F0BF2F8F-DC77-47DC-9327-99DA20E499D9}" srcOrd="1" destOrd="0" parTransId="{B26587DF-F75C-4595-B599-534373E85613}" sibTransId="{D3AB2800-E20E-410B-B1D7-EBEFA09AF677}"/>
    <dgm:cxn modelId="{778F4979-A60F-4F28-87FF-E7135947D4BF}" srcId="{A3EC3A63-A61A-473C-A0B0-8BBCDE749603}" destId="{549B31E3-2985-4BF1-9060-7CB5A5CF4C5C}" srcOrd="2" destOrd="0" parTransId="{17F645E6-0633-4FCB-B2B7-D721BA8FCB34}" sibTransId="{B1D77FCE-F646-4792-828D-09E6B2B64321}"/>
    <dgm:cxn modelId="{DB54C9D2-BA34-4939-B98E-6C98D2421903}" type="presOf" srcId="{F0BF2F8F-DC77-47DC-9327-99DA20E499D9}" destId="{E2867AA2-D041-411F-90A6-E5485E09F1FC}" srcOrd="0" destOrd="0" presId="urn:microsoft.com/office/officeart/2005/8/layout/chevron1"/>
    <dgm:cxn modelId="{8B3CBF26-7C4D-42F4-ACEA-E233AE5B1F3F}" type="presOf" srcId="{395DC4C0-EE32-45E3-B1EF-63CE3891EEB1}" destId="{3DDE753B-ADD0-4A9C-943A-55755664432F}" srcOrd="0" destOrd="0" presId="urn:microsoft.com/office/officeart/2005/8/layout/chevron1"/>
    <dgm:cxn modelId="{7FF0FA4C-0E50-467B-8E7F-0F0E5A22D8D5}" srcId="{A3EC3A63-A61A-473C-A0B0-8BBCDE749603}" destId="{A2D4F296-6DF9-4EA2-BD93-401B9A8B1A2D}" srcOrd="3" destOrd="0" parTransId="{FC48289A-A891-4864-B95B-A114A73EAD92}" sibTransId="{6336F2C1-0200-4FBE-87F4-2E0CEB95341C}"/>
    <dgm:cxn modelId="{E40EC055-E025-4104-9B8E-D8B16540EEDC}" srcId="{A3EC3A63-A61A-473C-A0B0-8BBCDE749603}" destId="{5CF9D957-02AA-4190-A20F-259200BB6FD9}" srcOrd="4" destOrd="0" parTransId="{FEE6BF5B-9333-4924-99FB-F1F7007BD0C1}" sibTransId="{FBD9A2EB-E5AB-40BD-9667-A744A08FC785}"/>
    <dgm:cxn modelId="{4D4B3D4B-E411-43C9-ABFA-BE290C9E4F33}" type="presParOf" srcId="{76EC782C-9D44-4602-93B5-03F2C676DFFF}" destId="{3DDE753B-ADD0-4A9C-943A-55755664432F}" srcOrd="0" destOrd="0" presId="urn:microsoft.com/office/officeart/2005/8/layout/chevron1"/>
    <dgm:cxn modelId="{4CF8E5B8-8EE8-41A7-B582-72919A2B17D7}" type="presParOf" srcId="{76EC782C-9D44-4602-93B5-03F2C676DFFF}" destId="{D4066595-60D8-41A3-8B1C-7650CE28F65D}" srcOrd="1" destOrd="0" presId="urn:microsoft.com/office/officeart/2005/8/layout/chevron1"/>
    <dgm:cxn modelId="{61A43A05-7641-4EB0-9292-783AA9687D7A}" type="presParOf" srcId="{76EC782C-9D44-4602-93B5-03F2C676DFFF}" destId="{E2867AA2-D041-411F-90A6-E5485E09F1FC}" srcOrd="2" destOrd="0" presId="urn:microsoft.com/office/officeart/2005/8/layout/chevron1"/>
    <dgm:cxn modelId="{CBD73E94-7240-43F3-971B-545876CB76DB}" type="presParOf" srcId="{76EC782C-9D44-4602-93B5-03F2C676DFFF}" destId="{2338C8A0-D1E3-4D16-9A22-C32F88FAA669}" srcOrd="3" destOrd="0" presId="urn:microsoft.com/office/officeart/2005/8/layout/chevron1"/>
    <dgm:cxn modelId="{80AC62E2-C0A7-4ED1-83F8-A30F755059BE}" type="presParOf" srcId="{76EC782C-9D44-4602-93B5-03F2C676DFFF}" destId="{83AFF105-FF62-473F-B4E6-7D218A5EE577}" srcOrd="4" destOrd="0" presId="urn:microsoft.com/office/officeart/2005/8/layout/chevron1"/>
    <dgm:cxn modelId="{B6AE88E6-CABD-44AC-B3BE-69B805AF5092}" type="presParOf" srcId="{76EC782C-9D44-4602-93B5-03F2C676DFFF}" destId="{C1348490-D22B-4BAA-9A7E-775DB87B45A2}" srcOrd="5" destOrd="0" presId="urn:microsoft.com/office/officeart/2005/8/layout/chevron1"/>
    <dgm:cxn modelId="{0075091A-8A77-4298-B314-0FC237F93242}" type="presParOf" srcId="{76EC782C-9D44-4602-93B5-03F2C676DFFF}" destId="{5854411D-D5EB-4C2B-8673-CE239A2A9352}" srcOrd="6" destOrd="0" presId="urn:microsoft.com/office/officeart/2005/8/layout/chevron1"/>
    <dgm:cxn modelId="{B92217F1-8441-44C8-B285-1F19A1F3C3D3}" type="presParOf" srcId="{76EC782C-9D44-4602-93B5-03F2C676DFFF}" destId="{86960DCC-6B19-45A5-A3C5-EE27054D825A}" srcOrd="7" destOrd="0" presId="urn:microsoft.com/office/officeart/2005/8/layout/chevron1"/>
    <dgm:cxn modelId="{1D85D32C-001E-42DB-A437-0042E68CADE3}" type="presParOf" srcId="{76EC782C-9D44-4602-93B5-03F2C676DFFF}" destId="{499556FC-39CF-4DD9-86D5-50AB7017914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DEF2-39D1-4E02-80CD-120AB07DAA03}">
      <dsp:nvSpPr>
        <dsp:cNvPr id="0" name=""/>
        <dsp:cNvSpPr/>
      </dsp:nvSpPr>
      <dsp:spPr>
        <a:xfrm>
          <a:off x="1658112" y="2124"/>
          <a:ext cx="186537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Entities</a:t>
          </a:r>
          <a:endParaRPr lang="en-US" sz="1800" kern="1200" dirty="0"/>
        </a:p>
      </dsp:txBody>
      <dsp:txXfrm>
        <a:off x="1726566" y="70578"/>
        <a:ext cx="1728468" cy="1265378"/>
      </dsp:txXfrm>
    </dsp:sp>
    <dsp:sp modelId="{7B72A68D-B79C-4E99-AF02-AF0EEF8C19C6}">
      <dsp:nvSpPr>
        <dsp:cNvPr id="0" name=""/>
        <dsp:cNvSpPr/>
      </dsp:nvSpPr>
      <dsp:spPr>
        <a:xfrm>
          <a:off x="1658112" y="1474525"/>
          <a:ext cx="186537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Attributes</a:t>
          </a:r>
          <a:endParaRPr lang="en-US" sz="1400" kern="1200" dirty="0"/>
        </a:p>
      </dsp:txBody>
      <dsp:txXfrm>
        <a:off x="1726566" y="1542979"/>
        <a:ext cx="1728468" cy="1265378"/>
      </dsp:txXfrm>
    </dsp:sp>
    <dsp:sp modelId="{34F4462A-CB0B-4730-BF1D-0F860040AB48}">
      <dsp:nvSpPr>
        <dsp:cNvPr id="0" name=""/>
        <dsp:cNvSpPr/>
      </dsp:nvSpPr>
      <dsp:spPr>
        <a:xfrm>
          <a:off x="1658112" y="2946926"/>
          <a:ext cx="186537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Relationships</a:t>
          </a:r>
          <a:endParaRPr lang="en-US" sz="1600" kern="1200" dirty="0"/>
        </a:p>
      </dsp:txBody>
      <dsp:txXfrm>
        <a:off x="1726566" y="3015380"/>
        <a:ext cx="172846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E753B-ADD0-4A9C-943A-55755664432F}">
      <dsp:nvSpPr>
        <dsp:cNvPr id="0" name=""/>
        <dsp:cNvSpPr/>
      </dsp:nvSpPr>
      <dsp:spPr>
        <a:xfrm>
          <a:off x="2303" y="2299332"/>
          <a:ext cx="2050006" cy="8200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Entity identification</a:t>
          </a:r>
          <a:endParaRPr lang="en-US" sz="1600" kern="1200" dirty="0"/>
        </a:p>
      </dsp:txBody>
      <dsp:txXfrm>
        <a:off x="412304" y="2299332"/>
        <a:ext cx="1230004" cy="820002"/>
      </dsp:txXfrm>
    </dsp:sp>
    <dsp:sp modelId="{E2867AA2-D041-411F-90A6-E5485E09F1FC}">
      <dsp:nvSpPr>
        <dsp:cNvPr id="0" name=""/>
        <dsp:cNvSpPr/>
      </dsp:nvSpPr>
      <dsp:spPr>
        <a:xfrm>
          <a:off x="1847308" y="2299332"/>
          <a:ext cx="2050006" cy="8200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Relationship identification</a:t>
          </a:r>
          <a:endParaRPr lang="en-US" sz="1600" kern="1200" dirty="0"/>
        </a:p>
      </dsp:txBody>
      <dsp:txXfrm>
        <a:off x="2257309" y="2299332"/>
        <a:ext cx="1230004" cy="820002"/>
      </dsp:txXfrm>
    </dsp:sp>
    <dsp:sp modelId="{83AFF105-FF62-473F-B4E6-7D218A5EE577}">
      <dsp:nvSpPr>
        <dsp:cNvPr id="0" name=""/>
        <dsp:cNvSpPr/>
      </dsp:nvSpPr>
      <dsp:spPr>
        <a:xfrm>
          <a:off x="3692314" y="2299332"/>
          <a:ext cx="2050006" cy="82000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Cardinality identification</a:t>
          </a:r>
          <a:endParaRPr lang="en-US" sz="1600" kern="1200" dirty="0"/>
        </a:p>
      </dsp:txBody>
      <dsp:txXfrm>
        <a:off x="4102315" y="2299332"/>
        <a:ext cx="1230004" cy="820002"/>
      </dsp:txXfrm>
    </dsp:sp>
    <dsp:sp modelId="{5854411D-D5EB-4C2B-8673-CE239A2A9352}">
      <dsp:nvSpPr>
        <dsp:cNvPr id="0" name=""/>
        <dsp:cNvSpPr/>
      </dsp:nvSpPr>
      <dsp:spPr>
        <a:xfrm>
          <a:off x="5537319" y="2299332"/>
          <a:ext cx="2050006" cy="8200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Attribute identification</a:t>
          </a:r>
          <a:endParaRPr lang="en-US" sz="1600" kern="1200" dirty="0"/>
        </a:p>
      </dsp:txBody>
      <dsp:txXfrm>
        <a:off x="5947320" y="2299332"/>
        <a:ext cx="1230004" cy="820002"/>
      </dsp:txXfrm>
    </dsp:sp>
    <dsp:sp modelId="{499556FC-39CF-4DD9-86D5-50AB7017914E}">
      <dsp:nvSpPr>
        <dsp:cNvPr id="0" name=""/>
        <dsp:cNvSpPr/>
      </dsp:nvSpPr>
      <dsp:spPr>
        <a:xfrm>
          <a:off x="7382325" y="2299332"/>
          <a:ext cx="2050006" cy="82000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ERD</a:t>
          </a:r>
          <a:endParaRPr lang="en-US" sz="1600" kern="1200" dirty="0"/>
        </a:p>
      </dsp:txBody>
      <dsp:txXfrm>
        <a:off x="7792326" y="2299332"/>
        <a:ext cx="1230004" cy="82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6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7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8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5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8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2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6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5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56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5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1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9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7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em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em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ERD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52458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Required attribute</a:t>
            </a:r>
          </a:p>
          <a:p>
            <a:pPr lvl="1" fontAlgn="base"/>
            <a:r>
              <a:rPr lang="en-US" dirty="0" smtClean="0"/>
              <a:t>An attribute that must have value</a:t>
            </a:r>
          </a:p>
          <a:p>
            <a:pPr lvl="1" fontAlgn="base"/>
            <a:r>
              <a:rPr lang="en-US" dirty="0" smtClean="0"/>
              <a:t>Cannot be left empty</a:t>
            </a:r>
          </a:p>
          <a:p>
            <a:pPr lvl="1" fontAlgn="base"/>
            <a:r>
              <a:rPr lang="en-US" dirty="0" smtClean="0"/>
              <a:t>In Crow’s foot model the required attribute are written using bold style</a:t>
            </a:r>
          </a:p>
          <a:p>
            <a:pPr fontAlgn="base"/>
            <a:r>
              <a:rPr lang="en-US" dirty="0" smtClean="0"/>
              <a:t>Optional attribute</a:t>
            </a:r>
          </a:p>
          <a:p>
            <a:pPr lvl="1" fontAlgn="base"/>
            <a:r>
              <a:rPr lang="en-US" dirty="0" smtClean="0"/>
              <a:t>An attribute that does not required value and can be left empty</a:t>
            </a:r>
          </a:p>
          <a:p>
            <a:pPr lvl="1" fontAlgn="base"/>
            <a:r>
              <a:rPr lang="en-US" dirty="0" smtClean="0"/>
              <a:t>Written in normal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994" y="2460992"/>
            <a:ext cx="2347914" cy="2494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56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Composite attribute</a:t>
            </a:r>
          </a:p>
          <a:p>
            <a:pPr lvl="1" fontAlgn="base"/>
            <a:r>
              <a:rPr lang="en-US" dirty="0" smtClean="0"/>
              <a:t>An attribute that can be subdivided into additional attribute</a:t>
            </a:r>
          </a:p>
          <a:p>
            <a:pPr lvl="1" fontAlgn="base"/>
            <a:r>
              <a:rPr lang="en-US" dirty="0" smtClean="0"/>
              <a:t>Example: ADDRESS can bi divided as CITY, STATE, ZIP CODE</a:t>
            </a:r>
          </a:p>
          <a:p>
            <a:pPr fontAlgn="base"/>
            <a:r>
              <a:rPr lang="en-US" dirty="0" smtClean="0"/>
              <a:t>Simple attribute</a:t>
            </a:r>
          </a:p>
          <a:p>
            <a:pPr lvl="1" fontAlgn="base"/>
            <a:r>
              <a:rPr lang="en-US" dirty="0" smtClean="0"/>
              <a:t>An attribute that cannot be subdivided into meaningful component</a:t>
            </a:r>
          </a:p>
        </p:txBody>
      </p:sp>
    </p:spTree>
    <p:extLst>
      <p:ext uri="{BB962C8B-B14F-4D97-AF65-F5344CB8AC3E}">
        <p14:creationId xmlns:p14="http://schemas.microsoft.com/office/powerpoint/2010/main" val="15528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Single-valued attribute</a:t>
            </a:r>
          </a:p>
          <a:p>
            <a:pPr lvl="1" fontAlgn="base"/>
            <a:r>
              <a:rPr lang="en-US" dirty="0" smtClean="0"/>
              <a:t>An attribute that can have only a single value</a:t>
            </a:r>
          </a:p>
          <a:p>
            <a:pPr lvl="1" fontAlgn="base"/>
            <a:r>
              <a:rPr lang="en-US" dirty="0" smtClean="0"/>
              <a:t>Example: car serial number</a:t>
            </a:r>
          </a:p>
          <a:p>
            <a:pPr lvl="1" fontAlgn="base"/>
            <a:r>
              <a:rPr lang="en-US" dirty="0" smtClean="0"/>
              <a:t>Note: single-valued attribute is not necessarily simple attribute</a:t>
            </a:r>
          </a:p>
          <a:p>
            <a:pPr fontAlgn="base"/>
            <a:r>
              <a:rPr lang="en-US" dirty="0" smtClean="0"/>
              <a:t>Multivalued attribute</a:t>
            </a:r>
          </a:p>
          <a:p>
            <a:pPr lvl="1" fontAlgn="base"/>
            <a:r>
              <a:rPr lang="en-US" dirty="0" smtClean="0"/>
              <a:t>An attribute that can have more than one values</a:t>
            </a:r>
          </a:p>
          <a:p>
            <a:pPr lvl="1" fontAlgn="base"/>
            <a:r>
              <a:rPr lang="en-US" dirty="0" smtClean="0"/>
              <a:t>Example: student can have more than one phone number</a:t>
            </a:r>
          </a:p>
          <a:p>
            <a:pPr lvl="1" fontAlgn="base"/>
            <a:r>
              <a:rPr lang="en-US" dirty="0" smtClean="0"/>
              <a:t>Multivalued are shown by double line in Chen model</a:t>
            </a:r>
          </a:p>
          <a:p>
            <a:pPr lvl="1" fontAlgn="base"/>
            <a:r>
              <a:rPr lang="en-US" dirty="0" smtClean="0"/>
              <a:t>The Crow’s foot does not identify multivalued attribute</a:t>
            </a:r>
          </a:p>
        </p:txBody>
      </p:sp>
    </p:spTree>
    <p:extLst>
      <p:ext uri="{BB962C8B-B14F-4D97-AF65-F5344CB8AC3E}">
        <p14:creationId xmlns:p14="http://schemas.microsoft.com/office/powerpoint/2010/main" val="358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371" y="2363715"/>
            <a:ext cx="8416698" cy="24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Implementing multivalued 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Although ERD can handled multivalued attributes, </a:t>
            </a:r>
            <a:r>
              <a:rPr lang="en-US" dirty="0" smtClean="0">
                <a:solidFill>
                  <a:srgbClr val="FF0000"/>
                </a:solidFill>
              </a:rPr>
              <a:t>but we should not implement it in the RDMS</a:t>
            </a:r>
          </a:p>
          <a:p>
            <a:pPr fontAlgn="base"/>
            <a:r>
              <a:rPr lang="en-US" dirty="0" smtClean="0"/>
              <a:t>In database table, each column and row represent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282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Implementing multivalued 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Solution: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smtClean="0"/>
              <a:t>Create several new attributes, one for each component of the original multivalued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870" y="3044640"/>
            <a:ext cx="7558352" cy="26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Implementing multivalued 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Solution:</a:t>
            </a:r>
          </a:p>
          <a:p>
            <a:pPr marL="914400" lvl="1" indent="-457200" fontAlgn="base">
              <a:buFont typeface="+mj-lt"/>
              <a:buAutoNum type="arabicPeriod" startAt="2"/>
            </a:pPr>
            <a:r>
              <a:rPr lang="en-US" dirty="0" smtClean="0"/>
              <a:t>Create a new entity of the original multivalued attribute’s component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7500" y="3132110"/>
            <a:ext cx="6134618" cy="1538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0208" y="4791273"/>
            <a:ext cx="5632488" cy="15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63930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Derived attribute</a:t>
            </a:r>
          </a:p>
          <a:p>
            <a:pPr lvl="1" fontAlgn="base"/>
            <a:r>
              <a:rPr lang="en-US" dirty="0" smtClean="0"/>
              <a:t>An attribute whose valued is calculated from other attribute</a:t>
            </a:r>
          </a:p>
          <a:p>
            <a:pPr lvl="1" fontAlgn="base"/>
            <a:r>
              <a:rPr lang="en-US" dirty="0" smtClean="0"/>
              <a:t>Not physically exist</a:t>
            </a:r>
          </a:p>
          <a:p>
            <a:pPr lvl="1" fontAlgn="base"/>
            <a:r>
              <a:rPr lang="en-US" dirty="0" smtClean="0"/>
              <a:t>Example: age can be derived from date of birth</a:t>
            </a:r>
          </a:p>
        </p:txBody>
      </p:sp>
    </p:spTree>
    <p:extLst>
      <p:ext uri="{BB962C8B-B14F-4D97-AF65-F5344CB8AC3E}">
        <p14:creationId xmlns:p14="http://schemas.microsoft.com/office/powerpoint/2010/main" val="27652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1949639"/>
            <a:ext cx="9748534" cy="31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3333750" y="107584"/>
            <a:ext cx="8362949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Types of attribute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136" y="1883420"/>
            <a:ext cx="11423563" cy="29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 smtClean="0"/>
              <a:t>What is ERD?</a:t>
            </a:r>
          </a:p>
          <a:p>
            <a:r>
              <a:rPr lang="en-US" dirty="0" smtClean="0"/>
              <a:t>Type of notation in ERD</a:t>
            </a:r>
          </a:p>
          <a:p>
            <a:r>
              <a:rPr lang="en-US" dirty="0" smtClean="0"/>
              <a:t>Component of ERD</a:t>
            </a:r>
          </a:p>
          <a:p>
            <a:r>
              <a:rPr lang="en-US" dirty="0" smtClean="0"/>
              <a:t>Create ERD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Identifier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One or more attributes that uniquely identify each entity instance</a:t>
            </a:r>
          </a:p>
          <a:p>
            <a:pPr fontAlgn="base"/>
            <a:r>
              <a:rPr lang="en-US" dirty="0" smtClean="0"/>
              <a:t>Entity instance represents a row in a database table</a:t>
            </a:r>
          </a:p>
          <a:p>
            <a:pPr fontAlgn="base"/>
            <a:r>
              <a:rPr lang="en-US" dirty="0" smtClean="0"/>
              <a:t>Identifier </a:t>
            </a:r>
            <a:r>
              <a:rPr lang="en-US" dirty="0" smtClean="0">
                <a:sym typeface="Wingdings" panose="05000000000000000000" pitchFamily="2" charset="2"/>
              </a:rPr>
              <a:t> Primary keys (PK)</a:t>
            </a:r>
          </a:p>
          <a:p>
            <a:pPr fontAlgn="base"/>
            <a:r>
              <a:rPr lang="en-US" dirty="0" smtClean="0"/>
              <a:t>Identifier are underlined in ERD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7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Identifier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352" y="2185829"/>
            <a:ext cx="3742896" cy="27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Composite identifier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Ideally, an entity identifier is composed of only a single attribute</a:t>
            </a:r>
          </a:p>
          <a:p>
            <a:pPr fontAlgn="base"/>
            <a:r>
              <a:rPr lang="en-US" dirty="0" smtClean="0"/>
              <a:t>Composite identifier </a:t>
            </a:r>
            <a:r>
              <a:rPr lang="en-US" dirty="0" smtClean="0">
                <a:sym typeface="Wingdings" panose="05000000000000000000" pitchFamily="2" charset="2"/>
              </a:rPr>
              <a:t> a PK composed of more than one attribute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0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Composite identifier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5676" y="1961020"/>
            <a:ext cx="9403042" cy="45465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49829" y="1489088"/>
            <a:ext cx="1762904" cy="669471"/>
          </a:xfrm>
          <a:prstGeom prst="wedgeRoundRectCallout">
            <a:avLst>
              <a:gd name="adj1" fmla="val 78274"/>
              <a:gd name="adj2" fmla="val 57622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5327195" y="946663"/>
            <a:ext cx="130629" cy="1787979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02100" y="945263"/>
            <a:ext cx="2438400" cy="6803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Composite key if used as identifier</a:t>
            </a:r>
          </a:p>
        </p:txBody>
      </p:sp>
    </p:spTree>
    <p:extLst>
      <p:ext uri="{BB962C8B-B14F-4D97-AF65-F5344CB8AC3E}">
        <p14:creationId xmlns:p14="http://schemas.microsoft.com/office/powerpoint/2010/main" val="1096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Relationships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Relationship is association between entities</a:t>
            </a:r>
          </a:p>
          <a:p>
            <a:pPr fontAlgn="base"/>
            <a:r>
              <a:rPr lang="en-US" dirty="0" smtClean="0"/>
              <a:t>Participant is the entities that participate in a relationship</a:t>
            </a:r>
          </a:p>
          <a:p>
            <a:pPr fontAlgn="base"/>
            <a:r>
              <a:rPr lang="en-US" dirty="0" smtClean="0"/>
              <a:t>The relationship name is an active or passive </a:t>
            </a:r>
            <a:r>
              <a:rPr lang="en-US" b="1" dirty="0" smtClean="0"/>
              <a:t>verb</a:t>
            </a:r>
          </a:p>
          <a:p>
            <a:pPr fontAlgn="base"/>
            <a:r>
              <a:rPr lang="en-US" dirty="0" smtClean="0"/>
              <a:t>Example: A STUDENT </a:t>
            </a:r>
            <a:r>
              <a:rPr lang="en-US" i="1" dirty="0" smtClean="0"/>
              <a:t>takes</a:t>
            </a:r>
            <a:r>
              <a:rPr lang="en-US" dirty="0" smtClean="0"/>
              <a:t> a CLASS</a:t>
            </a:r>
          </a:p>
          <a:p>
            <a:pPr fontAlgn="base"/>
            <a:r>
              <a:rPr lang="en-US" dirty="0" smtClean="0"/>
              <a:t>Relationship between entities always operate in </a:t>
            </a:r>
            <a:r>
              <a:rPr lang="en-US" b="1" dirty="0" smtClean="0"/>
              <a:t>both</a:t>
            </a:r>
            <a:r>
              <a:rPr lang="en-US" dirty="0" smtClean="0"/>
              <a:t> directions</a:t>
            </a:r>
          </a:p>
          <a:p>
            <a:pPr fontAlgn="base"/>
            <a:r>
              <a:rPr lang="en-US" dirty="0" smtClean="0"/>
              <a:t>Types of relationship:</a:t>
            </a:r>
          </a:p>
          <a:p>
            <a:pPr lvl="1" fontAlgn="base"/>
            <a:r>
              <a:rPr lang="en-US" dirty="0" smtClean="0"/>
              <a:t>One-to-one</a:t>
            </a:r>
          </a:p>
          <a:p>
            <a:pPr lvl="1" fontAlgn="base"/>
            <a:r>
              <a:rPr lang="en-US" dirty="0" smtClean="0"/>
              <a:t>One-to-many</a:t>
            </a:r>
          </a:p>
          <a:p>
            <a:pPr lvl="1" fontAlgn="base"/>
            <a:r>
              <a:rPr lang="en-US" dirty="0" smtClean="0"/>
              <a:t>Many-to-many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7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Connectivity and Cardinality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Connectivity</a:t>
            </a:r>
            <a:r>
              <a:rPr lang="en-US" dirty="0" smtClean="0"/>
              <a:t> is used to describe the relationship classification</a:t>
            </a:r>
          </a:p>
          <a:p>
            <a:pPr fontAlgn="base"/>
            <a:r>
              <a:rPr lang="en-US" b="1" dirty="0" smtClean="0"/>
              <a:t>Cardinality</a:t>
            </a:r>
            <a:r>
              <a:rPr lang="en-US" dirty="0" smtClean="0"/>
              <a:t> express the minimum and maximum number of entity occurrences associated with one occurrence of the related entity</a:t>
            </a:r>
          </a:p>
          <a:p>
            <a:pPr fontAlgn="base"/>
            <a:r>
              <a:rPr lang="en-US" dirty="0" smtClean="0"/>
              <a:t>In ERD, cardinality using (</a:t>
            </a:r>
            <a:r>
              <a:rPr lang="en-US" dirty="0" err="1" smtClean="0"/>
              <a:t>x,y</a:t>
            </a:r>
            <a:r>
              <a:rPr lang="en-US" dirty="0" smtClean="0"/>
              <a:t>) format</a:t>
            </a:r>
          </a:p>
          <a:p>
            <a:pPr lvl="1" fontAlgn="base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minimum number of associated entities</a:t>
            </a:r>
          </a:p>
          <a:p>
            <a:pPr lvl="1" fontAlgn="base"/>
            <a:r>
              <a:rPr lang="en-US" dirty="0" smtClean="0"/>
              <a:t>Y </a:t>
            </a:r>
            <a:r>
              <a:rPr lang="en-US" dirty="0" smtClean="0">
                <a:sym typeface="Wingdings" panose="05000000000000000000" pitchFamily="2" charset="2"/>
              </a:rPr>
              <a:t> maximum number of associated entities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207" y="3429273"/>
            <a:ext cx="4384428" cy="20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Connectivity and Cardinality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Connectivity</a:t>
            </a:r>
            <a:r>
              <a:rPr lang="en-US" dirty="0" smtClean="0"/>
              <a:t> is used to describe the relationship classification</a:t>
            </a:r>
          </a:p>
          <a:p>
            <a:pPr fontAlgn="base"/>
            <a:r>
              <a:rPr lang="en-US" b="1" dirty="0" smtClean="0"/>
              <a:t>Cardinality</a:t>
            </a:r>
            <a:r>
              <a:rPr lang="en-US" dirty="0" smtClean="0"/>
              <a:t> express the minimum and maximum number of entity occurrences associated with one occurrence of the related entity</a:t>
            </a:r>
          </a:p>
          <a:p>
            <a:pPr fontAlgn="base"/>
            <a:r>
              <a:rPr lang="en-US" dirty="0" smtClean="0"/>
              <a:t>In ERD, cardinality using (</a:t>
            </a:r>
            <a:r>
              <a:rPr lang="en-US" dirty="0" err="1" smtClean="0"/>
              <a:t>x,y</a:t>
            </a:r>
            <a:r>
              <a:rPr lang="en-US" dirty="0" smtClean="0"/>
              <a:t>) format</a:t>
            </a:r>
          </a:p>
          <a:p>
            <a:pPr lvl="1" fontAlgn="base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minimum number of associated entities</a:t>
            </a:r>
          </a:p>
          <a:p>
            <a:pPr lvl="1" fontAlgn="base"/>
            <a:r>
              <a:rPr lang="en-US" dirty="0" smtClean="0"/>
              <a:t>Y </a:t>
            </a:r>
            <a:r>
              <a:rPr lang="en-US" dirty="0" smtClean="0">
                <a:sym typeface="Wingdings" panose="05000000000000000000" pitchFamily="2" charset="2"/>
              </a:rPr>
              <a:t> maximum number of associated entities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207" y="3429273"/>
            <a:ext cx="4384428" cy="20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Relationship strength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Weak relationship</a:t>
            </a:r>
          </a:p>
          <a:p>
            <a:pPr lvl="1" fontAlgn="base"/>
            <a:r>
              <a:rPr lang="en-US" dirty="0" smtClean="0"/>
              <a:t>Also known as a non-identifying relationship</a:t>
            </a:r>
          </a:p>
          <a:p>
            <a:pPr lvl="1" fontAlgn="base"/>
            <a:r>
              <a:rPr lang="en-US" dirty="0" smtClean="0"/>
              <a:t>Exist if the PK of the related entity does not contain a PK component of the parent entity</a:t>
            </a:r>
          </a:p>
          <a:p>
            <a:pPr lvl="1" fontAlgn="base"/>
            <a:r>
              <a:rPr lang="en-US" dirty="0" smtClean="0"/>
              <a:t>Example: weak relationship between COURSE and CLASS</a:t>
            </a:r>
          </a:p>
          <a:p>
            <a:pPr lvl="1" fontAlgn="base"/>
            <a:r>
              <a:rPr lang="en-US" dirty="0" smtClean="0"/>
              <a:t>PK of COURSE only a FK in the CLASS</a:t>
            </a:r>
          </a:p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883" y="4227833"/>
            <a:ext cx="732574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Relationship strength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3203575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Strong relationship</a:t>
            </a:r>
          </a:p>
          <a:p>
            <a:pPr lvl="1" fontAlgn="base"/>
            <a:r>
              <a:rPr lang="en-US" dirty="0" smtClean="0"/>
              <a:t>Exist when PK of the related entity contains a PK component of the parent entity</a:t>
            </a:r>
          </a:p>
          <a:p>
            <a:pPr lvl="1" fontAlgn="base"/>
            <a:r>
              <a:rPr lang="en-US" dirty="0" smtClean="0"/>
              <a:t>Example: strong relationship between COURSE and CLASS</a:t>
            </a:r>
          </a:p>
          <a:p>
            <a:pPr lvl="1" fontAlgn="base"/>
            <a:r>
              <a:rPr lang="en-US" dirty="0" smtClean="0"/>
              <a:t>PK in CLASS inherit a PK from COURSE</a:t>
            </a:r>
          </a:p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561" y="4209935"/>
            <a:ext cx="7979760" cy="20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Relationship degree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Indicates the number of entities associated with a relationship</a:t>
            </a:r>
          </a:p>
          <a:p>
            <a:pPr lvl="1" fontAlgn="base"/>
            <a:r>
              <a:rPr lang="en-US" dirty="0" smtClean="0"/>
              <a:t>Unary relationship</a:t>
            </a:r>
          </a:p>
          <a:p>
            <a:pPr marL="457200" lvl="1" indent="0" fontAlgn="base">
              <a:buNone/>
            </a:pPr>
            <a:r>
              <a:rPr lang="en-US" dirty="0"/>
              <a:t>	A</a:t>
            </a:r>
            <a:r>
              <a:rPr lang="en-US" dirty="0" smtClean="0"/>
              <a:t>ssociation is maintained within a single entity</a:t>
            </a:r>
          </a:p>
          <a:p>
            <a:pPr lvl="1" fontAlgn="base"/>
            <a:r>
              <a:rPr lang="en-US" dirty="0" smtClean="0"/>
              <a:t>Binary relationship</a:t>
            </a:r>
          </a:p>
          <a:p>
            <a:pPr marL="457200" lvl="1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Two entities are associated</a:t>
            </a:r>
          </a:p>
          <a:p>
            <a:pPr lvl="1" fontAlgn="base"/>
            <a:r>
              <a:rPr lang="en-US" dirty="0" smtClean="0"/>
              <a:t>Ternary relationship</a:t>
            </a:r>
          </a:p>
          <a:p>
            <a:pPr marL="457200" lvl="1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Three entities are associated</a:t>
            </a:r>
          </a:p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0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ERD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17833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ERD (Entity Relationship Diagram) </a:t>
            </a:r>
          </a:p>
          <a:p>
            <a:pPr lvl="1" fontAlgn="base"/>
            <a:r>
              <a:rPr lang="en-US" altLang="en-US" dirty="0" smtClean="0"/>
              <a:t>Representing the view of the database as seen by end-user</a:t>
            </a:r>
          </a:p>
          <a:p>
            <a:pPr lvl="1" fontAlgn="base"/>
            <a:r>
              <a:rPr lang="en-US" dirty="0" smtClean="0"/>
              <a:t>Can be used to understand and design the data requirements of organization</a:t>
            </a:r>
          </a:p>
          <a:p>
            <a:pPr lvl="1" fontAlgn="base"/>
            <a:r>
              <a:rPr lang="en-US" dirty="0" smtClean="0"/>
              <a:t>Independent from database type	</a:t>
            </a:r>
            <a:endParaRPr lang="en-US" dirty="0"/>
          </a:p>
        </p:txBody>
      </p:sp>
      <p:pic>
        <p:nvPicPr>
          <p:cNvPr id="12290" name="Picture 2" descr="Database Icon Pack | Free icon packs to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32" y="1727121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Unary relationship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An employee manage another employee</a:t>
            </a:r>
          </a:p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28" y="2476283"/>
            <a:ext cx="257210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Binary relationship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 professor teach class</a:t>
            </a:r>
          </a:p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7436" y="2700997"/>
            <a:ext cx="6128393" cy="20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Ternary relationship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9951" y="1614356"/>
            <a:ext cx="5705856" cy="41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Ternary relationship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870" y="1686363"/>
            <a:ext cx="8055093" cy="40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Create ERD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762223429"/>
              </p:ext>
            </p:extLst>
          </p:nvPr>
        </p:nvGraphicFramePr>
        <p:xfrm>
          <a:off x="1346608" y="702002"/>
          <a:ext cx="94346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56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Example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0651" cy="434388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Business rules:</a:t>
            </a:r>
          </a:p>
          <a:p>
            <a:pPr lvl="1" fontAlgn="base"/>
            <a:r>
              <a:rPr lang="en-US" dirty="0"/>
              <a:t>Each school is administered by a dean who is a professor </a:t>
            </a:r>
            <a:endParaRPr lang="en-US" dirty="0" smtClean="0"/>
          </a:p>
          <a:p>
            <a:pPr lvl="1" fontAlgn="base"/>
            <a:r>
              <a:rPr lang="en-US" dirty="0"/>
              <a:t>Each professor can be the dean of only one school </a:t>
            </a:r>
            <a:endParaRPr lang="en-US" dirty="0" smtClean="0"/>
          </a:p>
          <a:p>
            <a:pPr lvl="1" fontAlgn="base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professor is not required </a:t>
            </a:r>
            <a:r>
              <a:rPr lang="en-US" dirty="0" smtClean="0"/>
              <a:t>to be </a:t>
            </a:r>
            <a:r>
              <a:rPr lang="en-US" dirty="0"/>
              <a:t>the dean of any school </a:t>
            </a:r>
            <a:endParaRPr lang="en-US" dirty="0" smtClean="0"/>
          </a:p>
          <a:p>
            <a:pPr lvl="1" fontAlgn="base"/>
            <a:r>
              <a:rPr lang="en-US" dirty="0"/>
              <a:t>Each school comprises several departments </a:t>
            </a:r>
            <a:endParaRPr lang="en-US" dirty="0" smtClean="0"/>
          </a:p>
          <a:p>
            <a:pPr lvl="1" fontAlgn="base"/>
            <a:r>
              <a:rPr lang="en-US" dirty="0"/>
              <a:t>The smallest number of departments operated by a school is </a:t>
            </a:r>
            <a:r>
              <a:rPr lang="en-US" dirty="0" smtClean="0"/>
              <a:t>one, and </a:t>
            </a:r>
            <a:r>
              <a:rPr lang="en-US" dirty="0"/>
              <a:t>the largest number of departments is indeterminate (N) </a:t>
            </a:r>
            <a:endParaRPr lang="en-US" dirty="0" smtClean="0"/>
          </a:p>
          <a:p>
            <a:pPr lvl="1" fontAlgn="base"/>
            <a:r>
              <a:rPr lang="en-US" dirty="0" smtClean="0"/>
              <a:t>Each department </a:t>
            </a:r>
            <a:r>
              <a:rPr lang="en-US" dirty="0"/>
              <a:t>belongs to only a single school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2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2548832" y="1169513"/>
            <a:ext cx="7219950" cy="48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Exercise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20251" cy="434388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In a group, create a Crow’s foot ERD based on the following business rules</a:t>
            </a:r>
          </a:p>
          <a:p>
            <a:pPr lvl="1" fontAlgn="base"/>
            <a:r>
              <a:rPr lang="en-US" dirty="0"/>
              <a:t>A department employs many employees, but each employee is employed by </a:t>
            </a:r>
            <a:r>
              <a:rPr lang="en-US" dirty="0" smtClean="0"/>
              <a:t>only one department.</a:t>
            </a:r>
            <a:endParaRPr lang="en-US" dirty="0"/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division operates many departments, but each department is operated by </a:t>
            </a:r>
            <a:r>
              <a:rPr lang="en-US" dirty="0" smtClean="0"/>
              <a:t>only one division.</a:t>
            </a:r>
            <a:endParaRPr lang="en-US" dirty="0"/>
          </a:p>
          <a:p>
            <a:pPr lvl="1" fontAlgn="base"/>
            <a:r>
              <a:rPr lang="en-US" dirty="0" smtClean="0"/>
              <a:t>An </a:t>
            </a:r>
            <a:r>
              <a:rPr lang="en-US" dirty="0"/>
              <a:t>employee may be assigned many projects, and a project may have many</a:t>
            </a:r>
            <a:br>
              <a:rPr lang="en-US" dirty="0"/>
            </a:br>
            <a:r>
              <a:rPr lang="en-US" dirty="0"/>
              <a:t>employees assigned to </a:t>
            </a:r>
            <a:r>
              <a:rPr lang="en-US" dirty="0" smtClean="0"/>
              <a:t>it.</a:t>
            </a:r>
            <a:endParaRPr lang="en-US" dirty="0"/>
          </a:p>
          <a:p>
            <a:pPr lvl="1" fontAlgn="base"/>
            <a:r>
              <a:rPr lang="en-US" dirty="0" smtClean="0"/>
              <a:t>A </a:t>
            </a:r>
            <a:r>
              <a:rPr lang="en-US" dirty="0"/>
              <a:t>project must have at least one employee assigned to </a:t>
            </a:r>
            <a:r>
              <a:rPr lang="en-US" dirty="0" smtClean="0"/>
              <a:t>it.</a:t>
            </a:r>
            <a:endParaRPr lang="en-US" dirty="0"/>
          </a:p>
          <a:p>
            <a:pPr lvl="1" fontAlgn="base"/>
            <a:r>
              <a:rPr lang="en-US" dirty="0" smtClean="0"/>
              <a:t>One </a:t>
            </a:r>
            <a:r>
              <a:rPr lang="en-US" dirty="0"/>
              <a:t>of the employees manages each department, and each department is</a:t>
            </a:r>
            <a:br>
              <a:rPr lang="en-US" dirty="0"/>
            </a:br>
            <a:r>
              <a:rPr lang="en-US" dirty="0"/>
              <a:t>managed by only one </a:t>
            </a:r>
            <a:r>
              <a:rPr lang="en-US" dirty="0" smtClean="0"/>
              <a:t>employee.</a:t>
            </a:r>
            <a:endParaRPr lang="en-US" dirty="0"/>
          </a:p>
          <a:p>
            <a:pPr lvl="1" fontAlgn="base"/>
            <a:r>
              <a:rPr lang="en-US" dirty="0" smtClean="0"/>
              <a:t>One </a:t>
            </a:r>
            <a:r>
              <a:rPr lang="en-US" dirty="0"/>
              <a:t>of the employees runs each division, and each division is run by only </a:t>
            </a:r>
            <a:r>
              <a:rPr lang="en-US" dirty="0" smtClean="0"/>
              <a:t>one employee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2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 of notation used in ERD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55" y="1937079"/>
            <a:ext cx="11333810" cy="32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7" y="107584"/>
            <a:ext cx="896609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Main component of ERD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4928993"/>
              </p:ext>
            </p:extLst>
          </p:nvPr>
        </p:nvGraphicFramePr>
        <p:xfrm>
          <a:off x="3560517" y="156756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98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6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Represent a real world object</a:t>
            </a:r>
          </a:p>
          <a:p>
            <a:pPr lvl="1" fontAlgn="base"/>
            <a:r>
              <a:rPr lang="en-US" dirty="0" smtClean="0"/>
              <a:t>Person</a:t>
            </a:r>
          </a:p>
          <a:p>
            <a:pPr lvl="1" fontAlgn="base"/>
            <a:r>
              <a:rPr lang="en-US" dirty="0" smtClean="0"/>
              <a:t>Class</a:t>
            </a:r>
          </a:p>
          <a:p>
            <a:pPr lvl="1" fontAlgn="base"/>
            <a:r>
              <a:rPr lang="en-US" dirty="0" smtClean="0"/>
              <a:t>Course</a:t>
            </a:r>
          </a:p>
          <a:p>
            <a:pPr fontAlgn="base"/>
            <a:r>
              <a:rPr lang="en-US" dirty="0" smtClean="0"/>
              <a:t>In a database entity is representing as a table</a:t>
            </a:r>
          </a:p>
          <a:p>
            <a:pPr fontAlgn="base"/>
            <a:r>
              <a:rPr lang="en-US" dirty="0" smtClean="0"/>
              <a:t>An entity is represented by a rectangle that contain the entity’s name</a:t>
            </a:r>
          </a:p>
          <a:p>
            <a:pPr fontAlgn="base"/>
            <a:r>
              <a:rPr lang="en-US" dirty="0" smtClean="0"/>
              <a:t>The entity name </a:t>
            </a:r>
            <a:r>
              <a:rPr lang="en-US" dirty="0" smtClean="0">
                <a:sym typeface="Wingdings" panose="05000000000000000000" pitchFamily="2" charset="2"/>
              </a:rPr>
              <a:t> a noun  usually written in a capital letters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Entity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721" y="2038904"/>
            <a:ext cx="2938739" cy="23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Attributes are characteristics of entities</a:t>
            </a:r>
          </a:p>
          <a:p>
            <a:pPr fontAlgn="base"/>
            <a:r>
              <a:rPr lang="en-US" dirty="0" smtClean="0"/>
              <a:t>In a Chen model, an attribute is represented by oval</a:t>
            </a:r>
          </a:p>
          <a:p>
            <a:pPr fontAlgn="base"/>
            <a:r>
              <a:rPr lang="en-US" dirty="0" smtClean="0"/>
              <a:t>In Crows foot model, the attributes can be written in the attribute box bellow the entity rectangle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2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Attributes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55" y="1937079"/>
            <a:ext cx="11333810" cy="32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5678</TotalTime>
  <Words>1251</Words>
  <Application>Microsoft Office PowerPoint</Application>
  <PresentationFormat>Widescreen</PresentationFormat>
  <Paragraphs>270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Avenir Next LT Pro</vt:lpstr>
      <vt:lpstr>Calibri</vt:lpstr>
      <vt:lpstr>Calibri Light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</cp:lastModifiedBy>
  <cp:revision>195</cp:revision>
  <dcterms:created xsi:type="dcterms:W3CDTF">2020-01-30T06:48:20Z</dcterms:created>
  <dcterms:modified xsi:type="dcterms:W3CDTF">2023-08-28T02:22:13Z</dcterms:modified>
</cp:coreProperties>
</file>