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08" r:id="rId2"/>
    <p:sldId id="313" r:id="rId3"/>
    <p:sldId id="332" r:id="rId4"/>
    <p:sldId id="342" r:id="rId5"/>
    <p:sldId id="339" r:id="rId6"/>
    <p:sldId id="337" r:id="rId7"/>
    <p:sldId id="338" r:id="rId8"/>
    <p:sldId id="347" r:id="rId9"/>
    <p:sldId id="349" r:id="rId10"/>
    <p:sldId id="348" r:id="rId11"/>
    <p:sldId id="350" r:id="rId12"/>
    <p:sldId id="351" r:id="rId13"/>
    <p:sldId id="352" r:id="rId14"/>
    <p:sldId id="353" r:id="rId15"/>
    <p:sldId id="369" r:id="rId16"/>
    <p:sldId id="354" r:id="rId17"/>
    <p:sldId id="343" r:id="rId18"/>
    <p:sldId id="344" r:id="rId19"/>
    <p:sldId id="356" r:id="rId20"/>
    <p:sldId id="370" r:id="rId21"/>
    <p:sldId id="357" r:id="rId22"/>
    <p:sldId id="358" r:id="rId23"/>
    <p:sldId id="359" r:id="rId24"/>
    <p:sldId id="367" r:id="rId25"/>
    <p:sldId id="3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  <p:cmAuthor id="3" name="Rizka Wakhidatus Sholikah" initials="RWS" lastIdx="1" clrIdx="2">
    <p:extLst>
      <p:ext uri="{19B8F6BF-5375-455C-9EA6-DF929625EA0E}">
        <p15:presenceInfo xmlns:p15="http://schemas.microsoft.com/office/powerpoint/2012/main" userId="Rizka Wakhidatus Sholik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 autoAdjust="0"/>
    <p:restoredTop sz="90345" autoAdjust="0"/>
  </p:normalViewPr>
  <p:slideViewPr>
    <p:cSldViewPr snapToGrid="0">
      <p:cViewPr varScale="1">
        <p:scale>
          <a:sx n="96" d="100"/>
          <a:sy n="96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CFD20-1D38-487D-8E5D-BCECB15094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9BB77-70C5-47CE-B4A2-FE78D438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5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1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97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85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6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8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9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9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9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82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80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7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05874" y="3534335"/>
            <a:ext cx="4973351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73529" y="2114825"/>
            <a:ext cx="9944248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Advanced data </a:t>
            </a:r>
            <a:r>
              <a:rPr lang="en-ID" sz="7200" b="1" dirty="0" err="1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modeling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5857168" y="3473807"/>
            <a:ext cx="4522056" cy="905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err="1">
                <a:solidFill>
                  <a:srgbClr val="002060"/>
                </a:solidFill>
                <a:latin typeface="Myriad Pro" panose="020B0503030403020204" pitchFamily="34" charset="0"/>
              </a:rPr>
              <a:t>Sistem</a:t>
            </a:r>
            <a:r>
              <a:rPr lang="en-US" sz="2400" b="1" dirty="0">
                <a:solidFill>
                  <a:srgbClr val="002060"/>
                </a:solidFill>
                <a:latin typeface="Myriad Pro" panose="020B0503030403020204" pitchFamily="34" charset="0"/>
              </a:rPr>
              <a:t> Basis Data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Myriad Pro" panose="020B0503030403020204" pitchFamily="34" charset="0"/>
              </a:rPr>
              <a:t>Rizka Wakhidatus </a:t>
            </a:r>
            <a:r>
              <a:rPr lang="en-US" sz="1800" dirty="0" err="1">
                <a:solidFill>
                  <a:srgbClr val="002060"/>
                </a:solidFill>
                <a:latin typeface="Myriad Pro" panose="020B0503030403020204" pitchFamily="34" charset="0"/>
              </a:rPr>
              <a:t>Sholikah</a:t>
            </a:r>
            <a:endParaRPr lang="en-ID" sz="18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Every subtype can have </a:t>
            </a:r>
            <a:r>
              <a:rPr lang="en-US" b="1" dirty="0"/>
              <a:t>only one </a:t>
            </a:r>
            <a:r>
              <a:rPr lang="en-US" dirty="0" err="1"/>
              <a:t>supertype</a:t>
            </a:r>
            <a:r>
              <a:rPr lang="en-US" dirty="0"/>
              <a:t> to which it is</a:t>
            </a:r>
            <a:br>
              <a:rPr lang="en-US" dirty="0"/>
            </a:br>
            <a:r>
              <a:rPr lang="en-US" dirty="0"/>
              <a:t>directly related </a:t>
            </a:r>
          </a:p>
          <a:p>
            <a:pPr fontAlgn="base"/>
            <a:r>
              <a:rPr lang="en-US" dirty="0"/>
              <a:t>A specialization hierarchy can have many levels of </a:t>
            </a:r>
            <a:r>
              <a:rPr lang="en-US" dirty="0" err="1"/>
              <a:t>supertype</a:t>
            </a:r>
            <a:br>
              <a:rPr lang="en-US" dirty="0"/>
            </a:br>
            <a:r>
              <a:rPr lang="en-US" dirty="0"/>
              <a:t>or subtype relationships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Specialization hierarchy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2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Inheritance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 the EERD, the property that enables an entity subtype to</a:t>
            </a:r>
            <a:br>
              <a:rPr lang="en-US" dirty="0"/>
            </a:br>
            <a:r>
              <a:rPr lang="en-US" b="1" dirty="0"/>
              <a:t>inherit</a:t>
            </a:r>
            <a:r>
              <a:rPr lang="en-US" dirty="0"/>
              <a:t> the </a:t>
            </a:r>
            <a:r>
              <a:rPr lang="en-US" b="1" dirty="0"/>
              <a:t>attributes</a:t>
            </a:r>
            <a:r>
              <a:rPr lang="en-US" dirty="0"/>
              <a:t> and </a:t>
            </a:r>
            <a:r>
              <a:rPr lang="en-US" b="1" dirty="0"/>
              <a:t>relationships</a:t>
            </a:r>
            <a:r>
              <a:rPr lang="en-US" dirty="0"/>
              <a:t> of the entity </a:t>
            </a:r>
            <a:r>
              <a:rPr lang="en-US" dirty="0" err="1"/>
              <a:t>supertype</a:t>
            </a:r>
            <a:endParaRPr lang="en-US" dirty="0"/>
          </a:p>
          <a:p>
            <a:pPr fontAlgn="base"/>
            <a:r>
              <a:rPr lang="en-US" dirty="0"/>
              <a:t>A lower-level subtype inherits all of the attributes and relationships from all of its upper-level </a:t>
            </a:r>
            <a:r>
              <a:rPr lang="en-US" dirty="0" err="1"/>
              <a:t>supertypes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Subtypes still can have their own relationship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Inheritance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2826654" y="1080740"/>
            <a:ext cx="5953773" cy="51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Subtype discriminator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9106" y="1093899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attribute in the </a:t>
            </a:r>
            <a:r>
              <a:rPr lang="en-US" dirty="0" err="1"/>
              <a:t>supertype</a:t>
            </a:r>
            <a:r>
              <a:rPr lang="en-US" dirty="0"/>
              <a:t> entity that determines to</a:t>
            </a:r>
            <a:br>
              <a:rPr lang="en-US" dirty="0"/>
            </a:br>
            <a:r>
              <a:rPr lang="en-US" dirty="0"/>
              <a:t>which subtype the </a:t>
            </a:r>
            <a:r>
              <a:rPr lang="en-US" dirty="0" err="1"/>
              <a:t>supertype</a:t>
            </a:r>
            <a:r>
              <a:rPr lang="en-US" dirty="0"/>
              <a:t> occurrence is related 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7436" y="1884723"/>
            <a:ext cx="6724667" cy="435979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165600" y="2768600"/>
            <a:ext cx="1397000" cy="50096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Disjoint constraints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Disjoint subtype also known as non-overlapping subtypes </a:t>
            </a:r>
          </a:p>
          <a:p>
            <a:pPr fontAlgn="base"/>
            <a:r>
              <a:rPr lang="en-US" dirty="0"/>
              <a:t>Subtypes that contain a </a:t>
            </a:r>
            <a:r>
              <a:rPr lang="en-US" i="1" dirty="0"/>
              <a:t>unique </a:t>
            </a:r>
            <a:r>
              <a:rPr lang="en-US" dirty="0"/>
              <a:t>subset of the </a:t>
            </a:r>
            <a:r>
              <a:rPr lang="en-US" dirty="0" err="1"/>
              <a:t>supertype</a:t>
            </a:r>
            <a:r>
              <a:rPr lang="en-US" dirty="0"/>
              <a:t> entity set </a:t>
            </a:r>
          </a:p>
          <a:p>
            <a:pPr fontAlgn="base"/>
            <a:r>
              <a:rPr lang="en-US" dirty="0"/>
              <a:t>Each entity instance of the </a:t>
            </a:r>
            <a:r>
              <a:rPr lang="en-US" dirty="0" err="1"/>
              <a:t>supertype</a:t>
            </a:r>
            <a:r>
              <a:rPr lang="en-US" dirty="0"/>
              <a:t> can appear in only one of the subtypes </a:t>
            </a:r>
          </a:p>
          <a:p>
            <a:pPr fontAlgn="base"/>
            <a:r>
              <a:rPr lang="en-US" dirty="0"/>
              <a:t>If the business rules state that an employee cannot belong more than one subtype at a time, the disjoint subtype can be used</a:t>
            </a:r>
          </a:p>
          <a:p>
            <a:pPr fontAlgn="base"/>
            <a:r>
              <a:rPr lang="en-US" dirty="0"/>
              <a:t>Use symbol </a:t>
            </a:r>
            <a:r>
              <a:rPr lang="en-US" i="1" dirty="0"/>
              <a:t>d </a:t>
            </a:r>
            <a:r>
              <a:rPr lang="en-US" dirty="0"/>
              <a:t>inside the category shape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Overlapping constraints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If the business rules state that an employee can have multiple classification at a time</a:t>
            </a:r>
          </a:p>
          <a:p>
            <a:pPr fontAlgn="base"/>
            <a:r>
              <a:rPr lang="en-US" dirty="0"/>
              <a:t>We can use </a:t>
            </a:r>
            <a:r>
              <a:rPr lang="en-US" b="1" dirty="0"/>
              <a:t>overlapping</a:t>
            </a:r>
            <a:r>
              <a:rPr lang="en-US" dirty="0"/>
              <a:t> subtypes</a:t>
            </a:r>
          </a:p>
          <a:p>
            <a:pPr fontAlgn="base"/>
            <a:r>
              <a:rPr lang="en-US" dirty="0"/>
              <a:t>Overlapping subtypes are subtypes that contain </a:t>
            </a:r>
            <a:r>
              <a:rPr lang="en-US" dirty="0" err="1"/>
              <a:t>nonunique</a:t>
            </a:r>
            <a:r>
              <a:rPr lang="en-US" dirty="0"/>
              <a:t> subsets of the </a:t>
            </a:r>
            <a:r>
              <a:rPr lang="en-US" dirty="0" err="1"/>
              <a:t>supertype</a:t>
            </a:r>
            <a:r>
              <a:rPr lang="en-US" dirty="0"/>
              <a:t> entity set </a:t>
            </a:r>
          </a:p>
          <a:p>
            <a:pPr fontAlgn="base"/>
            <a:r>
              <a:rPr lang="en-US" dirty="0"/>
              <a:t>Use symbol </a:t>
            </a:r>
            <a:r>
              <a:rPr lang="en-US" i="1" dirty="0"/>
              <a:t>o </a:t>
            </a:r>
            <a:r>
              <a:rPr lang="en-US" dirty="0"/>
              <a:t>inside the category shape</a:t>
            </a:r>
          </a:p>
          <a:p>
            <a:pPr fontAlgn="base"/>
            <a:r>
              <a:rPr lang="en-US" dirty="0"/>
              <a:t>The implementation of overlapping subtypes requires the use of one discriminator attribute for each subtype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Example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9679" y="993966"/>
            <a:ext cx="7563422" cy="531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Completeness constraint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903918" cy="4351338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The completeness constraint specifies whether each entity </a:t>
            </a:r>
            <a:r>
              <a:rPr lang="en-US" dirty="0" err="1"/>
              <a:t>supertype</a:t>
            </a:r>
            <a:r>
              <a:rPr lang="en-US" dirty="0"/>
              <a:t> occurrence must also be a member of at least one subtype </a:t>
            </a:r>
          </a:p>
          <a:p>
            <a:pPr fontAlgn="base"/>
            <a:r>
              <a:rPr lang="en-US" dirty="0"/>
              <a:t>The completeness constraint can be partial or total </a:t>
            </a:r>
          </a:p>
          <a:p>
            <a:pPr fontAlgn="base"/>
            <a:r>
              <a:rPr lang="en-US" b="1" dirty="0"/>
              <a:t>The partial completeness </a:t>
            </a:r>
            <a:r>
              <a:rPr lang="en-US" dirty="0"/>
              <a:t>means that not every </a:t>
            </a:r>
            <a:r>
              <a:rPr lang="en-US" dirty="0" err="1"/>
              <a:t>supertype</a:t>
            </a:r>
            <a:r>
              <a:rPr lang="en-US" dirty="0"/>
              <a:t> occurrence is a member of a subtype </a:t>
            </a:r>
          </a:p>
          <a:p>
            <a:pPr fontAlgn="base"/>
            <a:r>
              <a:rPr lang="en-US" dirty="0"/>
              <a:t>Some </a:t>
            </a:r>
            <a:r>
              <a:rPr lang="en-US" dirty="0" err="1"/>
              <a:t>supertype</a:t>
            </a:r>
            <a:r>
              <a:rPr lang="en-US" dirty="0"/>
              <a:t> occurrences may not be members of any subtype </a:t>
            </a:r>
          </a:p>
          <a:p>
            <a:pPr fontAlgn="base"/>
            <a:r>
              <a:rPr lang="en-US" b="1" dirty="0"/>
              <a:t>Total completeness </a:t>
            </a:r>
            <a:r>
              <a:rPr lang="en-US" dirty="0"/>
              <a:t>means that every </a:t>
            </a:r>
            <a:r>
              <a:rPr lang="en-US" dirty="0" err="1"/>
              <a:t>supertype</a:t>
            </a:r>
            <a:r>
              <a:rPr lang="en-US" dirty="0"/>
              <a:t> occurrence must be a member of at least one subtype </a:t>
            </a:r>
          </a:p>
          <a:p>
            <a:pPr fontAlgn="base"/>
            <a:r>
              <a:rPr lang="en-US" dirty="0"/>
              <a:t>The symbol in ERD:</a:t>
            </a:r>
          </a:p>
          <a:p>
            <a:pPr lvl="1" fontAlgn="base"/>
            <a:r>
              <a:rPr lang="en-US" dirty="0"/>
              <a:t>A single horizontal line under the circle represents a partial completeness constraint </a:t>
            </a:r>
          </a:p>
          <a:p>
            <a:pPr lvl="1" fontAlgn="base"/>
            <a:r>
              <a:rPr lang="en-US" dirty="0"/>
              <a:t>A double horizontal line under the circle represents a total completeness constraint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717" y="2787546"/>
            <a:ext cx="1367083" cy="19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708401" y="107584"/>
            <a:ext cx="7758236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Specialization and generalization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Specialization</a:t>
            </a:r>
            <a:r>
              <a:rPr lang="en-US" dirty="0"/>
              <a:t> is the top-down process of identifying lower-level, more specific entity subtypes from a higher-level entity </a:t>
            </a:r>
            <a:r>
              <a:rPr lang="en-US" dirty="0" err="1"/>
              <a:t>supertype</a:t>
            </a:r>
            <a:r>
              <a:rPr lang="en-US" dirty="0"/>
              <a:t> </a:t>
            </a:r>
          </a:p>
          <a:p>
            <a:pPr fontAlgn="base"/>
            <a:r>
              <a:rPr lang="en-US" b="1" dirty="0"/>
              <a:t>Generalization</a:t>
            </a:r>
            <a:r>
              <a:rPr lang="en-US" dirty="0"/>
              <a:t> is the bottom-up process of identifying a higher-level, more generic entity </a:t>
            </a:r>
            <a:r>
              <a:rPr lang="en-US" dirty="0" err="1"/>
              <a:t>supertype</a:t>
            </a:r>
            <a:r>
              <a:rPr lang="en-US" dirty="0"/>
              <a:t> from lower-level entity subtypes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Entity Clustering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An </a:t>
            </a:r>
            <a:r>
              <a:rPr lang="en-US" b="1" dirty="0"/>
              <a:t>entity cluster </a:t>
            </a:r>
            <a:r>
              <a:rPr lang="en-US" dirty="0"/>
              <a:t>is a “virtual” entity type used to represent multiple entities and relationships in the ERD </a:t>
            </a:r>
          </a:p>
          <a:p>
            <a:pPr fontAlgn="base"/>
            <a:r>
              <a:rPr lang="en-US" dirty="0"/>
              <a:t>Formed by combining multiple interrelated entities into a single, abstract entity object </a:t>
            </a:r>
          </a:p>
          <a:p>
            <a:pPr fontAlgn="base"/>
            <a:r>
              <a:rPr lang="en-US" dirty="0"/>
              <a:t>Why?</a:t>
            </a:r>
          </a:p>
          <a:p>
            <a:pPr lvl="1" fontAlgn="base"/>
            <a:r>
              <a:rPr lang="en-US" dirty="0"/>
              <a:t>Because sometimes the application contains a lot of entities and relations that unreadable</a:t>
            </a:r>
          </a:p>
          <a:p>
            <a:pPr lvl="1" fontAlgn="base"/>
            <a:r>
              <a:rPr lang="en-US" dirty="0"/>
              <a:t>Minimize the number of entity shown in ERD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2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518072" cy="4351338"/>
          </a:xfrm>
        </p:spPr>
        <p:txBody>
          <a:bodyPr/>
          <a:lstStyle/>
          <a:p>
            <a:r>
              <a:rPr lang="en-US" dirty="0"/>
              <a:t>Extended Entity Relational Model</a:t>
            </a:r>
          </a:p>
          <a:p>
            <a:r>
              <a:rPr lang="en-US" dirty="0"/>
              <a:t>Entity Clustering</a:t>
            </a:r>
          </a:p>
          <a:p>
            <a:r>
              <a:rPr lang="en-US" dirty="0"/>
              <a:t>Selecting Primary Keys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Entity Clustering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using entity cluster, the general rule is to avoid the display of attributes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3429" y="1088629"/>
            <a:ext cx="4395739" cy="55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124201" y="107584"/>
            <a:ext cx="8342436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Natural keys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3203575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Primary keys </a:t>
            </a:r>
            <a:r>
              <a:rPr lang="en-US" dirty="0"/>
              <a:t>uniquely identifies each entity instance </a:t>
            </a:r>
          </a:p>
          <a:p>
            <a:pPr fontAlgn="base"/>
            <a:r>
              <a:rPr lang="en-US" b="1" dirty="0"/>
              <a:t>A natural keys </a:t>
            </a:r>
            <a:r>
              <a:rPr lang="en-US" dirty="0"/>
              <a:t>is a real-world, generally accepted identifier used to distinguish real-world objects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098800" y="107584"/>
            <a:ext cx="836783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When to use composite primary key?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320357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In fact, composite primary keys are particularly useful in two cases: </a:t>
            </a:r>
          </a:p>
          <a:p>
            <a:pPr lvl="1" fontAlgn="base"/>
            <a:r>
              <a:rPr lang="en-US" dirty="0"/>
              <a:t>As identifiers of composite entities, in which each primary key combination is allowed only once in the M:N relationship </a:t>
            </a:r>
          </a:p>
          <a:p>
            <a:pPr lvl="1" fontAlgn="base"/>
            <a:r>
              <a:rPr lang="en-US" dirty="0"/>
              <a:t>As identifiers of weak entities, in which the weak entity has a strong identifying relationship with the parent entity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7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Surrogate primary keys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320357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 system-assigned primary key, generally numeric and auto-incremented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909" y="3072595"/>
            <a:ext cx="7793989" cy="19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Assignment 1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54987" cy="4185271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5100" dirty="0"/>
              <a:t>Create a group of 2-3</a:t>
            </a:r>
          </a:p>
          <a:p>
            <a:pPr fontAlgn="base"/>
            <a:r>
              <a:rPr lang="en-US" sz="5100" dirty="0"/>
              <a:t>Choose one of the case studies to solve</a:t>
            </a:r>
          </a:p>
          <a:p>
            <a:pPr lvl="1" fontAlgn="base"/>
            <a:r>
              <a:rPr lang="en-US" sz="3600" dirty="0"/>
              <a:t>Case 1: case no. 8 chapter 5*</a:t>
            </a:r>
          </a:p>
          <a:p>
            <a:pPr lvl="1" fontAlgn="base"/>
            <a:r>
              <a:rPr lang="en-US" sz="3600" dirty="0"/>
              <a:t>Case 2: case no. 9 chapter 5*</a:t>
            </a:r>
          </a:p>
          <a:p>
            <a:pPr lvl="1" fontAlgn="base"/>
            <a:r>
              <a:rPr lang="en-US" sz="3600" dirty="0"/>
              <a:t>Case 3: case no. 10 chapter 5*</a:t>
            </a:r>
          </a:p>
          <a:p>
            <a:pPr fontAlgn="base"/>
            <a:r>
              <a:rPr lang="en-US" sz="5100" dirty="0"/>
              <a:t>Create a complete ERD using crow’s foot model</a:t>
            </a:r>
          </a:p>
          <a:p>
            <a:pPr fontAlgn="base"/>
            <a:r>
              <a:rPr lang="en-US" sz="5100" dirty="0"/>
              <a:t>Use specialization hierarchy if needed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* </a:t>
            </a:r>
            <a:r>
              <a:rPr lang="en-US" sz="2600" dirty="0"/>
              <a:t>Carlos M. Coronel - Database Systems_ Design, Implementation, &amp; Management-Cengage Learning (2018)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13880"/>
                </a:solidFill>
                <a:latin typeface="Avenir Next LT Pro" panose="020B0504020202020204" pitchFamily="34" charset="0"/>
              </a:rPr>
              <a:t>Thank you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EERM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17833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EERM (Extended entity Relationship Model) </a:t>
            </a:r>
          </a:p>
          <a:p>
            <a:pPr lvl="1" fontAlgn="base"/>
            <a:r>
              <a:rPr lang="en-US" altLang="en-US" dirty="0"/>
              <a:t>Adding more semantic constructs to the original ERM</a:t>
            </a:r>
          </a:p>
          <a:p>
            <a:pPr lvl="1" fontAlgn="base"/>
            <a:r>
              <a:rPr lang="en-US" dirty="0"/>
              <a:t>Cover increasing complexity in application</a:t>
            </a:r>
          </a:p>
          <a:p>
            <a:pPr lvl="1" fontAlgn="base"/>
            <a:r>
              <a:rPr lang="en-US" dirty="0"/>
              <a:t>The diagram that use in EERM is called EERD (extended Entity Relationship Diagram)</a:t>
            </a:r>
          </a:p>
        </p:txBody>
      </p:sp>
      <p:pic>
        <p:nvPicPr>
          <p:cNvPr id="12290" name="Picture 2" descr="Database Icon Pack | Free icon packs to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32" y="1727121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Entity </a:t>
            </a:r>
            <a:r>
              <a:rPr lang="en-US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Supertypes</a:t>
            </a:r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and Subtypes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28436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Entity </a:t>
            </a:r>
            <a:r>
              <a:rPr lang="en-US" b="1" dirty="0" err="1"/>
              <a:t>supertypes</a:t>
            </a:r>
            <a:r>
              <a:rPr lang="en-US" dirty="0"/>
              <a:t> is generic entity type that is related to one or more entity </a:t>
            </a:r>
            <a:r>
              <a:rPr lang="en-US" b="1" dirty="0"/>
              <a:t>subtypes</a:t>
            </a:r>
          </a:p>
          <a:p>
            <a:pPr fontAlgn="base"/>
            <a:r>
              <a:rPr lang="en-US" dirty="0"/>
              <a:t>Entity </a:t>
            </a:r>
            <a:r>
              <a:rPr lang="en-US" b="1" dirty="0" err="1"/>
              <a:t>supertypes</a:t>
            </a:r>
            <a:r>
              <a:rPr lang="en-US" dirty="0"/>
              <a:t> contain common characteristics</a:t>
            </a:r>
          </a:p>
          <a:p>
            <a:pPr fontAlgn="base"/>
            <a:r>
              <a:rPr lang="en-US" dirty="0"/>
              <a:t>Entity </a:t>
            </a:r>
            <a:r>
              <a:rPr lang="en-US" b="1" dirty="0"/>
              <a:t>subtypes</a:t>
            </a:r>
            <a:r>
              <a:rPr lang="en-US" dirty="0"/>
              <a:t> contain their own unique </a:t>
            </a:r>
            <a:r>
              <a:rPr lang="en-US" dirty="0" err="1"/>
              <a:t>characterictics</a:t>
            </a:r>
            <a:endParaRPr lang="en-US" dirty="0"/>
          </a:p>
          <a:p>
            <a:pPr fontAlgn="base"/>
            <a:r>
              <a:rPr lang="en-US" dirty="0"/>
              <a:t>Example:</a:t>
            </a:r>
          </a:p>
          <a:p>
            <a:pPr lvl="1" fontAlgn="base"/>
            <a:r>
              <a:rPr lang="en-US" dirty="0"/>
              <a:t>In a company, Entity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is </a:t>
            </a:r>
            <a:r>
              <a:rPr lang="en-US" b="1" dirty="0" err="1"/>
              <a:t>supertypes</a:t>
            </a:r>
            <a:r>
              <a:rPr lang="en-US" dirty="0"/>
              <a:t> of entity </a:t>
            </a:r>
            <a:r>
              <a:rPr lang="en-US" dirty="0">
                <a:latin typeface="Consolas" panose="020B0609020204030204" pitchFamily="49" charset="0"/>
              </a:rPr>
              <a:t>Pilot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Mechanic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Accountant</a:t>
            </a:r>
          </a:p>
          <a:p>
            <a:pPr lvl="1" fontAlgn="base"/>
            <a:r>
              <a:rPr lang="en-US" i="1" dirty="0"/>
              <a:t>Why?</a:t>
            </a: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281359"/>
            <a:ext cx="8529201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Entity </a:t>
            </a:r>
            <a:r>
              <a:rPr lang="en-US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Supertypes</a:t>
            </a:r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and Subtypes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Each types of employee (manager, programmer, etc.) has their own characteristic</a:t>
            </a:r>
          </a:p>
          <a:p>
            <a:pPr fontAlgn="base"/>
            <a:r>
              <a:rPr lang="en-US" dirty="0"/>
              <a:t>If all the characteristics were store in Employee table </a:t>
            </a:r>
            <a:r>
              <a:rPr lang="en-US" dirty="0">
                <a:sym typeface="Wingdings" panose="05000000000000000000" pitchFamily="2" charset="2"/>
              </a:rPr>
              <a:t> sparse table (a lot of NULL value)</a:t>
            </a: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775857" y="107584"/>
            <a:ext cx="869077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Entity </a:t>
            </a:r>
            <a:r>
              <a:rPr lang="en-US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Supertypes</a:t>
            </a:r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and Subtypes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4" y="1757129"/>
            <a:ext cx="1211749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18372" cy="435133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Two criteria to help designer determine when to use subtypes and </a:t>
            </a:r>
            <a:r>
              <a:rPr lang="en-US" dirty="0" err="1"/>
              <a:t>supertypes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There must be different, identifiable kinds or types of the entity in the user’s</a:t>
            </a:r>
            <a:br>
              <a:rPr lang="en-US" dirty="0"/>
            </a:br>
            <a:r>
              <a:rPr lang="en-US" dirty="0"/>
              <a:t>environment </a:t>
            </a:r>
          </a:p>
          <a:p>
            <a:pPr lvl="1" fontAlgn="base"/>
            <a:r>
              <a:rPr lang="en-US" dirty="0"/>
              <a:t>The different kinds or types of instances should each have one or more attributes that are unique to that kind or type of instance. </a:t>
            </a:r>
          </a:p>
          <a:p>
            <a:pPr fontAlgn="base"/>
            <a:r>
              <a:rPr lang="en-US" dirty="0"/>
              <a:t>Example:</a:t>
            </a:r>
          </a:p>
          <a:p>
            <a:pPr lvl="1" fontAlgn="base"/>
            <a:r>
              <a:rPr lang="en-US" dirty="0"/>
              <a:t>In a company, there are </a:t>
            </a:r>
            <a:r>
              <a:rPr lang="en-US" dirty="0">
                <a:latin typeface="Consolas" panose="020B0609020204030204" pitchFamily="49" charset="0"/>
              </a:rPr>
              <a:t>Pilot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Mechanic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Accountant, and Clerk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</a:rPr>
              <a:t>Pilot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Mechanic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Accountant</a:t>
            </a:r>
            <a:r>
              <a:rPr lang="en-US" dirty="0"/>
              <a:t> can be subtype of entity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because they contain unique attribute</a:t>
            </a:r>
          </a:p>
          <a:p>
            <a:pPr lvl="1" fontAlgn="base"/>
            <a:r>
              <a:rPr lang="en-US" dirty="0"/>
              <a:t>Suppose </a:t>
            </a:r>
            <a:r>
              <a:rPr lang="en-US" dirty="0">
                <a:latin typeface="Consolas" panose="020B0609020204030204" pitchFamily="49" charset="0"/>
              </a:rPr>
              <a:t>Clerk</a:t>
            </a:r>
            <a:r>
              <a:rPr lang="en-US" dirty="0"/>
              <a:t> does not contain unique attribute, the entity </a:t>
            </a:r>
            <a:r>
              <a:rPr lang="en-US" dirty="0">
                <a:latin typeface="Consolas" panose="020B0609020204030204" pitchFamily="49" charset="0"/>
              </a:rPr>
              <a:t>Clerk</a:t>
            </a:r>
            <a:r>
              <a:rPr lang="en-US" dirty="0"/>
              <a:t> cannot be acceptable as subtype of entity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775857" y="107584"/>
            <a:ext cx="869077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Entity </a:t>
            </a:r>
            <a:r>
              <a:rPr lang="en-US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Supertypes</a:t>
            </a:r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and Subtypes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56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Specialization hierarchy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A hierarchy based on the top-down process </a:t>
            </a:r>
          </a:p>
          <a:p>
            <a:pPr fontAlgn="base"/>
            <a:r>
              <a:rPr lang="en-US" dirty="0"/>
              <a:t>Depicts the arrangement of higher-level entity </a:t>
            </a:r>
            <a:r>
              <a:rPr lang="en-US" dirty="0" err="1"/>
              <a:t>supertypes</a:t>
            </a:r>
            <a:r>
              <a:rPr lang="en-US" dirty="0"/>
              <a:t> (parent entities) and lower-level entity subtypes (child entities) </a:t>
            </a:r>
          </a:p>
          <a:p>
            <a:pPr fontAlgn="base"/>
            <a:r>
              <a:rPr lang="en-US" dirty="0"/>
              <a:t>Specialization is based on grouping unique characteristics and relationships of the subtypes</a:t>
            </a:r>
          </a:p>
          <a:p>
            <a:pPr fontAlgn="base"/>
            <a:r>
              <a:rPr lang="en-US" dirty="0"/>
              <a:t>The specialization hierarchy </a:t>
            </a:r>
            <a:r>
              <a:rPr lang="en-US" dirty="0">
                <a:sym typeface="Wingdings" panose="05000000000000000000" pitchFamily="2" charset="2"/>
              </a:rPr>
              <a:t> 1..1 relationship</a:t>
            </a:r>
          </a:p>
          <a:p>
            <a:pPr fontAlgn="base"/>
            <a:r>
              <a:rPr lang="en-US" dirty="0">
                <a:sym typeface="Wingdings" panose="05000000000000000000" pitchFamily="2" charset="2"/>
              </a:rPr>
              <a:t>The relationship within specialization hierarchy is called “is-a” relationship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Specialization hierarchy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870" y="1060528"/>
            <a:ext cx="8116597" cy="52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4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7543</TotalTime>
  <Words>1346</Words>
  <Application>Microsoft Office PowerPoint</Application>
  <PresentationFormat>Widescreen</PresentationFormat>
  <Paragraphs>169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Avenir Next LT Pro</vt:lpstr>
      <vt:lpstr>Calibri</vt:lpstr>
      <vt:lpstr>Calibri Light</vt:lpstr>
      <vt:lpstr>Consolas</vt:lpstr>
      <vt:lpstr>Myriad Pro</vt:lpstr>
      <vt:lpstr>Raleway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 Wakhidatus Sholikah</cp:lastModifiedBy>
  <cp:revision>233</cp:revision>
  <dcterms:created xsi:type="dcterms:W3CDTF">2020-01-30T06:48:20Z</dcterms:created>
  <dcterms:modified xsi:type="dcterms:W3CDTF">2024-03-15T02:52:46Z</dcterms:modified>
</cp:coreProperties>
</file>