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08" r:id="rId2"/>
    <p:sldId id="313" r:id="rId3"/>
    <p:sldId id="332" r:id="rId4"/>
    <p:sldId id="342" r:id="rId5"/>
    <p:sldId id="339" r:id="rId6"/>
    <p:sldId id="337" r:id="rId7"/>
    <p:sldId id="338" r:id="rId8"/>
    <p:sldId id="347" r:id="rId9"/>
    <p:sldId id="349" r:id="rId10"/>
    <p:sldId id="348" r:id="rId11"/>
    <p:sldId id="350" r:id="rId12"/>
    <p:sldId id="351" r:id="rId13"/>
    <p:sldId id="352" r:id="rId14"/>
    <p:sldId id="372" r:id="rId15"/>
    <p:sldId id="353" r:id="rId16"/>
    <p:sldId id="371" r:id="rId17"/>
    <p:sldId id="369" r:id="rId18"/>
    <p:sldId id="343" r:id="rId19"/>
    <p:sldId id="344" r:id="rId20"/>
    <p:sldId id="356" r:id="rId21"/>
    <p:sldId id="370" r:id="rId22"/>
    <p:sldId id="373" r:id="rId23"/>
    <p:sldId id="374" r:id="rId24"/>
    <p:sldId id="375" r:id="rId25"/>
    <p:sldId id="379" r:id="rId26"/>
    <p:sldId id="376" r:id="rId27"/>
    <p:sldId id="378" r:id="rId28"/>
    <p:sldId id="377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  <p:cmAuthor id="3" name="Rizka Wakhidatus Sholikah" initials="RWS" lastIdx="1" clrIdx="2">
    <p:extLst>
      <p:ext uri="{19B8F6BF-5375-455C-9EA6-DF929625EA0E}">
        <p15:presenceInfo xmlns:p15="http://schemas.microsoft.com/office/powerpoint/2012/main" userId="Rizka Wakhidatus Sholik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90345" autoAdjust="0"/>
  </p:normalViewPr>
  <p:slideViewPr>
    <p:cSldViewPr snapToGrid="0">
      <p:cViewPr>
        <p:scale>
          <a:sx n="60" d="100"/>
          <a:sy n="60" d="100"/>
        </p:scale>
        <p:origin x="7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6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8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9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6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28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6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5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1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3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7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1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1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9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2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Normalization part 1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 normalization start with identifying the dependencies on the relation (table) and normalizing the </a:t>
            </a:r>
            <a:r>
              <a:rPr lang="en-US" dirty="0" err="1" smtClean="0"/>
              <a:t>ralation</a:t>
            </a:r>
            <a:endParaRPr lang="en-US" dirty="0" smtClean="0"/>
          </a:p>
          <a:p>
            <a:pPr fontAlgn="base"/>
            <a:r>
              <a:rPr lang="en-US" dirty="0" smtClean="0"/>
              <a:t>After that breaking up the relation (table) into a set of new relations (tables) based on the identified dependencies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Normalization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Functional Dependence Concepts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29" y="1820962"/>
            <a:ext cx="11339798" cy="3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Functional dependencies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21253" cy="4351338"/>
          </a:xfrm>
        </p:spPr>
        <p:txBody>
          <a:bodyPr/>
          <a:lstStyle/>
          <a:p>
            <a:r>
              <a:rPr lang="en-US" dirty="0" smtClean="0"/>
              <a:t>Two type of functional dependencies:</a:t>
            </a:r>
          </a:p>
          <a:p>
            <a:pPr lvl="1"/>
            <a:r>
              <a:rPr lang="en-US" dirty="0" smtClean="0"/>
              <a:t>Partial dependencies</a:t>
            </a:r>
            <a:br>
              <a:rPr lang="en-US" dirty="0" smtClean="0"/>
            </a:br>
            <a:r>
              <a:rPr lang="en-US" dirty="0" smtClean="0"/>
              <a:t>When the attribute is dependent on only a subset of the primary key</a:t>
            </a:r>
          </a:p>
          <a:p>
            <a:pPr lvl="1"/>
            <a:r>
              <a:rPr lang="en-US" dirty="0" smtClean="0"/>
              <a:t>Transitive dependencies</a:t>
            </a:r>
            <a:br>
              <a:rPr lang="en-US" dirty="0" smtClean="0"/>
            </a:br>
            <a:r>
              <a:rPr lang="en-US" dirty="0" smtClean="0"/>
              <a:t>An attribute is dependent on another attribute that is not part  of the primary key</a:t>
            </a:r>
          </a:p>
          <a:p>
            <a:pPr lvl="2"/>
            <a:r>
              <a:rPr lang="en-US" dirty="0" smtClean="0"/>
              <a:t>More difficult to identify among a set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first normal form (1NF)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74158" y="1669959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From example in table 6.1 there is a repeating group (PROJ_NUM)</a:t>
            </a:r>
          </a:p>
          <a:p>
            <a:pPr fontAlgn="base"/>
            <a:r>
              <a:rPr lang="en-US" dirty="0" smtClean="0"/>
              <a:t>Repeating group derives from a group of multiple entries of the same or multiple types can exist for any single key attribute occurrence</a:t>
            </a:r>
          </a:p>
          <a:p>
            <a:pPr fontAlgn="base"/>
            <a:r>
              <a:rPr lang="en-US" dirty="0" smtClean="0"/>
              <a:t>1NF: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dirty="0" smtClean="0"/>
              <a:t>All of the key attributes are defined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dirty="0" smtClean="0"/>
              <a:t>There are no repeating group in the table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dirty="0" smtClean="0"/>
              <a:t>All attributes are dependent on the primary key (PK)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172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first normal form (1NF)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74158" y="1669959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Normalizing can be done by three steps: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dirty="0"/>
              <a:t>E</a:t>
            </a:r>
            <a:r>
              <a:rPr lang="en-US" b="1" dirty="0" smtClean="0"/>
              <a:t>liminate the repeating group </a:t>
            </a:r>
            <a:r>
              <a:rPr lang="en-US" dirty="0" smtClean="0"/>
              <a:t>and make sure each row only defines a single entity instance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dirty="0" smtClean="0"/>
              <a:t>Identify the primary key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dirty="0" smtClean="0"/>
              <a:t>Identify all dependencies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7455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75926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1: Eliminate the repeating groups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Converting multivalued attribute into single-valued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75926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1: Eliminate the repeating groups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621" y="1055693"/>
            <a:ext cx="9360062" cy="54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2: identify the primary key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From the table in step 1, there is not any unique value that can be used as primary key</a:t>
            </a:r>
          </a:p>
          <a:p>
            <a:pPr fontAlgn="base"/>
            <a:r>
              <a:rPr lang="en-US" dirty="0" smtClean="0"/>
              <a:t>In that case the primary key can be composed primary key from PROJ_NUM and EMP_NUM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533077" y="107584"/>
            <a:ext cx="793356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3: Identify all dependencies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439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After identify the PK in step 2, we can get the dependency: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smtClean="0"/>
              <a:t>PROJ_NUM</a:t>
            </a:r>
            <a:r>
              <a:rPr lang="en-US" sz="2000" dirty="0"/>
              <a:t>, </a:t>
            </a:r>
            <a:r>
              <a:rPr lang="en-US" sz="2000" dirty="0" smtClean="0"/>
              <a:t>EMP_NUM)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PROJ_NAME, EMP_NAME, JOB_CLASS, </a:t>
            </a:r>
            <a:r>
              <a:rPr lang="en-US" sz="2000" dirty="0" smtClean="0"/>
              <a:t>CHG_HOUR, HOURS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870" y="2689080"/>
            <a:ext cx="692564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708401" y="107584"/>
            <a:ext cx="7758236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1NF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Now, the table from earlier example already satisfied the 1NF</a:t>
            </a:r>
          </a:p>
          <a:p>
            <a:pPr fontAlgn="base"/>
            <a:r>
              <a:rPr lang="en-US" dirty="0" smtClean="0"/>
              <a:t>But there </a:t>
            </a:r>
            <a:r>
              <a:rPr lang="en-US" dirty="0" smtClean="0"/>
              <a:t>are a problem: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Update anomalies</a:t>
            </a:r>
          </a:p>
          <a:p>
            <a:pPr lvl="2" fontAlgn="base"/>
            <a:r>
              <a:rPr lang="en-US" dirty="0" smtClean="0"/>
              <a:t>Modifying the JOB_CLASS for employee requires updating many entries</a:t>
            </a:r>
          </a:p>
          <a:p>
            <a:pPr lvl="2" fontAlgn="base"/>
            <a:r>
              <a:rPr lang="en-US" dirty="0" smtClean="0"/>
              <a:t>Otherwise it will generate data inconsistencies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Insertion anomalies</a:t>
            </a:r>
          </a:p>
          <a:p>
            <a:pPr lvl="2" fontAlgn="base"/>
            <a:r>
              <a:rPr lang="en-US" dirty="0" smtClean="0"/>
              <a:t>Adding a new employee requires the employee to be assigned to a project and enter duplicate project information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Deletion anomalies</a:t>
            </a:r>
          </a:p>
          <a:p>
            <a:pPr lvl="2" fontAlgn="base"/>
            <a:r>
              <a:rPr lang="en-US" dirty="0" smtClean="0"/>
              <a:t>Supposed only one employee is associated to a given project, if that employee is deleted the information of project will also be deleted</a:t>
            </a:r>
          </a:p>
          <a:p>
            <a:pPr fontAlgn="base"/>
            <a:r>
              <a:rPr lang="en-US" dirty="0" smtClean="0"/>
              <a:t>Such data anomalies violate the relational database’s integrity and consistency rules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0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 smtClean="0"/>
              <a:t>Introduction in normalization</a:t>
            </a:r>
          </a:p>
          <a:p>
            <a:r>
              <a:rPr lang="en-US" dirty="0" smtClean="0"/>
              <a:t>The need of normalization</a:t>
            </a:r>
            <a:endParaRPr lang="en-US" dirty="0"/>
          </a:p>
          <a:p>
            <a:r>
              <a:rPr lang="en-US" dirty="0" smtClean="0"/>
              <a:t>How to perform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826654" y="211023"/>
            <a:ext cx="909784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second normal form (2NF)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Conversion to 2NF only occurs when the 1 NF has </a:t>
            </a:r>
            <a:r>
              <a:rPr lang="en-US" b="1" dirty="0" smtClean="0"/>
              <a:t>composite</a:t>
            </a:r>
            <a:r>
              <a:rPr lang="en-US" dirty="0" smtClean="0"/>
              <a:t> </a:t>
            </a:r>
            <a:r>
              <a:rPr lang="en-US" b="1" dirty="0" smtClean="0"/>
              <a:t>PK</a:t>
            </a:r>
          </a:p>
          <a:p>
            <a:pPr fontAlgn="base"/>
            <a:r>
              <a:rPr lang="en-US" b="1" dirty="0" smtClean="0"/>
              <a:t>If the 1 NF has a single attribute PK, then the table is automatically in 2NF</a:t>
            </a:r>
          </a:p>
          <a:p>
            <a:pPr fontAlgn="base"/>
            <a:r>
              <a:rPr lang="en-US" dirty="0" smtClean="0"/>
              <a:t>The table is in 2NF if:</a:t>
            </a:r>
          </a:p>
          <a:p>
            <a:pPr lvl="1" fontAlgn="base"/>
            <a:r>
              <a:rPr lang="en-US" dirty="0" smtClean="0"/>
              <a:t>It is in 1NF </a:t>
            </a:r>
          </a:p>
          <a:p>
            <a:pPr lvl="1" fontAlgn="base"/>
            <a:r>
              <a:rPr lang="en-US" dirty="0" smtClean="0"/>
              <a:t>It includes no partial dependencies</a:t>
            </a:r>
            <a:endParaRPr lang="en-US" dirty="0" smtClean="0"/>
          </a:p>
          <a:p>
            <a:pPr fontAlgn="base"/>
            <a:r>
              <a:rPr lang="en-US" dirty="0" smtClean="0"/>
              <a:t>Step by step conversion of 2NF from the result of 1NF: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Make new tables to eliminate partial dependencies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Reassign corresponding dependent attributes</a:t>
            </a:r>
          </a:p>
          <a:p>
            <a:pPr marL="457200" lvl="1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7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1: Make new tables to eliminate partial dependencies</a:t>
            </a:r>
            <a:endParaRPr lang="en-ID" sz="28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r>
              <a:rPr lang="en-US" dirty="0" smtClean="0"/>
              <a:t>For each component of primary key</a:t>
            </a:r>
          </a:p>
          <a:p>
            <a:r>
              <a:rPr lang="en-US" dirty="0" smtClean="0"/>
              <a:t>Create a new table with a copy of that component as primary key</a:t>
            </a:r>
          </a:p>
          <a:p>
            <a:r>
              <a:rPr lang="en-US" dirty="0" smtClean="0"/>
              <a:t>From composite primary key (PROJ_NUM, EMP_NUM):</a:t>
            </a:r>
          </a:p>
          <a:p>
            <a:pPr lvl="1"/>
            <a:r>
              <a:rPr lang="en-US" dirty="0" smtClean="0"/>
              <a:t>We can create three new tables with below primary key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PROJ_NUM</a:t>
            </a:r>
          </a:p>
          <a:p>
            <a:pPr lvl="2"/>
            <a:r>
              <a:rPr lang="en-US" dirty="0" smtClean="0"/>
              <a:t>EMP_NUM</a:t>
            </a:r>
          </a:p>
          <a:p>
            <a:pPr lvl="2"/>
            <a:r>
              <a:rPr lang="en-US" dirty="0" smtClean="0"/>
              <a:t>PROJ_NUM, EMP_NUM</a:t>
            </a:r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2: Reassign corresponding dependent attributes</a:t>
            </a:r>
            <a:endParaRPr lang="en-ID" sz="28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r>
              <a:rPr lang="en-US" dirty="0" smtClean="0"/>
              <a:t>Create appropriate table’s name:</a:t>
            </a:r>
          </a:p>
          <a:p>
            <a:pPr lvl="1"/>
            <a:r>
              <a:rPr lang="en-US" dirty="0"/>
              <a:t>PROJECT (</a:t>
            </a:r>
            <a:r>
              <a:rPr lang="en-US" b="1" dirty="0"/>
              <a:t>PROJ_NUM</a:t>
            </a:r>
            <a:r>
              <a:rPr lang="en-US" dirty="0"/>
              <a:t>, </a:t>
            </a:r>
            <a:r>
              <a:rPr lang="en-US" dirty="0" smtClean="0"/>
              <a:t>PROJ_NAME)</a:t>
            </a:r>
          </a:p>
          <a:p>
            <a:pPr lvl="1"/>
            <a:r>
              <a:rPr lang="en-US" dirty="0" smtClean="0"/>
              <a:t>EMPLOYEE </a:t>
            </a:r>
            <a:r>
              <a:rPr lang="en-US" dirty="0"/>
              <a:t>(</a:t>
            </a:r>
            <a:r>
              <a:rPr lang="en-US" b="1" dirty="0"/>
              <a:t>EMP_NUM</a:t>
            </a:r>
            <a:r>
              <a:rPr lang="en-US" dirty="0"/>
              <a:t>, EMP_NAME, JOB_CLASS, </a:t>
            </a:r>
            <a:r>
              <a:rPr lang="en-US" dirty="0" smtClean="0"/>
              <a:t>CHG_HOUR)</a:t>
            </a:r>
          </a:p>
          <a:p>
            <a:pPr lvl="1"/>
            <a:r>
              <a:rPr lang="en-US" dirty="0" smtClean="0"/>
              <a:t>ASSIGNMENT </a:t>
            </a:r>
            <a:r>
              <a:rPr lang="en-US" dirty="0"/>
              <a:t>(</a:t>
            </a:r>
            <a:r>
              <a:rPr lang="en-US" b="1" dirty="0"/>
              <a:t>PROJ_NUM, EMP_NUM</a:t>
            </a:r>
            <a:r>
              <a:rPr lang="en-US" dirty="0"/>
              <a:t>, ASSIGN_HOURS)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Step 2: Reassign corresponding dependent attributes</a:t>
            </a:r>
            <a:endParaRPr lang="en-ID" sz="28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547" y="1233181"/>
            <a:ext cx="7649315" cy="47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third normal form (3NF)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990599" y="1978025"/>
            <a:ext cx="9396663" cy="4351338"/>
          </a:xfrm>
        </p:spPr>
        <p:txBody>
          <a:bodyPr/>
          <a:lstStyle/>
          <a:p>
            <a:r>
              <a:rPr lang="en-US" dirty="0" smtClean="0"/>
              <a:t>From the result of 2NF, there is transitive dependency, which can generate anomalies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if the charge per hour changes for a job classification held by many employee</a:t>
            </a:r>
          </a:p>
          <a:p>
            <a:pPr lvl="1"/>
            <a:r>
              <a:rPr lang="en-US" dirty="0" smtClean="0"/>
              <a:t>We have to update all of the record</a:t>
            </a:r>
          </a:p>
          <a:p>
            <a:pPr lvl="1"/>
            <a:r>
              <a:rPr lang="en-US" dirty="0" smtClean="0"/>
              <a:t>If we forget to update some of the employee records, different employees with the same job description will generate different hourly charges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8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third normal form (3NF)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990599" y="1978025"/>
            <a:ext cx="9396663" cy="4351338"/>
          </a:xfrm>
        </p:spPr>
        <p:txBody>
          <a:bodyPr/>
          <a:lstStyle/>
          <a:p>
            <a:r>
              <a:rPr lang="en-US" dirty="0" smtClean="0"/>
              <a:t>A table is satisfied the 3NF when:</a:t>
            </a:r>
          </a:p>
          <a:p>
            <a:pPr lvl="1"/>
            <a:r>
              <a:rPr lang="en-US" dirty="0" smtClean="0"/>
              <a:t>It is 2NF</a:t>
            </a:r>
          </a:p>
          <a:p>
            <a:pPr lvl="1"/>
            <a:r>
              <a:rPr lang="en-US" dirty="0" smtClean="0"/>
              <a:t>It contains no transitive dependencies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1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third normal form (3NF)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990599" y="1978025"/>
            <a:ext cx="9396663" cy="4351338"/>
          </a:xfrm>
        </p:spPr>
        <p:txBody>
          <a:bodyPr/>
          <a:lstStyle/>
          <a:p>
            <a:r>
              <a:rPr lang="en-US" dirty="0" smtClean="0"/>
              <a:t>Steps to convert to the 3NF: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new tables to eliminate transitive dependencies</a:t>
            </a:r>
          </a:p>
          <a:p>
            <a:pPr lvl="2"/>
            <a:r>
              <a:rPr lang="en-US" dirty="0" smtClean="0"/>
              <a:t>For every transitive dependency, write a copy of its determinant as PK for new table</a:t>
            </a:r>
          </a:p>
          <a:p>
            <a:pPr lvl="2"/>
            <a:r>
              <a:rPr lang="en-US" dirty="0" smtClean="0"/>
              <a:t>A determinant is any attribute whose value determines other values within a row</a:t>
            </a:r>
          </a:p>
          <a:p>
            <a:pPr lvl="2"/>
            <a:r>
              <a:rPr lang="en-US" dirty="0" smtClean="0"/>
              <a:t>In this case the determinant for the transitive dependency is JOB_CLASS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Reassign corresponding dependent attributes</a:t>
            </a:r>
          </a:p>
          <a:p>
            <a:pPr lvl="2"/>
            <a:r>
              <a:rPr lang="en-US" dirty="0" smtClean="0"/>
              <a:t>Identify the attributes that are dependent on each determinant</a:t>
            </a:r>
          </a:p>
          <a:p>
            <a:pPr lvl="2"/>
            <a:r>
              <a:rPr lang="en-US" dirty="0" smtClean="0"/>
              <a:t>Place the dependent attributes in the new tables with their determinant</a:t>
            </a:r>
          </a:p>
          <a:p>
            <a:pPr lvl="2"/>
            <a:r>
              <a:rPr lang="en-US" dirty="0" smtClean="0"/>
              <a:t>Remove them from the original tables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3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Conversion to third normal form (3NF)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990599" y="1978025"/>
            <a:ext cx="9396663" cy="4351338"/>
          </a:xfrm>
        </p:spPr>
        <p:txBody>
          <a:bodyPr/>
          <a:lstStyle/>
          <a:p>
            <a:r>
              <a:rPr lang="en-US" dirty="0" smtClean="0"/>
              <a:t>After 3NF is completed the database will contained four tables:</a:t>
            </a:r>
          </a:p>
          <a:p>
            <a:pPr lvl="1"/>
            <a:r>
              <a:rPr lang="en-US" dirty="0"/>
              <a:t>PROJECT (</a:t>
            </a:r>
            <a:r>
              <a:rPr lang="en-US" b="1" dirty="0"/>
              <a:t>PROJ_NUM</a:t>
            </a:r>
            <a:r>
              <a:rPr lang="en-US" dirty="0"/>
              <a:t>, </a:t>
            </a:r>
            <a:r>
              <a:rPr lang="en-US" dirty="0" smtClean="0"/>
              <a:t>PROJ_NAME)</a:t>
            </a:r>
          </a:p>
          <a:p>
            <a:pPr lvl="1"/>
            <a:r>
              <a:rPr lang="en-US" dirty="0" smtClean="0"/>
              <a:t>EMPLOYEE </a:t>
            </a:r>
            <a:r>
              <a:rPr lang="en-US" dirty="0"/>
              <a:t>(</a:t>
            </a:r>
            <a:r>
              <a:rPr lang="en-US" b="1" dirty="0"/>
              <a:t>EMP_NUM</a:t>
            </a:r>
            <a:r>
              <a:rPr lang="en-US" dirty="0"/>
              <a:t>, EMP_NAME, </a:t>
            </a:r>
            <a:r>
              <a:rPr lang="en-US" dirty="0" smtClean="0"/>
              <a:t>JOB_CLASS)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(</a:t>
            </a:r>
            <a:r>
              <a:rPr lang="en-US" b="1" dirty="0"/>
              <a:t>JOB_CLASS</a:t>
            </a:r>
            <a:r>
              <a:rPr lang="en-US" dirty="0"/>
              <a:t>, </a:t>
            </a:r>
            <a:r>
              <a:rPr lang="en-US" dirty="0" smtClean="0"/>
              <a:t>CHG_HOUR)</a:t>
            </a:r>
          </a:p>
          <a:p>
            <a:pPr lvl="1"/>
            <a:r>
              <a:rPr lang="en-US" dirty="0" smtClean="0"/>
              <a:t>ASSIGNMENT </a:t>
            </a:r>
            <a:r>
              <a:rPr lang="en-US" dirty="0"/>
              <a:t>(</a:t>
            </a:r>
            <a:r>
              <a:rPr lang="en-US" b="1" dirty="0"/>
              <a:t>PROJ_NUM, EMP_NUM</a:t>
            </a:r>
            <a:r>
              <a:rPr lang="en-US" dirty="0"/>
              <a:t>, ASSIGN_HOURS)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5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3NF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905" y="1613985"/>
            <a:ext cx="9481349" cy="42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Improving the design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PK assignment</a:t>
            </a:r>
          </a:p>
          <a:p>
            <a:pPr lvl="1"/>
            <a:r>
              <a:rPr lang="en-US" dirty="0" smtClean="0"/>
              <a:t>In table EMPLOYEE there is attribute JOB_CLASS, means each time new employee entered we have to add JOB_CLASS that prone to error (referential integrity violations)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Because the user can enter different name with refer to the same value</a:t>
            </a:r>
          </a:p>
          <a:p>
            <a:pPr lvl="1"/>
            <a:r>
              <a:rPr lang="en-US" dirty="0" smtClean="0"/>
              <a:t>Example: DB engineer == Database Engineer</a:t>
            </a:r>
          </a:p>
          <a:p>
            <a:pPr lvl="1"/>
            <a:r>
              <a:rPr lang="en-US" dirty="0" smtClean="0"/>
              <a:t>How to resolve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Normalization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17833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Normalization is a process for </a:t>
            </a:r>
            <a:r>
              <a:rPr lang="en-US" b="1" dirty="0" smtClean="0"/>
              <a:t>evaluating</a:t>
            </a:r>
            <a:r>
              <a:rPr lang="en-US" dirty="0" smtClean="0"/>
              <a:t> and </a:t>
            </a:r>
            <a:r>
              <a:rPr lang="en-US" b="1" dirty="0" smtClean="0"/>
              <a:t>correcting</a:t>
            </a:r>
            <a:r>
              <a:rPr lang="en-US" dirty="0" smtClean="0"/>
              <a:t> table structure to minimize and eliminate </a:t>
            </a:r>
            <a:r>
              <a:rPr lang="en-US" b="1" dirty="0" smtClean="0"/>
              <a:t>redundancies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Normalization works through stages called Normal Forms (NF)</a:t>
            </a:r>
          </a:p>
          <a:p>
            <a:pPr lvl="1" fontAlgn="base"/>
            <a:r>
              <a:rPr lang="en-US" dirty="0" smtClean="0"/>
              <a:t>1NF</a:t>
            </a:r>
          </a:p>
          <a:p>
            <a:pPr lvl="1" fontAlgn="base"/>
            <a:r>
              <a:rPr lang="en-US" dirty="0" smtClean="0"/>
              <a:t>2NF</a:t>
            </a:r>
          </a:p>
          <a:p>
            <a:pPr lvl="1" fontAlgn="base"/>
            <a:r>
              <a:rPr lang="en-US" dirty="0" smtClean="0"/>
              <a:t>3NF</a:t>
            </a:r>
          </a:p>
          <a:p>
            <a:pPr lvl="1" fontAlgn="base"/>
            <a:r>
              <a:rPr lang="en-US" dirty="0" smtClean="0"/>
              <a:t>4NF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Improving the design cont.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pPr lvl="1"/>
            <a:r>
              <a:rPr lang="en-US" dirty="0" smtClean="0"/>
              <a:t>Using JOB_CODE rather than JOB_CLASS</a:t>
            </a:r>
          </a:p>
          <a:p>
            <a:pPr lvl="1"/>
            <a:r>
              <a:rPr lang="en-US" dirty="0" smtClean="0"/>
              <a:t>So that in table JOB we create an attribute as primary key with name JOB_CODE</a:t>
            </a:r>
          </a:p>
          <a:p>
            <a:pPr lvl="1"/>
            <a:r>
              <a:rPr lang="en-US" dirty="0" smtClean="0"/>
              <a:t>JOB_CODE </a:t>
            </a:r>
            <a:r>
              <a:rPr lang="en-US" dirty="0" smtClean="0">
                <a:sym typeface="Wingdings" panose="05000000000000000000" pitchFamily="2" charset="2"/>
              </a:rPr>
              <a:t> JOB_CLASS, CHG_HOUR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JOB (</a:t>
            </a:r>
            <a:r>
              <a:rPr lang="en-US" b="1" u="sng" dirty="0" smtClean="0">
                <a:sym typeface="Wingdings" panose="05000000000000000000" pitchFamily="2" charset="2"/>
              </a:rPr>
              <a:t>JOB_CODE</a:t>
            </a:r>
            <a:r>
              <a:rPr lang="en-US" dirty="0" smtClean="0">
                <a:sym typeface="Wingdings" panose="05000000000000000000" pitchFamily="2" charset="2"/>
              </a:rPr>
              <a:t>, JOB_CLASS, CHG_HOUR)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Note: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the JOB_CLASS and CHG_HOUR is not transitive dependency, since JOB_CLASS is a candidate key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Improving the design cont.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Evaluate naming conventions</a:t>
            </a:r>
          </a:p>
          <a:p>
            <a:pPr lvl="1"/>
            <a:r>
              <a:rPr lang="en-US" dirty="0" smtClean="0"/>
              <a:t>As the previous class, naming convention increase the understandability to read the relation</a:t>
            </a:r>
          </a:p>
          <a:p>
            <a:pPr lvl="1"/>
            <a:r>
              <a:rPr lang="en-US" dirty="0" smtClean="0"/>
              <a:t>In this case we can change the CHG_HOURS into JOB_CHG_HOURS</a:t>
            </a:r>
          </a:p>
          <a:p>
            <a:pPr lvl="1"/>
            <a:r>
              <a:rPr lang="en-US" dirty="0" smtClean="0"/>
              <a:t>So that we know that CHG_HOURS is associate with table JOB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Refine attribute atomicity</a:t>
            </a:r>
          </a:p>
          <a:p>
            <a:pPr lvl="1"/>
            <a:r>
              <a:rPr lang="en-US" dirty="0" smtClean="0"/>
              <a:t>Attribute atomicity rule means that the attribute cannot be further subdivided into meaningful value</a:t>
            </a:r>
          </a:p>
          <a:p>
            <a:pPr lvl="1"/>
            <a:r>
              <a:rPr lang="en-US" dirty="0" smtClean="0"/>
              <a:t>Example: in EMPLOYEE, EMP_NAME can be changed into EMP_LNAME and EMP_FNAME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Improving the design cont.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Identify new attributes</a:t>
            </a:r>
          </a:p>
          <a:p>
            <a:pPr lvl="1"/>
            <a:r>
              <a:rPr lang="en-US" dirty="0" smtClean="0"/>
              <a:t>If the entity were used in real-world environment, several attribute would have to be added</a:t>
            </a:r>
          </a:p>
          <a:p>
            <a:pPr lvl="1"/>
            <a:r>
              <a:rPr lang="en-US" dirty="0" smtClean="0"/>
              <a:t>In table EMPLOYEE, we can add attributes such as employee hire date, employee date of birth etc.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Identify new relationships</a:t>
            </a:r>
          </a:p>
          <a:p>
            <a:pPr lvl="1"/>
            <a:r>
              <a:rPr lang="en-US" dirty="0" smtClean="0"/>
              <a:t>In this case the users need to track which employee is acting as the manager of each project</a:t>
            </a:r>
          </a:p>
          <a:p>
            <a:pPr lvl="1"/>
            <a:r>
              <a:rPr lang="en-US" dirty="0" smtClean="0"/>
              <a:t>This can be implemented as relationship between EMPLOYEE and PROJECT</a:t>
            </a:r>
          </a:p>
          <a:p>
            <a:pPr lvl="1"/>
            <a:r>
              <a:rPr lang="en-US" dirty="0" smtClean="0"/>
              <a:t>We can add EMP_NUM as FK 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6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be continue…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Exercise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r>
              <a:rPr lang="en-US" dirty="0" smtClean="0"/>
              <a:t>In a group of 3</a:t>
            </a:r>
          </a:p>
          <a:p>
            <a:r>
              <a:rPr lang="en-US" dirty="0" smtClean="0"/>
              <a:t>Convert this ERD into dependency diagram that is at least in 3NF</a:t>
            </a:r>
          </a:p>
          <a:p>
            <a:r>
              <a:rPr lang="en-US" dirty="0" smtClean="0"/>
              <a:t>Give the explanation for each stage (1NF, 2NF, 3NF)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99789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Exercise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966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068721" y="1034506"/>
            <a:ext cx="8035655" cy="54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Normalization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6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Note: you should not assume that the highest level of normalization is always the most desirable</a:t>
            </a:r>
          </a:p>
          <a:p>
            <a:pPr fontAlgn="base"/>
            <a:r>
              <a:rPr lang="en-US" dirty="0" smtClean="0"/>
              <a:t>The higher the norm form </a:t>
            </a:r>
            <a:r>
              <a:rPr lang="en-US" dirty="0" smtClean="0">
                <a:sym typeface="Wingdings" panose="05000000000000000000" pitchFamily="2" charset="2"/>
              </a:rPr>
              <a:t> the more relational join operation  more resource to respond user queries</a:t>
            </a:r>
          </a:p>
          <a:p>
            <a:pPr fontAlgn="base"/>
            <a:r>
              <a:rPr lang="en-US" dirty="0" smtClean="0">
                <a:sym typeface="Wingdings" panose="05000000000000000000" pitchFamily="2" charset="2"/>
              </a:rPr>
              <a:t>Remember that a successful design must also considered end-user demand for fast respond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1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The need of normalization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Normalization can be done when designing database from scratch or modified existing one</a:t>
            </a:r>
          </a:p>
          <a:p>
            <a:pPr fontAlgn="base"/>
            <a:r>
              <a:rPr lang="en-US" dirty="0" smtClean="0"/>
              <a:t>The process is the same</a:t>
            </a:r>
          </a:p>
          <a:p>
            <a:pPr fontAlgn="base"/>
            <a:r>
              <a:rPr lang="en-US" dirty="0" smtClean="0"/>
              <a:t>The main goal of normalization:</a:t>
            </a:r>
          </a:p>
          <a:p>
            <a:pPr lvl="1" fontAlgn="base"/>
            <a:r>
              <a:rPr lang="en-US" dirty="0" smtClean="0">
                <a:solidFill>
                  <a:srgbClr val="C00000"/>
                </a:solidFill>
              </a:rPr>
              <a:t>Eliminate data anomalies by eliminating unnecessary or unwanted data redundancies</a:t>
            </a:r>
            <a:endParaRPr lang="en-US" dirty="0" smtClean="0">
              <a:solidFill>
                <a:srgbClr val="C00000"/>
              </a:solidFill>
            </a:endParaRP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2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775857" y="107584"/>
            <a:ext cx="869077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Example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921256" y="73145"/>
            <a:ext cx="5675003" cy="75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8372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From the example, can you give an example of problem that will occur if the table is applied to a table in database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775857" y="107584"/>
            <a:ext cx="869077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Example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56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Normalization process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Remember of the goal of normalization, the tables must have the following characteristics:</a:t>
            </a:r>
          </a:p>
          <a:p>
            <a:pPr lvl="1" fontAlgn="base"/>
            <a:r>
              <a:rPr lang="en-US" dirty="0" smtClean="0"/>
              <a:t>Each table represent single subject</a:t>
            </a:r>
          </a:p>
          <a:p>
            <a:pPr lvl="1" fontAlgn="base"/>
            <a:r>
              <a:rPr lang="en-US" dirty="0" smtClean="0"/>
              <a:t>Each cell (the intersection between row and </a:t>
            </a:r>
            <a:r>
              <a:rPr lang="en-US" dirty="0" smtClean="0"/>
              <a:t>c</a:t>
            </a:r>
            <a:r>
              <a:rPr lang="en-US" dirty="0" smtClean="0"/>
              <a:t>olumn) only have one value not a group of values</a:t>
            </a:r>
          </a:p>
          <a:p>
            <a:pPr lvl="1" fontAlgn="base"/>
            <a:r>
              <a:rPr lang="en-US" dirty="0" smtClean="0"/>
              <a:t>No data item will be stored in more than one table</a:t>
            </a:r>
          </a:p>
          <a:p>
            <a:pPr lvl="1" fontAlgn="base"/>
            <a:r>
              <a:rPr lang="en-US" dirty="0" smtClean="0"/>
              <a:t>All nonprime attribute in a table are dependent on the primary key </a:t>
            </a:r>
          </a:p>
          <a:p>
            <a:pPr lvl="1" fontAlgn="base"/>
            <a:r>
              <a:rPr lang="en-US" dirty="0" smtClean="0"/>
              <a:t>Each table has no insertion, update, or deletion anomalies which ensures the integrity and consistency of the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8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224463" y="107584"/>
            <a:ext cx="824217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The most common normal forms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50" y="1972814"/>
            <a:ext cx="11902029" cy="284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Words>1647</Words>
  <Application>Microsoft Office PowerPoint</Application>
  <PresentationFormat>Widescreen</PresentationFormat>
  <Paragraphs>275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Avenir Next LT Pro</vt:lpstr>
      <vt:lpstr>Calibri</vt:lpstr>
      <vt:lpstr>Calibri Light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284</cp:revision>
  <dcterms:created xsi:type="dcterms:W3CDTF">2020-01-30T06:48:20Z</dcterms:created>
  <dcterms:modified xsi:type="dcterms:W3CDTF">2021-09-30T00:33:29Z</dcterms:modified>
</cp:coreProperties>
</file>