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8" r:id="rId2"/>
    <p:sldId id="313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7" r:id="rId27"/>
    <p:sldId id="356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  <p:cmAuthor id="3" name="Rizka Wakhidatus Sholikah" initials="RWS" lastIdx="1" clrIdx="2">
    <p:extLst>
      <p:ext uri="{19B8F6BF-5375-455C-9EA6-DF929625EA0E}">
        <p15:presenceInfo xmlns:p15="http://schemas.microsoft.com/office/powerpoint/2012/main" userId="Rizka Wakhidatus Sholik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90345" autoAdjust="0"/>
  </p:normalViewPr>
  <p:slideViewPr>
    <p:cSldViewPr snapToGrid="0">
      <p:cViewPr varScale="1">
        <p:scale>
          <a:sx n="96" d="100"/>
          <a:sy n="96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9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3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8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9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0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6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4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9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9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07/05/2024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SQL basic queries </a:t>
            </a:r>
            <a:r>
              <a:rPr lang="en-ID" sz="7200" b="1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part 1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Column Aliases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59429"/>
            <a:ext cx="9840687" cy="4217534"/>
          </a:xfrm>
        </p:spPr>
        <p:txBody>
          <a:bodyPr>
            <a:normAutofit/>
          </a:bodyPr>
          <a:lstStyle/>
          <a:p>
            <a:pPr fontAlgn="base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" y="1454957"/>
            <a:ext cx="9138250" cy="1107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653" y="2097197"/>
            <a:ext cx="5015233" cy="41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7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Computed columns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59429"/>
            <a:ext cx="9840687" cy="42175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computed column also called a calculate column</a:t>
            </a:r>
          </a:p>
          <a:p>
            <a:pPr fontAlgn="base"/>
            <a:r>
              <a:rPr lang="en-US" dirty="0"/>
              <a:t>A computed column represents a </a:t>
            </a:r>
            <a:r>
              <a:rPr lang="en-US" b="1" dirty="0"/>
              <a:t>derived attribute</a:t>
            </a:r>
          </a:p>
          <a:p>
            <a:pPr fontAlgn="base"/>
            <a:r>
              <a:rPr lang="en-US" dirty="0"/>
              <a:t>A derived attribute may or may not be store in the  database</a:t>
            </a:r>
          </a:p>
          <a:p>
            <a:pPr fontAlgn="base"/>
            <a:r>
              <a:rPr lang="en-US" dirty="0"/>
              <a:t>If the derived attribute is not stored in the </a:t>
            </a:r>
            <a:r>
              <a:rPr lang="en-US" dirty="0" err="1"/>
              <a:t>db</a:t>
            </a:r>
            <a:r>
              <a:rPr lang="en-US" dirty="0"/>
              <a:t>, then we have to calculate them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19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Computed columns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59429"/>
            <a:ext cx="9840687" cy="42175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Example of computed column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To make the output more readable an alias is used  for any computed fields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814" y="2375456"/>
            <a:ext cx="9116675" cy="85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665" y="4629515"/>
            <a:ext cx="10712330" cy="8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Computed columns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719934" y="2299067"/>
            <a:ext cx="5326938" cy="4157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05" y="1415972"/>
            <a:ext cx="10712330" cy="8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Arithmetic 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54" y="1743075"/>
            <a:ext cx="10794171" cy="25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Arithmetic Operators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SQL when performing arithmetic operation we have to considered about the mathematical </a:t>
            </a:r>
            <a:r>
              <a:rPr lang="en-US" b="1" dirty="0"/>
              <a:t>rules of precedence</a:t>
            </a:r>
          </a:p>
          <a:p>
            <a:r>
              <a:rPr lang="en-US" dirty="0"/>
              <a:t>Rule of precedence establish the order in which computation are completed</a:t>
            </a:r>
          </a:p>
          <a:p>
            <a:r>
              <a:rPr lang="en-US" dirty="0"/>
              <a:t>The order of computational sequence: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operations within parentheses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power 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multiplications and divisions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additions and subtractions</a:t>
            </a:r>
          </a:p>
          <a:p>
            <a:r>
              <a:rPr lang="en-US" dirty="0"/>
              <a:t>Example: (2+3)*5 </a:t>
            </a:r>
            <a:r>
              <a:rPr lang="en-US" dirty="0">
                <a:sym typeface="Wingdings" panose="05000000000000000000" pitchFamily="2" charset="2"/>
              </a:rPr>
              <a:t> execute operation inside parenthesis then perform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Listing unique values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/>
          <a:lstStyle/>
          <a:p>
            <a:r>
              <a:rPr lang="en-US" dirty="0"/>
              <a:t>If we want to get only a unique value from certain column, we can use DISTINCT clause</a:t>
            </a:r>
          </a:p>
          <a:p>
            <a:r>
              <a:rPr lang="en-US" dirty="0"/>
              <a:t>DISTINC is a clause in SQL that produces only a list of values that are different from one another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858" y="3799762"/>
            <a:ext cx="4734899" cy="9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FROM clause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/>
          <a:lstStyle/>
          <a:p>
            <a:r>
              <a:rPr lang="en-US" dirty="0"/>
              <a:t>FROM clause specify the table or tables from the data is to be retrieved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query retrieves information from table PRODUCT</a:t>
            </a:r>
          </a:p>
          <a:p>
            <a:r>
              <a:rPr lang="en-US" dirty="0"/>
              <a:t>In practice, most SELECT queries will need to retrieve data from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205" y="2900017"/>
            <a:ext cx="8705135" cy="10025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3154" y="3429000"/>
            <a:ext cx="3223389" cy="66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WHERE clause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clause is used to give restriction to the search criteria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 err="1"/>
              <a:t>conditionlist</a:t>
            </a:r>
            <a:r>
              <a:rPr lang="en-US" i="1" dirty="0"/>
              <a:t> </a:t>
            </a:r>
            <a:r>
              <a:rPr lang="en-US" dirty="0"/>
              <a:t>in the WHERE clause of the SELECT statement is represented by one or more conditional expressions, separated by logical operators </a:t>
            </a:r>
          </a:p>
          <a:p>
            <a:r>
              <a:rPr lang="en-US" dirty="0"/>
              <a:t>If NO ROW match the criteria in the WHERE clause, we will get the blank screen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619" y="2351951"/>
            <a:ext cx="4407619" cy="10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WHERE clause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429825"/>
            <a:ext cx="6948361" cy="987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665" y="3654982"/>
            <a:ext cx="6018959" cy="17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Where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WHERE clause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>
            <a:normAutofit/>
          </a:bodyPr>
          <a:lstStyle/>
          <a:p>
            <a:r>
              <a:rPr lang="en-US" dirty="0"/>
              <a:t>Numerous comparison operator can be placed on the selected table contents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978" y="2833556"/>
            <a:ext cx="8345031" cy="29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WHERE clause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881" y="2291025"/>
            <a:ext cx="6306494" cy="1126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6144" y="3416571"/>
            <a:ext cx="5354127" cy="3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31881" y="107584"/>
            <a:ext cx="1043493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Logical operators: AND, OR, and NOT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3586" cy="4351338"/>
          </a:xfrm>
        </p:spPr>
        <p:txBody>
          <a:bodyPr>
            <a:normAutofit/>
          </a:bodyPr>
          <a:lstStyle/>
          <a:p>
            <a:r>
              <a:rPr lang="en-US" dirty="0"/>
              <a:t>In the real world, a search of data normally involves multiple condition</a:t>
            </a:r>
          </a:p>
          <a:p>
            <a:r>
              <a:rPr lang="en-US" dirty="0"/>
              <a:t>SQL allows to include multiple conditions in a query through the use of logical operators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881" y="4227078"/>
            <a:ext cx="7323309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31881" y="107584"/>
            <a:ext cx="1043493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Logical operators: AND, OR, and NOT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699457" y="3061605"/>
            <a:ext cx="6195718" cy="2498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55" y="1700260"/>
            <a:ext cx="7323309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31881" y="107584"/>
            <a:ext cx="1043493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Logical operators: AND, OR, and NOT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223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OR</a:t>
            </a:r>
          </a:p>
          <a:p>
            <a:pPr lvl="1"/>
            <a:r>
              <a:rPr lang="en-US" dirty="0"/>
              <a:t>The SQL logic operator used to link multiple conditional expression in WHERE or HAVING clause</a:t>
            </a:r>
          </a:p>
          <a:p>
            <a:pPr lvl="1"/>
            <a:r>
              <a:rPr lang="en-US" dirty="0"/>
              <a:t>It requires only </a:t>
            </a:r>
            <a:r>
              <a:rPr lang="en-US" b="1" dirty="0"/>
              <a:t>one of the conditional expressions to be true</a:t>
            </a:r>
          </a:p>
          <a:p>
            <a:r>
              <a:rPr lang="en-US" b="1" dirty="0"/>
              <a:t>AND</a:t>
            </a:r>
          </a:p>
          <a:p>
            <a:pPr lvl="1"/>
            <a:r>
              <a:rPr lang="en-US" dirty="0"/>
              <a:t>The SQL logic operator used to link multiple conditional expression in WHERE or HAVING clause</a:t>
            </a:r>
          </a:p>
          <a:p>
            <a:pPr lvl="1"/>
            <a:r>
              <a:rPr lang="en-US" dirty="0"/>
              <a:t>It requires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b="1" dirty="0"/>
              <a:t>of the conditional expressions to be true</a:t>
            </a:r>
          </a:p>
          <a:p>
            <a:r>
              <a:rPr lang="en-US" b="1" dirty="0"/>
              <a:t>NOT</a:t>
            </a:r>
          </a:p>
          <a:p>
            <a:pPr lvl="1"/>
            <a:r>
              <a:rPr lang="en-US" dirty="0"/>
              <a:t>The SQL logical operator that used to negate the result of a conditional expression</a:t>
            </a:r>
          </a:p>
          <a:p>
            <a:pPr lvl="1"/>
            <a:r>
              <a:rPr lang="en-US" dirty="0"/>
              <a:t>NOT is used to find the rows that </a:t>
            </a:r>
            <a:r>
              <a:rPr lang="en-US" b="1" dirty="0"/>
              <a:t>do not match </a:t>
            </a:r>
            <a:r>
              <a:rPr lang="en-US" dirty="0"/>
              <a:t>a certain condition</a:t>
            </a:r>
          </a:p>
        </p:txBody>
      </p:sp>
    </p:spTree>
    <p:extLst>
      <p:ext uri="{BB962C8B-B14F-4D97-AF65-F5344CB8AC3E}">
        <p14:creationId xmlns:p14="http://schemas.microsoft.com/office/powerpoint/2010/main" val="291324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31881" y="107584"/>
            <a:ext cx="1043493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Logical operators: AND, OR, and NOT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22329" cy="435133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2556123"/>
            <a:ext cx="6245547" cy="13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31881" y="107584"/>
            <a:ext cx="1043493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Logical operators: AND, OR, and NOT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22329" cy="4351338"/>
          </a:xfrm>
        </p:spPr>
        <p:txBody>
          <a:bodyPr/>
          <a:lstStyle/>
          <a:p>
            <a:r>
              <a:rPr lang="en-US" dirty="0"/>
              <a:t>The condition in WHERE clause can also be grouped together using parenthesis</a:t>
            </a:r>
          </a:p>
          <a:p>
            <a:r>
              <a:rPr lang="en-US" dirty="0"/>
              <a:t>The condition inside the parentheses are always executed first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881" y="3936259"/>
            <a:ext cx="8057474" cy="9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3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1631881" y="107584"/>
            <a:ext cx="10434933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Logical operators: AND, OR, and NOT</a:t>
            </a:r>
            <a:endParaRPr lang="en-ID" sz="36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974158" y="3077617"/>
            <a:ext cx="6341818" cy="1938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9" y="1825625"/>
            <a:ext cx="8057474" cy="9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Basic SELECT queries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SELECT query is used to retrieve data from tables</a:t>
            </a:r>
          </a:p>
          <a:p>
            <a:pPr fontAlgn="base"/>
            <a:r>
              <a:rPr lang="en-US" dirty="0"/>
              <a:t>Syntax for basic SELECT query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FROM is the SQL clause that specifies the tables from which data is to be retrieve</a:t>
            </a:r>
          </a:p>
          <a:p>
            <a:pPr fontAlgn="base"/>
            <a:r>
              <a:rPr lang="en-US" i="1" dirty="0" err="1"/>
              <a:t>Columnlist</a:t>
            </a:r>
            <a:r>
              <a:rPr lang="en-US" dirty="0"/>
              <a:t> represent one or more attributes, separated by commas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870" y="2939763"/>
            <a:ext cx="4430809" cy="11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3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Basic SELECT queries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When performing SELECT we can use wildcard character (*) </a:t>
            </a:r>
          </a:p>
          <a:p>
            <a:pPr fontAlgn="base"/>
            <a:r>
              <a:rPr lang="en-US" dirty="0"/>
              <a:t>The wildcard means “all columns”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query means to </a:t>
            </a:r>
            <a:r>
              <a:rPr lang="en-US" b="1" dirty="0"/>
              <a:t>retrieve all columns from table PRODUCT</a:t>
            </a:r>
          </a:p>
          <a:p>
            <a:pPr fontAlgn="base"/>
            <a:r>
              <a:rPr lang="en-US" dirty="0"/>
              <a:t>the query does not give limitation of the row being returned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255" y="2925615"/>
            <a:ext cx="4218348" cy="10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Basic SELECT queries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5230" cy="4351338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829" y="1510052"/>
            <a:ext cx="9349277" cy="45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Basic SELECT queries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2645229"/>
            <a:ext cx="10265230" cy="35317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If the above query was executed the result will only get four columns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1579759"/>
            <a:ext cx="7736286" cy="9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Basic SELECT queries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286474"/>
            <a:ext cx="4484915" cy="489048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If we want to display the columns in different order, we can simply change the </a:t>
            </a:r>
            <a:r>
              <a:rPr lang="en-US" b="1" dirty="0"/>
              <a:t>order of the columns </a:t>
            </a:r>
            <a:r>
              <a:rPr lang="en-US" dirty="0"/>
              <a:t>in the </a:t>
            </a:r>
            <a:r>
              <a:rPr lang="en-US" i="1" dirty="0" err="1"/>
              <a:t>columnlist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2729" y="1239681"/>
            <a:ext cx="5845628" cy="46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Column Aliases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59429"/>
            <a:ext cx="9840687" cy="42175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When we retrieve the information from the table, the attribute become the column header</a:t>
            </a:r>
          </a:p>
          <a:p>
            <a:pPr fontAlgn="base"/>
            <a:r>
              <a:rPr lang="en-US" dirty="0"/>
              <a:t>Can the header of the column be changed?</a:t>
            </a:r>
          </a:p>
          <a:p>
            <a:pPr fontAlgn="base"/>
            <a:r>
              <a:rPr lang="en-US" dirty="0"/>
              <a:t>The header can be labeled in different name by using </a:t>
            </a:r>
            <a:r>
              <a:rPr lang="en-US" b="1" dirty="0"/>
              <a:t>alias</a:t>
            </a:r>
          </a:p>
          <a:p>
            <a:pPr fontAlgn="base"/>
            <a:r>
              <a:rPr lang="en-US" b="1" dirty="0"/>
              <a:t>Alias </a:t>
            </a:r>
            <a:r>
              <a:rPr lang="en-US" dirty="0"/>
              <a:t>is referred to an alternative name for a column or table in a SQL statement</a:t>
            </a:r>
            <a:endParaRPr lang="en-US" b="1" dirty="0"/>
          </a:p>
          <a:p>
            <a:pPr fontAlgn="base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90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Column Aliases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959429"/>
            <a:ext cx="9840687" cy="421753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Not all columns in a query must use an alias</a:t>
            </a:r>
          </a:p>
          <a:p>
            <a:pPr fontAlgn="base"/>
            <a:r>
              <a:rPr lang="en-US" dirty="0"/>
              <a:t>AS is optional  but recommended, if there is a space between the column name and the alias, the DBMS will interpret the alias correctly</a:t>
            </a:r>
          </a:p>
          <a:p>
            <a:pPr fontAlgn="base"/>
            <a:r>
              <a:rPr lang="en-US" dirty="0"/>
              <a:t>Aliases that contain a space must be inside a delimiter (quotes)</a:t>
            </a:r>
          </a:p>
          <a:p>
            <a:pPr fontAlgn="base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636" y="4847494"/>
            <a:ext cx="9138250" cy="11076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58542" y="4847494"/>
            <a:ext cx="511629" cy="553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15317</TotalTime>
  <Words>1144</Words>
  <Application>Microsoft Office PowerPoint</Application>
  <PresentationFormat>Widescreen</PresentationFormat>
  <Paragraphs>184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408</cp:revision>
  <dcterms:created xsi:type="dcterms:W3CDTF">2020-01-30T06:48:20Z</dcterms:created>
  <dcterms:modified xsi:type="dcterms:W3CDTF">2024-05-07T00:37:22Z</dcterms:modified>
</cp:coreProperties>
</file>