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8" r:id="rId2"/>
    <p:sldId id="313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0" r:id="rId19"/>
    <p:sldId id="348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90345" autoAdjust="0"/>
  </p:normalViewPr>
  <p:slideViewPr>
    <p:cSldViewPr snapToGrid="0">
      <p:cViewPr varScale="1">
        <p:scale>
          <a:sx n="59" d="100"/>
          <a:sy n="59" d="100"/>
        </p:scale>
        <p:origin x="13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Source: https://www.essentialsql.com/what-is-the-difference-between-a-right-and-left-outer-join/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Source: https://www.essentialsql.com/sql-cross-join/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5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3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7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2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9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Source: https://www.w3resource.com/mysql/advance-query-in-mysql/mysql-natural-join.php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SQL basic </a:t>
            </a:r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queries part 2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JOIN ON 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JOIN ON operator is used to express join when there is </a:t>
            </a:r>
            <a:r>
              <a:rPr lang="en-US" b="1" dirty="0" smtClean="0"/>
              <a:t>no common attribute names </a:t>
            </a:r>
          </a:p>
          <a:p>
            <a:pPr fontAlgn="base"/>
            <a:r>
              <a:rPr lang="en-US" dirty="0" smtClean="0"/>
              <a:t>The query returns only the rows that meet the indicated join condition</a:t>
            </a:r>
          </a:p>
          <a:p>
            <a:pPr fontAlgn="base"/>
            <a:r>
              <a:rPr lang="en-US" dirty="0" smtClean="0"/>
              <a:t>The join condition typically includes an equality comparison expression of two columns</a:t>
            </a:r>
          </a:p>
          <a:p>
            <a:pPr fontAlgn="base"/>
            <a:r>
              <a:rPr lang="en-US" dirty="0" smtClean="0"/>
              <a:t>The columns </a:t>
            </a:r>
            <a:r>
              <a:rPr lang="en-US" b="1" dirty="0" smtClean="0"/>
              <a:t>may or may not share the same name</a:t>
            </a:r>
            <a:r>
              <a:rPr lang="en-US" dirty="0" smtClean="0"/>
              <a:t>, but obviously they </a:t>
            </a:r>
            <a:r>
              <a:rPr lang="en-US" b="1" dirty="0" smtClean="0"/>
              <a:t>must have comparable data types</a:t>
            </a:r>
          </a:p>
        </p:txBody>
      </p:sp>
    </p:spTree>
    <p:extLst>
      <p:ext uri="{BB962C8B-B14F-4D97-AF65-F5344CB8AC3E}">
        <p14:creationId xmlns:p14="http://schemas.microsoft.com/office/powerpoint/2010/main" val="38173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JOIN ON 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8198" y="2818614"/>
            <a:ext cx="10934702" cy="5184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1114316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Syntax </a:t>
            </a:r>
          </a:p>
          <a:p>
            <a:pPr fontAlgn="base"/>
            <a:endParaRPr lang="en-US" b="1" dirty="0"/>
          </a:p>
          <a:p>
            <a:pPr marL="0" indent="0" fontAlgn="base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i="1" dirty="0">
                <a:latin typeface="Consolas" panose="020B0609020204030204" pitchFamily="49" charset="0"/>
              </a:rPr>
              <a:t>column-list </a:t>
            </a:r>
            <a:r>
              <a:rPr lang="en-US" sz="2400" dirty="0">
                <a:latin typeface="Consolas" panose="020B0609020204030204" pitchFamily="49" charset="0"/>
              </a:rPr>
              <a:t>FROM </a:t>
            </a:r>
            <a:r>
              <a:rPr lang="en-US" sz="2400" i="1" dirty="0">
                <a:latin typeface="Consolas" panose="020B0609020204030204" pitchFamily="49" charset="0"/>
              </a:rPr>
              <a:t>table1 </a:t>
            </a:r>
            <a:r>
              <a:rPr lang="en-US" sz="2400" dirty="0">
                <a:latin typeface="Consolas" panose="020B0609020204030204" pitchFamily="49" charset="0"/>
              </a:rPr>
              <a:t>JOIN </a:t>
            </a:r>
            <a:r>
              <a:rPr lang="en-US" sz="2400" i="1" dirty="0">
                <a:latin typeface="Consolas" panose="020B0609020204030204" pitchFamily="49" charset="0"/>
              </a:rPr>
              <a:t>table2 </a:t>
            </a:r>
            <a:r>
              <a:rPr lang="en-US" sz="2400" dirty="0">
                <a:latin typeface="Consolas" panose="020B0609020204030204" pitchFamily="49" charset="0"/>
              </a:rPr>
              <a:t>ON </a:t>
            </a:r>
            <a:r>
              <a:rPr lang="en-US" sz="2400" i="1" dirty="0">
                <a:latin typeface="Consolas" panose="020B0609020204030204" pitchFamily="49" charset="0"/>
              </a:rPr>
              <a:t>join-condition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i="1" dirty="0">
                <a:latin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 err="1">
                <a:latin typeface="Consolas" panose="020B0609020204030204" pitchFamily="49" charset="0"/>
              </a:rPr>
              <a:t>table_a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 </a:t>
            </a:r>
            <a:r>
              <a:rPr lang="en-US" i="1" dirty="0" err="1">
                <a:latin typeface="Consolas" panose="020B0609020204030204" pitchFamily="49" charset="0"/>
              </a:rPr>
              <a:t>table_b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ON table_a.id = table_b.id</a:t>
            </a:r>
            <a:endParaRPr lang="en-US" dirty="0"/>
          </a:p>
          <a:p>
            <a:pPr marL="0" indent="0" fontAlgn="base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930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Outer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An outer join returns not only the rows matching the join condition, but it also returns the rows with unmatched values</a:t>
            </a:r>
          </a:p>
          <a:p>
            <a:pPr fontAlgn="base"/>
            <a:r>
              <a:rPr lang="en-US" dirty="0" smtClean="0"/>
              <a:t>There are three types of outer join:</a:t>
            </a:r>
          </a:p>
          <a:p>
            <a:pPr lvl="1" fontAlgn="base"/>
            <a:r>
              <a:rPr lang="en-US" dirty="0" smtClean="0"/>
              <a:t>Left outer join</a:t>
            </a:r>
          </a:p>
          <a:p>
            <a:pPr lvl="1" fontAlgn="base"/>
            <a:r>
              <a:rPr lang="en-US" dirty="0" smtClean="0"/>
              <a:t>Right outer join</a:t>
            </a:r>
          </a:p>
          <a:p>
            <a:pPr lvl="1" fontAlgn="base"/>
            <a:r>
              <a:rPr lang="en-US" dirty="0" smtClean="0"/>
              <a:t>Full outer join</a:t>
            </a:r>
          </a:p>
          <a:p>
            <a:pPr fontAlgn="base"/>
            <a:r>
              <a:rPr lang="en-US" dirty="0" smtClean="0"/>
              <a:t>The </a:t>
            </a:r>
            <a:r>
              <a:rPr lang="en-US" b="1" dirty="0" smtClean="0"/>
              <a:t>first table </a:t>
            </a:r>
            <a:r>
              <a:rPr lang="en-US" dirty="0" smtClean="0"/>
              <a:t>that named in the FROM clause will be the </a:t>
            </a:r>
            <a:r>
              <a:rPr lang="en-US" b="1" dirty="0" smtClean="0"/>
              <a:t>left side</a:t>
            </a:r>
          </a:p>
          <a:p>
            <a:pPr fontAlgn="base"/>
            <a:r>
              <a:rPr lang="en-US" dirty="0" smtClean="0"/>
              <a:t>The</a:t>
            </a:r>
            <a:r>
              <a:rPr lang="en-US" b="1" dirty="0" smtClean="0"/>
              <a:t> second table </a:t>
            </a:r>
            <a:r>
              <a:rPr lang="en-US" dirty="0" smtClean="0"/>
              <a:t>named will be the </a:t>
            </a:r>
            <a:r>
              <a:rPr lang="en-US" b="1" dirty="0" smtClean="0"/>
              <a:t>right side</a:t>
            </a:r>
          </a:p>
          <a:p>
            <a:pPr fontAlgn="base"/>
            <a:r>
              <a:rPr lang="en-US" dirty="0" smtClean="0"/>
              <a:t>If there are more than two tables, the result of joining the first two table become the left side, and the third table become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42903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Left outer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8198" y="3889962"/>
            <a:ext cx="10934702" cy="11564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left outer join returns not only the rows matching the join condition, but also returns the rows in the left table with unmatched value in the right table</a:t>
            </a:r>
          </a:p>
          <a:p>
            <a:pPr fontAlgn="base"/>
            <a:r>
              <a:rPr lang="en-US" dirty="0" smtClean="0"/>
              <a:t>Syntax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column-list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</a:rPr>
              <a:t>table1 </a:t>
            </a:r>
            <a:r>
              <a:rPr lang="en-US" dirty="0">
                <a:latin typeface="Consolas" panose="020B0609020204030204" pitchFamily="49" charset="0"/>
              </a:rPr>
              <a:t>LEFT [OUTER] JOIN </a:t>
            </a:r>
            <a:r>
              <a:rPr lang="en-US" i="1" dirty="0">
                <a:latin typeface="Consolas" panose="020B0609020204030204" pitchFamily="49" charset="0"/>
              </a:rPr>
              <a:t>table2 </a:t>
            </a:r>
            <a:r>
              <a:rPr lang="en-US" dirty="0">
                <a:latin typeface="Consolas" panose="020B0609020204030204" pitchFamily="49" charset="0"/>
              </a:rPr>
              <a:t>ON </a:t>
            </a:r>
            <a:r>
              <a:rPr lang="en-US" i="1" dirty="0">
                <a:latin typeface="Consolas" panose="020B0609020204030204" pitchFamily="49" charset="0"/>
              </a:rPr>
              <a:t>join-condition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9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Right outer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8198" y="3889962"/>
            <a:ext cx="10934702" cy="11564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right outer join returns not only the rows matching the condition but it also returns the rows in the right table with unmatched values in the left table</a:t>
            </a:r>
          </a:p>
          <a:p>
            <a:pPr fontAlgn="base"/>
            <a:r>
              <a:rPr lang="en-US" dirty="0" smtClean="0"/>
              <a:t>Syntax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column-list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</a:rPr>
              <a:t>table1 </a:t>
            </a:r>
            <a:r>
              <a:rPr lang="en-US" dirty="0" smtClean="0">
                <a:latin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</a:rPr>
              <a:t>[OUTER] JOIN </a:t>
            </a:r>
            <a:r>
              <a:rPr lang="en-US" i="1" dirty="0">
                <a:latin typeface="Consolas" panose="020B0609020204030204" pitchFamily="49" charset="0"/>
              </a:rPr>
              <a:t>table2 </a:t>
            </a:r>
            <a:r>
              <a:rPr lang="en-US" dirty="0">
                <a:latin typeface="Consolas" panose="020B0609020204030204" pitchFamily="49" charset="0"/>
              </a:rPr>
              <a:t>ON </a:t>
            </a:r>
            <a:r>
              <a:rPr lang="en-US" i="1" dirty="0">
                <a:latin typeface="Consolas" panose="020B0609020204030204" pitchFamily="49" charset="0"/>
              </a:rPr>
              <a:t>join-condition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Full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outer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8198" y="3889962"/>
            <a:ext cx="10934702" cy="11564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 full outer join returns not only the rows that matching the join condition, but also all of the rows with unmatched values in the table on either side</a:t>
            </a:r>
          </a:p>
          <a:p>
            <a:pPr fontAlgn="base"/>
            <a:r>
              <a:rPr lang="en-US" dirty="0" smtClean="0"/>
              <a:t>Syntax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column-list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</a:rPr>
              <a:t>table1 </a:t>
            </a:r>
            <a:r>
              <a:rPr lang="en-US" dirty="0" smtClean="0">
                <a:latin typeface="Consolas" panose="020B0609020204030204" pitchFamily="49" charset="0"/>
              </a:rPr>
              <a:t>FULL </a:t>
            </a:r>
            <a:r>
              <a:rPr lang="en-US" dirty="0">
                <a:latin typeface="Consolas" panose="020B0609020204030204" pitchFamily="49" charset="0"/>
              </a:rPr>
              <a:t>[OUTER] JOIN </a:t>
            </a:r>
            <a:r>
              <a:rPr lang="en-US" i="1" dirty="0">
                <a:latin typeface="Consolas" panose="020B0609020204030204" pitchFamily="49" charset="0"/>
              </a:rPr>
              <a:t>table2 </a:t>
            </a:r>
            <a:r>
              <a:rPr lang="en-US" dirty="0">
                <a:latin typeface="Consolas" panose="020B0609020204030204" pitchFamily="49" charset="0"/>
              </a:rPr>
              <a:t>ON </a:t>
            </a:r>
            <a:r>
              <a:rPr lang="en-US" i="1" dirty="0">
                <a:latin typeface="Consolas" panose="020B0609020204030204" pitchFamily="49" charset="0"/>
              </a:rPr>
              <a:t>join-condition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6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533077" y="107584"/>
            <a:ext cx="793356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Left outer join vs Right outer 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745" y="1149083"/>
            <a:ext cx="8627953" cy="2342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744" y="3862079"/>
            <a:ext cx="8627953" cy="2263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00" y="3566264"/>
            <a:ext cx="2762636" cy="504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800" y="954114"/>
            <a:ext cx="247684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Cross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8198" y="4185972"/>
            <a:ext cx="10167259" cy="480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9873345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Cross join performs a relational product of two tables</a:t>
            </a:r>
          </a:p>
          <a:p>
            <a:pPr fontAlgn="base"/>
            <a:r>
              <a:rPr lang="en-US" dirty="0" smtClean="0"/>
              <a:t>The result is the number of rows in the first table multiplied by the number of rows in the second table</a:t>
            </a:r>
          </a:p>
          <a:p>
            <a:pPr fontAlgn="base"/>
            <a:r>
              <a:rPr lang="en-US" dirty="0" smtClean="0"/>
              <a:t>Syntax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i="1" dirty="0">
                <a:latin typeface="Consolas" panose="020B0609020204030204" pitchFamily="49" charset="0"/>
              </a:rPr>
              <a:t>column-list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</a:rPr>
              <a:t>table1 </a:t>
            </a:r>
            <a:r>
              <a:rPr lang="en-US" dirty="0">
                <a:latin typeface="Consolas" panose="020B0609020204030204" pitchFamily="49" charset="0"/>
              </a:rPr>
              <a:t>CROSS JOIN </a:t>
            </a:r>
            <a:r>
              <a:rPr lang="en-US" i="1" dirty="0">
                <a:latin typeface="Consolas" panose="020B0609020204030204" pitchFamily="49" charset="0"/>
              </a:rPr>
              <a:t>table2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8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Cross joins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8194" name="Picture 2" descr="SQL Cross Join - Essential 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54" y="1451290"/>
            <a:ext cx="86582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Order by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9457" y="3749388"/>
            <a:ext cx="7625600" cy="1420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Order by clause is useful when the listing order is important</a:t>
            </a:r>
          </a:p>
          <a:p>
            <a:pPr fontAlgn="base"/>
            <a:r>
              <a:rPr lang="en-US" dirty="0" smtClean="0"/>
              <a:t>The default order is</a:t>
            </a:r>
            <a:r>
              <a:rPr lang="en-US" b="1" dirty="0" smtClean="0"/>
              <a:t> ascending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i="1" dirty="0" err="1">
                <a:latin typeface="Consolas" panose="020B0609020204030204" pitchFamily="49" charset="0"/>
              </a:rPr>
              <a:t>columnlist</a:t>
            </a:r>
            <a:r>
              <a:rPr lang="en-US" i="1" dirty="0">
                <a:latin typeface="Consolas" panose="020B0609020204030204" pitchFamily="49" charset="0"/>
              </a:rPr>
              <a:t/>
            </a:r>
            <a:br>
              <a:rPr lang="en-US" i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 err="1">
                <a:latin typeface="Consolas" panose="020B0609020204030204" pitchFamily="49" charset="0"/>
              </a:rPr>
              <a:t>tablelist</a:t>
            </a:r>
            <a:r>
              <a:rPr lang="en-US" i="1" dirty="0">
                <a:latin typeface="Consolas" panose="020B0609020204030204" pitchFamily="49" charset="0"/>
              </a:rPr>
              <a:t/>
            </a:r>
            <a:br>
              <a:rPr lang="en-US" i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[ORDER BY </a:t>
            </a:r>
            <a:r>
              <a:rPr lang="en-US" i="1" dirty="0" err="1">
                <a:latin typeface="Consolas" panose="020B0609020204030204" pitchFamily="49" charset="0"/>
              </a:rPr>
              <a:t>columnlist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[ASC | DESC] 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7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 smtClean="0"/>
              <a:t>Join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Special operators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Cascading order sequence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nested ordering sequence for a set of rows</a:t>
            </a:r>
          </a:p>
          <a:p>
            <a:pPr fontAlgn="base"/>
            <a:r>
              <a:rPr lang="en-US" dirty="0" smtClean="0"/>
              <a:t>For example</a:t>
            </a:r>
          </a:p>
          <a:p>
            <a:pPr marL="0" indent="0" fontAlgn="base">
              <a:buNone/>
            </a:pPr>
            <a:r>
              <a:rPr lang="en-US" sz="2000" b="1" dirty="0"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EMP_LNAME, EMP_FNAME, EMP_INITIAL, </a:t>
            </a:r>
            <a:r>
              <a:rPr lang="en-US" sz="2000" dirty="0" smtClean="0">
                <a:latin typeface="Consolas" panose="020B0609020204030204" pitchFamily="49" charset="0"/>
              </a:rPr>
              <a:t>EMP_AREACODE, EMP_PHONE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dirty="0"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</a:p>
          <a:p>
            <a:pPr marL="0" indent="0" fontAlgn="base">
              <a:buNone/>
            </a:pPr>
            <a:r>
              <a:rPr lang="en-US" sz="2000" b="1" dirty="0">
                <a:latin typeface="Consolas" panose="020B0609020204030204" pitchFamily="49" charset="0"/>
              </a:rPr>
              <a:t>ORDER BY </a:t>
            </a:r>
            <a:r>
              <a:rPr lang="en-US" sz="2000" dirty="0">
                <a:latin typeface="Consolas" panose="020B0609020204030204" pitchFamily="49" charset="0"/>
              </a:rPr>
              <a:t>EMP_LNAME, EMP_FNAME, EMP_INITIAL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400" dirty="0" smtClean="0"/>
              <a:t>The three stages order from the above example:</a:t>
            </a:r>
          </a:p>
          <a:p>
            <a:pPr marL="0" indent="0" fontAlgn="base">
              <a:buNone/>
            </a:pPr>
            <a:r>
              <a:rPr lang="en-US" sz="2400" dirty="0"/>
              <a:t>1. ORDER BY last name.</a:t>
            </a:r>
            <a:br>
              <a:rPr lang="en-US" sz="2400" dirty="0"/>
            </a:br>
            <a:r>
              <a:rPr lang="en-US" sz="2400" dirty="0"/>
              <a:t>2. Within matching last names, ORDER BY first name.</a:t>
            </a:r>
            <a:br>
              <a:rPr lang="en-US" sz="2400" dirty="0"/>
            </a:br>
            <a:r>
              <a:rPr lang="en-US" sz="2400" dirty="0"/>
              <a:t>3. Within matching first and last names, ORDER BY middle initial</a:t>
            </a:r>
            <a:r>
              <a:rPr lang="en-US" sz="1800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92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Special 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ANSI-standard SQL allows the use of special operators in conjunction with the WHERE clause</a:t>
            </a:r>
          </a:p>
          <a:p>
            <a:pPr lvl="1" fontAlgn="base"/>
            <a:r>
              <a:rPr lang="en-US" b="1" dirty="0" smtClean="0"/>
              <a:t>BETWEEN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to check whether an attribute value is within a range</a:t>
            </a:r>
          </a:p>
          <a:p>
            <a:pPr lvl="1" fontAlgn="base"/>
            <a:r>
              <a:rPr lang="en-US" b="1" dirty="0" smtClean="0"/>
              <a:t>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to check whether an attribute value matches any value within a value list</a:t>
            </a:r>
          </a:p>
          <a:p>
            <a:pPr lvl="1" fontAlgn="base"/>
            <a:r>
              <a:rPr lang="en-US" b="1" dirty="0" smtClean="0"/>
              <a:t>LIKE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to check whether an attribute value matches a given string pattern</a:t>
            </a:r>
          </a:p>
          <a:p>
            <a:pPr lvl="1" fontAlgn="base"/>
            <a:r>
              <a:rPr lang="en-US" b="1" dirty="0" smtClean="0"/>
              <a:t>IS 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to check whether an attribute value is null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8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BETWEEN 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Example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P_PRICE </a:t>
            </a:r>
            <a:r>
              <a:rPr lang="en-US" b="1" dirty="0">
                <a:latin typeface="Consolas" panose="020B0609020204030204" pitchFamily="49" charset="0"/>
              </a:rPr>
              <a:t>BETWEEN</a:t>
            </a:r>
            <a:r>
              <a:rPr lang="en-US" dirty="0">
                <a:latin typeface="Consolas" panose="020B0609020204030204" pitchFamily="49" charset="0"/>
              </a:rPr>
              <a:t> 50.00 </a:t>
            </a:r>
            <a:r>
              <a:rPr lang="en-US" b="1" dirty="0"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100.00;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6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 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Example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*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WHERE </a:t>
            </a:r>
            <a:r>
              <a:rPr lang="en-US" dirty="0">
                <a:latin typeface="Consolas" panose="020B0609020204030204" pitchFamily="49" charset="0"/>
              </a:rPr>
              <a:t>V_CODE</a:t>
            </a:r>
            <a:r>
              <a:rPr lang="en-US" b="1" dirty="0">
                <a:latin typeface="Consolas" panose="020B0609020204030204" pitchFamily="49" charset="0"/>
              </a:rPr>
              <a:t> IN </a:t>
            </a:r>
            <a:r>
              <a:rPr lang="en-US" dirty="0">
                <a:latin typeface="Consolas" panose="020B0609020204030204" pitchFamily="49" charset="0"/>
              </a:rPr>
              <a:t>(21344, 24288);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4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LIKE 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Used to find patterns within string attributes</a:t>
            </a:r>
          </a:p>
          <a:p>
            <a:pPr fontAlgn="base"/>
            <a:r>
              <a:rPr lang="en-US" dirty="0" smtClean="0"/>
              <a:t>% and _ are wildcard characters to make matches when the entire string is not known</a:t>
            </a:r>
          </a:p>
          <a:p>
            <a:pPr fontAlgn="base"/>
            <a:r>
              <a:rPr lang="en-US" dirty="0" smtClean="0"/>
              <a:t>% means any and all following or preceding characters are eligible</a:t>
            </a:r>
          </a:p>
          <a:p>
            <a:pPr lvl="1" fontAlgn="base"/>
            <a:r>
              <a:rPr lang="en-US" dirty="0" smtClean="0"/>
              <a:t>Example: ‘J%’ includes ‘John’, ‘James’, ‘J-123’</a:t>
            </a:r>
          </a:p>
          <a:p>
            <a:pPr fontAlgn="base"/>
            <a:r>
              <a:rPr lang="en-US" dirty="0" smtClean="0"/>
              <a:t>_ means any one character may be substituted for the underscore</a:t>
            </a:r>
          </a:p>
          <a:p>
            <a:pPr lvl="1" fontAlgn="base"/>
            <a:r>
              <a:rPr lang="en-US" dirty="0" smtClean="0"/>
              <a:t>Example: ‘_</a:t>
            </a:r>
            <a:r>
              <a:rPr lang="en-US" dirty="0" err="1" smtClean="0"/>
              <a:t>o_es</a:t>
            </a:r>
            <a:r>
              <a:rPr lang="en-US" dirty="0" smtClean="0"/>
              <a:t>’ includes ‘Jones’, ‘Cokes’</a:t>
            </a:r>
          </a:p>
        </p:txBody>
      </p:sp>
    </p:spTree>
    <p:extLst>
      <p:ext uri="{BB962C8B-B14F-4D97-AF65-F5344CB8AC3E}">
        <p14:creationId xmlns:p14="http://schemas.microsoft.com/office/powerpoint/2010/main" val="38405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LIKE 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Example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V_NAME, V_CONTACT, V_AREACODE, V_PHONE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VENDOR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WHERE </a:t>
            </a:r>
            <a:r>
              <a:rPr lang="en-US" dirty="0">
                <a:latin typeface="Consolas" panose="020B0609020204030204" pitchFamily="49" charset="0"/>
              </a:rPr>
              <a:t>V_CONTACT</a:t>
            </a:r>
            <a:r>
              <a:rPr lang="en-US" b="1" dirty="0">
                <a:latin typeface="Consolas" panose="020B0609020204030204" pitchFamily="49" charset="0"/>
              </a:rPr>
              <a:t> LIKE </a:t>
            </a:r>
            <a:r>
              <a:rPr lang="en-US" dirty="0">
                <a:latin typeface="Consolas" panose="020B0609020204030204" pitchFamily="49" charset="0"/>
              </a:rPr>
              <a:t>'Smith%';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7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IS NULL 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9347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To check for null attributes</a:t>
            </a:r>
          </a:p>
          <a:p>
            <a:pPr fontAlgn="base"/>
            <a:r>
              <a:rPr lang="en-US" dirty="0" smtClean="0"/>
              <a:t>Example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</a:rPr>
              <a:t>P_CODE, P_DESCRIPT, V_CODE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WHERE </a:t>
            </a:r>
            <a:r>
              <a:rPr lang="en-US" dirty="0">
                <a:latin typeface="Consolas" panose="020B0609020204030204" pitchFamily="49" charset="0"/>
              </a:rPr>
              <a:t>V_CODE</a:t>
            </a:r>
            <a:r>
              <a:rPr lang="en-US" b="1" dirty="0">
                <a:latin typeface="Consolas" panose="020B0609020204030204" pitchFamily="49" charset="0"/>
              </a:rPr>
              <a:t> IS NULL;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3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JOIN operators is used to combine data from multiple tables in meaningful ways</a:t>
            </a:r>
          </a:p>
          <a:p>
            <a:pPr fontAlgn="base"/>
            <a:r>
              <a:rPr lang="en-US" dirty="0" smtClean="0"/>
              <a:t>Usually the database designer design the database by decomposed the data into separate entities to fulfil the NF rules</a:t>
            </a:r>
          </a:p>
          <a:p>
            <a:pPr fontAlgn="base"/>
            <a:r>
              <a:rPr lang="en-US" dirty="0" smtClean="0"/>
              <a:t>By using JOIN the programmer reintegrates the data to satisfy the information requested by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JOIN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4920558" cy="4647153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Inner joins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only rows from the tables that match on a common value</a:t>
            </a:r>
          </a:p>
          <a:p>
            <a:pPr fontAlgn="base"/>
            <a:r>
              <a:rPr lang="en-US" b="1" dirty="0" smtClean="0"/>
              <a:t>Outer joins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the same matched rows as the inner join, plus unmatched rows from one table or the other</a:t>
            </a:r>
            <a:endParaRPr lang="en-US" dirty="0"/>
          </a:p>
        </p:txBody>
      </p:sp>
      <p:pic>
        <p:nvPicPr>
          <p:cNvPr id="1026" name="Picture 2" descr="Inner Join and Outer Join (SAP Library - ABAP Dictionary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68" y="1080740"/>
            <a:ext cx="6790297" cy="50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Natural 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134601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Returns all rows with matching values in the matching columns and eliminates duplicate columns</a:t>
            </a:r>
          </a:p>
          <a:p>
            <a:pPr fontAlgn="base"/>
            <a:r>
              <a:rPr lang="en-US" dirty="0" smtClean="0"/>
              <a:t>This JOIN is used when the tables share one or more common attributes with common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Natural 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8" y="2818614"/>
            <a:ext cx="10134601" cy="5184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134601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</a:t>
            </a:r>
            <a:r>
              <a:rPr lang="en-US" i="1" dirty="0" smtClean="0">
                <a:latin typeface="Consolas" panose="020B0609020204030204" pitchFamily="49" charset="0"/>
              </a:rPr>
              <a:t>column-list </a:t>
            </a:r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i="1" dirty="0" smtClean="0">
                <a:latin typeface="Consolas" panose="020B0609020204030204" pitchFamily="49" charset="0"/>
              </a:rPr>
              <a:t>table1 </a:t>
            </a:r>
            <a:r>
              <a:rPr lang="en-US" dirty="0" smtClean="0">
                <a:latin typeface="Consolas" panose="020B0609020204030204" pitchFamily="49" charset="0"/>
              </a:rPr>
              <a:t>NATURAL JOIN </a:t>
            </a:r>
            <a:r>
              <a:rPr lang="en-US" i="1" dirty="0" smtClean="0">
                <a:latin typeface="Consolas" panose="020B0609020204030204" pitchFamily="49" charset="0"/>
              </a:rPr>
              <a:t>table2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Natural 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134601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What natural join do?</a:t>
            </a:r>
          </a:p>
          <a:p>
            <a:pPr lvl="1" fontAlgn="base"/>
            <a:r>
              <a:rPr lang="en-US" b="1" dirty="0" smtClean="0"/>
              <a:t>Determines the common attributes </a:t>
            </a:r>
            <a:r>
              <a:rPr lang="en-US" dirty="0" smtClean="0"/>
              <a:t>by looking for the attributes with identical name and compatible data type</a:t>
            </a:r>
          </a:p>
          <a:p>
            <a:pPr lvl="1" fontAlgn="base"/>
            <a:r>
              <a:rPr lang="en-US" dirty="0" smtClean="0"/>
              <a:t>Select only the </a:t>
            </a:r>
            <a:r>
              <a:rPr lang="en-US" b="1" dirty="0" smtClean="0"/>
              <a:t>rows with common values in the common attributes</a:t>
            </a:r>
          </a:p>
          <a:p>
            <a:pPr lvl="1" fontAlgn="base"/>
            <a:r>
              <a:rPr lang="en-US" dirty="0" smtClean="0"/>
              <a:t>If there are no common attributes, returns the relational product of the two tables</a:t>
            </a:r>
          </a:p>
        </p:txBody>
      </p:sp>
    </p:spTree>
    <p:extLst>
      <p:ext uri="{BB962C8B-B14F-4D97-AF65-F5344CB8AC3E}">
        <p14:creationId xmlns:p14="http://schemas.microsoft.com/office/powerpoint/2010/main" val="20221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Natural JOIN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134601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Example</a:t>
            </a:r>
          </a:p>
        </p:txBody>
      </p:sp>
      <p:pic>
        <p:nvPicPr>
          <p:cNvPr id="2050" name="Picture 2" descr="Pictorial presentation of MySQL NATURAL JO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29" y="1136919"/>
            <a:ext cx="5053067" cy="540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JOIN USING 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8181" y="4628561"/>
            <a:ext cx="10170607" cy="3959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10363202" cy="464715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Second way to express the join is through the </a:t>
            </a:r>
            <a:r>
              <a:rPr lang="en-US" dirty="0" smtClean="0">
                <a:latin typeface="Consolas" panose="020B0609020204030204" pitchFamily="49" charset="0"/>
              </a:rPr>
              <a:t>USING</a:t>
            </a:r>
            <a:r>
              <a:rPr lang="en-US" dirty="0" smtClean="0"/>
              <a:t> keyword</a:t>
            </a:r>
          </a:p>
          <a:p>
            <a:pPr fontAlgn="base"/>
            <a:r>
              <a:rPr lang="en-US" dirty="0" smtClean="0"/>
              <a:t>The query returns only the rows with matching values in the column indicated in the </a:t>
            </a:r>
            <a:r>
              <a:rPr lang="en-US" dirty="0" smtClean="0">
                <a:latin typeface="Consolas" panose="020B0609020204030204" pitchFamily="49" charset="0"/>
              </a:rPr>
              <a:t>USING</a:t>
            </a:r>
            <a:r>
              <a:rPr lang="en-US" dirty="0" smtClean="0"/>
              <a:t> clause (</a:t>
            </a:r>
            <a:r>
              <a:rPr lang="en-US" b="1" dirty="0" smtClean="0"/>
              <a:t>the column must be exist in both tables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Syntax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2200" dirty="0">
                <a:latin typeface="Consolas" panose="020B0609020204030204" pitchFamily="49" charset="0"/>
              </a:rPr>
              <a:t>SELECT </a:t>
            </a:r>
            <a:r>
              <a:rPr lang="en-US" sz="2200" i="1" dirty="0">
                <a:latin typeface="Consolas" panose="020B0609020204030204" pitchFamily="49" charset="0"/>
              </a:rPr>
              <a:t>column-list </a:t>
            </a:r>
            <a:r>
              <a:rPr lang="en-US" sz="2200" dirty="0">
                <a:latin typeface="Consolas" panose="020B0609020204030204" pitchFamily="49" charset="0"/>
              </a:rPr>
              <a:t>FROM </a:t>
            </a:r>
            <a:r>
              <a:rPr lang="en-US" sz="2200" i="1" dirty="0">
                <a:latin typeface="Consolas" panose="020B0609020204030204" pitchFamily="49" charset="0"/>
              </a:rPr>
              <a:t>table1 </a:t>
            </a:r>
            <a:r>
              <a:rPr lang="en-US" sz="2200" dirty="0">
                <a:latin typeface="Consolas" panose="020B0609020204030204" pitchFamily="49" charset="0"/>
              </a:rPr>
              <a:t>JOIN </a:t>
            </a:r>
            <a:r>
              <a:rPr lang="en-US" sz="2200" i="1" dirty="0">
                <a:latin typeface="Consolas" panose="020B0609020204030204" pitchFamily="49" charset="0"/>
              </a:rPr>
              <a:t>table2 </a:t>
            </a:r>
            <a:r>
              <a:rPr lang="en-US" sz="2200" dirty="0">
                <a:latin typeface="Consolas" panose="020B0609020204030204" pitchFamily="49" charset="0"/>
              </a:rPr>
              <a:t>USING (</a:t>
            </a:r>
            <a:r>
              <a:rPr lang="en-US" sz="2200" i="1" dirty="0">
                <a:latin typeface="Consolas" panose="020B0609020204030204" pitchFamily="49" charset="0"/>
              </a:rPr>
              <a:t>common-column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i="1" dirty="0" smtClean="0">
                <a:latin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i="1" dirty="0" err="1" smtClean="0">
                <a:latin typeface="Consolas" panose="020B0609020204030204" pitchFamily="49" charset="0"/>
              </a:rPr>
              <a:t>table_a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 </a:t>
            </a:r>
            <a:r>
              <a:rPr lang="en-US" i="1" dirty="0" err="1" smtClean="0">
                <a:latin typeface="Consolas" panose="020B0609020204030204" pitchFamily="49" charset="0"/>
              </a:rPr>
              <a:t>table_b</a:t>
            </a:r>
            <a:r>
              <a:rPr lang="en-US" i="1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i="1" dirty="0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2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15590</TotalTime>
  <Words>1037</Words>
  <Application>Microsoft Office PowerPoint</Application>
  <PresentationFormat>Widescreen</PresentationFormat>
  <Paragraphs>208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448</cp:revision>
  <dcterms:created xsi:type="dcterms:W3CDTF">2020-01-30T06:48:20Z</dcterms:created>
  <dcterms:modified xsi:type="dcterms:W3CDTF">2021-11-11T06:31:06Z</dcterms:modified>
</cp:coreProperties>
</file>