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74" r:id="rId3"/>
    <p:sldId id="273" r:id="rId4"/>
    <p:sldId id="257" r:id="rId5"/>
    <p:sldId id="258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60BB-4A5B-42E1-BE57-31268195B1EB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521F2-8748-4FCF-AE3F-1E59A71D9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6351"/>
            <a:ext cx="1930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7C5237FE-5702-49F7-86D3-CA09F4EF7A88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0320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DEDF-2994-4FD2-A07F-64B6BF1F139B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D64-7262-48B4-8B2F-D19761F98A6B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2478-EF95-4F9C-A5E5-066AB31D94B9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B527-317C-4BAF-B3FC-64402B621DA9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FE1D-1142-48E2-9BAE-D608F12B68A5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199A-01CE-43A2-A3CE-2E3A69B2A5EF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7486-A3AE-46CE-B3E6-0976772DF92A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1121-3F9B-4044-ACA1-87440B4AA739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40B0-6BE5-4417-8E66-97BC485F0348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7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9226-1543-45F1-B460-5649E0BA7A18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ts.ac.id/img/head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1"/>
            <a:ext cx="1625600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ts.ac.id/img/footer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219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0" y="6356351"/>
            <a:ext cx="193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63B24103-BFD7-4832-8110-FF8844B4F83F}" type="datetime1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193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4BE83C6-BFA4-4B02-8268-FD099C814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1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5" y="304800"/>
            <a:ext cx="5694528" cy="136207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IT184305 </a:t>
            </a:r>
            <a:r>
              <a:rPr lang="en-US" sz="2800" dirty="0" err="1"/>
              <a:t>Struktur</a:t>
            </a:r>
            <a:r>
              <a:rPr lang="en-US" sz="2800" dirty="0"/>
              <a:t> Data (SD)</a:t>
            </a:r>
            <a:br>
              <a:rPr lang="en-US" sz="2800" dirty="0"/>
            </a:br>
            <a:r>
              <a:rPr lang="en-US" sz="2800" dirty="0"/>
              <a:t>4 </a:t>
            </a:r>
            <a:r>
              <a:rPr lang="en-US" sz="2800" dirty="0" err="1"/>
              <a:t>sks</a:t>
            </a:r>
            <a:r>
              <a:rPr lang="en-US" sz="2800" dirty="0"/>
              <a:t>/Semester 3/ </a:t>
            </a:r>
            <a:br>
              <a:rPr lang="en-US" sz="2800" dirty="0"/>
            </a:br>
            <a:r>
              <a:rPr lang="en-US" sz="2800" dirty="0" err="1"/>
              <a:t>Tahun</a:t>
            </a:r>
            <a:r>
              <a:rPr lang="en-US" sz="2800" dirty="0"/>
              <a:t> </a:t>
            </a:r>
            <a:r>
              <a:rPr lang="en-US" sz="2800" dirty="0" err="1"/>
              <a:t>Akademik</a:t>
            </a:r>
            <a:r>
              <a:rPr lang="en-US" sz="2800" dirty="0"/>
              <a:t> 2020-2021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232476" y="124014"/>
            <a:ext cx="4587923" cy="990600"/>
          </a:xfrm>
        </p:spPr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TM-02 Struct, Pointer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9114CE5-EC1C-487B-91D4-57E90CB9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1447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4BE83C6-BFA4-4B02-8268-FD099C814A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CBC96-1CAD-4061-B7C5-7A539D4FE8F5}"/>
              </a:ext>
            </a:extLst>
          </p:cNvPr>
          <p:cNvSpPr txBox="1"/>
          <p:nvPr/>
        </p:nvSpPr>
        <p:spPr>
          <a:xfrm>
            <a:off x="267272" y="1666875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err="1"/>
              <a:t>Memahami</a:t>
            </a:r>
            <a:r>
              <a:rPr lang="en-US" sz="3200" dirty="0"/>
              <a:t> </a:t>
            </a:r>
            <a:r>
              <a:rPr lang="en-US" sz="3200" dirty="0" err="1"/>
              <a:t>penanganan</a:t>
            </a:r>
            <a:r>
              <a:rPr lang="en-US" sz="3200" dirty="0"/>
              <a:t> data </a:t>
            </a:r>
            <a:r>
              <a:rPr lang="en-US" sz="3200" dirty="0" err="1"/>
              <a:t>jamak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Review </a:t>
            </a:r>
            <a:r>
              <a:rPr lang="en-US" sz="3200" dirty="0" err="1"/>
              <a:t>materi</a:t>
            </a:r>
            <a:r>
              <a:rPr lang="en-US" sz="3200" dirty="0"/>
              <a:t> </a:t>
            </a:r>
            <a:r>
              <a:rPr lang="en-US" sz="3200" dirty="0" err="1"/>
              <a:t>prasyarat</a:t>
            </a:r>
            <a:endParaRPr lang="en-ID" sz="3200" dirty="0"/>
          </a:p>
        </p:txBody>
      </p:sp>
      <p:pic>
        <p:nvPicPr>
          <p:cNvPr id="6" name="Picture 5" descr="A group of tall buildings&#10;&#10;Description automatically generated">
            <a:extLst>
              <a:ext uri="{FF2B5EF4-FFF2-40B4-BE49-F238E27FC236}">
                <a16:creationId xmlns:a16="http://schemas.microsoft.com/office/drawing/2014/main" id="{64E2BFDE-9937-4185-9F11-8123EDDB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5" y="2744093"/>
            <a:ext cx="5950425" cy="34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5782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Kebutuhan</a:t>
            </a:r>
            <a:r>
              <a:rPr lang="en-US" dirty="0"/>
              <a:t>: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penumpukkan</a:t>
            </a:r>
            <a:endParaRPr lang="en-US" dirty="0"/>
          </a:p>
          <a:p>
            <a:pPr lvl="1"/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tumpuk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(</a:t>
            </a:r>
            <a:r>
              <a:rPr lang="en-US" dirty="0" err="1"/>
              <a:t>indeks</a:t>
            </a:r>
            <a:r>
              <a:rPr lang="en-US" dirty="0"/>
              <a:t>=0)</a:t>
            </a:r>
          </a:p>
          <a:p>
            <a:pPr lvl="1"/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tumpuk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(</a:t>
            </a:r>
            <a:r>
              <a:rPr lang="en-US" dirty="0" err="1"/>
              <a:t>indeks</a:t>
            </a:r>
            <a:r>
              <a:rPr lang="en-US" dirty="0"/>
              <a:t>=1)</a:t>
            </a:r>
          </a:p>
          <a:p>
            <a:pPr lvl="1"/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tumpuk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(</a:t>
            </a:r>
            <a:r>
              <a:rPr lang="en-US" dirty="0" err="1"/>
              <a:t>indeks</a:t>
            </a:r>
            <a:r>
              <a:rPr lang="en-US" dirty="0"/>
              <a:t>=2)</a:t>
            </a:r>
          </a:p>
          <a:p>
            <a:r>
              <a:rPr lang="en-US" dirty="0" err="1"/>
              <a:t>Abstraksi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menyimpan</a:t>
            </a:r>
            <a:r>
              <a:rPr lang="en-US" dirty="0"/>
              <a:t> info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  <a:p>
            <a:pPr lvl="2"/>
            <a:r>
              <a:rPr lang="en-US" dirty="0"/>
              <a:t>Array of </a:t>
            </a:r>
            <a:r>
              <a:rPr lang="en-US" dirty="0" err="1"/>
              <a:t>books</a:t>
            </a:r>
            <a:r>
              <a:rPr lang="en-US" dirty="0" err="1">
                <a:sym typeface="Wingdings" pitchFamily="2" charset="2"/>
              </a:rPr>
              <a:t>isbn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judul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pengarang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teratas</a:t>
            </a:r>
            <a:endParaRPr lang="en-US" dirty="0"/>
          </a:p>
          <a:p>
            <a:pPr lvl="2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: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http://www.oncoursesystems.com/images/user/9779/11091533/books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5272" r="4386" b="6790"/>
          <a:stretch/>
        </p:blipFill>
        <p:spPr bwMode="auto">
          <a:xfrm>
            <a:off x="8098608" y="4495800"/>
            <a:ext cx="2569393" cy="17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9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902" y="1447801"/>
            <a:ext cx="6181299" cy="3505200"/>
          </a:xfrm>
        </p:spPr>
        <p:txBody>
          <a:bodyPr/>
          <a:lstStyle/>
          <a:p>
            <a:r>
              <a:rPr lang="en-US" dirty="0" err="1"/>
              <a:t>Abstraksi</a:t>
            </a:r>
            <a:r>
              <a:rPr lang="en-US" dirty="0"/>
              <a:t> data </a:t>
            </a:r>
            <a:r>
              <a:rPr lang="en-US" dirty="0" err="1"/>
              <a:t>tumpukan_buku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menyimpan</a:t>
            </a:r>
            <a:r>
              <a:rPr lang="en-US" dirty="0"/>
              <a:t> info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  <a:p>
            <a:pPr lvl="2"/>
            <a:r>
              <a:rPr lang="en-US" dirty="0" err="1"/>
              <a:t>Kode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i="1" dirty="0" err="1"/>
              <a:t>buku</a:t>
            </a:r>
            <a:r>
              <a:rPr lang="en-US" b="1" i="1" dirty="0"/>
              <a:t> </a:t>
            </a:r>
            <a:r>
              <a:rPr lang="en-US" b="1" i="1" dirty="0" err="1"/>
              <a:t>koleksi</a:t>
            </a:r>
            <a:r>
              <a:rPr lang="en-US" b="1" i="1" dirty="0"/>
              <a:t>[50];</a:t>
            </a:r>
          </a:p>
          <a:p>
            <a:pPr lvl="2"/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array of </a:t>
            </a:r>
            <a:r>
              <a:rPr lang="en-US" dirty="0" err="1"/>
              <a:t>buku</a:t>
            </a:r>
            <a:endParaRPr lang="en-US" dirty="0"/>
          </a:p>
          <a:p>
            <a:pPr lvl="2"/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teratas</a:t>
            </a:r>
            <a:endParaRPr lang="en-US" dirty="0"/>
          </a:p>
          <a:p>
            <a:pPr lvl="2"/>
            <a:r>
              <a:rPr lang="en-US" dirty="0" err="1"/>
              <a:t>Kode</a:t>
            </a:r>
            <a:r>
              <a:rPr lang="en-US" dirty="0" err="1">
                <a:sym typeface="Wingdings" pitchFamily="2" charset="2"/>
              </a:rPr>
              <a:t>int</a:t>
            </a:r>
            <a:r>
              <a:rPr lang="en-US" dirty="0">
                <a:sym typeface="Wingdings" pitchFamily="2" charset="2"/>
              </a:rPr>
              <a:t> top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4572000"/>
            <a:ext cx="532717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buku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koleksi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tumpukan_buku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052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1532" y="1295400"/>
            <a:ext cx="6896669" cy="4893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penulis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[20]; 	char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penulis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pengarang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buku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buku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koleksi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tumpukan_buku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601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2209801"/>
            <a:ext cx="8229600" cy="3916363"/>
          </a:xfrm>
        </p:spPr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data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diawal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array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</a:t>
            </a:r>
            <a:r>
              <a:rPr lang="en-US" dirty="0" err="1"/>
              <a:t>bertambah</a:t>
            </a:r>
            <a:r>
              <a:rPr lang="en-US" dirty="0"/>
              <a:t> &gt; </a:t>
            </a:r>
            <a:r>
              <a:rPr lang="en-US" dirty="0" err="1"/>
              <a:t>batas</a:t>
            </a:r>
            <a:endParaRPr lang="en-US" dirty="0"/>
          </a:p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pertambahan</a:t>
            </a:r>
            <a:r>
              <a:rPr lang="en-US" dirty="0"/>
              <a:t> data dynamic array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array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dobel</a:t>
            </a:r>
            <a:endParaRPr lang="en-US" dirty="0"/>
          </a:p>
          <a:p>
            <a:pPr lvl="1"/>
            <a:r>
              <a:rPr lang="en-US" dirty="0" err="1"/>
              <a:t>Pindahkan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array lama</a:t>
            </a:r>
          </a:p>
          <a:p>
            <a:pPr lvl="1"/>
            <a:r>
              <a:rPr lang="en-US" dirty="0" err="1"/>
              <a:t>Tambahkan</a:t>
            </a:r>
            <a:r>
              <a:rPr lang="en-US" dirty="0"/>
              <a:t> 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(=static)</a:t>
            </a:r>
          </a:p>
          <a:p>
            <a:pPr lvl="1"/>
            <a:r>
              <a:rPr lang="en-US" dirty="0" err="1"/>
              <a:t>Alokasikan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data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pointer</a:t>
            </a:r>
          </a:p>
          <a:p>
            <a:pPr lvl="1"/>
            <a:r>
              <a:rPr lang="en-US" dirty="0" err="1"/>
              <a:t>Alokasikan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memori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bertambah</a:t>
            </a:r>
            <a:r>
              <a:rPr lang="en-US" dirty="0"/>
              <a:t>, </a:t>
            </a:r>
            <a:r>
              <a:rPr lang="en-US" dirty="0" err="1"/>
              <a:t>alokasikan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lvl="1"/>
            <a:r>
              <a:rPr lang="en-US" dirty="0" err="1"/>
              <a:t>Relasikan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lama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: data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10001"/>
            <a:ext cx="8610600" cy="23161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Tambahan</a:t>
            </a:r>
            <a:r>
              <a:rPr lang="en-US" dirty="0"/>
              <a:t> pointer (*)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data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mhslain</a:t>
            </a:r>
            <a:r>
              <a:rPr lang="en-US" dirty="0"/>
              <a:t> (</a:t>
            </a:r>
            <a:r>
              <a:rPr lang="en-US" dirty="0" err="1"/>
              <a:t>baris</a:t>
            </a:r>
            <a:r>
              <a:rPr lang="en-US" dirty="0"/>
              <a:t> 4)</a:t>
            </a:r>
          </a:p>
          <a:p>
            <a:r>
              <a:rPr lang="en-US" dirty="0" err="1"/>
              <a:t>Urutan</a:t>
            </a:r>
            <a:r>
              <a:rPr lang="en-US" dirty="0"/>
              <a:t> parser C/C++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mhslain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(</a:t>
            </a:r>
            <a:r>
              <a:rPr lang="en-US" dirty="0" err="1"/>
              <a:t>baris</a:t>
            </a:r>
            <a:r>
              <a:rPr lang="en-US" dirty="0"/>
              <a:t> 5)</a:t>
            </a:r>
          </a:p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alias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mhs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mahasiswa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13716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i="1" dirty="0" err="1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[10],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[50],email[100];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usia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i="1" dirty="0" err="1">
                <a:latin typeface="Courier New" pitchFamily="49" charset="0"/>
                <a:cs typeface="Courier New" pitchFamily="49" charset="0"/>
              </a:rPr>
              <a:t>mhs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mhslain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500" b="1" i="1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1376320"/>
            <a:ext cx="377026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802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77890" y="1795714"/>
            <a:ext cx="2975111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2063923" y="1940954"/>
            <a:ext cx="954107" cy="57866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037363" y="1940954"/>
            <a:ext cx="1403416" cy="57866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067334" y="2519615"/>
            <a:ext cx="1261884" cy="55512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[email]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332783" y="2519615"/>
            <a:ext cx="1107996" cy="55512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none">
            <a:no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usia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967653" y="1337954"/>
            <a:ext cx="34131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Tipe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mahasiswa</a:t>
            </a:r>
            <a:endParaRPr lang="en-US" sz="2200" dirty="0"/>
          </a:p>
        </p:txBody>
      </p:sp>
      <p:sp>
        <p:nvSpPr>
          <p:cNvPr id="32" name="Rectangle 31"/>
          <p:cNvSpPr/>
          <p:nvPr/>
        </p:nvSpPr>
        <p:spPr>
          <a:xfrm>
            <a:off x="4463985" y="1940954"/>
            <a:ext cx="362069" cy="113378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vert270" wrap="square">
            <a:no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mhslain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1400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7434415" y="4262763"/>
            <a:ext cx="3059752" cy="1817132"/>
            <a:chOff x="4255449" y="3745468"/>
            <a:chExt cx="3059752" cy="1817132"/>
          </a:xfrm>
        </p:grpSpPr>
        <p:sp>
          <p:nvSpPr>
            <p:cNvPr id="27" name="Rectangle 26"/>
            <p:cNvSpPr/>
            <p:nvPr/>
          </p:nvSpPr>
          <p:spPr>
            <a:xfrm>
              <a:off x="4267201" y="4114800"/>
              <a:ext cx="3048000" cy="1447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53233" y="4260040"/>
              <a:ext cx="954107" cy="57866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002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6674" y="4260040"/>
              <a:ext cx="1403416" cy="57866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1700" b="1" dirty="0" err="1">
                  <a:latin typeface="Courier New" pitchFamily="49" charset="0"/>
                  <a:cs typeface="Courier New" pitchFamily="49" charset="0"/>
                </a:rPr>
                <a:t>faris</a:t>
              </a:r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 a</a:t>
              </a:r>
              <a:endParaRPr lang="en-US" sz="17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56644" y="4838700"/>
              <a:ext cx="1553771" cy="55512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fa@its-sby.edu</a:t>
              </a:r>
              <a:endParaRPr lang="en-US" sz="12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10416" y="4838700"/>
              <a:ext cx="819674" cy="55512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8</a:t>
              </a:r>
              <a:endParaRPr lang="en-US" sz="2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31659" y="4260040"/>
              <a:ext cx="461474" cy="11337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vert="vert270" wrap="square">
              <a:no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null</a:t>
              </a:r>
              <a:endParaRPr lang="en-US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55449" y="3745468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Isi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dari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0x00130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75505" y="1795714"/>
            <a:ext cx="3052448" cy="1838446"/>
            <a:chOff x="376552" y="3724154"/>
            <a:chExt cx="3052448" cy="1838446"/>
          </a:xfrm>
        </p:grpSpPr>
        <p:sp>
          <p:nvSpPr>
            <p:cNvPr id="18" name="Rectangle 17"/>
            <p:cNvSpPr/>
            <p:nvPr/>
          </p:nvSpPr>
          <p:spPr>
            <a:xfrm>
              <a:off x="377689" y="4114800"/>
              <a:ext cx="3051311" cy="1447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3722" y="4260040"/>
              <a:ext cx="954107" cy="57866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001</a:t>
              </a:r>
              <a:endParaRPr lang="en-US" sz="20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37163" y="4260040"/>
              <a:ext cx="1403416" cy="57866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1700" b="1" dirty="0" err="1">
                  <a:latin typeface="Courier New" pitchFamily="49" charset="0"/>
                  <a:cs typeface="Courier New" pitchFamily="49" charset="0"/>
                </a:rPr>
                <a:t>diana</a:t>
              </a:r>
              <a:r>
                <a:rPr lang="en-US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700" b="1" dirty="0" err="1">
                  <a:latin typeface="Courier New" pitchFamily="49" charset="0"/>
                  <a:cs typeface="Courier New" pitchFamily="49" charset="0"/>
                </a:rPr>
                <a:t>pur</a:t>
              </a:r>
              <a:endParaRPr lang="en-US" sz="17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134" y="4838700"/>
              <a:ext cx="1261884" cy="55512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dp@its.ac.id</a:t>
              </a:r>
              <a:endParaRPr lang="en-US" sz="12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2583" y="4838700"/>
              <a:ext cx="1107996" cy="55512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none">
              <a:noAutofit/>
            </a:bodyPr>
            <a:lstStyle/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40579" y="4262763"/>
              <a:ext cx="461474" cy="11337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vert="vert270" wrap="square">
              <a:noAutofit/>
            </a:bodyPr>
            <a:lstStyle/>
            <a:p>
              <a:pPr algn="ctr"/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0x00130</a:t>
              </a:r>
              <a:endParaRPr lang="en-US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6552" y="3724154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Isi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dari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0x00135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735679" y="4137260"/>
            <a:ext cx="541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tambah</a:t>
            </a:r>
            <a:r>
              <a:rPr lang="en-US" sz="2400" dirty="0"/>
              <a:t> data </a:t>
            </a:r>
            <a:r>
              <a:rPr lang="en-US" sz="2400" dirty="0" err="1"/>
              <a:t>mahasiswa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dialokasikan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.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menggantikan</a:t>
            </a:r>
            <a:r>
              <a:rPr lang="en-US" sz="2400" dirty="0"/>
              <a:t> null </a:t>
            </a:r>
            <a:r>
              <a:rPr lang="en-US" sz="2400" dirty="0" err="1"/>
              <a:t>pada</a:t>
            </a:r>
            <a:r>
              <a:rPr lang="en-US" sz="2400" dirty="0"/>
              <a:t> data </a:t>
            </a:r>
            <a:r>
              <a:rPr lang="en-US" sz="2400" dirty="0" err="1"/>
              <a:t>disamping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21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Representasi</a:t>
            </a:r>
            <a:r>
              <a:rPr lang="en-US" dirty="0"/>
              <a:t> pointer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133600"/>
          </a:xfrm>
        </p:spPr>
        <p:txBody>
          <a:bodyPr/>
          <a:lstStyle/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0x00135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4023814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first;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listku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3994241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listku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994242"/>
            <a:ext cx="0" cy="21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list </a:t>
            </a:r>
            <a:r>
              <a:rPr lang="en-US" dirty="0" err="1"/>
              <a:t>berbentuk</a:t>
            </a:r>
            <a:r>
              <a:rPr lang="en-US" dirty="0"/>
              <a:t>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64860"/>
            <a:ext cx="8229600" cy="2268940"/>
          </a:xfrm>
        </p:spPr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data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endParaRPr lang="en-US" dirty="0"/>
          </a:p>
          <a:p>
            <a:r>
              <a:rPr lang="en-US" dirty="0" err="1"/>
              <a:t>Kemungkinan</a:t>
            </a:r>
            <a:r>
              <a:rPr lang="en-US" dirty="0"/>
              <a:t> status </a:t>
            </a:r>
            <a:r>
              <a:rPr lang="en-US" dirty="0" err="1"/>
              <a:t>tambah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Tambah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list </a:t>
            </a:r>
            <a:r>
              <a:rPr lang="en-US" dirty="0" err="1"/>
              <a:t>kosong</a:t>
            </a:r>
            <a:endParaRPr lang="en-US" dirty="0"/>
          </a:p>
          <a:p>
            <a:pPr lvl="1"/>
            <a:r>
              <a:rPr lang="en-US" dirty="0" err="1"/>
              <a:t>Tambah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list </a:t>
            </a:r>
            <a:r>
              <a:rPr lang="en-US" dirty="0" err="1"/>
              <a:t>berisi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077832"/>
            <a:ext cx="9525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listku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*l,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 temp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*temp = m;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temp-&gt;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mhslain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list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kosong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list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berisi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data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00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data </a:t>
            </a:r>
            <a:r>
              <a:rPr lang="en-US" dirty="0" err="1"/>
              <a:t>berbentuk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9021" y="1066801"/>
            <a:ext cx="8458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listku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var_l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temp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*temp = m;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temp-&gt;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mhslain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list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kosong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var_l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-&gt;first ==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var_l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-&gt;first = temp;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pada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list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berisi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var_l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-&gt;first;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mhslain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mhslain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mhslain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3657600"/>
            <a:ext cx="4800600" cy="289310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//...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!=0){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//input data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mahasiswa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tambah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l,m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("%d",&amp;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cetak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//...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67400" y="36576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36576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9" t="11731" r="21613" b="43461"/>
          <a:stretch/>
        </p:blipFill>
        <p:spPr bwMode="auto">
          <a:xfrm>
            <a:off x="2390065" y="4274938"/>
            <a:ext cx="3492121" cy="25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64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d-ID" dirty="0"/>
              <a:t>I have learned them, but....</a:t>
            </a:r>
          </a:p>
        </p:txBody>
      </p:sp>
      <p:pic>
        <p:nvPicPr>
          <p:cNvPr id="7" name="Picture 6" descr="Student in a science class at school">
            <a:extLst>
              <a:ext uri="{FF2B5EF4-FFF2-40B4-BE49-F238E27FC236}">
                <a16:creationId xmlns:a16="http://schemas.microsoft.com/office/drawing/2014/main" id="{0594A199-4F4E-404D-BAFA-D1E29E77A5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0" r="2933" b="-1"/>
          <a:stretch/>
        </p:blipFill>
        <p:spPr>
          <a:xfrm>
            <a:off x="609600" y="1600201"/>
            <a:ext cx="3898359" cy="3276599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91641" y="1600201"/>
            <a:ext cx="5384800" cy="4525963"/>
          </a:xfrm>
        </p:spPr>
        <p:txBody>
          <a:bodyPr>
            <a:normAutofit/>
          </a:bodyPr>
          <a:lstStyle/>
          <a:p>
            <a:r>
              <a:rPr lang="id-ID" dirty="0"/>
              <a:t>Recursive</a:t>
            </a:r>
          </a:p>
          <a:p>
            <a:r>
              <a:rPr lang="id-ID" dirty="0"/>
              <a:t>Struct Data Type</a:t>
            </a:r>
          </a:p>
          <a:p>
            <a:r>
              <a:rPr lang="id-ID" dirty="0"/>
              <a:t>File Access</a:t>
            </a:r>
          </a:p>
          <a:p>
            <a:r>
              <a:rPr lang="id-ID" dirty="0"/>
              <a:t>Pointers</a:t>
            </a:r>
          </a:p>
          <a:p>
            <a:r>
              <a:rPr lang="id-ID" dirty="0"/>
              <a:t>Function</a:t>
            </a:r>
          </a:p>
          <a:p>
            <a:r>
              <a:rPr lang="id-ID" dirty="0"/>
              <a:t>Variable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930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4BE83C6-BFA4-4B02-8268-FD099C814A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 have learned them, but....</a:t>
            </a:r>
          </a:p>
        </p:txBody>
      </p:sp>
      <p:pic>
        <p:nvPicPr>
          <p:cNvPr id="7" name="Picture 6" descr="Student in a science class at school">
            <a:extLst>
              <a:ext uri="{FF2B5EF4-FFF2-40B4-BE49-F238E27FC236}">
                <a16:creationId xmlns:a16="http://schemas.microsoft.com/office/drawing/2014/main" id="{0594A199-4F4E-404D-BAFA-D1E29E77A5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0" r="2933" b="-1"/>
          <a:stretch/>
        </p:blipFill>
        <p:spPr>
          <a:xfrm>
            <a:off x="609600" y="1600201"/>
            <a:ext cx="4532976" cy="38099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0200" y="1600201"/>
            <a:ext cx="4775200" cy="3886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600" dirty="0" err="1"/>
              <a:t>Buat</a:t>
            </a:r>
            <a:r>
              <a:rPr lang="en-US" sz="2600" dirty="0"/>
              <a:t> </a:t>
            </a:r>
            <a:r>
              <a:rPr lang="en-US" sz="2600" dirty="0" err="1"/>
              <a:t>kuesioner</a:t>
            </a:r>
            <a:r>
              <a:rPr lang="en-US" sz="2600" dirty="0"/>
              <a:t> online (</a:t>
            </a:r>
            <a:r>
              <a:rPr lang="en-US" sz="2600" dirty="0" err="1"/>
              <a:t>misalnya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Google Form.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600" dirty="0"/>
              <a:t>Masing-masing </a:t>
            </a:r>
            <a:r>
              <a:rPr lang="en-US" sz="2600" dirty="0" err="1"/>
              <a:t>mahasiswa</a:t>
            </a:r>
            <a:r>
              <a:rPr lang="en-US" sz="2600" dirty="0"/>
              <a:t> </a:t>
            </a:r>
            <a:r>
              <a:rPr lang="en-US" sz="2600" dirty="0" err="1"/>
              <a:t>memilih</a:t>
            </a:r>
            <a:r>
              <a:rPr lang="en-US" sz="2600" dirty="0"/>
              <a:t> 3 </a:t>
            </a:r>
            <a:r>
              <a:rPr lang="en-US" sz="2600" dirty="0" err="1"/>
              <a:t>topik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6 </a:t>
            </a:r>
            <a:r>
              <a:rPr lang="en-US" sz="2600" dirty="0" err="1"/>
              <a:t>topik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yang paling </a:t>
            </a:r>
            <a:r>
              <a:rPr lang="en-US" sz="2600" dirty="0" err="1"/>
              <a:t>sukar</a:t>
            </a:r>
            <a:r>
              <a:rPr lang="en-US" sz="2600" dirty="0"/>
              <a:t> </a:t>
            </a:r>
            <a:r>
              <a:rPr lang="en-US" sz="2600" dirty="0" err="1"/>
              <a:t>dipahami</a:t>
            </a:r>
            <a:r>
              <a:rPr lang="en-US" sz="2600" dirty="0"/>
              <a:t>, </a:t>
            </a:r>
            <a:r>
              <a:rPr lang="en-US" sz="2600" dirty="0" err="1"/>
              <a:t>jangan</a:t>
            </a:r>
            <a:r>
              <a:rPr lang="en-US" sz="2600" dirty="0"/>
              <a:t> </a:t>
            </a:r>
            <a:r>
              <a:rPr lang="en-US" sz="2600" dirty="0" err="1"/>
              <a:t>pilih</a:t>
            </a:r>
            <a:r>
              <a:rPr lang="en-US" sz="2600" dirty="0"/>
              <a:t> </a:t>
            </a:r>
            <a:r>
              <a:rPr lang="en-US" sz="2600" dirty="0" err="1"/>
              <a:t>topik</a:t>
            </a:r>
            <a:r>
              <a:rPr lang="en-US" sz="2600" dirty="0"/>
              <a:t> yang </a:t>
            </a:r>
            <a:r>
              <a:rPr lang="en-US" sz="2600" dirty="0" err="1"/>
              <a:t>belum</a:t>
            </a:r>
            <a:r>
              <a:rPr lang="en-US" sz="2600" dirty="0"/>
              <a:t> </a:t>
            </a:r>
            <a:r>
              <a:rPr lang="en-US" sz="2600" dirty="0" err="1"/>
              <a:t>pernah</a:t>
            </a:r>
            <a:r>
              <a:rPr lang="en-US" sz="2600" dirty="0"/>
              <a:t> </a:t>
            </a:r>
            <a:r>
              <a:rPr lang="en-US" sz="2600" dirty="0" err="1"/>
              <a:t>diajarkan</a:t>
            </a:r>
            <a:r>
              <a:rPr lang="en-US" sz="260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600" dirty="0" err="1"/>
              <a:t>Jelaskan</a:t>
            </a:r>
            <a:r>
              <a:rPr lang="en-US" sz="2600" dirty="0"/>
              <a:t> </a:t>
            </a:r>
            <a:r>
              <a:rPr lang="en-US" sz="2600" dirty="0" err="1"/>
              <a:t>mengapa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memilih</a:t>
            </a:r>
            <a:r>
              <a:rPr lang="en-US" sz="2600" dirty="0"/>
              <a:t> 3 </a:t>
            </a:r>
            <a:r>
              <a:rPr lang="en-US" sz="2600" dirty="0" err="1"/>
              <a:t>topik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endParaRPr lang="en-US" sz="26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600" dirty="0"/>
              <a:t>Akan </a:t>
            </a:r>
            <a:r>
              <a:rPr lang="en-US" sz="2600" dirty="0" err="1"/>
              <a:t>dipilih</a:t>
            </a:r>
            <a:r>
              <a:rPr lang="en-US" sz="2600" dirty="0"/>
              <a:t> 3 </a:t>
            </a:r>
            <a:r>
              <a:rPr lang="en-US" sz="2600" dirty="0" err="1"/>
              <a:t>topik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direview</a:t>
            </a:r>
            <a:r>
              <a:rPr lang="en-US" sz="2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93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4BE83C6-BFA4-4B02-8268-FD099C814A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(aka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Data </a:t>
            </a:r>
            <a:r>
              <a:rPr lang="en-US" dirty="0" err="1"/>
              <a:t>NRP</a:t>
            </a:r>
            <a:r>
              <a:rPr lang="en-US" dirty="0" err="1">
                <a:sym typeface="Wingdings" pitchFamily="2" charset="2"/>
              </a:rPr>
              <a:t>array</a:t>
            </a:r>
            <a:r>
              <a:rPr lang="en-US" dirty="0">
                <a:sym typeface="Wingdings" pitchFamily="2" charset="2"/>
              </a:rPr>
              <a:t> of char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string</a:t>
            </a:r>
            <a:endParaRPr lang="en-US" dirty="0"/>
          </a:p>
          <a:p>
            <a:pPr lvl="2"/>
            <a:r>
              <a:rPr lang="en-US" dirty="0"/>
              <a:t>Data </a:t>
            </a:r>
            <a:r>
              <a:rPr lang="en-US" dirty="0" err="1"/>
              <a:t>nama</a:t>
            </a:r>
            <a:r>
              <a:rPr lang="en-US" dirty="0" err="1">
                <a:sym typeface="Wingdings" pitchFamily="2" charset="2"/>
              </a:rPr>
              <a:t>array</a:t>
            </a:r>
            <a:r>
              <a:rPr lang="en-US" dirty="0">
                <a:sym typeface="Wingdings" pitchFamily="2" charset="2"/>
              </a:rPr>
              <a:t> of char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string</a:t>
            </a:r>
            <a:endParaRPr lang="en-US" dirty="0"/>
          </a:p>
          <a:p>
            <a:pPr lvl="2"/>
            <a:r>
              <a:rPr lang="en-US" dirty="0"/>
              <a:t>Data </a:t>
            </a:r>
            <a:r>
              <a:rPr lang="en-US" dirty="0" err="1"/>
              <a:t>email</a:t>
            </a:r>
            <a:r>
              <a:rPr lang="en-US" dirty="0" err="1">
                <a:sym typeface="Wingdings" pitchFamily="2" charset="2"/>
              </a:rPr>
              <a:t>array</a:t>
            </a:r>
            <a:r>
              <a:rPr lang="en-US" dirty="0">
                <a:sym typeface="Wingdings" pitchFamily="2" charset="2"/>
              </a:rPr>
              <a:t> of char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string</a:t>
            </a:r>
          </a:p>
          <a:p>
            <a:pPr lvl="1"/>
            <a:r>
              <a:rPr lang="en-US" dirty="0" err="1">
                <a:sym typeface="Wingdings" pitchFamily="2" charset="2"/>
              </a:rPr>
              <a:t>Misal</a:t>
            </a:r>
            <a:r>
              <a:rPr lang="en-US" dirty="0">
                <a:sym typeface="Wingdings" pitchFamily="2" charset="2"/>
              </a:rPr>
              <a:t> data </a:t>
            </a:r>
            <a:r>
              <a:rPr lang="en-US" dirty="0" err="1">
                <a:sym typeface="Wingdings" pitchFamily="2" charset="2"/>
              </a:rPr>
              <a:t>pegawai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terdiri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dari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lvl="2"/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namaarray</a:t>
            </a:r>
            <a:r>
              <a:rPr lang="en-US" dirty="0">
                <a:sym typeface="Wingdings" pitchFamily="2" charset="2"/>
              </a:rPr>
              <a:t> of char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string</a:t>
            </a:r>
          </a:p>
          <a:p>
            <a:pPr lvl="2"/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usiaint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gajifloat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[10],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[50],email[100];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usia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500" b="1" i="1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33528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Struct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NRP</a:t>
            </a:r>
            <a:r>
              <a:rPr lang="en-US" dirty="0" err="1">
                <a:sym typeface="Wingdings" pitchFamily="2" charset="2"/>
              </a:rPr>
              <a:t>array</a:t>
            </a:r>
            <a:r>
              <a:rPr lang="en-US" dirty="0">
                <a:sym typeface="Wingdings" pitchFamily="2" charset="2"/>
              </a:rPr>
              <a:t> of char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string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nama</a:t>
            </a:r>
            <a:r>
              <a:rPr lang="en-US" dirty="0" err="1">
                <a:sym typeface="Wingdings" pitchFamily="2" charset="2"/>
              </a:rPr>
              <a:t>array</a:t>
            </a:r>
            <a:r>
              <a:rPr lang="en-US" dirty="0">
                <a:sym typeface="Wingdings" pitchFamily="2" charset="2"/>
              </a:rPr>
              <a:t> of char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string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email</a:t>
            </a:r>
            <a:r>
              <a:rPr lang="en-US" dirty="0" err="1">
                <a:sym typeface="Wingdings" pitchFamily="2" charset="2"/>
              </a:rPr>
              <a:t>array</a:t>
            </a:r>
            <a:r>
              <a:rPr lang="en-US" dirty="0">
                <a:sym typeface="Wingdings" pitchFamily="2" charset="2"/>
              </a:rPr>
              <a:t> of char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string</a:t>
            </a:r>
          </a:p>
          <a:p>
            <a:pPr lvl="1"/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usiaint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225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1"/>
            <a:ext cx="8229600" cy="23161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Baris</a:t>
            </a:r>
            <a:r>
              <a:rPr lang="en-US" dirty="0"/>
              <a:t> 3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variabel</a:t>
            </a:r>
            <a:r>
              <a:rPr lang="en-US" dirty="0"/>
              <a:t> (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&gt;1 kata)</a:t>
            </a:r>
          </a:p>
          <a:p>
            <a:pPr lvl="1"/>
            <a:r>
              <a:rPr lang="en-US" dirty="0" err="1"/>
              <a:t>Penggunaan</a:t>
            </a:r>
            <a:r>
              <a:rPr lang="en-US" dirty="0"/>
              <a:t> gets()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getchar</a:t>
            </a:r>
            <a:r>
              <a:rPr lang="en-US" dirty="0"/>
              <a:t>()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2 </a:t>
            </a:r>
          </a:p>
          <a:p>
            <a:r>
              <a:rPr lang="en-US" dirty="0" err="1"/>
              <a:t>Baris</a:t>
            </a:r>
            <a:r>
              <a:rPr lang="en-US" dirty="0"/>
              <a:t> 4 </a:t>
            </a:r>
            <a:r>
              <a:rPr lang="en-US" dirty="0" err="1"/>
              <a:t>dan</a:t>
            </a:r>
            <a:r>
              <a:rPr lang="en-US" dirty="0"/>
              <a:t> 5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string </a:t>
            </a:r>
            <a:r>
              <a:rPr lang="en-US" dirty="0" err="1"/>
              <a:t>atau</a:t>
            </a:r>
            <a:r>
              <a:rPr lang="en-US" dirty="0"/>
              <a:t> integer (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&amp;)</a:t>
            </a:r>
          </a:p>
          <a:p>
            <a:pPr lvl="1"/>
            <a:r>
              <a:rPr lang="en-US" dirty="0" err="1"/>
              <a:t>Tipe</a:t>
            </a:r>
            <a:r>
              <a:rPr lang="en-US" dirty="0"/>
              <a:t> string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&amp; </a:t>
            </a:r>
            <a:r>
              <a:rPr lang="en-US" dirty="0" err="1"/>
              <a:t>diawal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penyimpan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1476234"/>
            <a:ext cx="502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m.nrp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m.nama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m.email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m.usia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3406" y="1553178"/>
            <a:ext cx="377026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>
              <a:spcAft>
                <a:spcPts val="300"/>
              </a:spcAft>
            </a:pP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263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6552" y="1059388"/>
            <a:ext cx="770984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[10],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[50],email[100];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usia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mahasiswa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("%d",&amp;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!=0){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m.nrp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gets(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m.nama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m.email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m.usia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("%s %s %s %d\n",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m.nrp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m.nama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m.email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m.usia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("%d",&amp;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	system("pause");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3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4" t="29427" r="16845" b="24806"/>
          <a:stretch/>
        </p:blipFill>
        <p:spPr bwMode="auto">
          <a:xfrm>
            <a:off x="5904932" y="1269243"/>
            <a:ext cx="4763069" cy="348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64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[50];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usia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 	   float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gaji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500" b="1" i="1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388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ym typeface="Wingdings" pitchFamily="2" charset="2"/>
              </a:rPr>
              <a:t>Struct</a:t>
            </a:r>
            <a:r>
              <a:rPr lang="en-US" dirty="0">
                <a:sym typeface="Wingdings" pitchFamily="2" charset="2"/>
              </a:rPr>
              <a:t> data </a:t>
            </a:r>
            <a:r>
              <a:rPr lang="en-US" dirty="0" err="1">
                <a:sym typeface="Wingdings" pitchFamily="2" charset="2"/>
              </a:rPr>
              <a:t>pegawai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terdiri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dari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lvl="1"/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namaarray</a:t>
            </a:r>
            <a:r>
              <a:rPr lang="en-US" dirty="0">
                <a:sym typeface="Wingdings" pitchFamily="2" charset="2"/>
              </a:rPr>
              <a:t> of char </a:t>
            </a:r>
            <a:r>
              <a:rPr lang="en-US" dirty="0" err="1">
                <a:sym typeface="Wingdings" pitchFamily="2" charset="2"/>
              </a:rPr>
              <a:t>atau</a:t>
            </a:r>
            <a:r>
              <a:rPr lang="en-US" dirty="0">
                <a:sym typeface="Wingdings" pitchFamily="2" charset="2"/>
              </a:rPr>
              <a:t> string</a:t>
            </a:r>
          </a:p>
          <a:p>
            <a:pPr lvl="1"/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usiaint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gajifloat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943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char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tempat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[50];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tanggal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bulan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tahun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TTL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[150];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TTL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ttl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char agama[10];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i="1" dirty="0" err="1">
                <a:latin typeface="Courier New" pitchFamily="49" charset="0"/>
                <a:cs typeface="Courier New" pitchFamily="49" charset="0"/>
              </a:rPr>
              <a:t>ktp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83C6-BFA4-4B02-8268-FD099C814A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48601" y="1676401"/>
            <a:ext cx="2667001" cy="4401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membutuhkan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r>
              <a:rPr lang="en-US" sz="2800" dirty="0"/>
              <a:t> lain.</a:t>
            </a:r>
          </a:p>
          <a:p>
            <a:pPr algn="r"/>
            <a:r>
              <a:rPr lang="en-US" sz="2800" i="1" dirty="0" err="1"/>
              <a:t>Misal</a:t>
            </a:r>
            <a:r>
              <a:rPr lang="en-US" sz="2800" i="1" dirty="0"/>
              <a:t>: </a:t>
            </a:r>
            <a:r>
              <a:rPr lang="en-US" sz="2800" i="1" dirty="0" err="1"/>
              <a:t>struct</a:t>
            </a:r>
            <a:r>
              <a:rPr lang="en-US" sz="2800" i="1" dirty="0"/>
              <a:t> </a:t>
            </a:r>
            <a:r>
              <a:rPr lang="en-US" sz="2800" i="1" dirty="0" err="1"/>
              <a:t>ktp</a:t>
            </a:r>
            <a:r>
              <a:rPr lang="en-US" sz="2800" i="1" dirty="0"/>
              <a:t> </a:t>
            </a:r>
            <a:r>
              <a:rPr lang="en-US" sz="2800" i="1" dirty="0" err="1"/>
              <a:t>butuh</a:t>
            </a:r>
            <a:r>
              <a:rPr lang="en-US" sz="2800" i="1" dirty="0"/>
              <a:t> </a:t>
            </a:r>
            <a:r>
              <a:rPr lang="en-US" sz="2800" i="1" dirty="0" err="1"/>
              <a:t>struct</a:t>
            </a:r>
            <a:r>
              <a:rPr lang="en-US" sz="2800" i="1" dirty="0"/>
              <a:t> TTL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deklarasi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86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1343</Words>
  <Application>Microsoft Office PowerPoint</Application>
  <PresentationFormat>Widescreen</PresentationFormat>
  <Paragraphs>257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IT184305 Struktur Data (SD) 4 sks/Semester 3/  Tahun Akademik 2020-2021</vt:lpstr>
      <vt:lpstr>I have learned them, but....</vt:lpstr>
      <vt:lpstr>I have learned them, but....</vt:lpstr>
      <vt:lpstr>Definisi Struct (aka Structure)</vt:lpstr>
      <vt:lpstr>Implementasi Struct</vt:lpstr>
      <vt:lpstr>Akses data dari struct</vt:lpstr>
      <vt:lpstr>Contoh penggunaan struct</vt:lpstr>
      <vt:lpstr>Implementasi Struct</vt:lpstr>
      <vt:lpstr>Implementasi Struct</vt:lpstr>
      <vt:lpstr>Abstraksi Struct untuk Struktur Data</vt:lpstr>
      <vt:lpstr>Abstraksi struct untuk tumpukan buku</vt:lpstr>
      <vt:lpstr>Abstraksi struct untuk tumpukan buku</vt:lpstr>
      <vt:lpstr>Kekurangan penyimpanan koleksi data dengan representasi array</vt:lpstr>
      <vt:lpstr>Alternatif representasi koleksi data</vt:lpstr>
      <vt:lpstr>Implementasi struct: data pointer</vt:lpstr>
      <vt:lpstr>Ilustrasi struct mahasiswa dengan pointer</vt:lpstr>
      <vt:lpstr>Representasi pointer untuk koleksi data</vt:lpstr>
      <vt:lpstr>Penambahan data pada list berbentuk pointer</vt:lpstr>
      <vt:lpstr>Tambah data berbentuk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IT184305 Struktur Data (SD) 4 sks/Semester 3/  Tahun Akademik 2020-2021</dc:title>
  <dc:creator>Hari Ginardi</dc:creator>
  <cp:lastModifiedBy>Hari Ginardi</cp:lastModifiedBy>
  <cp:revision>4</cp:revision>
  <dcterms:created xsi:type="dcterms:W3CDTF">2020-10-07T02:35:57Z</dcterms:created>
  <dcterms:modified xsi:type="dcterms:W3CDTF">2020-10-07T03:08:53Z</dcterms:modified>
</cp:coreProperties>
</file>