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Montserra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5" roundtripDataSignature="AMtx7miyeADWUP5TBajX0/5K2USzwOT6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01F08B-B09F-4BF1-B722-BF4300B3BF59}">
  <a:tblStyle styleId="{4B01F08B-B09F-4BF1-B722-BF4300B3BF5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7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cc10eee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cc10eee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cc10eee8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cc10eee8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cc10eee8d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cc10eee8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cc10eee8d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cc10eee8d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cc10eee8d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cc10eee8d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cc10eee8d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cc10eee8d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cc10eee8d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cc10eee8d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cc10eee8d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cc10eee8d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cc10eee8d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cc10eee8d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e1b90e48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e1b90e48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ffe70ba78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1ffe70ba7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ffe70ba78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1ffe70ba78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ffe70ba78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1ffe70ba78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cc10eee8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cc10eee8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e1b90e48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e1b90e48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" type="body"/>
          </p:nvPr>
        </p:nvSpPr>
        <p:spPr>
          <a:xfrm>
            <a:off x="579500" y="1301975"/>
            <a:ext cx="7962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JavaScript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7417" y="4345800"/>
            <a:ext cx="808258" cy="46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62646" y="4345800"/>
            <a:ext cx="467929" cy="467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cc10eee8d_0_0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JavaScript - Functions </a:t>
            </a:r>
            <a:endParaRPr/>
          </a:p>
        </p:txBody>
      </p:sp>
      <p:sp>
        <p:nvSpPr>
          <p:cNvPr id="134" name="Google Shape;134;g7cc10eee8d_0_0"/>
          <p:cNvSpPr txBox="1"/>
          <p:nvPr>
            <p:ph idx="1" type="body"/>
          </p:nvPr>
        </p:nvSpPr>
        <p:spPr>
          <a:xfrm>
            <a:off x="590850" y="1301975"/>
            <a:ext cx="7962300" cy="32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Arrow function: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With only 1 statement and returning value: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7cc10eee8d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6" name="Google Shape;136;g7cc10eee8d_0_0"/>
          <p:cNvSpPr txBox="1"/>
          <p:nvPr/>
        </p:nvSpPr>
        <p:spPr>
          <a:xfrm>
            <a:off x="1790850" y="1839425"/>
            <a:ext cx="4470300" cy="971700"/>
          </a:xfrm>
          <a:prstGeom prst="rect">
            <a:avLst/>
          </a:prstGeom>
          <a:solidFill>
            <a:srgbClr val="1F24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whatTime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'time to take a break'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g7cc10eee8d_0_0"/>
          <p:cNvSpPr txBox="1"/>
          <p:nvPr/>
        </p:nvSpPr>
        <p:spPr>
          <a:xfrm>
            <a:off x="1714500" y="3935725"/>
            <a:ext cx="4858800" cy="572700"/>
          </a:xfrm>
          <a:prstGeom prst="rect">
            <a:avLst/>
          </a:prstGeom>
          <a:solidFill>
            <a:srgbClr val="1F24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ar 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whatTime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'time to take a break'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JavaScript - this</a:t>
            </a:r>
            <a:endParaRPr/>
          </a:p>
        </p:txBody>
      </p:sp>
      <p:sp>
        <p:nvSpPr>
          <p:cNvPr id="143" name="Google Shape;143;p12"/>
          <p:cNvSpPr txBox="1"/>
          <p:nvPr>
            <p:ph idx="1" type="body"/>
          </p:nvPr>
        </p:nvSpPr>
        <p:spPr>
          <a:xfrm>
            <a:off x="579500" y="1301975"/>
            <a:ext cx="7962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Special keyword that refers to </a:t>
            </a:r>
            <a:r>
              <a:rPr b="1" lang="en-GB"/>
              <a:t>current </a:t>
            </a:r>
            <a:r>
              <a:rPr lang="en-GB"/>
              <a:t>object/function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Very tricky sometimes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4" name="Google Shape;14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5" name="Google Shape;145;p12"/>
          <p:cNvSpPr txBox="1"/>
          <p:nvPr/>
        </p:nvSpPr>
        <p:spPr>
          <a:xfrm>
            <a:off x="655325" y="2635625"/>
            <a:ext cx="2868300" cy="1634100"/>
          </a:xfrm>
          <a:prstGeom prst="rect">
            <a:avLst/>
          </a:prstGeom>
          <a:solidFill>
            <a:srgbClr val="1F24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test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prop: </a:t>
            </a:r>
            <a:r>
              <a:rPr lang="en-GB" sz="120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prop;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E3CEA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12"/>
          <p:cNvSpPr txBox="1"/>
          <p:nvPr/>
        </p:nvSpPr>
        <p:spPr>
          <a:xfrm>
            <a:off x="3971350" y="2470175"/>
            <a:ext cx="4570500" cy="1043100"/>
          </a:xfrm>
          <a:prstGeom prst="rect">
            <a:avLst/>
          </a:prstGeom>
          <a:solidFill>
            <a:srgbClr val="1F24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"btn"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(){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F2877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innerHTML);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t/>
            </a:r>
            <a:endParaRPr sz="1200">
              <a:solidFill>
                <a:srgbClr val="DCDC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12"/>
          <p:cNvSpPr txBox="1"/>
          <p:nvPr/>
        </p:nvSpPr>
        <p:spPr>
          <a:xfrm>
            <a:off x="3971350" y="3580575"/>
            <a:ext cx="4570500" cy="845400"/>
          </a:xfrm>
          <a:prstGeom prst="rect">
            <a:avLst/>
          </a:prstGeom>
          <a:solidFill>
            <a:srgbClr val="1F24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bagMap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numItems);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CEA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cc10eee8d_1_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3" name="Google Shape;153;g7cc10eee8d_1_12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JavaScript - Callbacks</a:t>
            </a:r>
            <a:endParaRPr/>
          </a:p>
        </p:txBody>
      </p:sp>
      <p:sp>
        <p:nvSpPr>
          <p:cNvPr id="154" name="Google Shape;154;g7cc10eee8d_1_12"/>
          <p:cNvSpPr txBox="1"/>
          <p:nvPr/>
        </p:nvSpPr>
        <p:spPr>
          <a:xfrm>
            <a:off x="799325" y="1546100"/>
            <a:ext cx="65754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-GB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Functions that execute </a:t>
            </a:r>
            <a:r>
              <a:rPr b="1" lang="en-GB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AFTER</a:t>
            </a:r>
            <a:r>
              <a:rPr lang="en-GB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something happens.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g7cc10eee8d_1_12"/>
          <p:cNvSpPr txBox="1"/>
          <p:nvPr/>
        </p:nvSpPr>
        <p:spPr>
          <a:xfrm>
            <a:off x="1874150" y="2623800"/>
            <a:ext cx="4768800" cy="1443600"/>
          </a:xfrm>
          <a:prstGeom prst="rect">
            <a:avLst/>
          </a:prstGeom>
          <a:solidFill>
            <a:srgbClr val="1F24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2877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F2877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'Ya han pasado 3 segundos!'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}, </a:t>
            </a:r>
            <a:r>
              <a:rPr lang="en-GB" sz="120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cc10eee8d_1_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1" name="Google Shape;161;g7cc10eee8d_1_23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JavaScript - Callbacks : Custom Callbacks</a:t>
            </a:r>
            <a:endParaRPr/>
          </a:p>
        </p:txBody>
      </p:sp>
      <p:sp>
        <p:nvSpPr>
          <p:cNvPr id="162" name="Google Shape;162;g7cc10eee8d_1_23"/>
          <p:cNvSpPr txBox="1"/>
          <p:nvPr/>
        </p:nvSpPr>
        <p:spPr>
          <a:xfrm>
            <a:off x="229075" y="1152250"/>
            <a:ext cx="5920800" cy="3577800"/>
          </a:xfrm>
          <a:prstGeom prst="rect">
            <a:avLst/>
          </a:prstGeom>
          <a:solidFill>
            <a:srgbClr val="1F24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AD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getUser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200">
                <a:solidFill>
                  <a:srgbClr val="D4BFFF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D4BFFF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callback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FFAD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user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name: 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'yoda'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id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(id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callback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`The user with id: ${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} does not exist.`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callback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, user);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g7cc10eee8d_1_23"/>
          <p:cNvSpPr txBox="1"/>
          <p:nvPr/>
        </p:nvSpPr>
        <p:spPr>
          <a:xfrm>
            <a:off x="6295750" y="1152250"/>
            <a:ext cx="2630700" cy="3577800"/>
          </a:xfrm>
          <a:prstGeom prst="rect">
            <a:avLst/>
          </a:prstGeom>
          <a:solidFill>
            <a:srgbClr val="1F24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getUser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-GB" sz="1200">
                <a:solidFill>
                  <a:srgbClr val="D4BFFF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D4BFFF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(err) {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F2877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(err);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F2877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'This is the user: '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, user);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cc10eee8d_1_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9" name="Google Shape;169;g7cc10eee8d_1_32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JavaScript - Callbacks : Problems</a:t>
            </a:r>
            <a:endParaRPr/>
          </a:p>
        </p:txBody>
      </p:sp>
      <p:pic>
        <p:nvPicPr>
          <p:cNvPr id="170" name="Google Shape;170;g7cc10eee8d_1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675" y="1444725"/>
            <a:ext cx="3482300" cy="29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7cc10eee8d_1_32"/>
          <p:cNvSpPr txBox="1"/>
          <p:nvPr>
            <p:ph idx="1" type="body"/>
          </p:nvPr>
        </p:nvSpPr>
        <p:spPr>
          <a:xfrm>
            <a:off x="496100" y="1761575"/>
            <a:ext cx="3632700" cy="22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Multiple nested callbacks might muddle the code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Maintaining error control can be a nightmare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cc10eee8d_1_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7" name="Google Shape;177;g7cc10eee8d_1_45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JavaScript - Promises</a:t>
            </a:r>
            <a:endParaRPr/>
          </a:p>
        </p:txBody>
      </p:sp>
      <p:sp>
        <p:nvSpPr>
          <p:cNvPr id="178" name="Google Shape;178;g7cc10eee8d_1_45"/>
          <p:cNvSpPr txBox="1"/>
          <p:nvPr>
            <p:ph idx="1" type="body"/>
          </p:nvPr>
        </p:nvSpPr>
        <p:spPr>
          <a:xfrm>
            <a:off x="496100" y="1761575"/>
            <a:ext cx="7316400" cy="22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Similar to callbacks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Function that allows performing a task after another task (async / sync) has finished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has </a:t>
            </a:r>
            <a:r>
              <a:rPr b="1" lang="en-GB"/>
              <a:t>two</a:t>
            </a:r>
            <a:r>
              <a:rPr lang="en-GB"/>
              <a:t> inner callbacks, </a:t>
            </a:r>
            <a:r>
              <a:rPr b="1" lang="en-GB"/>
              <a:t>reject &amp; resolve</a:t>
            </a:r>
            <a:r>
              <a:rPr lang="en-GB"/>
              <a:t>, as well as the callback we will write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cc10eee8d_1_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4" name="Google Shape;184;g7cc10eee8d_1_53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JavaScript - Promises</a:t>
            </a:r>
            <a:endParaRPr/>
          </a:p>
        </p:txBody>
      </p:sp>
      <p:sp>
        <p:nvSpPr>
          <p:cNvPr id="185" name="Google Shape;185;g7cc10eee8d_1_53"/>
          <p:cNvSpPr txBox="1"/>
          <p:nvPr/>
        </p:nvSpPr>
        <p:spPr>
          <a:xfrm>
            <a:off x="270650" y="1089825"/>
            <a:ext cx="5990400" cy="3681900"/>
          </a:xfrm>
          <a:prstGeom prst="rect">
            <a:avLst/>
          </a:prstGeom>
          <a:solidFill>
            <a:srgbClr val="1F24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AD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getUser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200">
                <a:solidFill>
                  <a:srgbClr val="D4BFFF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FFAD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user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name: 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'yoda'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id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73D0FF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 (</a:t>
            </a:r>
            <a:r>
              <a:rPr lang="en-GB" sz="1200">
                <a:solidFill>
                  <a:srgbClr val="D4BFFF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D4BFFF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(id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`The user with id: ${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} does not exist.`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(user);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} )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g7cc10eee8d_1_53"/>
          <p:cNvSpPr txBox="1"/>
          <p:nvPr/>
        </p:nvSpPr>
        <p:spPr>
          <a:xfrm>
            <a:off x="6406825" y="1089825"/>
            <a:ext cx="2582100" cy="3681900"/>
          </a:xfrm>
          <a:prstGeom prst="rect">
            <a:avLst/>
          </a:prstGeom>
          <a:solidFill>
            <a:srgbClr val="1F24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D580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D580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// calling function</a:t>
            </a:r>
            <a:endParaRPr sz="1200">
              <a:solidFill>
                <a:srgbClr val="FFD580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D580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getUser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GB" sz="1200">
                <a:solidFill>
                  <a:srgbClr val="D4BFFF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F2877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`user`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, user)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} )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GB" sz="1200">
                <a:solidFill>
                  <a:srgbClr val="D4BFFF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F2877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(err)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} 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cc10eee8d_1_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2" name="Google Shape;192;g7cc10eee8d_1_62"/>
          <p:cNvSpPr txBox="1"/>
          <p:nvPr>
            <p:ph type="title"/>
          </p:nvPr>
        </p:nvSpPr>
        <p:spPr>
          <a:xfrm>
            <a:off x="530925" y="396450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JavaScript - Promises : Chained promises</a:t>
            </a:r>
            <a:endParaRPr/>
          </a:p>
        </p:txBody>
      </p:sp>
      <p:pic>
        <p:nvPicPr>
          <p:cNvPr id="193" name="Google Shape;193;g7cc10eee8d_1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9150"/>
            <a:ext cx="4090675" cy="40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7cc10eee8d_1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6225" y="1935113"/>
            <a:ext cx="468630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cc10eee8d_1_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0" name="Google Shape;200;g7cc10eee8d_1_72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JavaScript - Async / Await</a:t>
            </a:r>
            <a:endParaRPr/>
          </a:p>
        </p:txBody>
      </p:sp>
      <p:sp>
        <p:nvSpPr>
          <p:cNvPr id="201" name="Google Shape;201;g7cc10eee8d_1_72"/>
          <p:cNvSpPr txBox="1"/>
          <p:nvPr>
            <p:ph idx="1" type="body"/>
          </p:nvPr>
        </p:nvSpPr>
        <p:spPr>
          <a:xfrm>
            <a:off x="496100" y="1761575"/>
            <a:ext cx="7316400" cy="18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Async transforms a function into a Promise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Await makes the promises execute sequentially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Await can only be used inside an async function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cc10eee8d_1_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7" name="Google Shape;207;g7cc10eee8d_1_81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JavaScript - Async / Await</a:t>
            </a:r>
            <a:endParaRPr/>
          </a:p>
        </p:txBody>
      </p:sp>
      <p:sp>
        <p:nvSpPr>
          <p:cNvPr id="208" name="Google Shape;208;g7cc10eee8d_1_81"/>
          <p:cNvSpPr txBox="1"/>
          <p:nvPr/>
        </p:nvSpPr>
        <p:spPr>
          <a:xfrm>
            <a:off x="117975" y="1058125"/>
            <a:ext cx="5108700" cy="3942600"/>
          </a:xfrm>
          <a:prstGeom prst="rect">
            <a:avLst/>
          </a:prstGeom>
          <a:solidFill>
            <a:srgbClr val="1F24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AD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getUser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-GB" sz="105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D4BFFF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FFAD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user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name: 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'yoda'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id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(id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`The user with id: ${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} does not exist.`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(user);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FFA759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g7cc10eee8d_1_81"/>
          <p:cNvSpPr txBox="1"/>
          <p:nvPr/>
        </p:nvSpPr>
        <p:spPr>
          <a:xfrm>
            <a:off x="5289450" y="1058125"/>
            <a:ext cx="3731700" cy="3207000"/>
          </a:xfrm>
          <a:prstGeom prst="rect">
            <a:avLst/>
          </a:prstGeom>
          <a:solidFill>
            <a:srgbClr val="1F24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AD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getType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D4BFFF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FFAD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user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getUser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(id) </a:t>
            </a:r>
            <a:r>
              <a:rPr i="1" lang="en-GB" sz="1200">
                <a:solidFill>
                  <a:srgbClr val="5C6773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// se para aquí hasta que no tenga la respuesta</a:t>
            </a:r>
            <a:endParaRPr i="1" sz="1200">
              <a:solidFill>
                <a:srgbClr val="5C6773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 user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'yoda'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({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user, type: 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'jedi'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200">
              <a:solidFill>
                <a:srgbClr val="FFA759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'Unknown force user'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647200" y="445025"/>
            <a:ext cx="818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What is JS?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647200" y="1321650"/>
            <a:ext cx="8185200" cy="3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Based on ECMAScript (actual version ES6)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Interpreted programming language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only accepted on client side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Many features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Improves interaction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Dynamic requests - Axios / Fetch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Animations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Canvas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8075" y="684125"/>
            <a:ext cx="1575725" cy="16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e1b90e48d_0_39"/>
          <p:cNvSpPr txBox="1"/>
          <p:nvPr>
            <p:ph idx="1" type="body"/>
          </p:nvPr>
        </p:nvSpPr>
        <p:spPr>
          <a:xfrm>
            <a:off x="2136450" y="2066550"/>
            <a:ext cx="4710000" cy="1355400"/>
          </a:xfrm>
          <a:prstGeom prst="rect">
            <a:avLst/>
          </a:prstGeom>
          <a:solidFill>
            <a:srgbClr val="1F243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getType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GB" sz="1200">
                <a:solidFill>
                  <a:srgbClr val="D4BFFF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F2877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'Info about force user: '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, user)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GB" sz="1200">
                <a:solidFill>
                  <a:srgbClr val="D4BFFF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F2877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(err)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5" name="Google Shape;215;g6e1b90e48d_0_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6" name="Google Shape;216;g6e1b90e48d_0_39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JavaScript - Async / Await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JavaScript - DOM</a:t>
            </a:r>
            <a:endParaRPr/>
          </a:p>
        </p:txBody>
      </p:sp>
      <p:sp>
        <p:nvSpPr>
          <p:cNvPr id="222" name="Google Shape;222;p13"/>
          <p:cNvSpPr txBox="1"/>
          <p:nvPr>
            <p:ph idx="1" type="body"/>
          </p:nvPr>
        </p:nvSpPr>
        <p:spPr>
          <a:xfrm>
            <a:off x="579500" y="1301975"/>
            <a:ext cx="7962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Stands for</a:t>
            </a:r>
            <a:r>
              <a:rPr b="1" lang="en-GB"/>
              <a:t> D</a:t>
            </a:r>
            <a:r>
              <a:rPr lang="en-GB"/>
              <a:t>ocument </a:t>
            </a:r>
            <a:r>
              <a:rPr b="1" lang="en-GB"/>
              <a:t>O</a:t>
            </a:r>
            <a:r>
              <a:rPr lang="en-GB"/>
              <a:t>bject </a:t>
            </a:r>
            <a:r>
              <a:rPr b="1" lang="en-GB"/>
              <a:t>M</a:t>
            </a:r>
            <a:r>
              <a:rPr lang="en-GB"/>
              <a:t>odel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/>
              <a:t>Platform and language neutral </a:t>
            </a:r>
            <a:r>
              <a:rPr b="1" i="1" lang="en-GB"/>
              <a:t>interface </a:t>
            </a:r>
            <a:r>
              <a:rPr i="1" lang="en-GB"/>
              <a:t>that allows programs and scripts to </a:t>
            </a:r>
            <a:r>
              <a:rPr b="1" i="1" lang="en-GB"/>
              <a:t>dynamically access and update</a:t>
            </a:r>
            <a:r>
              <a:rPr i="1" lang="en-GB"/>
              <a:t> the </a:t>
            </a:r>
            <a:r>
              <a:rPr b="1" i="1" lang="en-GB"/>
              <a:t>content</a:t>
            </a:r>
            <a:r>
              <a:rPr i="1" lang="en-GB"/>
              <a:t>, </a:t>
            </a:r>
            <a:r>
              <a:rPr b="1" i="1" lang="en-GB"/>
              <a:t>structure </a:t>
            </a:r>
            <a:r>
              <a:rPr i="1" lang="en-GB"/>
              <a:t>and </a:t>
            </a:r>
            <a:r>
              <a:rPr b="1" i="1" lang="en-GB"/>
              <a:t>style </a:t>
            </a:r>
            <a:r>
              <a:rPr i="1" lang="en-GB"/>
              <a:t>of a document.</a:t>
            </a:r>
            <a:endParaRPr i="1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JavaScript can, for example: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/>
              <a:t>Add</a:t>
            </a:r>
            <a:r>
              <a:rPr lang="en-GB"/>
              <a:t>, </a:t>
            </a:r>
            <a:r>
              <a:rPr b="1" lang="en-GB"/>
              <a:t>remove </a:t>
            </a:r>
            <a:r>
              <a:rPr lang="en-GB"/>
              <a:t>and </a:t>
            </a:r>
            <a:r>
              <a:rPr b="1" lang="en-GB"/>
              <a:t>change </a:t>
            </a:r>
            <a:r>
              <a:rPr lang="en-GB"/>
              <a:t>all the HTML </a:t>
            </a:r>
            <a:r>
              <a:rPr b="1" lang="en-GB"/>
              <a:t>elements</a:t>
            </a:r>
            <a:r>
              <a:rPr lang="en-GB"/>
              <a:t>/</a:t>
            </a:r>
            <a:r>
              <a:rPr b="1" lang="en-GB"/>
              <a:t>attributes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React to existing HTML </a:t>
            </a:r>
            <a:r>
              <a:rPr b="1" lang="en-GB"/>
              <a:t>events </a:t>
            </a:r>
            <a:r>
              <a:rPr lang="en-GB"/>
              <a:t>and create new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Change </a:t>
            </a:r>
            <a:r>
              <a:rPr b="1" lang="en-GB"/>
              <a:t>CSS </a:t>
            </a:r>
            <a:r>
              <a:rPr lang="en-GB"/>
              <a:t>styles</a:t>
            </a:r>
            <a:endParaRPr/>
          </a:p>
        </p:txBody>
      </p:sp>
      <p:sp>
        <p:nvSpPr>
          <p:cNvPr id="223" name="Google Shape;22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JavaScript - DOM</a:t>
            </a:r>
            <a:endParaRPr/>
          </a:p>
        </p:txBody>
      </p:sp>
      <p:sp>
        <p:nvSpPr>
          <p:cNvPr id="229" name="Google Shape;22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0" name="Google Shape;230;p14"/>
          <p:cNvSpPr/>
          <p:nvPr/>
        </p:nvSpPr>
        <p:spPr>
          <a:xfrm>
            <a:off x="3939750" y="1165125"/>
            <a:ext cx="1264500" cy="44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Document</a:t>
            </a:r>
            <a:endParaRPr b="0" i="0" sz="14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14"/>
          <p:cNvSpPr/>
          <p:nvPr/>
        </p:nvSpPr>
        <p:spPr>
          <a:xfrm>
            <a:off x="3939750" y="1810713"/>
            <a:ext cx="1264500" cy="44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Root element &lt;html&gt;</a:t>
            </a:r>
            <a:endParaRPr b="0" i="0" sz="12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14"/>
          <p:cNvSpPr/>
          <p:nvPr/>
        </p:nvSpPr>
        <p:spPr>
          <a:xfrm>
            <a:off x="1827650" y="2653100"/>
            <a:ext cx="1264500" cy="44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Element:</a:t>
            </a:r>
            <a:endParaRPr b="0" i="0" sz="14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&lt;head&gt;</a:t>
            </a:r>
            <a:endParaRPr b="0" i="0" sz="14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14"/>
          <p:cNvSpPr/>
          <p:nvPr/>
        </p:nvSpPr>
        <p:spPr>
          <a:xfrm>
            <a:off x="5922900" y="2653100"/>
            <a:ext cx="1264500" cy="44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Element:</a:t>
            </a:r>
            <a:endParaRPr b="0" i="0" sz="14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&lt;body&gt;</a:t>
            </a:r>
            <a:endParaRPr b="0" i="0" sz="14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14"/>
          <p:cNvSpPr/>
          <p:nvPr/>
        </p:nvSpPr>
        <p:spPr>
          <a:xfrm>
            <a:off x="1053250" y="3337625"/>
            <a:ext cx="1264500" cy="44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Element:</a:t>
            </a:r>
            <a:endParaRPr b="0" i="0" sz="14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&lt;meta&gt;</a:t>
            </a:r>
            <a:endParaRPr b="0" i="0" sz="14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14"/>
          <p:cNvSpPr/>
          <p:nvPr/>
        </p:nvSpPr>
        <p:spPr>
          <a:xfrm>
            <a:off x="4894200" y="3337625"/>
            <a:ext cx="1264500" cy="44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Element:</a:t>
            </a:r>
            <a:endParaRPr b="0" i="0" sz="14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&lt;a&gt;</a:t>
            </a:r>
            <a:endParaRPr b="0" i="0" sz="14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14"/>
          <p:cNvSpPr/>
          <p:nvPr/>
        </p:nvSpPr>
        <p:spPr>
          <a:xfrm>
            <a:off x="4221125" y="4022150"/>
            <a:ext cx="1264500" cy="44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Attribute:</a:t>
            </a:r>
            <a:endParaRPr b="0" i="0" sz="14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“href”</a:t>
            </a:r>
            <a:endParaRPr b="0" i="0" sz="14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14"/>
          <p:cNvSpPr/>
          <p:nvPr/>
        </p:nvSpPr>
        <p:spPr>
          <a:xfrm>
            <a:off x="987500" y="4022150"/>
            <a:ext cx="1406700" cy="44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Text:</a:t>
            </a:r>
            <a:endParaRPr b="0" i="0" sz="14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“Space bags”</a:t>
            </a:r>
            <a:endParaRPr b="0" i="0" sz="14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14"/>
          <p:cNvSpPr/>
          <p:nvPr/>
        </p:nvSpPr>
        <p:spPr>
          <a:xfrm>
            <a:off x="6985400" y="3337625"/>
            <a:ext cx="1264500" cy="44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Element:</a:t>
            </a:r>
            <a:endParaRPr b="0" i="0" sz="14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&lt;p&gt;</a:t>
            </a:r>
            <a:endParaRPr b="0" i="0" sz="14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5569100" y="4022150"/>
            <a:ext cx="1264500" cy="44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Text:</a:t>
            </a:r>
            <a:endParaRPr b="0" i="0" sz="14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“Home”</a:t>
            </a:r>
            <a:endParaRPr b="0" i="0" sz="14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14"/>
          <p:cNvSpPr/>
          <p:nvPr/>
        </p:nvSpPr>
        <p:spPr>
          <a:xfrm>
            <a:off x="6985400" y="4022150"/>
            <a:ext cx="1264500" cy="44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Text:</a:t>
            </a:r>
            <a:endParaRPr b="0" i="0" sz="14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“Welcome”</a:t>
            </a:r>
            <a:endParaRPr b="0" i="0" sz="14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14"/>
          <p:cNvSpPr/>
          <p:nvPr/>
        </p:nvSpPr>
        <p:spPr>
          <a:xfrm>
            <a:off x="2640750" y="3337625"/>
            <a:ext cx="1264500" cy="44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Element:</a:t>
            </a:r>
            <a:endParaRPr b="0" i="0" sz="14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&lt;title&gt;</a:t>
            </a:r>
            <a:endParaRPr b="0" i="0" sz="14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14"/>
          <p:cNvSpPr/>
          <p:nvPr/>
        </p:nvSpPr>
        <p:spPr>
          <a:xfrm>
            <a:off x="2640750" y="4022150"/>
            <a:ext cx="1264500" cy="44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Text:</a:t>
            </a:r>
            <a:endParaRPr b="0" i="0" sz="14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“Galactica”</a:t>
            </a:r>
            <a:endParaRPr b="0" i="0" sz="14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3" name="Google Shape;243;p14"/>
          <p:cNvCxnSpPr>
            <a:stCxn id="230" idx="2"/>
            <a:endCxn id="231" idx="0"/>
          </p:cNvCxnSpPr>
          <p:nvPr/>
        </p:nvCxnSpPr>
        <p:spPr>
          <a:xfrm>
            <a:off x="4572000" y="1605525"/>
            <a:ext cx="0" cy="2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p14"/>
          <p:cNvCxnSpPr>
            <a:stCxn id="231" idx="2"/>
            <a:endCxn id="232" idx="0"/>
          </p:cNvCxnSpPr>
          <p:nvPr/>
        </p:nvCxnSpPr>
        <p:spPr>
          <a:xfrm rot="5400000">
            <a:off x="3315000" y="1396113"/>
            <a:ext cx="402000" cy="21120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" name="Google Shape;245;p14"/>
          <p:cNvCxnSpPr>
            <a:stCxn id="231" idx="2"/>
            <a:endCxn id="233" idx="0"/>
          </p:cNvCxnSpPr>
          <p:nvPr/>
        </p:nvCxnSpPr>
        <p:spPr>
          <a:xfrm flipH="1" rot="-5400000">
            <a:off x="5362650" y="1460463"/>
            <a:ext cx="402000" cy="19833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" name="Google Shape;246;p14"/>
          <p:cNvCxnSpPr>
            <a:stCxn id="232" idx="2"/>
            <a:endCxn id="234" idx="0"/>
          </p:cNvCxnSpPr>
          <p:nvPr/>
        </p:nvCxnSpPr>
        <p:spPr>
          <a:xfrm rot="5400000">
            <a:off x="1950650" y="2828450"/>
            <a:ext cx="244200" cy="7743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" name="Google Shape;247;p14"/>
          <p:cNvCxnSpPr>
            <a:stCxn id="232" idx="2"/>
            <a:endCxn id="241" idx="0"/>
          </p:cNvCxnSpPr>
          <p:nvPr/>
        </p:nvCxnSpPr>
        <p:spPr>
          <a:xfrm flipH="1" rot="-5400000">
            <a:off x="2744300" y="2809100"/>
            <a:ext cx="244200" cy="8130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14"/>
          <p:cNvCxnSpPr>
            <a:stCxn id="234" idx="2"/>
            <a:endCxn id="237" idx="0"/>
          </p:cNvCxnSpPr>
          <p:nvPr/>
        </p:nvCxnSpPr>
        <p:spPr>
          <a:xfrm flipH="1" rot="-5400000">
            <a:off x="1566100" y="3897425"/>
            <a:ext cx="244200" cy="54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p14"/>
          <p:cNvCxnSpPr>
            <a:stCxn id="241" idx="2"/>
            <a:endCxn id="242" idx="0"/>
          </p:cNvCxnSpPr>
          <p:nvPr/>
        </p:nvCxnSpPr>
        <p:spPr>
          <a:xfrm flipH="1" rot="-5400000">
            <a:off x="3151200" y="3899825"/>
            <a:ext cx="244200" cy="6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14"/>
          <p:cNvCxnSpPr>
            <a:stCxn id="233" idx="2"/>
            <a:endCxn id="235" idx="0"/>
          </p:cNvCxnSpPr>
          <p:nvPr/>
        </p:nvCxnSpPr>
        <p:spPr>
          <a:xfrm rot="5400000">
            <a:off x="5918700" y="2701250"/>
            <a:ext cx="244200" cy="10287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p14"/>
          <p:cNvCxnSpPr>
            <a:stCxn id="233" idx="2"/>
            <a:endCxn id="238" idx="0"/>
          </p:cNvCxnSpPr>
          <p:nvPr/>
        </p:nvCxnSpPr>
        <p:spPr>
          <a:xfrm flipH="1" rot="-5400000">
            <a:off x="6964350" y="2684300"/>
            <a:ext cx="244200" cy="10626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p14"/>
          <p:cNvCxnSpPr>
            <a:stCxn id="235" idx="2"/>
            <a:endCxn id="236" idx="0"/>
          </p:cNvCxnSpPr>
          <p:nvPr/>
        </p:nvCxnSpPr>
        <p:spPr>
          <a:xfrm rot="5400000">
            <a:off x="5067750" y="3563525"/>
            <a:ext cx="244200" cy="6732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" name="Google Shape;253;p14"/>
          <p:cNvCxnSpPr>
            <a:stCxn id="235" idx="2"/>
            <a:endCxn id="239" idx="0"/>
          </p:cNvCxnSpPr>
          <p:nvPr/>
        </p:nvCxnSpPr>
        <p:spPr>
          <a:xfrm flipH="1" rot="-5400000">
            <a:off x="5741850" y="3562625"/>
            <a:ext cx="244200" cy="6750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4" name="Google Shape;254;p14"/>
          <p:cNvCxnSpPr>
            <a:stCxn id="238" idx="2"/>
            <a:endCxn id="240" idx="0"/>
          </p:cNvCxnSpPr>
          <p:nvPr/>
        </p:nvCxnSpPr>
        <p:spPr>
          <a:xfrm flipH="1" rot="-5400000">
            <a:off x="7495850" y="3899825"/>
            <a:ext cx="244200" cy="6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JavaScript - Finding methods</a:t>
            </a:r>
            <a:endParaRPr/>
          </a:p>
        </p:txBody>
      </p:sp>
      <p:sp>
        <p:nvSpPr>
          <p:cNvPr id="260" name="Google Shape;260;p15"/>
          <p:cNvSpPr txBox="1"/>
          <p:nvPr>
            <p:ph idx="1" type="body"/>
          </p:nvPr>
        </p:nvSpPr>
        <p:spPr>
          <a:xfrm>
            <a:off x="579500" y="1301975"/>
            <a:ext cx="7962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get elements by its attributes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</a:pPr>
            <a:r>
              <a:rPr b="1" lang="en-GB" sz="1400">
                <a:solidFill>
                  <a:srgbClr val="3F3F3F"/>
                </a:solidFill>
              </a:rPr>
              <a:t>getElementById </a:t>
            </a:r>
            <a:r>
              <a:rPr lang="en-GB" sz="1400">
                <a:solidFill>
                  <a:srgbClr val="3F3F3F"/>
                </a:solidFill>
              </a:rPr>
              <a:t>- first element with specified id</a:t>
            </a:r>
            <a:endParaRPr sz="1400">
              <a:solidFill>
                <a:srgbClr val="3F3F3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</a:pPr>
            <a:r>
              <a:rPr b="1" lang="en-GB" sz="1400">
                <a:solidFill>
                  <a:srgbClr val="3F3F3F"/>
                </a:solidFill>
              </a:rPr>
              <a:t>getElementsByClassName </a:t>
            </a:r>
            <a:r>
              <a:rPr lang="en-GB" sz="1400">
                <a:solidFill>
                  <a:srgbClr val="3F3F3F"/>
                </a:solidFill>
              </a:rPr>
              <a:t>- array of elements by class</a:t>
            </a:r>
            <a:endParaRPr>
              <a:solidFill>
                <a:srgbClr val="3F3F3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</a:pPr>
            <a:r>
              <a:rPr b="1" lang="en-GB" sz="1400">
                <a:solidFill>
                  <a:srgbClr val="3F3F3F"/>
                </a:solidFill>
              </a:rPr>
              <a:t>getElementsByName </a:t>
            </a:r>
            <a:r>
              <a:rPr lang="en-GB" sz="1400">
                <a:solidFill>
                  <a:srgbClr val="3F3F3F"/>
                </a:solidFill>
              </a:rPr>
              <a:t>- array of elements by name</a:t>
            </a:r>
            <a:endParaRPr>
              <a:solidFill>
                <a:srgbClr val="3F3F3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</a:pPr>
            <a:r>
              <a:rPr b="1" lang="en-GB">
                <a:solidFill>
                  <a:srgbClr val="3F3F3F"/>
                </a:solidFill>
              </a:rPr>
              <a:t>getElementsByTagName</a:t>
            </a:r>
            <a:r>
              <a:rPr lang="en-GB">
                <a:solidFill>
                  <a:srgbClr val="3F3F3F"/>
                </a:solidFill>
              </a:rPr>
              <a:t> returns an array of elements by tag</a:t>
            </a:r>
            <a:endParaRPr>
              <a:solidFill>
                <a:srgbClr val="3F3F3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lang="en-GB">
                <a:solidFill>
                  <a:srgbClr val="3F3F3F"/>
                </a:solidFill>
              </a:rPr>
              <a:t>Other types of methods</a:t>
            </a:r>
            <a:endParaRPr>
              <a:solidFill>
                <a:srgbClr val="3F3F3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</a:pPr>
            <a:r>
              <a:rPr lang="en-GB">
                <a:solidFill>
                  <a:srgbClr val="3F3F3F"/>
                </a:solidFill>
              </a:rPr>
              <a:t>Adding elements: createElement, appendChild...</a:t>
            </a:r>
            <a:endParaRPr>
              <a:solidFill>
                <a:srgbClr val="3F3F3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</a:pPr>
            <a:r>
              <a:rPr lang="en-GB">
                <a:solidFill>
                  <a:srgbClr val="3F3F3F"/>
                </a:solidFill>
              </a:rPr>
              <a:t>Deleting elements: removeChild, replaceChild...</a:t>
            </a:r>
            <a:endParaRPr>
              <a:solidFill>
                <a:srgbClr val="3F3F3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261" name="Google Shape;2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ffe70ba783_1_0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JavaScript - Files</a:t>
            </a:r>
            <a:endParaRPr/>
          </a:p>
        </p:txBody>
      </p:sp>
      <p:sp>
        <p:nvSpPr>
          <p:cNvPr id="267" name="Google Shape;267;g1ffe70ba783_1_0"/>
          <p:cNvSpPr txBox="1"/>
          <p:nvPr>
            <p:ph idx="1" type="body"/>
          </p:nvPr>
        </p:nvSpPr>
        <p:spPr>
          <a:xfrm>
            <a:off x="579500" y="1301975"/>
            <a:ext cx="7962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Like CSS, it can be imported from a </a:t>
            </a:r>
            <a:r>
              <a:rPr b="1" lang="en-GB"/>
              <a:t>.js</a:t>
            </a:r>
            <a:r>
              <a:rPr lang="en-GB"/>
              <a:t> file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It can be added in the </a:t>
            </a:r>
            <a:r>
              <a:rPr b="1" lang="en-GB"/>
              <a:t>&lt;script&gt; </a:t>
            </a:r>
            <a:r>
              <a:rPr lang="en-GB"/>
              <a:t>tag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68" name="Google Shape;268;g1ffe70ba783_1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9" name="Google Shape;269;g1ffe70ba783_1_0"/>
          <p:cNvSpPr txBox="1"/>
          <p:nvPr/>
        </p:nvSpPr>
        <p:spPr>
          <a:xfrm>
            <a:off x="1833300" y="1854250"/>
            <a:ext cx="5477400" cy="461700"/>
          </a:xfrm>
          <a:prstGeom prst="rect">
            <a:avLst/>
          </a:prstGeom>
          <a:solidFill>
            <a:srgbClr val="1F24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&lt;script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"text/javascript"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"main.js"</a:t>
            </a: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&gt;&lt;/script&gt;</a:t>
            </a:r>
            <a:endParaRPr sz="120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t/>
            </a:r>
            <a:endParaRPr sz="1200">
              <a:solidFill>
                <a:srgbClr val="E3CEA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Google Shape;270;g1ffe70ba783_1_0"/>
          <p:cNvSpPr txBox="1"/>
          <p:nvPr/>
        </p:nvSpPr>
        <p:spPr>
          <a:xfrm>
            <a:off x="1833300" y="3152475"/>
            <a:ext cx="5477400" cy="1356900"/>
          </a:xfrm>
          <a:prstGeom prst="rect">
            <a:avLst/>
          </a:prstGeom>
          <a:solidFill>
            <a:srgbClr val="1F24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&lt;script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"text/javascript"</a:t>
            </a: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window.onload = function () {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'the game'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sz="120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t/>
            </a:r>
            <a:endParaRPr sz="1200">
              <a:solidFill>
                <a:srgbClr val="E3CEA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ffe70ba783_1_8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JavaScript - Files</a:t>
            </a:r>
            <a:endParaRPr/>
          </a:p>
        </p:txBody>
      </p:sp>
      <p:sp>
        <p:nvSpPr>
          <p:cNvPr id="276" name="Google Shape;276;g1ffe70ba783_1_8"/>
          <p:cNvSpPr txBox="1"/>
          <p:nvPr>
            <p:ph idx="1" type="body"/>
          </p:nvPr>
        </p:nvSpPr>
        <p:spPr>
          <a:xfrm>
            <a:off x="579500" y="1301975"/>
            <a:ext cx="7962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And it can be coded inside a tag, calling an event like “</a:t>
            </a:r>
            <a:r>
              <a:rPr b="1" lang="en-GB"/>
              <a:t>onclick</a:t>
            </a:r>
            <a:r>
              <a:rPr lang="en-GB"/>
              <a:t>”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However, this form is </a:t>
            </a:r>
            <a:r>
              <a:rPr b="1" lang="en-GB"/>
              <a:t>not </a:t>
            </a:r>
            <a:r>
              <a:rPr lang="en-GB"/>
              <a:t>recommended for multiple event listeners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77" name="Google Shape;277;g1ffe70ba783_1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8" name="Google Shape;278;g1ffe70ba783_1_8"/>
          <p:cNvSpPr txBox="1"/>
          <p:nvPr/>
        </p:nvSpPr>
        <p:spPr>
          <a:xfrm>
            <a:off x="648600" y="2245075"/>
            <a:ext cx="7087200" cy="447600"/>
          </a:xfrm>
          <a:prstGeom prst="rect">
            <a:avLst/>
          </a:prstGeom>
          <a:solidFill>
            <a:srgbClr val="1F24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"alert('am i a joke to you?');"</a:t>
            </a: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Do NOT click me!!</a:t>
            </a: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20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t/>
            </a:r>
            <a:endParaRPr sz="1200">
              <a:solidFill>
                <a:srgbClr val="E3CEA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ffe70ba783_1_15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JavaScript - Where</a:t>
            </a:r>
            <a:endParaRPr/>
          </a:p>
        </p:txBody>
      </p:sp>
      <p:sp>
        <p:nvSpPr>
          <p:cNvPr id="284" name="Google Shape;284;g1ffe70ba783_1_15"/>
          <p:cNvSpPr txBox="1"/>
          <p:nvPr>
            <p:ph idx="1" type="body"/>
          </p:nvPr>
        </p:nvSpPr>
        <p:spPr>
          <a:xfrm>
            <a:off x="579500" y="1301975"/>
            <a:ext cx="7962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the </a:t>
            </a:r>
            <a:r>
              <a:rPr b="1" lang="en-GB"/>
              <a:t>&lt;head&gt;</a:t>
            </a:r>
            <a:r>
              <a:rPr lang="en-GB"/>
              <a:t> so it is ordered and follows logic structure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Sometimes found inside</a:t>
            </a:r>
            <a:r>
              <a:rPr b="1" lang="en-GB"/>
              <a:t> &lt;body&gt;</a:t>
            </a:r>
            <a:r>
              <a:rPr lang="en-GB"/>
              <a:t> because of loading times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Loading related events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Before loading: the site is not loaded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ready: the structure is fully loaded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onload: everything is loaded including iframes, photos...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285" name="Google Shape;285;g1ffe70ba783_1_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JavaScript - Starting</a:t>
            </a:r>
            <a:endParaRPr/>
          </a:p>
        </p:txBody>
      </p:sp>
      <p:sp>
        <p:nvSpPr>
          <p:cNvPr id="291" name="Google Shape;291;p10"/>
          <p:cNvSpPr txBox="1"/>
          <p:nvPr>
            <p:ph idx="1" type="body"/>
          </p:nvPr>
        </p:nvSpPr>
        <p:spPr>
          <a:xfrm>
            <a:off x="579500" y="1301975"/>
            <a:ext cx="7962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Different ways to display stuff</a:t>
            </a:r>
            <a:endParaRPr/>
          </a:p>
        </p:txBody>
      </p:sp>
      <p:sp>
        <p:nvSpPr>
          <p:cNvPr id="292" name="Google Shape;29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3" name="Google Shape;293;p10"/>
          <p:cNvSpPr txBox="1"/>
          <p:nvPr/>
        </p:nvSpPr>
        <p:spPr>
          <a:xfrm>
            <a:off x="192625" y="2900550"/>
            <a:ext cx="2486700" cy="899400"/>
          </a:xfrm>
          <a:prstGeom prst="rect">
            <a:avLst/>
          </a:prstGeom>
          <a:solidFill>
            <a:srgbClr val="1F24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F2877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CDC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" name="Google Shape;294;p10"/>
          <p:cNvSpPr txBox="1"/>
          <p:nvPr/>
        </p:nvSpPr>
        <p:spPr>
          <a:xfrm>
            <a:off x="2795625" y="1905350"/>
            <a:ext cx="6301500" cy="2581800"/>
          </a:xfrm>
          <a:prstGeom prst="rect">
            <a:avLst/>
          </a:prstGeom>
          <a:solidFill>
            <a:srgbClr val="1F24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20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20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sz="120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 document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"main"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innerHTML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sz="120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20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20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”main”</a:t>
            </a: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&gt;&lt;/div&gt;</a:t>
            </a:r>
            <a:endParaRPr sz="120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20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20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CDC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JavaScript - Properties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579500" y="1301975"/>
            <a:ext cx="7962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change DOM leaves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</a:pPr>
            <a:r>
              <a:rPr i="1" lang="en-GB">
                <a:solidFill>
                  <a:srgbClr val="3F3F3F"/>
                </a:solidFill>
                <a:highlight>
                  <a:srgbClr val="FFFFFF"/>
                </a:highlight>
              </a:rPr>
              <a:t>element</a:t>
            </a:r>
            <a:r>
              <a:rPr lang="en-GB">
                <a:solidFill>
                  <a:srgbClr val="3F3F3F"/>
                </a:solidFill>
                <a:highlight>
                  <a:srgbClr val="FFFFFF"/>
                </a:highlight>
              </a:rPr>
              <a:t>.innerHTML: to change the HTML</a:t>
            </a:r>
            <a:endParaRPr>
              <a:solidFill>
                <a:srgbClr val="3F3F3F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</a:pPr>
            <a:r>
              <a:rPr i="1" lang="en-GB">
                <a:solidFill>
                  <a:srgbClr val="3F3F3F"/>
                </a:solidFill>
                <a:highlight>
                  <a:srgbClr val="FFFFFF"/>
                </a:highlight>
              </a:rPr>
              <a:t>element</a:t>
            </a:r>
            <a:r>
              <a:rPr lang="en-GB">
                <a:solidFill>
                  <a:srgbClr val="3F3F3F"/>
                </a:solidFill>
                <a:highlight>
                  <a:srgbClr val="FFFFFF"/>
                </a:highlight>
              </a:rPr>
              <a:t>.</a:t>
            </a:r>
            <a:r>
              <a:rPr i="1" lang="en-GB">
                <a:solidFill>
                  <a:srgbClr val="3F3F3F"/>
                </a:solidFill>
                <a:highlight>
                  <a:srgbClr val="FFFFFF"/>
                </a:highlight>
              </a:rPr>
              <a:t>attribute: </a:t>
            </a:r>
            <a:r>
              <a:rPr lang="en-GB">
                <a:solidFill>
                  <a:srgbClr val="3F3F3F"/>
                </a:solidFill>
                <a:highlight>
                  <a:srgbClr val="FFFFFF"/>
                </a:highlight>
              </a:rPr>
              <a:t>to change one attribute (like src, href, alt, etc.)</a:t>
            </a:r>
            <a:endParaRPr>
              <a:solidFill>
                <a:srgbClr val="3F3F3F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</a:pPr>
            <a:r>
              <a:rPr i="1" lang="en-GB">
                <a:solidFill>
                  <a:srgbClr val="3F3F3F"/>
                </a:solidFill>
                <a:highlight>
                  <a:srgbClr val="FFFFFF"/>
                </a:highlight>
              </a:rPr>
              <a:t>element</a:t>
            </a:r>
            <a:r>
              <a:rPr lang="en-GB">
                <a:solidFill>
                  <a:srgbClr val="3F3F3F"/>
                </a:solidFill>
                <a:highlight>
                  <a:srgbClr val="FFFFFF"/>
                </a:highlight>
              </a:rPr>
              <a:t>.setAttribute</a:t>
            </a:r>
            <a:r>
              <a:rPr i="1" lang="en-GB">
                <a:solidFill>
                  <a:srgbClr val="3F3F3F"/>
                </a:solidFill>
                <a:highlight>
                  <a:srgbClr val="FFFFFF"/>
                </a:highlight>
              </a:rPr>
              <a:t>(attribute, value): </a:t>
            </a:r>
            <a:r>
              <a:rPr lang="en-GB">
                <a:solidFill>
                  <a:srgbClr val="3F3F3F"/>
                </a:solidFill>
                <a:highlight>
                  <a:srgbClr val="FFFFFF"/>
                </a:highlight>
              </a:rPr>
              <a:t>to add an attribute</a:t>
            </a:r>
            <a:endParaRPr>
              <a:solidFill>
                <a:srgbClr val="3F3F3F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</a:pPr>
            <a:r>
              <a:rPr i="1" lang="en-GB">
                <a:solidFill>
                  <a:srgbClr val="3F3F3F"/>
                </a:solidFill>
                <a:highlight>
                  <a:srgbClr val="FFFFFF"/>
                </a:highlight>
              </a:rPr>
              <a:t>element</a:t>
            </a:r>
            <a:r>
              <a:rPr lang="en-GB">
                <a:solidFill>
                  <a:srgbClr val="3F3F3F"/>
                </a:solidFill>
                <a:highlight>
                  <a:srgbClr val="FFFFFF"/>
                </a:highlight>
              </a:rPr>
              <a:t>.style.</a:t>
            </a:r>
            <a:r>
              <a:rPr i="1" lang="en-GB">
                <a:solidFill>
                  <a:srgbClr val="3F3F3F"/>
                </a:solidFill>
                <a:highlight>
                  <a:srgbClr val="FFFFFF"/>
                </a:highlight>
              </a:rPr>
              <a:t>property</a:t>
            </a:r>
            <a:r>
              <a:rPr lang="en-GB">
                <a:solidFill>
                  <a:srgbClr val="3F3F3F"/>
                </a:solidFill>
                <a:highlight>
                  <a:srgbClr val="FFFFFF"/>
                </a:highlight>
              </a:rPr>
              <a:t>: to set a value for a css property like color, font, etc.</a:t>
            </a:r>
            <a:endParaRPr>
              <a:solidFill>
                <a:srgbClr val="3F3F3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01" name="Google Shape;30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2" name="Google Shape;302;p16"/>
          <p:cNvSpPr txBox="1"/>
          <p:nvPr/>
        </p:nvSpPr>
        <p:spPr>
          <a:xfrm>
            <a:off x="1165500" y="3388725"/>
            <a:ext cx="6813000" cy="1094100"/>
          </a:xfrm>
          <a:prstGeom prst="rect">
            <a:avLst/>
          </a:prstGeom>
          <a:solidFill>
            <a:srgbClr val="1F24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"guineaPig"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innerHTML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"First"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"guineaPig"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"second"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"guineaPig"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setAttribute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"alt"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"Third"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"guineaPig"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display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C939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JavaScript - Events</a:t>
            </a:r>
            <a:endParaRPr/>
          </a:p>
        </p:txBody>
      </p:sp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579500" y="1301975"/>
            <a:ext cx="7962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onload </a:t>
            </a:r>
            <a:r>
              <a:rPr lang="en-GB"/>
              <a:t>- when the site fully loads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09" name="Google Shape;30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0" name="Google Shape;310;p17"/>
          <p:cNvSpPr txBox="1"/>
          <p:nvPr/>
        </p:nvSpPr>
        <p:spPr>
          <a:xfrm>
            <a:off x="1717650" y="1896850"/>
            <a:ext cx="5708700" cy="3075900"/>
          </a:xfrm>
          <a:prstGeom prst="rect">
            <a:avLst/>
          </a:prstGeom>
          <a:solidFill>
            <a:srgbClr val="1F24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20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20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sz="120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window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onload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"loaded!"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sz="120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20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20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20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20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t/>
            </a:r>
            <a:endParaRPr sz="1200">
              <a:solidFill>
                <a:srgbClr val="7F9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JavaScript - Variables</a:t>
            </a:r>
            <a:endParaRPr/>
          </a:p>
        </p:txBody>
      </p:sp>
      <p:sp>
        <p:nvSpPr>
          <p:cNvPr id="70" name="Google Shape;70;p6"/>
          <p:cNvSpPr txBox="1"/>
          <p:nvPr>
            <p:ph idx="1" type="body"/>
          </p:nvPr>
        </p:nvSpPr>
        <p:spPr>
          <a:xfrm>
            <a:off x="579500" y="1301975"/>
            <a:ext cx="7962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Not typed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Not mandatory to be initialized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Local / global scope</a:t>
            </a:r>
            <a:endParaRPr/>
          </a:p>
        </p:txBody>
      </p:sp>
      <p:sp>
        <p:nvSpPr>
          <p:cNvPr id="71" name="Google Shape;7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2" name="Google Shape;72;p6"/>
          <p:cNvSpPr txBox="1"/>
          <p:nvPr/>
        </p:nvSpPr>
        <p:spPr>
          <a:xfrm>
            <a:off x="5470300" y="1559400"/>
            <a:ext cx="2685300" cy="2424900"/>
          </a:xfrm>
          <a:prstGeom prst="rect">
            <a:avLst/>
          </a:prstGeom>
          <a:solidFill>
            <a:srgbClr val="1F24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a, b , c;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firstname;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nothing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firstname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"Doe"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;         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b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;        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b;  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t/>
            </a:r>
            <a:endParaRPr sz="1200">
              <a:solidFill>
                <a:srgbClr val="E3CEA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JavaScript - Events</a:t>
            </a:r>
            <a:endParaRPr/>
          </a:p>
        </p:txBody>
      </p:sp>
      <p:sp>
        <p:nvSpPr>
          <p:cNvPr id="316" name="Google Shape;316;p18"/>
          <p:cNvSpPr txBox="1"/>
          <p:nvPr>
            <p:ph idx="1" type="body"/>
          </p:nvPr>
        </p:nvSpPr>
        <p:spPr>
          <a:xfrm>
            <a:off x="579500" y="1969225"/>
            <a:ext cx="3349200" cy="15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onbeforeunload</a:t>
            </a:r>
            <a:r>
              <a:rPr lang="en-GB"/>
              <a:t> - to display a message before leaving the site</a:t>
            </a:r>
            <a:endParaRPr/>
          </a:p>
        </p:txBody>
      </p:sp>
      <p:sp>
        <p:nvSpPr>
          <p:cNvPr id="317" name="Google Shape;31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8" name="Google Shape;318;p18"/>
          <p:cNvSpPr txBox="1"/>
          <p:nvPr/>
        </p:nvSpPr>
        <p:spPr>
          <a:xfrm>
            <a:off x="4035250" y="1017725"/>
            <a:ext cx="4624800" cy="4050000"/>
          </a:xfrm>
          <a:prstGeom prst="rect">
            <a:avLst/>
          </a:prstGeom>
          <a:solidFill>
            <a:srgbClr val="1F24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20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20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sz="120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i="1" lang="en-GB" sz="1200">
                <a:solidFill>
                  <a:srgbClr val="5C6773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// Enable navigation prompt</a:t>
            </a:r>
            <a:endParaRPr i="1" sz="1200">
              <a:solidFill>
                <a:srgbClr val="5C6773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 window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onbeforeunload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 };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GB" sz="1200">
                <a:solidFill>
                  <a:srgbClr val="5C6773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// Remove navigation prompt</a:t>
            </a:r>
            <a:endParaRPr i="1" sz="1200">
              <a:solidFill>
                <a:srgbClr val="5C6773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window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onbeforeunload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sz="120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20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20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&lt;a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”https://www.google.com”</a:t>
            </a: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20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20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t/>
            </a:r>
            <a:endParaRPr sz="1200">
              <a:solidFill>
                <a:srgbClr val="7F9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/>
          <p:nvPr>
            <p:ph type="title"/>
          </p:nvPr>
        </p:nvSpPr>
        <p:spPr>
          <a:xfrm>
            <a:off x="579500" y="271500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JavaScript - Events</a:t>
            </a:r>
            <a:endParaRPr/>
          </a:p>
        </p:txBody>
      </p:sp>
      <p:sp>
        <p:nvSpPr>
          <p:cNvPr id="324" name="Google Shape;324;p19"/>
          <p:cNvSpPr txBox="1"/>
          <p:nvPr>
            <p:ph idx="1" type="body"/>
          </p:nvPr>
        </p:nvSpPr>
        <p:spPr>
          <a:xfrm>
            <a:off x="579500" y="1301975"/>
            <a:ext cx="27879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onchange </a:t>
            </a:r>
            <a:r>
              <a:rPr lang="en-GB"/>
              <a:t>- triggered when the value changes (and lose focus)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Great on checkboxes, radiobuttons and selects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Alt: </a:t>
            </a:r>
            <a:r>
              <a:rPr b="1" lang="en-GB"/>
              <a:t>oninput</a:t>
            </a:r>
            <a:endParaRPr b="1"/>
          </a:p>
        </p:txBody>
      </p:sp>
      <p:sp>
        <p:nvSpPr>
          <p:cNvPr id="325" name="Google Shape;32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6" name="Google Shape;326;p19"/>
          <p:cNvSpPr txBox="1"/>
          <p:nvPr/>
        </p:nvSpPr>
        <p:spPr>
          <a:xfrm>
            <a:off x="3367400" y="817175"/>
            <a:ext cx="5384400" cy="4236600"/>
          </a:xfrm>
          <a:prstGeom prst="rect">
            <a:avLst/>
          </a:prstGeom>
          <a:solidFill>
            <a:srgbClr val="1F24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-GB" sz="105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05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5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05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05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sz="105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 window</a:t>
            </a: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onload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5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document</a:t>
            </a: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"fname"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onchange </a:t>
            </a: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myFunction;</a:t>
            </a:r>
            <a:endParaRPr sz="105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myFunction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05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document</a:t>
            </a: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"fname"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x</a:t>
            </a: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value </a:t>
            </a: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toUpperCase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();         }</a:t>
            </a:r>
            <a:endParaRPr sz="105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05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sz="105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5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05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5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05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Enter your name: </a:t>
            </a:r>
            <a:r>
              <a:rPr lang="en-GB" sz="105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"fname"</a:t>
            </a:r>
            <a:r>
              <a:rPr lang="en-GB" sz="105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05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When you leave the input field, a function is triggered</a:t>
            </a:r>
            <a:endParaRPr sz="105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 which transforms the input text to upper case.</a:t>
            </a:r>
            <a:r>
              <a:rPr lang="en-GB" sz="105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05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5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05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05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7F9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JavaScript - Events</a:t>
            </a:r>
            <a:endParaRPr/>
          </a:p>
        </p:txBody>
      </p:sp>
      <p:sp>
        <p:nvSpPr>
          <p:cNvPr id="332" name="Google Shape;332;p20"/>
          <p:cNvSpPr txBox="1"/>
          <p:nvPr>
            <p:ph idx="1" type="body"/>
          </p:nvPr>
        </p:nvSpPr>
        <p:spPr>
          <a:xfrm>
            <a:off x="579500" y="1301975"/>
            <a:ext cx="29370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onclick </a:t>
            </a:r>
            <a:r>
              <a:rPr lang="en-GB"/>
              <a:t>- triggered when the element is clicked (mouse down and up)</a:t>
            </a:r>
            <a:endParaRPr/>
          </a:p>
        </p:txBody>
      </p:sp>
      <p:sp>
        <p:nvSpPr>
          <p:cNvPr id="333" name="Google Shape;33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4" name="Google Shape;334;p20"/>
          <p:cNvSpPr txBox="1"/>
          <p:nvPr/>
        </p:nvSpPr>
        <p:spPr>
          <a:xfrm>
            <a:off x="3661350" y="1259375"/>
            <a:ext cx="4811100" cy="3797400"/>
          </a:xfrm>
          <a:prstGeom prst="rect">
            <a:avLst/>
          </a:prstGeom>
          <a:solidFill>
            <a:srgbClr val="1F24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-GB" sz="105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05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5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05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05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sz="105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 window</a:t>
            </a: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onload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5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05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h1 </a:t>
            </a: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document</a:t>
            </a: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"h1text"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h1</a:t>
            </a: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(){ </a:t>
            </a:r>
            <a:r>
              <a:rPr lang="en-GB" sz="105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changeText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(h1) };</a:t>
            </a:r>
            <a:endParaRPr sz="105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5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changeText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D4BFFF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id</a:t>
            </a: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innerHTML </a:t>
            </a: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"Ooops!"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5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05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sz="105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5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05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5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05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05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&lt;h1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"h1text"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Click on this text!</a:t>
            </a:r>
            <a:r>
              <a:rPr lang="en-GB" sz="105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105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5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05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050">
              <a:solidFill>
                <a:srgbClr val="5CCFE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7F9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JavaScript - Events</a:t>
            </a:r>
            <a:endParaRPr/>
          </a:p>
        </p:txBody>
      </p:sp>
      <p:sp>
        <p:nvSpPr>
          <p:cNvPr id="340" name="Google Shape;340;p21"/>
          <p:cNvSpPr txBox="1"/>
          <p:nvPr>
            <p:ph idx="1" type="body"/>
          </p:nvPr>
        </p:nvSpPr>
        <p:spPr>
          <a:xfrm>
            <a:off x="579500" y="1301975"/>
            <a:ext cx="7962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onmouseover </a:t>
            </a:r>
            <a:r>
              <a:rPr lang="en-GB"/>
              <a:t>- the mouse is moved over an HTML element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onmouseout </a:t>
            </a:r>
            <a:r>
              <a:rPr lang="en-GB"/>
              <a:t>- the mouse is moved away an HTML element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onkeydown </a:t>
            </a:r>
            <a:r>
              <a:rPr lang="en-GB"/>
              <a:t>- a keyboard key is pushed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onkeypress </a:t>
            </a:r>
            <a:r>
              <a:rPr lang="en-GB"/>
              <a:t>- a key is pressed down and up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onfocus </a:t>
            </a:r>
            <a:r>
              <a:rPr lang="en-GB"/>
              <a:t>- an element gets focus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onpagehide </a:t>
            </a:r>
            <a:r>
              <a:rPr lang="en-GB"/>
              <a:t>- similar to onunload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JavaScript - Animations</a:t>
            </a:r>
            <a:endParaRPr/>
          </a:p>
        </p:txBody>
      </p:sp>
      <p:sp>
        <p:nvSpPr>
          <p:cNvPr id="347" name="Google Shape;347;p22"/>
          <p:cNvSpPr txBox="1"/>
          <p:nvPr>
            <p:ph idx="1" type="body"/>
          </p:nvPr>
        </p:nvSpPr>
        <p:spPr>
          <a:xfrm>
            <a:off x="579500" y="1301975"/>
            <a:ext cx="7962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setInterval</a:t>
            </a:r>
            <a:r>
              <a:rPr lang="en-GB"/>
              <a:t> - to make a function repeat in time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setTimeout</a:t>
            </a:r>
            <a:r>
              <a:rPr lang="en-GB"/>
              <a:t> - to wait before executing a function</a:t>
            </a:r>
            <a:endParaRPr/>
          </a:p>
        </p:txBody>
      </p:sp>
      <p:sp>
        <p:nvSpPr>
          <p:cNvPr id="348" name="Google Shape;34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9" name="Google Shape;349;p22"/>
          <p:cNvSpPr txBox="1"/>
          <p:nvPr/>
        </p:nvSpPr>
        <p:spPr>
          <a:xfrm>
            <a:off x="2106450" y="2967400"/>
            <a:ext cx="4931100" cy="1391700"/>
          </a:xfrm>
          <a:prstGeom prst="rect">
            <a:avLst/>
          </a:prstGeom>
          <a:solidFill>
            <a:srgbClr val="1F24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2877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setInterval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(){ 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"done"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 }, </a:t>
            </a:r>
            <a:r>
              <a:rPr lang="en-GB" sz="120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2877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(showThings, </a:t>
            </a:r>
            <a:r>
              <a:rPr lang="en-GB" sz="120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showThings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CDC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JavaScript - Other</a:t>
            </a:r>
            <a:endParaRPr/>
          </a:p>
        </p:txBody>
      </p:sp>
      <p:sp>
        <p:nvSpPr>
          <p:cNvPr id="355" name="Google Shape;355;p23"/>
          <p:cNvSpPr txBox="1"/>
          <p:nvPr>
            <p:ph idx="1" type="body"/>
          </p:nvPr>
        </p:nvSpPr>
        <p:spPr>
          <a:xfrm>
            <a:off x="579500" y="1301975"/>
            <a:ext cx="7962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addEventListener() </a:t>
            </a:r>
            <a:r>
              <a:rPr lang="en-GB"/>
              <a:t>- to create events 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focus() </a:t>
            </a:r>
            <a:r>
              <a:rPr lang="en-GB"/>
              <a:t>- to make an element gain focus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HTML Attribute tabindex - to set an order for input focus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+ </a:t>
            </a:r>
            <a:r>
              <a:rPr lang="en-GB"/>
              <a:t>to concatenate strings (“string1” + “string2”)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Differents files for different functions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56" name="Google Shape;35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7" name="Google Shape;357;p23"/>
          <p:cNvSpPr txBox="1"/>
          <p:nvPr/>
        </p:nvSpPr>
        <p:spPr>
          <a:xfrm>
            <a:off x="451350" y="1914975"/>
            <a:ext cx="8132700" cy="483600"/>
          </a:xfrm>
          <a:prstGeom prst="rect">
            <a:avLst/>
          </a:prstGeom>
          <a:solidFill>
            <a:srgbClr val="1F24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"ex1"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"click"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(){ 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"done"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 });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C939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JavaScript - Variables</a:t>
            </a:r>
            <a:endParaRPr/>
          </a:p>
        </p:txBody>
      </p:sp>
      <p:sp>
        <p:nvSpPr>
          <p:cNvPr id="78" name="Google Shape;78;p7"/>
          <p:cNvSpPr txBox="1"/>
          <p:nvPr>
            <p:ph idx="1" type="body"/>
          </p:nvPr>
        </p:nvSpPr>
        <p:spPr>
          <a:xfrm>
            <a:off x="579500" y="1301975"/>
            <a:ext cx="7962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Primitive types: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u="sng"/>
              <a:t>Undefined</a:t>
            </a:r>
            <a:r>
              <a:rPr lang="en-GB"/>
              <a:t>: value not assigned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/>
              <a:t>Null</a:t>
            </a:r>
            <a:r>
              <a:rPr lang="en-GB"/>
              <a:t>: “no value”. Object.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/>
              <a:t>Number</a:t>
            </a:r>
            <a:r>
              <a:rPr lang="en-GB"/>
              <a:t>: any type of number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/>
              <a:t>Boolean</a:t>
            </a:r>
            <a:r>
              <a:rPr lang="en-GB"/>
              <a:t>: true or false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/>
              <a:t>String</a:t>
            </a:r>
            <a:r>
              <a:rPr lang="en-GB"/>
              <a:t>: any kind of string</a:t>
            </a:r>
            <a:endParaRPr/>
          </a:p>
        </p:txBody>
      </p:sp>
      <p:sp>
        <p:nvSpPr>
          <p:cNvPr id="79" name="Google Shape;7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0" name="Google Shape;80;p7"/>
          <p:cNvSpPr txBox="1"/>
          <p:nvPr/>
        </p:nvSpPr>
        <p:spPr>
          <a:xfrm>
            <a:off x="5057300" y="1783175"/>
            <a:ext cx="3484500" cy="2880000"/>
          </a:xfrm>
          <a:prstGeom prst="rect">
            <a:avLst/>
          </a:prstGeom>
          <a:solidFill>
            <a:srgbClr val="1F24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num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1.16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firstname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"Doe"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nothing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choose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idk;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firstname   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// "string"</a:t>
            </a:r>
            <a:endParaRPr i="1" sz="1200">
              <a:solidFill>
                <a:srgbClr val="5C6773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num          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// "number"</a:t>
            </a:r>
            <a:endParaRPr i="1" sz="1200">
              <a:solidFill>
                <a:srgbClr val="5C6773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nothing     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// "null"</a:t>
            </a:r>
            <a:endParaRPr i="1" sz="1200">
              <a:solidFill>
                <a:srgbClr val="5C6773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choose      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// "boolean"</a:t>
            </a:r>
            <a:endParaRPr i="1" sz="1200">
              <a:solidFill>
                <a:srgbClr val="5C6773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idk          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// "undefined"</a:t>
            </a:r>
            <a:endParaRPr i="1" sz="1200">
              <a:solidFill>
                <a:srgbClr val="5C6773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t/>
            </a:r>
            <a:endParaRPr sz="1200">
              <a:solidFill>
                <a:srgbClr val="E3CEA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cc10eee8d_1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6" name="Google Shape;86;g7cc10eee8d_1_0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JavaScript - </a:t>
            </a:r>
            <a:r>
              <a:rPr lang="en-GB"/>
              <a:t>Variables : Var vs Let</a:t>
            </a:r>
            <a:endParaRPr/>
          </a:p>
        </p:txBody>
      </p:sp>
      <p:pic>
        <p:nvPicPr>
          <p:cNvPr id="87" name="Google Shape;87;g7cc10eee8d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9525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7cc10eee8d_1_0"/>
          <p:cNvSpPr txBox="1"/>
          <p:nvPr/>
        </p:nvSpPr>
        <p:spPr>
          <a:xfrm>
            <a:off x="542150" y="1432025"/>
            <a:ext cx="32322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Scoping Rules: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b="1" lang="en-GB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Var</a:t>
            </a:r>
            <a:r>
              <a:rPr lang="en-GB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is scoped to the immediate Function.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b="1" lang="en-GB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Let</a:t>
            </a:r>
            <a:r>
              <a:rPr lang="en-GB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is scoped to the immediate “ {  } ”.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g7cc10eee8d_1_0"/>
          <p:cNvSpPr txBox="1"/>
          <p:nvPr/>
        </p:nvSpPr>
        <p:spPr>
          <a:xfrm>
            <a:off x="4324425" y="1888025"/>
            <a:ext cx="3817800" cy="2825100"/>
          </a:xfrm>
          <a:prstGeom prst="rect">
            <a:avLst/>
          </a:prstGeom>
          <a:solidFill>
            <a:srgbClr val="1F24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F2877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'it: '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, i)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F2877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'Final i: '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, i)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foo2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F2877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'it: '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, i)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F2877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'Final i: '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, i)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JavaScript - Variables</a:t>
            </a:r>
            <a:endParaRPr/>
          </a:p>
        </p:txBody>
      </p:sp>
      <p:sp>
        <p:nvSpPr>
          <p:cNvPr id="95" name="Google Shape;95;p8"/>
          <p:cNvSpPr txBox="1"/>
          <p:nvPr>
            <p:ph idx="1" type="body"/>
          </p:nvPr>
        </p:nvSpPr>
        <p:spPr>
          <a:xfrm>
            <a:off x="579500" y="1301975"/>
            <a:ext cx="7962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    Arrays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    Objects</a:t>
            </a:r>
            <a:endParaRPr/>
          </a:p>
        </p:txBody>
      </p:sp>
      <p:sp>
        <p:nvSpPr>
          <p:cNvPr id="96" name="Google Shape;9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7" name="Google Shape;97;p8"/>
          <p:cNvSpPr txBox="1"/>
          <p:nvPr/>
        </p:nvSpPr>
        <p:spPr>
          <a:xfrm>
            <a:off x="2300550" y="1768975"/>
            <a:ext cx="4542900" cy="660600"/>
          </a:xfrm>
          <a:prstGeom prst="rect">
            <a:avLst/>
          </a:prstGeom>
          <a:solidFill>
            <a:srgbClr val="1F24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bag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'books'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'laptop'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bag[</a:t>
            </a:r>
            <a:r>
              <a:rPr lang="en-GB" sz="120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'books'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t/>
            </a:r>
            <a:endParaRPr sz="1200">
              <a:solidFill>
                <a:srgbClr val="E3CEA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8"/>
          <p:cNvSpPr txBox="1"/>
          <p:nvPr/>
        </p:nvSpPr>
        <p:spPr>
          <a:xfrm>
            <a:off x="1763300" y="2954125"/>
            <a:ext cx="5594700" cy="2102700"/>
          </a:xfrm>
          <a:prstGeom prst="rect">
            <a:avLst/>
          </a:prstGeom>
          <a:solidFill>
            <a:srgbClr val="1F24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song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name: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"Bohemian Rhapsody"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artist: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"Queen"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album: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"A Night at the Opera"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fullName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(){ </a:t>
            </a:r>
            <a:r>
              <a:rPr i="1"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" - "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artist },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duration:</a:t>
            </a:r>
            <a:r>
              <a:rPr lang="en-GB" sz="120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5.55</a:t>
            </a:r>
            <a:endParaRPr sz="1200">
              <a:solidFill>
                <a:srgbClr val="FFCC6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(song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duration); 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// 5.55</a:t>
            </a:r>
            <a:endParaRPr i="1" sz="1200">
              <a:solidFill>
                <a:srgbClr val="5C6773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t/>
            </a:r>
            <a:endParaRPr sz="1200">
              <a:solidFill>
                <a:srgbClr val="E3CEA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e1b90e48d_0_54"/>
          <p:cNvSpPr txBox="1"/>
          <p:nvPr>
            <p:ph idx="1" type="body"/>
          </p:nvPr>
        </p:nvSpPr>
        <p:spPr>
          <a:xfrm>
            <a:off x="1677725" y="1288075"/>
            <a:ext cx="4821300" cy="1453500"/>
          </a:xfrm>
          <a:prstGeom prst="rect">
            <a:avLst/>
          </a:prstGeom>
          <a:solidFill>
            <a:srgbClr val="1F243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-GB" sz="120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20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20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-GB" sz="120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20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20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[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a,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b  ] </a:t>
            </a:r>
            <a:r>
              <a:rPr lang="en-GB" sz="120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// [ 0,1,2,3,4,5 ]</a:t>
            </a:r>
            <a:endParaRPr i="1" sz="1200">
              <a:solidFill>
                <a:srgbClr val="5C6773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4" name="Google Shape;104;g6e1b90e48d_0_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g6e1b90e48d_0_54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JavaScript - Spread operator</a:t>
            </a:r>
            <a:endParaRPr/>
          </a:p>
        </p:txBody>
      </p:sp>
      <p:sp>
        <p:nvSpPr>
          <p:cNvPr id="106" name="Google Shape;106;g6e1b90e48d_0_54"/>
          <p:cNvSpPr txBox="1"/>
          <p:nvPr>
            <p:ph idx="1" type="body"/>
          </p:nvPr>
        </p:nvSpPr>
        <p:spPr>
          <a:xfrm>
            <a:off x="1677725" y="3011925"/>
            <a:ext cx="4821300" cy="1689900"/>
          </a:xfrm>
          <a:prstGeom prst="rect">
            <a:avLst/>
          </a:prstGeom>
          <a:solidFill>
            <a:srgbClr val="1F243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member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name: 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'ahsoka'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type: 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'padawan'</a:t>
            </a:r>
            <a:endParaRPr sz="1200">
              <a:solidFill>
                <a:srgbClr val="BAE67E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team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member, drone: 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'r2d2'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{ drone } 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team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A759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9"/>
          <p:cNvGraphicFramePr/>
          <p:nvPr/>
        </p:nvGraphicFramePr>
        <p:xfrm>
          <a:off x="579500" y="133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{4B01F08B-B09F-4BF1-B722-BF4300B3BF59}</a:tableStyleId>
              </a:tblPr>
              <a:tblGrid>
                <a:gridCol w="1879725"/>
                <a:gridCol w="4074975"/>
                <a:gridCol w="2007600"/>
              </a:tblGrid>
              <a:tr h="604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Operators</a:t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Conditional Statements</a:t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Loops</a:t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91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2" name="Google Shape;112;p9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JavaScript - Syntax</a:t>
            </a:r>
            <a:endParaRPr/>
          </a:p>
        </p:txBody>
      </p:sp>
      <p:sp>
        <p:nvSpPr>
          <p:cNvPr id="113" name="Google Shape;11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4" name="Google Shape;114;p9"/>
          <p:cNvSpPr txBox="1"/>
          <p:nvPr/>
        </p:nvSpPr>
        <p:spPr>
          <a:xfrm>
            <a:off x="579500" y="1935250"/>
            <a:ext cx="1879800" cy="2912700"/>
          </a:xfrm>
          <a:prstGeom prst="rect">
            <a:avLst/>
          </a:prstGeom>
          <a:solidFill>
            <a:srgbClr val="1F24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// addition</a:t>
            </a:r>
            <a:endParaRPr sz="1200">
              <a:solidFill>
                <a:srgbClr val="FFD580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// subtraction</a:t>
            </a:r>
            <a:endParaRPr sz="1200">
              <a:solidFill>
                <a:srgbClr val="FFD580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GB" sz="10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-GB" sz="10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ultiplication</a:t>
            </a:r>
            <a:endParaRPr i="1" sz="1000">
              <a:solidFill>
                <a:srgbClr val="5C6773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// division</a:t>
            </a:r>
            <a:endParaRPr i="1" sz="1050">
              <a:solidFill>
                <a:srgbClr val="5C6773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/* modulus</a:t>
            </a:r>
            <a:endParaRPr sz="1000">
              <a:solidFill>
                <a:srgbClr val="FFD580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* (remainder)</a:t>
            </a:r>
            <a:endParaRPr sz="1000">
              <a:solidFill>
                <a:srgbClr val="FFD580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*/</a:t>
            </a:r>
            <a:endParaRPr i="1" sz="1050">
              <a:solidFill>
                <a:srgbClr val="5C6773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// increment</a:t>
            </a:r>
            <a:endParaRPr i="1" sz="1050">
              <a:solidFill>
                <a:srgbClr val="5C6773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10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/ decrement</a:t>
            </a:r>
            <a:endParaRPr i="1" sz="1050">
              <a:solidFill>
                <a:srgbClr val="5C6773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DCDC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9"/>
          <p:cNvSpPr txBox="1"/>
          <p:nvPr/>
        </p:nvSpPr>
        <p:spPr>
          <a:xfrm>
            <a:off x="4056550" y="1935375"/>
            <a:ext cx="2445600" cy="2912700"/>
          </a:xfrm>
          <a:prstGeom prst="rect">
            <a:avLst/>
          </a:prstGeom>
          <a:solidFill>
            <a:srgbClr val="1F24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// equal valor &amp; type</a:t>
            </a:r>
            <a:endParaRPr i="1" sz="1050">
              <a:solidFill>
                <a:srgbClr val="5C6773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// equal valor</a:t>
            </a:r>
            <a:endParaRPr sz="1000">
              <a:solidFill>
                <a:srgbClr val="FFD580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!==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// not equal valor &amp; type</a:t>
            </a:r>
            <a:endParaRPr sz="1000">
              <a:solidFill>
                <a:srgbClr val="FFD580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// not equal valor</a:t>
            </a:r>
            <a:endParaRPr sz="1000">
              <a:solidFill>
                <a:srgbClr val="FFD580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0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// bigger than</a:t>
            </a:r>
            <a:endParaRPr sz="1000">
              <a:solidFill>
                <a:srgbClr val="FFD580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// bigger or equal than</a:t>
            </a:r>
            <a:endParaRPr sz="1000">
              <a:solidFill>
                <a:srgbClr val="FFD580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// smaller than</a:t>
            </a:r>
            <a:endParaRPr sz="1000">
              <a:solidFill>
                <a:srgbClr val="FFD580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// smaller or equal than</a:t>
            </a:r>
            <a:endParaRPr sz="1000">
              <a:solidFill>
                <a:srgbClr val="FFD580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DCDC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Google Shape;116;p9"/>
          <p:cNvSpPr txBox="1"/>
          <p:nvPr/>
        </p:nvSpPr>
        <p:spPr>
          <a:xfrm>
            <a:off x="2495025" y="3785950"/>
            <a:ext cx="1525800" cy="1062000"/>
          </a:xfrm>
          <a:prstGeom prst="rect">
            <a:avLst/>
          </a:prstGeom>
          <a:solidFill>
            <a:srgbClr val="1F24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// and</a:t>
            </a:r>
            <a:endParaRPr i="1" sz="1050">
              <a:solidFill>
                <a:srgbClr val="5C6773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// or</a:t>
            </a:r>
            <a:endParaRPr i="1" sz="1050">
              <a:solidFill>
                <a:srgbClr val="5C6773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0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// not</a:t>
            </a:r>
            <a:endParaRPr i="1" sz="1050">
              <a:solidFill>
                <a:srgbClr val="5C6773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DCDC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" name="Google Shape;117;p9"/>
          <p:cNvSpPr txBox="1"/>
          <p:nvPr/>
        </p:nvSpPr>
        <p:spPr>
          <a:xfrm>
            <a:off x="6582200" y="3360675"/>
            <a:ext cx="1959600" cy="1487400"/>
          </a:xfrm>
          <a:prstGeom prst="rect">
            <a:avLst/>
          </a:prstGeom>
          <a:solidFill>
            <a:srgbClr val="1F24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05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i </a:t>
            </a: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bag</a:t>
            </a: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length;</a:t>
            </a:r>
            <a:endParaRPr sz="105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i</a:t>
            </a: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sum</a:t>
            </a:r>
            <a:r>
              <a:rPr lang="en-GB" sz="105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bag[i];</a:t>
            </a:r>
            <a:endParaRPr sz="105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E3CEA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" name="Google Shape;118;p9"/>
          <p:cNvSpPr txBox="1"/>
          <p:nvPr/>
        </p:nvSpPr>
        <p:spPr>
          <a:xfrm>
            <a:off x="6582300" y="1935375"/>
            <a:ext cx="1959600" cy="1487400"/>
          </a:xfrm>
          <a:prstGeom prst="rect">
            <a:avLst/>
          </a:prstGeom>
          <a:solidFill>
            <a:srgbClr val="1F24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(i </a:t>
            </a: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"Number "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i);</a:t>
            </a:r>
            <a:endParaRPr sz="105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 i</a:t>
            </a: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E3CEA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9"/>
          <p:cNvSpPr txBox="1"/>
          <p:nvPr/>
        </p:nvSpPr>
        <p:spPr>
          <a:xfrm>
            <a:off x="2495025" y="1935375"/>
            <a:ext cx="1525800" cy="1867800"/>
          </a:xfrm>
          <a:prstGeom prst="rect">
            <a:avLst/>
          </a:prstGeom>
          <a:solidFill>
            <a:srgbClr val="1F24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50">
              <a:solidFill>
                <a:srgbClr val="F29E74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GB" sz="105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50">
              <a:solidFill>
                <a:srgbClr val="F29E74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GB" sz="105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5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50">
              <a:solidFill>
                <a:srgbClr val="F29E74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D580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/>
          <p:nvPr>
            <p:ph type="title"/>
          </p:nvPr>
        </p:nvSpPr>
        <p:spPr>
          <a:xfrm>
            <a:off x="579500" y="445025"/>
            <a:ext cx="825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JavaScript - Functions</a:t>
            </a:r>
            <a:endParaRPr/>
          </a:p>
        </p:txBody>
      </p:sp>
      <p:sp>
        <p:nvSpPr>
          <p:cNvPr id="125" name="Google Shape;125;p11"/>
          <p:cNvSpPr txBox="1"/>
          <p:nvPr>
            <p:ph idx="1" type="body"/>
          </p:nvPr>
        </p:nvSpPr>
        <p:spPr>
          <a:xfrm>
            <a:off x="579500" y="1301975"/>
            <a:ext cx="79623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Named functions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Anonymous functions</a:t>
            </a:r>
            <a:endParaRPr/>
          </a:p>
        </p:txBody>
      </p:sp>
      <p:sp>
        <p:nvSpPr>
          <p:cNvPr id="126" name="Google Shape;12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7" name="Google Shape;127;p11"/>
          <p:cNvSpPr txBox="1"/>
          <p:nvPr/>
        </p:nvSpPr>
        <p:spPr>
          <a:xfrm>
            <a:off x="2074100" y="1761850"/>
            <a:ext cx="4973100" cy="1049400"/>
          </a:xfrm>
          <a:prstGeom prst="rect">
            <a:avLst/>
          </a:prstGeom>
          <a:solidFill>
            <a:srgbClr val="1F24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whatTime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BAE67E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"it’s time to take a break"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FFCC6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t/>
            </a:r>
            <a:endParaRPr sz="1200">
              <a:solidFill>
                <a:srgbClr val="E3CEA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" name="Google Shape;128;p11"/>
          <p:cNvSpPr txBox="1"/>
          <p:nvPr/>
        </p:nvSpPr>
        <p:spPr>
          <a:xfrm>
            <a:off x="2085450" y="3436575"/>
            <a:ext cx="4973100" cy="930600"/>
          </a:xfrm>
          <a:prstGeom prst="rect">
            <a:avLst/>
          </a:prstGeom>
          <a:solidFill>
            <a:srgbClr val="1F24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bagArray</a:t>
            </a:r>
            <a:r>
              <a:rPr lang="en-GB" sz="1200">
                <a:solidFill>
                  <a:srgbClr val="F29E74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GB" sz="1200">
                <a:solidFill>
                  <a:srgbClr val="FFA759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FFD580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-GB" sz="1200">
                <a:solidFill>
                  <a:srgbClr val="5CCFE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BCCC6"/>
                </a:solidFill>
                <a:highlight>
                  <a:srgbClr val="1F2430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BCCC6"/>
              </a:solidFill>
              <a:highlight>
                <a:srgbClr val="1F243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t/>
            </a:r>
            <a:endParaRPr sz="1200">
              <a:solidFill>
                <a:srgbClr val="E3CEA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